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embeddedFontLst>
    <p:embeddedFont>
      <p:font typeface="Arial Narrow" panose="020B0606020202030204" pitchFamily="34" charset="0"/>
      <p:regular r:id="rId29"/>
      <p:bold r:id="rId30"/>
      <p:italic r:id="rId31"/>
      <p:boldItalic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Times" panose="02020603050405020304" pitchFamily="18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1" roundtripDataSignature="AMtx7mh18kiU1K3DoqXz8wVUk/lMlMjW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4781916" y="1688267"/>
            <a:ext cx="749721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36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WEB TECHNOLOGIES</a:t>
            </a:r>
            <a:endParaRPr sz="3600" b="1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4781916" y="2841955"/>
            <a:ext cx="749721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36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HTML - Basic Markups</a:t>
            </a:r>
            <a:endParaRPr sz="3600" b="1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Vinay Joshi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4781916" y="4813108"/>
            <a:ext cx="749721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Computer Science and Engineering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2" name="Google Shape;92;p1"/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</p:grpSpPr>
        <p:sp>
          <p:nvSpPr>
            <p:cNvPr id="93" name="Google Shape;93;p1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95" name="Google Shape;95;p1"/>
          <p:cNvCxnSpPr/>
          <p:nvPr/>
        </p:nvCxnSpPr>
        <p:spPr>
          <a:xfrm rot="10800000" flipH="1">
            <a:off x="4781916" y="4112436"/>
            <a:ext cx="4581449" cy="1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96" name="Google Shape;96;p1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5722" y="1606241"/>
            <a:ext cx="2369218" cy="35501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" name="Google Shape;97;p1"/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</p:grpSpPr>
        <p:sp>
          <p:nvSpPr>
            <p:cNvPr id="98" name="Google Shape;98;p1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"/>
          <p:cNvSpPr txBox="1">
            <a:spLocks noGrp="1"/>
          </p:cNvSpPr>
          <p:nvPr>
            <p:ph type="body" idx="1"/>
          </p:nvPr>
        </p:nvSpPr>
        <p:spPr>
          <a:xfrm>
            <a:off x="581192" y="1690688"/>
            <a:ext cx="11029615" cy="4578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CH" sz="2400"/>
              <a:t>Text is normally placed in paragraph elements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CH" sz="2400"/>
              <a:t>Paragraph Elements: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CH"/>
              <a:t>The &lt;p&gt; tag breaks the current line and inserts a blank line - the new line gets the beginning of the content of the paragraph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CH"/>
              <a:t>The browser puts as many words of the paragraph’s content as will fit in each line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de-CH" u="sng"/>
              <a:t>Example: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de-CH"/>
              <a:t>&lt;p&gt;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de-CH"/>
              <a:t>    A paragraph always starts on a new line, and browsers automatically add some white space (a margin) before and after a paragraph.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de-CH"/>
              <a:t> &lt;/p&gt;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de-CH"/>
              <a:t>  </a:t>
            </a:r>
            <a:endParaRPr/>
          </a:p>
        </p:txBody>
      </p:sp>
      <p:pic>
        <p:nvPicPr>
          <p:cNvPr id="206" name="Google Shape;206;p10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44008" y="87352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0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Paragraph</a:t>
            </a:r>
            <a:endParaRPr/>
          </a:p>
        </p:txBody>
      </p:sp>
      <p:cxnSp>
        <p:nvCxnSpPr>
          <p:cNvPr id="208" name="Google Shape;208;p10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9" name="Google Shape;209;p10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HTML – Basic Markups</a:t>
            </a:r>
            <a:endParaRPr sz="2400" b="1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4" name="Google Shape;214;p11"/>
          <p:cNvGraphicFramePr/>
          <p:nvPr/>
        </p:nvGraphicFramePr>
        <p:xfrm>
          <a:off x="6319458" y="1369627"/>
          <a:ext cx="4537436" cy="3243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537436" imgH="3243941" progId="Word.Document.8">
                  <p:embed/>
                </p:oleObj>
              </mc:Choice>
              <mc:Fallback>
                <p:oleObj r:id="rId3" imgW="4537436" imgH="3243941" progId="Word.Document.8">
                  <p:embed/>
                  <p:pic>
                    <p:nvPicPr>
                      <p:cNvPr id="214" name="Google Shape;214;p11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6319458" y="1369627"/>
                        <a:ext cx="4537436" cy="32439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5" name="Google Shape;215;p11" descr="A close up of a logo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165546" y="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1"/>
          <p:cNvSpPr/>
          <p:nvPr/>
        </p:nvSpPr>
        <p:spPr>
          <a:xfrm>
            <a:off x="368808" y="1639367"/>
            <a:ext cx="5803392" cy="5147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06000" marR="0" lvl="0" indent="-3060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u="sng">
                <a:solidFill>
                  <a:srgbClr val="3D3D3D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/>
          </a:p>
          <a:p>
            <a:pPr marL="306000" marR="0" lvl="0" indent="-306000" algn="l" rtl="0">
              <a:lnSpc>
                <a:spcPct val="80000"/>
              </a:lnSpc>
              <a:spcBef>
                <a:spcPts val="1080"/>
              </a:spcBef>
              <a:spcAft>
                <a:spcPts val="0"/>
              </a:spcAft>
              <a:buNone/>
            </a:pPr>
            <a:r>
              <a:rPr lang="de-CH" sz="2400">
                <a:solidFill>
                  <a:srgbClr val="3D3D3D"/>
                </a:solidFill>
                <a:latin typeface="Calibri"/>
                <a:ea typeface="Calibri"/>
                <a:cs typeface="Calibri"/>
                <a:sym typeface="Calibri"/>
              </a:rPr>
              <a:t>&lt;body&gt;</a:t>
            </a:r>
            <a:endParaRPr/>
          </a:p>
          <a:p>
            <a:pPr marL="306000" marR="0" lvl="0" indent="-306000" algn="l" rtl="0">
              <a:lnSpc>
                <a:spcPct val="80000"/>
              </a:lnSpc>
              <a:spcBef>
                <a:spcPts val="1080"/>
              </a:spcBef>
              <a:spcAft>
                <a:spcPts val="0"/>
              </a:spcAft>
              <a:buNone/>
            </a:pPr>
            <a:r>
              <a:rPr lang="de-CH" sz="2400">
                <a:solidFill>
                  <a:srgbClr val="3D3D3D"/>
                </a:solidFill>
                <a:latin typeface="Calibri"/>
                <a:ea typeface="Calibri"/>
                <a:cs typeface="Calibri"/>
                <a:sym typeface="Calibri"/>
              </a:rPr>
              <a:t>    &lt;h1&gt; Aidan’s Airplanes &lt;/h1&gt;</a:t>
            </a:r>
            <a:endParaRPr/>
          </a:p>
          <a:p>
            <a:pPr marL="306000" marR="0" lvl="0" indent="-306000" algn="l" rtl="0">
              <a:lnSpc>
                <a:spcPct val="80000"/>
              </a:lnSpc>
              <a:spcBef>
                <a:spcPts val="1080"/>
              </a:spcBef>
              <a:spcAft>
                <a:spcPts val="0"/>
              </a:spcAft>
              <a:buNone/>
            </a:pPr>
            <a:r>
              <a:rPr lang="de-CH" sz="2400">
                <a:solidFill>
                  <a:srgbClr val="3D3D3D"/>
                </a:solidFill>
                <a:latin typeface="Calibri"/>
                <a:ea typeface="Calibri"/>
                <a:cs typeface="Calibri"/>
                <a:sym typeface="Calibri"/>
              </a:rPr>
              <a:t>    &lt;h2&gt; The best in used airplanes &lt;/h2&gt;</a:t>
            </a:r>
            <a:endParaRPr/>
          </a:p>
          <a:p>
            <a:pPr marL="306000" marR="0" lvl="0" indent="-306000" algn="l" rtl="0">
              <a:lnSpc>
                <a:spcPct val="80000"/>
              </a:lnSpc>
              <a:spcBef>
                <a:spcPts val="1080"/>
              </a:spcBef>
              <a:spcAft>
                <a:spcPts val="0"/>
              </a:spcAft>
              <a:buNone/>
            </a:pPr>
            <a:r>
              <a:rPr lang="de-CH" sz="2400">
                <a:solidFill>
                  <a:srgbClr val="3D3D3D"/>
                </a:solidFill>
                <a:latin typeface="Calibri"/>
                <a:ea typeface="Calibri"/>
                <a:cs typeface="Calibri"/>
                <a:sym typeface="Calibri"/>
              </a:rPr>
              <a:t>    &lt;h3&gt; "We’ve got them by the hangarful" &lt;/h3&gt;</a:t>
            </a:r>
            <a:endParaRPr/>
          </a:p>
          <a:p>
            <a:pPr marL="306000" marR="0" lvl="0" indent="-306000" algn="l" rtl="0">
              <a:lnSpc>
                <a:spcPct val="80000"/>
              </a:lnSpc>
              <a:spcBef>
                <a:spcPts val="1080"/>
              </a:spcBef>
              <a:spcAft>
                <a:spcPts val="0"/>
              </a:spcAft>
              <a:buNone/>
            </a:pPr>
            <a:r>
              <a:rPr lang="de-CH" sz="2400">
                <a:solidFill>
                  <a:srgbClr val="3D3D3D"/>
                </a:solidFill>
                <a:latin typeface="Calibri"/>
                <a:ea typeface="Calibri"/>
                <a:cs typeface="Calibri"/>
                <a:sym typeface="Calibri"/>
              </a:rPr>
              <a:t>    &lt;h4&gt; We’re the guys to see for a good used airplane /h4&gt; &lt;!– Regular text size --&gt;</a:t>
            </a:r>
            <a:endParaRPr sz="2400">
              <a:solidFill>
                <a:srgbClr val="3D3D3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06000" marR="0" lvl="0" indent="-306000" algn="l" rtl="0">
              <a:lnSpc>
                <a:spcPct val="80000"/>
              </a:lnSpc>
              <a:spcBef>
                <a:spcPts val="1080"/>
              </a:spcBef>
              <a:spcAft>
                <a:spcPts val="0"/>
              </a:spcAft>
              <a:buNone/>
            </a:pPr>
            <a:r>
              <a:rPr lang="de-CH" sz="2400">
                <a:solidFill>
                  <a:srgbClr val="3D3D3D"/>
                </a:solidFill>
                <a:latin typeface="Calibri"/>
                <a:ea typeface="Calibri"/>
                <a:cs typeface="Calibri"/>
                <a:sym typeface="Calibri"/>
              </a:rPr>
              <a:t>    &lt;h5&gt; We offer great prices on great planes &lt;/h5&gt;</a:t>
            </a:r>
            <a:endParaRPr/>
          </a:p>
          <a:p>
            <a:pPr marL="306000" marR="0" lvl="0" indent="-306000" algn="l" rtl="0">
              <a:lnSpc>
                <a:spcPct val="80000"/>
              </a:lnSpc>
              <a:spcBef>
                <a:spcPts val="1080"/>
              </a:spcBef>
              <a:spcAft>
                <a:spcPts val="0"/>
              </a:spcAft>
              <a:buNone/>
            </a:pPr>
            <a:r>
              <a:rPr lang="de-CH" sz="2400">
                <a:solidFill>
                  <a:srgbClr val="3D3D3D"/>
                </a:solidFill>
                <a:latin typeface="Calibri"/>
                <a:ea typeface="Calibri"/>
                <a:cs typeface="Calibri"/>
                <a:sym typeface="Calibri"/>
              </a:rPr>
              <a:t>    &lt;h6&gt; No returns, no guarantees, no refunds &lt;/h6&gt;</a:t>
            </a:r>
            <a:endParaRPr/>
          </a:p>
          <a:p>
            <a:pPr marL="306000" marR="0" lvl="0" indent="-306000" algn="l" rtl="0">
              <a:lnSpc>
                <a:spcPct val="80000"/>
              </a:lnSpc>
              <a:spcBef>
                <a:spcPts val="1080"/>
              </a:spcBef>
              <a:spcAft>
                <a:spcPts val="0"/>
              </a:spcAft>
              <a:buNone/>
            </a:pPr>
            <a:r>
              <a:rPr lang="de-CH" sz="2400">
                <a:solidFill>
                  <a:srgbClr val="3D3D3D"/>
                </a:solidFill>
                <a:latin typeface="Calibri"/>
                <a:ea typeface="Calibri"/>
                <a:cs typeface="Calibri"/>
                <a:sym typeface="Calibri"/>
              </a:rPr>
              <a:t>&lt;/body&gt;</a:t>
            </a:r>
            <a:endParaRPr/>
          </a:p>
        </p:txBody>
      </p:sp>
      <p:sp>
        <p:nvSpPr>
          <p:cNvPr id="217" name="Google Shape;217;p11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Headings</a:t>
            </a:r>
            <a:endParaRPr/>
          </a:p>
        </p:txBody>
      </p:sp>
      <p:cxnSp>
        <p:nvCxnSpPr>
          <p:cNvPr id="218" name="Google Shape;218;p11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9" name="Google Shape;219;p11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HTML – Basic Markups</a:t>
            </a:r>
            <a:endParaRPr sz="2400" b="1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2"/>
          <p:cNvSpPr txBox="1">
            <a:spLocks noGrp="1"/>
          </p:cNvSpPr>
          <p:nvPr>
            <p:ph type="body" idx="1"/>
          </p:nvPr>
        </p:nvSpPr>
        <p:spPr>
          <a:xfrm>
            <a:off x="581192" y="1815548"/>
            <a:ext cx="11029615" cy="5042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CH"/>
              <a:t>Superscripts and subscripts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CH" sz="2400"/>
              <a:t>Subscripts with &lt;sub&gt;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CH" sz="2400"/>
              <a:t>Superscripts with &lt;sup&gt;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de-CH" b="1"/>
              <a:t>Example: x&lt;sub&gt;2&lt;/sub&gt;&lt;sup&gt;3&lt;/sup&gt;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de-CH" b="1"/>
              <a:t>Display: x</a:t>
            </a:r>
            <a:r>
              <a:rPr lang="de-CH" b="1" baseline="-25000"/>
              <a:t>2</a:t>
            </a:r>
            <a:r>
              <a:rPr lang="de-CH" b="1" baseline="30000"/>
              <a:t>3</a:t>
            </a:r>
            <a:r>
              <a:rPr lang="de-CH" b="1"/>
              <a:t>   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CH"/>
              <a:t>Inline versus block elements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CH"/>
              <a:t>Block elements CANNOT be nested in inline elements</a:t>
            </a:r>
            <a:endParaRPr/>
          </a:p>
        </p:txBody>
      </p:sp>
      <p:pic>
        <p:nvPicPr>
          <p:cNvPr id="225" name="Google Shape;225;p12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44008" y="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2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Formatting tags</a:t>
            </a:r>
            <a:endParaRPr/>
          </a:p>
        </p:txBody>
      </p:sp>
      <p:cxnSp>
        <p:nvCxnSpPr>
          <p:cNvPr id="227" name="Google Shape;227;p12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8" name="Google Shape;228;p12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HTML – Basic Markups</a:t>
            </a:r>
            <a:endParaRPr sz="2400" b="1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3"/>
          <p:cNvSpPr txBox="1">
            <a:spLocks noGrp="1"/>
          </p:cNvSpPr>
          <p:nvPr>
            <p:ph type="body" idx="1"/>
          </p:nvPr>
        </p:nvSpPr>
        <p:spPr>
          <a:xfrm>
            <a:off x="603682" y="1600200"/>
            <a:ext cx="9835718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CH" sz="2400"/>
              <a:t>Character Entities: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de-CH" i="1"/>
              <a:t>Char.	     Entity	               Meaning	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de-CH"/>
              <a:t>&amp;		       &amp;amp;	             Ampersand	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de-CH"/>
              <a:t>&lt;		       &amp;lt;	             Less than	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de-CH"/>
              <a:t>&gt;		       &amp;gt;	             Greater than	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de-CH"/>
              <a:t>”		       &amp;quot;	             Double quote	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de-CH"/>
              <a:t>’		       &amp;apos;	             Single quote	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de-CH"/>
              <a:t>(space)    &amp;nbsp;		            Non-breaking space	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CH" sz="2400"/>
              <a:t>Horizontal rules: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de-CH"/>
              <a:t>&lt;hr /&gt; draws a line across the display, after a line break</a:t>
            </a:r>
            <a:endParaRPr/>
          </a:p>
        </p:txBody>
      </p:sp>
      <p:pic>
        <p:nvPicPr>
          <p:cNvPr id="234" name="Google Shape;234;p1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74424" y="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13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Special Characters</a:t>
            </a:r>
            <a:endParaRPr/>
          </a:p>
        </p:txBody>
      </p:sp>
      <p:cxnSp>
        <p:nvCxnSpPr>
          <p:cNvPr id="236" name="Google Shape;236;p1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7" name="Google Shape;237;p1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HTML – Basic Markups</a:t>
            </a:r>
            <a:endParaRPr sz="2400" b="1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4"/>
          <p:cNvSpPr txBox="1">
            <a:spLocks noGrp="1"/>
          </p:cNvSpPr>
          <p:nvPr>
            <p:ph type="body" idx="1"/>
          </p:nvPr>
        </p:nvSpPr>
        <p:spPr>
          <a:xfrm>
            <a:off x="381739" y="1616075"/>
            <a:ext cx="8152661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68275" lvl="0" indent="-16827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CH" sz="2400"/>
              <a:t>GIF (Graphic Interchange Format) =8-bit color (256 different colors)</a:t>
            </a:r>
            <a:endParaRPr/>
          </a:p>
          <a:p>
            <a:pPr marL="168275" lvl="0" indent="-16827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CH" sz="2400"/>
              <a:t>JPEG (Joint Photographic Experts Group) =24-bit color (16 million different colors)</a:t>
            </a:r>
            <a:endParaRPr/>
          </a:p>
          <a:p>
            <a:pPr marL="168275" lvl="0" indent="-16827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CH" sz="2400"/>
              <a:t>Portable Network Graphics (PNG)</a:t>
            </a:r>
            <a:endParaRPr/>
          </a:p>
          <a:p>
            <a:pPr marL="168275" lvl="0" indent="-16827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CH" sz="2400"/>
              <a:t>Images are inserted into a document with the &lt;img /&gt; tag with the src attribute</a:t>
            </a:r>
            <a:endParaRPr/>
          </a:p>
          <a:p>
            <a:pPr marL="512763" lvl="1" indent="-1651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CH"/>
              <a:t>The alt attribute is required by XHTML</a:t>
            </a:r>
            <a:endParaRPr/>
          </a:p>
          <a:p>
            <a:pPr marL="512763" lvl="1" indent="-165099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de-CH"/>
              <a:t>&lt;img src = "comets.jpg"  alt = "Picture of comets" /&gt;</a:t>
            </a:r>
            <a:endParaRPr/>
          </a:p>
          <a:p>
            <a:pPr marL="168275" lvl="0" indent="-16827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CH" sz="2400"/>
              <a:t>The &lt;img&gt; tag has 30 different attributes, including width and height (in pixels)</a:t>
            </a:r>
            <a:endParaRPr/>
          </a:p>
          <a:p>
            <a:pPr marL="168275" lvl="0" indent="-1587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  <p:pic>
        <p:nvPicPr>
          <p:cNvPr id="243" name="Google Shape;243;p14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74424" y="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14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Images</a:t>
            </a:r>
            <a:endParaRPr/>
          </a:p>
        </p:txBody>
      </p:sp>
      <p:cxnSp>
        <p:nvCxnSpPr>
          <p:cNvPr id="245" name="Google Shape;245;p14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6" name="Google Shape;246;p14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HTML – Basic Markups</a:t>
            </a:r>
            <a:endParaRPr sz="2400" b="1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5"/>
          <p:cNvSpPr txBox="1">
            <a:spLocks noGrp="1"/>
          </p:cNvSpPr>
          <p:nvPr>
            <p:ph type="body" idx="1"/>
          </p:nvPr>
        </p:nvSpPr>
        <p:spPr>
          <a:xfrm>
            <a:off x="430272" y="1690688"/>
            <a:ext cx="7466819" cy="4470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4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228600" lvl="0" indent="-2286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de-CH" sz="9600">
                <a:latin typeface="Calibri"/>
                <a:ea typeface="Calibri"/>
                <a:cs typeface="Calibri"/>
                <a:sym typeface="Calibri"/>
              </a:rPr>
              <a:t>&lt;html&gt;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de-CH" sz="9600">
                <a:latin typeface="Calibri"/>
                <a:ea typeface="Calibri"/>
                <a:cs typeface="Calibri"/>
                <a:sym typeface="Calibri"/>
              </a:rPr>
              <a:t>  &lt;head&gt; &lt;title&gt; Images &lt;/title&gt;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de-CH" sz="9600">
                <a:latin typeface="Calibri"/>
                <a:ea typeface="Calibri"/>
                <a:cs typeface="Calibri"/>
                <a:sym typeface="Calibri"/>
              </a:rPr>
              <a:t>  &lt;/head&gt;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de-CH" sz="9600">
                <a:latin typeface="Calibri"/>
                <a:ea typeface="Calibri"/>
                <a:cs typeface="Calibri"/>
                <a:sym typeface="Calibri"/>
              </a:rPr>
              <a:t>  &lt;body&gt;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de-CH" sz="9600">
                <a:latin typeface="Calibri"/>
                <a:ea typeface="Calibri"/>
                <a:cs typeface="Calibri"/>
                <a:sym typeface="Calibri"/>
              </a:rPr>
              <a:t>&lt;p&gt;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de-CH" sz="9600">
                <a:latin typeface="Calibri"/>
                <a:ea typeface="Calibri"/>
                <a:cs typeface="Calibri"/>
                <a:sym typeface="Calibri"/>
              </a:rPr>
              <a:t>&lt;img src = "c210new.jpg"  alt = "Picture of a Cessna 210"/&gt; 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de-CH" sz="9600">
                <a:latin typeface="Calibri"/>
                <a:ea typeface="Calibri"/>
                <a:cs typeface="Calibri"/>
                <a:sym typeface="Calibri"/>
              </a:rPr>
              <a:t>      &lt;br /&gt;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de-CH" sz="9600">
                <a:latin typeface="Calibri"/>
                <a:ea typeface="Calibri"/>
                <a:cs typeface="Calibri"/>
                <a:sym typeface="Calibri"/>
              </a:rPr>
              <a:t>      Buy this fine airplane today at a 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de-CH" sz="9600">
                <a:latin typeface="Calibri"/>
                <a:ea typeface="Calibri"/>
                <a:cs typeface="Calibri"/>
                <a:sym typeface="Calibri"/>
              </a:rPr>
              <a:t>      remarkably low price &lt;br /&gt;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de-CH" sz="9600">
                <a:latin typeface="Calibri"/>
                <a:ea typeface="Calibri"/>
                <a:cs typeface="Calibri"/>
                <a:sym typeface="Calibri"/>
              </a:rPr>
              <a:t>      Call 999-555-1111 today!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de-CH" sz="9600">
                <a:latin typeface="Calibri"/>
                <a:ea typeface="Calibri"/>
                <a:cs typeface="Calibri"/>
                <a:sym typeface="Calibri"/>
              </a:rPr>
              <a:t> &lt;/p&gt;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de-CH" sz="9600">
                <a:latin typeface="Calibri"/>
                <a:ea typeface="Calibri"/>
                <a:cs typeface="Calibri"/>
                <a:sym typeface="Calibri"/>
              </a:rPr>
              <a:t> &lt;/body&gt;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de-CH" sz="9600">
                <a:latin typeface="Calibri"/>
                <a:ea typeface="Calibri"/>
                <a:cs typeface="Calibri"/>
                <a:sym typeface="Calibri"/>
              </a:rPr>
              <a:t>&lt;/html&gt;</a:t>
            </a:r>
            <a:endParaRPr/>
          </a:p>
        </p:txBody>
      </p:sp>
      <p:sp>
        <p:nvSpPr>
          <p:cNvPr id="252" name="Google Shape;252;p15"/>
          <p:cNvSpPr txBox="1"/>
          <p:nvPr/>
        </p:nvSpPr>
        <p:spPr>
          <a:xfrm>
            <a:off x="83978" y="21785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3" name="Google Shape;253;p15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74424" y="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15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Images…(cntd.)</a:t>
            </a:r>
            <a:endParaRPr/>
          </a:p>
        </p:txBody>
      </p:sp>
      <p:cxnSp>
        <p:nvCxnSpPr>
          <p:cNvPr id="255" name="Google Shape;255;p15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6" name="Google Shape;256;p15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HTML – Basic Markups</a:t>
            </a:r>
            <a:endParaRPr sz="2400" b="1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57" name="Google Shape;257;p15"/>
          <p:cNvGraphicFramePr/>
          <p:nvPr/>
        </p:nvGraphicFramePr>
        <p:xfrm>
          <a:off x="8272318" y="1493981"/>
          <a:ext cx="3447704" cy="3133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447704" imgH="3133436" progId="Word.Document.8">
                  <p:embed/>
                </p:oleObj>
              </mc:Choice>
              <mc:Fallback>
                <p:oleObj r:id="rId4" imgW="3447704" imgH="3133436" progId="Word.Document.8">
                  <p:embed/>
                  <p:pic>
                    <p:nvPicPr>
                      <p:cNvPr id="257" name="Google Shape;257;p15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8272318" y="1493981"/>
                        <a:ext cx="3447704" cy="31334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6"/>
          <p:cNvSpPr txBox="1">
            <a:spLocks noGrp="1"/>
          </p:cNvSpPr>
          <p:nvPr>
            <p:ph type="body" idx="1"/>
          </p:nvPr>
        </p:nvSpPr>
        <p:spPr>
          <a:xfrm>
            <a:off x="213065" y="1612153"/>
            <a:ext cx="8418317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lang="de-CH" sz="2400" b="0"/>
              <a:t>Hypertext is the essence of the Web!</a:t>
            </a:r>
            <a:endParaRPr/>
          </a:p>
          <a:p>
            <a:pPr marL="228600" lvl="0" indent="-228600" algn="just" rtl="0">
              <a:lnSpc>
                <a:spcPct val="14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lang="de-CH" sz="2400" b="0"/>
              <a:t>A link is specified with the href attribute of &lt;a&gt; (the anchor tag)</a:t>
            </a:r>
            <a:endParaRPr/>
          </a:p>
          <a:p>
            <a:pPr marL="685800" lvl="1" indent="-228600" algn="just" rtl="0">
              <a:lnSpc>
                <a:spcPct val="14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lang="de-CH" b="0"/>
              <a:t>The content of &lt;a&gt; is the visual link in the document</a:t>
            </a:r>
            <a:endParaRPr/>
          </a:p>
          <a:p>
            <a:pPr marL="685800" lvl="1" indent="-228600" algn="just" rtl="0">
              <a:lnSpc>
                <a:spcPct val="14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lang="de-CH" b="0"/>
              <a:t>If the target is a whole document (not the one in which the link appears), the target need not be specified in the target document as being the target</a:t>
            </a:r>
            <a:endParaRPr/>
          </a:p>
          <a:p>
            <a:pPr marL="228600" lvl="0" indent="-228600" algn="just" rtl="0">
              <a:lnSpc>
                <a:spcPct val="14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lang="de-CH" sz="2400" b="0"/>
              <a:t>Note: Relative addressing of targets is easier to maintain and more portable than absolute addressing</a:t>
            </a:r>
            <a:endParaRPr/>
          </a:p>
        </p:txBody>
      </p:sp>
      <p:pic>
        <p:nvPicPr>
          <p:cNvPr id="263" name="Google Shape;263;p16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74424" y="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16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Hypertext Links</a:t>
            </a:r>
            <a:endParaRPr/>
          </a:p>
        </p:txBody>
      </p:sp>
      <p:cxnSp>
        <p:nvCxnSpPr>
          <p:cNvPr id="265" name="Google Shape;265;p16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6" name="Google Shape;266;p16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HTML – Basic Markups</a:t>
            </a:r>
            <a:endParaRPr sz="2400" b="1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1" name="Google Shape;271;p17"/>
          <p:cNvGraphicFramePr/>
          <p:nvPr/>
        </p:nvGraphicFramePr>
        <p:xfrm>
          <a:off x="5732314" y="1412013"/>
          <a:ext cx="4724400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724400" imgH="2159000" progId="Word.Document.8">
                  <p:embed/>
                </p:oleObj>
              </mc:Choice>
              <mc:Fallback>
                <p:oleObj r:id="rId3" imgW="4724400" imgH="2159000" progId="Word.Document.8">
                  <p:embed/>
                  <p:pic>
                    <p:nvPicPr>
                      <p:cNvPr id="271" name="Google Shape;271;p17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5732314" y="1412013"/>
                        <a:ext cx="4724400" cy="215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2" name="Google Shape;272;p17"/>
          <p:cNvSpPr txBox="1">
            <a:spLocks noGrp="1"/>
          </p:cNvSpPr>
          <p:nvPr>
            <p:ph type="body" idx="1"/>
          </p:nvPr>
        </p:nvSpPr>
        <p:spPr>
          <a:xfrm>
            <a:off x="297107" y="1436486"/>
            <a:ext cx="8237294" cy="3850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de-CH" sz="2400" u="sng">
                <a:latin typeface="Calibri"/>
                <a:ea typeface="Calibri"/>
                <a:cs typeface="Calibri"/>
                <a:sym typeface="Calibri"/>
              </a:rPr>
              <a:t>Example: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de-CH" sz="2400">
                <a:latin typeface="Calibri"/>
                <a:ea typeface="Calibri"/>
                <a:cs typeface="Calibri"/>
                <a:sym typeface="Calibri"/>
              </a:rPr>
              <a:t>&lt;html&gt;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de-CH" sz="2400">
                <a:latin typeface="Calibri"/>
                <a:ea typeface="Calibri"/>
                <a:cs typeface="Calibri"/>
                <a:sym typeface="Calibri"/>
              </a:rPr>
              <a:t>  &lt;head&gt; &lt;title&gt; Links &lt;/title&gt;  &lt;/head&gt;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de-CH" sz="2400">
                <a:latin typeface="Calibri"/>
                <a:ea typeface="Calibri"/>
                <a:cs typeface="Calibri"/>
                <a:sym typeface="Calibri"/>
              </a:rPr>
              <a:t>  &lt;body&gt;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de-CH" sz="2400">
                <a:latin typeface="Calibri"/>
                <a:ea typeface="Calibri"/>
                <a:cs typeface="Calibri"/>
                <a:sym typeface="Calibri"/>
              </a:rPr>
              <a:t>   …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de-CH" sz="2400">
                <a:latin typeface="Calibri"/>
                <a:ea typeface="Calibri"/>
                <a:cs typeface="Calibri"/>
                <a:sym typeface="Calibri"/>
              </a:rPr>
              <a:t>	&lt;h2&gt; Special of the month &lt;/h2&gt;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de-CH" sz="2400">
                <a:latin typeface="Calibri"/>
                <a:ea typeface="Calibri"/>
                <a:cs typeface="Calibri"/>
                <a:sym typeface="Calibri"/>
              </a:rPr>
              <a:t>	&lt;p&gt; 1960 Cessna 210 &lt;br /&gt;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de-CH" sz="2000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de-CH" sz="2400">
                <a:latin typeface="Calibri"/>
                <a:ea typeface="Calibri"/>
                <a:cs typeface="Calibri"/>
                <a:sym typeface="Calibri"/>
              </a:rPr>
              <a:t>&lt;a href = "C210data.html"&gt; Information on the Cessna 210 &lt;/a&gt;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de-CH" sz="2400">
                <a:latin typeface="Calibri"/>
                <a:ea typeface="Calibri"/>
                <a:cs typeface="Calibri"/>
                <a:sym typeface="Calibri"/>
              </a:rPr>
              <a:t>    &lt;/p&gt;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de-CH" sz="2400">
                <a:latin typeface="Calibri"/>
                <a:ea typeface="Calibri"/>
                <a:cs typeface="Calibri"/>
                <a:sym typeface="Calibri"/>
              </a:rPr>
              <a:t>  &lt;/body&gt;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de-CH" sz="2400">
                <a:latin typeface="Calibri"/>
                <a:ea typeface="Calibri"/>
                <a:cs typeface="Calibri"/>
                <a:sym typeface="Calibri"/>
              </a:rPr>
              <a:t>&lt;/html&gt;</a:t>
            </a:r>
            <a:endParaRPr/>
          </a:p>
        </p:txBody>
      </p:sp>
      <p:pic>
        <p:nvPicPr>
          <p:cNvPr id="273" name="Google Shape;273;p17" descr="A close up of a logo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174424" y="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17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Hypertext links…(cntd.)</a:t>
            </a:r>
            <a:endParaRPr/>
          </a:p>
        </p:txBody>
      </p:sp>
      <p:cxnSp>
        <p:nvCxnSpPr>
          <p:cNvPr id="275" name="Google Shape;275;p17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6" name="Google Shape;276;p17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HTML – Basic Markups</a:t>
            </a:r>
            <a:endParaRPr sz="2400" b="1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77" name="Google Shape;277;p17"/>
          <p:cNvGraphicFramePr/>
          <p:nvPr/>
        </p:nvGraphicFramePr>
        <p:xfrm>
          <a:off x="8305800" y="1810331"/>
          <a:ext cx="3886200" cy="257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886200" imgH="2578100" progId="Word.Document.8">
                  <p:embed/>
                </p:oleObj>
              </mc:Choice>
              <mc:Fallback>
                <p:oleObj r:id="rId6" imgW="3886200" imgH="2578100" progId="Word.Document.8">
                  <p:embed/>
                  <p:pic>
                    <p:nvPicPr>
                      <p:cNvPr id="277" name="Google Shape;277;p17"/>
                      <p:cNvPicPr preferRelativeResize="0"/>
                      <p:nvPr/>
                    </p:nvPicPr>
                    <p:blipFill rotWithShape="1">
                      <a:blip r:embed="rId7">
                        <a:alphaModFix/>
                      </a:blip>
                      <a:srcRect/>
                      <a:stretch/>
                    </p:blipFill>
                    <p:spPr>
                      <a:xfrm>
                        <a:off x="8305800" y="1810331"/>
                        <a:ext cx="3886200" cy="257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8"/>
          <p:cNvSpPr txBox="1">
            <a:spLocks noGrp="1"/>
          </p:cNvSpPr>
          <p:nvPr>
            <p:ph type="body" idx="1"/>
          </p:nvPr>
        </p:nvSpPr>
        <p:spPr>
          <a:xfrm>
            <a:off x="213064" y="1588751"/>
            <a:ext cx="10515599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de-CH" sz="2400"/>
              <a:t>Used to present list of information in well formed and semantic way.</a:t>
            </a:r>
            <a:endParaRPr/>
          </a:p>
          <a:p>
            <a:pPr marL="228600" lvl="0" indent="-228600" algn="just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228600" lvl="0" indent="-228600" algn="just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CH" sz="2400"/>
              <a:t>Three types of Lists:</a:t>
            </a:r>
            <a:endParaRPr/>
          </a:p>
          <a:p>
            <a:pPr marL="685800" lvl="1" indent="-228600" algn="just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de-CH"/>
              <a:t>Unordered list</a:t>
            </a:r>
            <a:endParaRPr/>
          </a:p>
          <a:p>
            <a:pPr marL="685800" lvl="1" indent="-228600" algn="just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de-CH"/>
              <a:t>Ordered list</a:t>
            </a:r>
            <a:endParaRPr/>
          </a:p>
          <a:p>
            <a:pPr marL="685800" lvl="1" indent="-228600" algn="just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de-CH"/>
              <a:t>Definition List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3" name="Google Shape;283;p18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74424" y="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18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Lists</a:t>
            </a:r>
            <a:endParaRPr/>
          </a:p>
        </p:txBody>
      </p:sp>
      <p:cxnSp>
        <p:nvCxnSpPr>
          <p:cNvPr id="285" name="Google Shape;285;p18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6" name="Google Shape;286;p1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HTML – Basic Markups</a:t>
            </a:r>
            <a:endParaRPr sz="2400" b="1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9"/>
          <p:cNvSpPr txBox="1">
            <a:spLocks noGrp="1"/>
          </p:cNvSpPr>
          <p:nvPr>
            <p:ph type="body" idx="1"/>
          </p:nvPr>
        </p:nvSpPr>
        <p:spPr>
          <a:xfrm>
            <a:off x="213065" y="1499974"/>
            <a:ext cx="86868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lang="de-CH" sz="2400"/>
              <a:t>The list is the content of the &lt;ul&gt; tag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lang="de-CH" sz="2400"/>
              <a:t>List elements are the content of the &lt;li&gt; tag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de-CH" sz="2400"/>
              <a:t>&lt;h3&gt; Some Common Single-Engine Aircraft &lt;/h3&gt;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de-CH" sz="2400"/>
              <a:t> &lt;ul&gt; 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de-CH" sz="2400"/>
              <a:t>   &lt;li&gt; Cessna Skyhawk &lt;/li&gt;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de-CH" sz="2400"/>
              <a:t>   &lt;li&gt; Beechcraft Bonanza &lt;/li&gt;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de-CH" sz="2400"/>
              <a:t>   &lt;li&gt; Piper Cherokee &lt;/li&gt;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de-CH" sz="2400"/>
              <a:t> &lt;/ul&gt; 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2" name="Google Shape;292;p19" descr="ch2_7"/>
          <p:cNvPicPr preferRelativeResize="0"/>
          <p:nvPr/>
        </p:nvPicPr>
        <p:blipFill rotWithShape="1">
          <a:blip r:embed="rId3">
            <a:alphaModFix/>
          </a:blip>
          <a:srcRect t="47682"/>
          <a:stretch/>
        </p:blipFill>
        <p:spPr>
          <a:xfrm>
            <a:off x="6694937" y="1853875"/>
            <a:ext cx="4409855" cy="15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19" descr="A close up of a logo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74424" y="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19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Unordered Lists</a:t>
            </a:r>
            <a:endParaRPr/>
          </a:p>
        </p:txBody>
      </p:sp>
      <p:cxnSp>
        <p:nvCxnSpPr>
          <p:cNvPr id="295" name="Google Shape;295;p19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6" name="Google Shape;296;p19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HTML – Basic Markups</a:t>
            </a:r>
            <a:endParaRPr sz="2400" b="1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 txBox="1">
            <a:spLocks noGrp="1"/>
          </p:cNvSpPr>
          <p:nvPr>
            <p:ph type="body" idx="1"/>
          </p:nvPr>
        </p:nvSpPr>
        <p:spPr>
          <a:xfrm>
            <a:off x="581192" y="1412240"/>
            <a:ext cx="4891353" cy="5213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None/>
            </a:pPr>
            <a:r>
              <a:rPr lang="de-CH" sz="2400" b="1" dirty="0">
                <a:solidFill>
                  <a:srgbClr val="2F5496"/>
                </a:solidFill>
              </a:rPr>
              <a:t>HTML – </a:t>
            </a:r>
            <a:r>
              <a:rPr lang="de-CH" sz="2400" b="1" dirty="0">
                <a:solidFill>
                  <a:srgbClr val="C55A11"/>
                </a:solidFill>
              </a:rPr>
              <a:t>Hyper Text </a:t>
            </a:r>
            <a:r>
              <a:rPr lang="de-CH" sz="2400" b="1" dirty="0">
                <a:solidFill>
                  <a:srgbClr val="548135"/>
                </a:solidFill>
              </a:rPr>
              <a:t>Markup</a:t>
            </a:r>
            <a:r>
              <a:rPr lang="de-CH" sz="2400" b="1" dirty="0">
                <a:solidFill>
                  <a:srgbClr val="2F5496"/>
                </a:solidFill>
              </a:rPr>
              <a:t> Language</a:t>
            </a:r>
            <a:endParaRPr dirty="0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55A11"/>
              </a:buClr>
              <a:buSzPts val="2400"/>
              <a:buNone/>
            </a:pPr>
            <a:r>
              <a:rPr lang="de-CH" sz="2400" b="1" dirty="0">
                <a:solidFill>
                  <a:srgbClr val="C55A11"/>
                </a:solidFill>
              </a:rPr>
              <a:t>Hypertext</a:t>
            </a:r>
            <a:r>
              <a:rPr lang="de-CH" sz="2400" dirty="0"/>
              <a:t> - cross-referencing /linking between related sections of text and associated graphic material</a:t>
            </a:r>
            <a:endParaRPr sz="2400" dirty="0"/>
          </a:p>
        </p:txBody>
      </p:sp>
      <p:pic>
        <p:nvPicPr>
          <p:cNvPr id="106" name="Google Shape;106;p2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44008" y="88151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cxnSp>
        <p:nvCxnSpPr>
          <p:cNvPr id="108" name="Google Shape;108;p2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9" name="Google Shape;109;p2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HTML – Basic Markups</a:t>
            </a:r>
            <a:endParaRPr sz="2400" b="1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2" descr="Chapter 1.1.1, Hypertex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5066" y="3625417"/>
            <a:ext cx="3810000" cy="295275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"/>
          <p:cNvSpPr txBox="1"/>
          <p:nvPr/>
        </p:nvSpPr>
        <p:spPr>
          <a:xfrm>
            <a:off x="5582674" y="1825178"/>
            <a:ext cx="4891353" cy="479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de-CH" sz="2400" b="1" i="0" u="none" strike="noStrike" cap="none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Markup</a:t>
            </a:r>
            <a:r>
              <a:rPr lang="de-CH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de-CH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 elements within a document using tags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2" descr="Markup language - Wikipedia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98467" y="3349308"/>
            <a:ext cx="4448753" cy="30514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0"/>
          <p:cNvSpPr txBox="1">
            <a:spLocks noGrp="1"/>
          </p:cNvSpPr>
          <p:nvPr>
            <p:ph type="body" idx="1"/>
          </p:nvPr>
        </p:nvSpPr>
        <p:spPr>
          <a:xfrm>
            <a:off x="142045" y="1422485"/>
            <a:ext cx="11397742" cy="5142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"/>
              <a:buChar char="•"/>
            </a:pPr>
            <a:r>
              <a:rPr lang="de-CH" sz="9600"/>
              <a:t>The list is the content of the &lt;ol&gt; tag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"/>
              <a:buChar char="•"/>
            </a:pPr>
            <a:r>
              <a:rPr lang="de-CH" sz="9600"/>
              <a:t>Each item in the display is preceded by a sequence value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9600"/>
          </a:p>
          <a:p>
            <a:pPr marL="22860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de-CH" sz="9600"/>
              <a:t>&lt;h3&gt; Cessna 210 Engine Starting Instructions&lt;/h3&gt;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de-CH" sz="9600"/>
              <a:t>&lt;ol&gt;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de-CH" sz="9600"/>
              <a:t>  &lt;li&gt; Set mixture to rich &lt;/li&gt;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de-CH" sz="9600"/>
              <a:t>  &lt;li&gt; Set propeller to high RPM &lt;/li&gt;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de-CH" sz="9600"/>
              <a:t>  &lt;li&gt; Set ignition switch to "BOTH" &lt;/li&gt;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de-CH" sz="9600"/>
              <a:t>  &lt;li&gt; Set auxiliary fuel pump switch to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de-CH" sz="9600"/>
              <a:t>       "LOW PRIME" &lt;/li&gt;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de-CH" sz="9600"/>
              <a:t>  &lt;li&gt; When fuel pressure reaches 2 to 2.5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de-CH" sz="9600"/>
              <a:t>       PSI, push starter button &lt;/li&gt;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de-CH" sz="9600"/>
              <a:t>&lt;/ol&gt; </a:t>
            </a:r>
            <a:endParaRPr/>
          </a:p>
          <a:p>
            <a:pPr marL="228600" lvl="0" indent="-184150" algn="l" rtl="0">
              <a:lnSpc>
                <a:spcPct val="90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"/>
              <a:buNone/>
            </a:pPr>
            <a:endParaRPr i="1">
              <a:latin typeface="Arial"/>
              <a:ea typeface="Arial"/>
              <a:cs typeface="Arial"/>
              <a:sym typeface="Arial"/>
            </a:endParaRPr>
          </a:p>
          <a:p>
            <a:pPr marL="228600" lvl="0" indent="-184150" algn="l" rtl="0">
              <a:lnSpc>
                <a:spcPct val="90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"/>
              <a:buNone/>
            </a:pPr>
            <a:endParaRPr i="1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"/>
              <a:buNone/>
            </a:pPr>
            <a:endParaRPr i="1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"/>
              <a:buNone/>
            </a:pPr>
            <a:endParaRPr i="1">
              <a:latin typeface="Arial"/>
              <a:ea typeface="Arial"/>
              <a:cs typeface="Arial"/>
              <a:sym typeface="Arial"/>
            </a:endParaRPr>
          </a:p>
          <a:p>
            <a:pPr marL="228600" lvl="0" indent="-184150" algn="l" rtl="0">
              <a:lnSpc>
                <a:spcPct val="90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"/>
              <a:buNone/>
            </a:pPr>
            <a:endParaRPr i="1">
              <a:latin typeface="Arial"/>
              <a:ea typeface="Arial"/>
              <a:cs typeface="Arial"/>
              <a:sym typeface="Arial"/>
            </a:endParaRPr>
          </a:p>
          <a:p>
            <a:pPr marL="228600" lvl="0" indent="-184150" algn="l" rtl="0">
              <a:lnSpc>
                <a:spcPct val="90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"/>
              <a:buNone/>
            </a:pPr>
            <a:endParaRPr i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2" name="Google Shape;302;p20" descr="ch2_8"/>
          <p:cNvPicPr preferRelativeResize="0"/>
          <p:nvPr/>
        </p:nvPicPr>
        <p:blipFill rotWithShape="1">
          <a:blip r:embed="rId3">
            <a:alphaModFix/>
          </a:blip>
          <a:srcRect t="41261"/>
          <a:stretch/>
        </p:blipFill>
        <p:spPr>
          <a:xfrm>
            <a:off x="6768037" y="2573606"/>
            <a:ext cx="3786328" cy="185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20" descr="A close up of a logo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74424" y="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20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Ordered Lists</a:t>
            </a:r>
            <a:endParaRPr/>
          </a:p>
        </p:txBody>
      </p:sp>
      <p:cxnSp>
        <p:nvCxnSpPr>
          <p:cNvPr id="305" name="Google Shape;305;p20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06" name="Google Shape;306;p20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HTML – Basic Markups</a:t>
            </a:r>
            <a:endParaRPr sz="2400" b="1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1"/>
          <p:cNvSpPr txBox="1">
            <a:spLocks noGrp="1"/>
          </p:cNvSpPr>
          <p:nvPr>
            <p:ph type="body" idx="1"/>
          </p:nvPr>
        </p:nvSpPr>
        <p:spPr>
          <a:xfrm>
            <a:off x="310051" y="1453264"/>
            <a:ext cx="7032862" cy="5002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CH" sz="2400"/>
              <a:t>List is the content of the &lt;dl&gt; tag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CH" sz="2400"/>
              <a:t>Terms being defined are the content of the &lt;dt&gt; tag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CH" sz="2400"/>
              <a:t>The definitions themselves are the content of the &lt;dd&gt; tag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/>
          </a:p>
          <a:p>
            <a:pPr marL="22860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de-CH" sz="2400"/>
              <a:t>&lt;h3&gt; Single-Engine Cessna Airplanes &lt;/h3&gt;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de-CH" sz="2400"/>
              <a:t>&lt;dl &gt;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de-CH" sz="2400"/>
              <a:t>  &lt;dt&gt; 152 &lt;/dt&gt;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de-CH" sz="2400"/>
              <a:t>  &lt;dd&gt; Two-place trainer &lt;/dd&gt;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de-CH" sz="2400"/>
              <a:t>  &lt;dt&gt; 172 &lt;/dt&gt;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de-CH" sz="2400"/>
              <a:t>  &lt;dd&gt; Smaller four-place airplane &lt;/dd&gt;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de-CH" sz="2400"/>
              <a:t>&lt;/dl&gt;</a:t>
            </a:r>
            <a:endParaRPr/>
          </a:p>
        </p:txBody>
      </p:sp>
      <p:pic>
        <p:nvPicPr>
          <p:cNvPr id="312" name="Google Shape;312;p21" descr="ch2_10"/>
          <p:cNvPicPr preferRelativeResize="0"/>
          <p:nvPr/>
        </p:nvPicPr>
        <p:blipFill rotWithShape="1">
          <a:blip r:embed="rId3">
            <a:alphaModFix/>
          </a:blip>
          <a:srcRect t="36181"/>
          <a:stretch/>
        </p:blipFill>
        <p:spPr>
          <a:xfrm>
            <a:off x="7198873" y="1625612"/>
            <a:ext cx="4442350" cy="1838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21" descr="A close up of a logo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74424" y="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21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Definition Lists</a:t>
            </a:r>
            <a:endParaRPr/>
          </a:p>
        </p:txBody>
      </p:sp>
      <p:cxnSp>
        <p:nvCxnSpPr>
          <p:cNvPr id="315" name="Google Shape;315;p21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6" name="Google Shape;316;p21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HTML – Basic Markups</a:t>
            </a:r>
            <a:endParaRPr sz="2400" b="1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2"/>
          <p:cNvSpPr txBox="1">
            <a:spLocks noGrp="1"/>
          </p:cNvSpPr>
          <p:nvPr>
            <p:ph type="body" idx="1"/>
          </p:nvPr>
        </p:nvSpPr>
        <p:spPr>
          <a:xfrm>
            <a:off x="213065" y="1475011"/>
            <a:ext cx="9429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lang="de-CH" sz="2400">
                <a:latin typeface="Calibri"/>
                <a:ea typeface="Calibri"/>
                <a:cs typeface="Calibri"/>
                <a:sym typeface="Calibri"/>
              </a:rPr>
              <a:t>A matrix of cells, each possibly having content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lang="de-CH" sz="2400">
                <a:latin typeface="Calibri"/>
                <a:ea typeface="Calibri"/>
                <a:cs typeface="Calibri"/>
                <a:sym typeface="Calibri"/>
              </a:rPr>
              <a:t>The cells can include almost any element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lang="de-CH" sz="2400">
                <a:latin typeface="Calibri"/>
                <a:ea typeface="Calibri"/>
                <a:cs typeface="Calibri"/>
                <a:sym typeface="Calibri"/>
              </a:rPr>
              <a:t>Some cells have row or column labels and some have data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lang="de-CH" sz="2400">
                <a:latin typeface="Calibri"/>
                <a:ea typeface="Calibri"/>
                <a:cs typeface="Calibri"/>
                <a:sym typeface="Calibri"/>
              </a:rPr>
              <a:t>A table is specified as the content of a &lt;table&gt; tag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lang="de-CH" sz="2400">
                <a:latin typeface="Calibri"/>
                <a:ea typeface="Calibri"/>
                <a:cs typeface="Calibri"/>
                <a:sym typeface="Calibri"/>
              </a:rPr>
              <a:t>A border attribute in the &lt;table&gt; tag specifies a border between the cells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lang="de-CH" sz="2400">
                <a:latin typeface="Calibri"/>
                <a:ea typeface="Calibri"/>
                <a:cs typeface="Calibri"/>
                <a:sym typeface="Calibri"/>
              </a:rPr>
              <a:t>Tables are given titles with the &lt;caption&gt; tag, which can immediately follow &lt;table&gt;</a:t>
            </a:r>
            <a:endParaRPr/>
          </a:p>
        </p:txBody>
      </p:sp>
      <p:pic>
        <p:nvPicPr>
          <p:cNvPr id="322" name="Google Shape;322;p22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74424" y="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22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Tables</a:t>
            </a:r>
            <a:endParaRPr/>
          </a:p>
        </p:txBody>
      </p:sp>
      <p:cxnSp>
        <p:nvCxnSpPr>
          <p:cNvPr id="324" name="Google Shape;324;p22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5" name="Google Shape;325;p22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HTML – Basic Markups</a:t>
            </a:r>
            <a:endParaRPr sz="2400" b="1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3"/>
          <p:cNvSpPr txBox="1">
            <a:spLocks noGrp="1"/>
          </p:cNvSpPr>
          <p:nvPr>
            <p:ph type="body" idx="1"/>
          </p:nvPr>
        </p:nvSpPr>
        <p:spPr>
          <a:xfrm>
            <a:off x="213065" y="1466791"/>
            <a:ext cx="5170251" cy="2100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CH" sz="2400"/>
              <a:t>Each row of a table is specified as the content of a &lt;tr&gt; tag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CH" sz="2400"/>
              <a:t>The row headings are specified as the content of a &lt;th&gt; tag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CH" sz="2400"/>
              <a:t>The contents of a data cell is specified as the content of a &lt;td&gt; tag.</a:t>
            </a:r>
            <a:endParaRPr/>
          </a:p>
          <a:p>
            <a:pPr marL="228600" lvl="0" indent="-762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228600" lvl="0" indent="-228600" algn="l" rtl="0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</a:pPr>
            <a:endParaRPr sz="500">
              <a:latin typeface="Courier New"/>
              <a:ea typeface="Courier New"/>
              <a:cs typeface="Courier New"/>
              <a:sym typeface="Courier New"/>
            </a:endParaRPr>
          </a:p>
          <a:p>
            <a:pPr marL="228600" lvl="0" indent="-228600" algn="l" rtl="0">
              <a:lnSpc>
                <a:spcPct val="8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/>
          </a:p>
        </p:txBody>
      </p:sp>
      <p:pic>
        <p:nvPicPr>
          <p:cNvPr id="331" name="Google Shape;331;p23" descr="ch2_11"/>
          <p:cNvPicPr preferRelativeResize="0"/>
          <p:nvPr/>
        </p:nvPicPr>
        <p:blipFill rotWithShape="1">
          <a:blip r:embed="rId3">
            <a:alphaModFix/>
          </a:blip>
          <a:srcRect t="41739"/>
          <a:stretch/>
        </p:blipFill>
        <p:spPr>
          <a:xfrm>
            <a:off x="522908" y="3936650"/>
            <a:ext cx="3810000" cy="1247775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23"/>
          <p:cNvSpPr txBox="1"/>
          <p:nvPr/>
        </p:nvSpPr>
        <p:spPr>
          <a:xfrm>
            <a:off x="6238849" y="1345360"/>
            <a:ext cx="5467042" cy="450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06000" marR="0" lvl="0" indent="-3060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D8428"/>
              </a:buClr>
              <a:buSzPts val="1600"/>
              <a:buFont typeface="Noto Sans Symbols"/>
              <a:buNone/>
            </a:pPr>
            <a:endParaRPr sz="1600" b="0" i="0" u="none" strike="noStrike" cap="none">
              <a:solidFill>
                <a:srgbClr val="3D3D3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06000" marR="0" lvl="0" indent="-306000" algn="l" rtl="0">
              <a:lnSpc>
                <a:spcPct val="80000"/>
              </a:lnSpc>
              <a:spcBef>
                <a:spcPts val="920"/>
              </a:spcBef>
              <a:spcAft>
                <a:spcPts val="0"/>
              </a:spcAft>
              <a:buClr>
                <a:srgbClr val="ED8428"/>
              </a:buClr>
              <a:buSzPts val="1600"/>
              <a:buFont typeface="Noto Sans Symbols"/>
              <a:buNone/>
            </a:pPr>
            <a:r>
              <a:rPr lang="de-CH" sz="1600" b="0" i="0" u="none" strike="noStrike" cap="none">
                <a:solidFill>
                  <a:srgbClr val="3D3D3D"/>
                </a:solidFill>
                <a:latin typeface="Calibri"/>
                <a:ea typeface="Calibri"/>
                <a:cs typeface="Calibri"/>
                <a:sym typeface="Calibri"/>
              </a:rPr>
              <a:t>&lt;table border = "border"&gt;</a:t>
            </a:r>
            <a:endParaRPr/>
          </a:p>
          <a:p>
            <a:pPr marL="306000" marR="0" lvl="0" indent="-306000" algn="l" rtl="0">
              <a:lnSpc>
                <a:spcPct val="80000"/>
              </a:lnSpc>
              <a:spcBef>
                <a:spcPts val="920"/>
              </a:spcBef>
              <a:spcAft>
                <a:spcPts val="0"/>
              </a:spcAft>
              <a:buClr>
                <a:srgbClr val="ED8428"/>
              </a:buClr>
              <a:buSzPts val="1600"/>
              <a:buFont typeface="Noto Sans Symbols"/>
              <a:buNone/>
            </a:pPr>
            <a:r>
              <a:rPr lang="de-CH" sz="1600" b="0" i="0" u="none" strike="noStrike" cap="none">
                <a:solidFill>
                  <a:srgbClr val="3D3D3D"/>
                </a:solidFill>
                <a:latin typeface="Calibri"/>
                <a:ea typeface="Calibri"/>
                <a:cs typeface="Calibri"/>
                <a:sym typeface="Calibri"/>
              </a:rPr>
              <a:t>   &lt;caption&gt; Fruit Juice Drinks &lt;/caption&gt;</a:t>
            </a:r>
            <a:endParaRPr/>
          </a:p>
          <a:p>
            <a:pPr marL="306000" marR="0" lvl="0" indent="-306000" algn="l" rtl="0">
              <a:lnSpc>
                <a:spcPct val="80000"/>
              </a:lnSpc>
              <a:spcBef>
                <a:spcPts val="920"/>
              </a:spcBef>
              <a:spcAft>
                <a:spcPts val="0"/>
              </a:spcAft>
              <a:buClr>
                <a:srgbClr val="ED8428"/>
              </a:buClr>
              <a:buSzPts val="1600"/>
              <a:buFont typeface="Noto Sans Symbols"/>
              <a:buNone/>
            </a:pPr>
            <a:r>
              <a:rPr lang="de-CH" sz="1600" b="0" i="0" u="none" strike="noStrike" cap="none">
                <a:solidFill>
                  <a:srgbClr val="3D3D3D"/>
                </a:solidFill>
                <a:latin typeface="Calibri"/>
                <a:ea typeface="Calibri"/>
                <a:cs typeface="Calibri"/>
                <a:sym typeface="Calibri"/>
              </a:rPr>
              <a:t>     &lt;tr&gt;</a:t>
            </a:r>
            <a:endParaRPr/>
          </a:p>
          <a:p>
            <a:pPr marL="306000" marR="0" lvl="0" indent="-306000" algn="l" rtl="0">
              <a:lnSpc>
                <a:spcPct val="80000"/>
              </a:lnSpc>
              <a:spcBef>
                <a:spcPts val="920"/>
              </a:spcBef>
              <a:spcAft>
                <a:spcPts val="0"/>
              </a:spcAft>
              <a:buClr>
                <a:srgbClr val="ED8428"/>
              </a:buClr>
              <a:buSzPts val="1600"/>
              <a:buFont typeface="Noto Sans Symbols"/>
              <a:buNone/>
            </a:pPr>
            <a:r>
              <a:rPr lang="de-CH" sz="1600" b="0" i="0" u="none" strike="noStrike" cap="none">
                <a:solidFill>
                  <a:srgbClr val="3D3D3D"/>
                </a:solidFill>
                <a:latin typeface="Calibri"/>
                <a:ea typeface="Calibri"/>
                <a:cs typeface="Calibri"/>
                <a:sym typeface="Calibri"/>
              </a:rPr>
              <a:t>       &lt;th&gt; &lt;/th&gt;</a:t>
            </a:r>
            <a:endParaRPr/>
          </a:p>
          <a:p>
            <a:pPr marL="306000" marR="0" lvl="0" indent="-306000" algn="l" rtl="0">
              <a:lnSpc>
                <a:spcPct val="80000"/>
              </a:lnSpc>
              <a:spcBef>
                <a:spcPts val="920"/>
              </a:spcBef>
              <a:spcAft>
                <a:spcPts val="0"/>
              </a:spcAft>
              <a:buClr>
                <a:srgbClr val="ED8428"/>
              </a:buClr>
              <a:buSzPts val="1600"/>
              <a:buFont typeface="Noto Sans Symbols"/>
              <a:buNone/>
            </a:pPr>
            <a:r>
              <a:rPr lang="de-CH" sz="1600" b="0" i="0" u="none" strike="noStrike" cap="none">
                <a:solidFill>
                  <a:srgbClr val="3D3D3D"/>
                </a:solidFill>
                <a:latin typeface="Calibri"/>
                <a:ea typeface="Calibri"/>
                <a:cs typeface="Calibri"/>
                <a:sym typeface="Calibri"/>
              </a:rPr>
              <a:t>       &lt;th&gt; Apple &lt;/th&gt;</a:t>
            </a:r>
            <a:endParaRPr/>
          </a:p>
          <a:p>
            <a:pPr marL="306000" marR="0" lvl="0" indent="-306000" algn="l" rtl="0">
              <a:lnSpc>
                <a:spcPct val="80000"/>
              </a:lnSpc>
              <a:spcBef>
                <a:spcPts val="920"/>
              </a:spcBef>
              <a:spcAft>
                <a:spcPts val="0"/>
              </a:spcAft>
              <a:buClr>
                <a:srgbClr val="ED8428"/>
              </a:buClr>
              <a:buSzPts val="1600"/>
              <a:buFont typeface="Noto Sans Symbols"/>
              <a:buNone/>
            </a:pPr>
            <a:r>
              <a:rPr lang="de-CH" sz="1600" b="0" i="0" u="none" strike="noStrike" cap="none">
                <a:solidFill>
                  <a:srgbClr val="3D3D3D"/>
                </a:solidFill>
                <a:latin typeface="Calibri"/>
                <a:ea typeface="Calibri"/>
                <a:cs typeface="Calibri"/>
                <a:sym typeface="Calibri"/>
              </a:rPr>
              <a:t>       &lt;th&gt; Orange &lt;/th&gt;</a:t>
            </a:r>
            <a:endParaRPr/>
          </a:p>
          <a:p>
            <a:pPr marL="306000" marR="0" lvl="0" indent="-306000" algn="l" rtl="0">
              <a:lnSpc>
                <a:spcPct val="80000"/>
              </a:lnSpc>
              <a:spcBef>
                <a:spcPts val="920"/>
              </a:spcBef>
              <a:spcAft>
                <a:spcPts val="0"/>
              </a:spcAft>
              <a:buClr>
                <a:srgbClr val="ED8428"/>
              </a:buClr>
              <a:buSzPts val="1600"/>
              <a:buFont typeface="Noto Sans Symbols"/>
              <a:buNone/>
            </a:pPr>
            <a:r>
              <a:rPr lang="de-CH" sz="1600" b="0" i="0" u="none" strike="noStrike" cap="none">
                <a:solidFill>
                  <a:srgbClr val="3D3D3D"/>
                </a:solidFill>
                <a:latin typeface="Calibri"/>
                <a:ea typeface="Calibri"/>
                <a:cs typeface="Calibri"/>
                <a:sym typeface="Calibri"/>
              </a:rPr>
              <a:t>       &lt;th&gt; Screwdriver &lt;/th&gt;</a:t>
            </a:r>
            <a:endParaRPr/>
          </a:p>
          <a:p>
            <a:pPr marL="306000" marR="0" lvl="0" indent="-306000" algn="l" rtl="0">
              <a:lnSpc>
                <a:spcPct val="80000"/>
              </a:lnSpc>
              <a:spcBef>
                <a:spcPts val="920"/>
              </a:spcBef>
              <a:spcAft>
                <a:spcPts val="0"/>
              </a:spcAft>
              <a:buClr>
                <a:srgbClr val="ED8428"/>
              </a:buClr>
              <a:buSzPts val="1600"/>
              <a:buFont typeface="Noto Sans Symbols"/>
              <a:buNone/>
            </a:pPr>
            <a:r>
              <a:rPr lang="de-CH" sz="1600" b="0" i="0" u="none" strike="noStrike" cap="none">
                <a:solidFill>
                  <a:srgbClr val="3D3D3D"/>
                </a:solidFill>
                <a:latin typeface="Calibri"/>
                <a:ea typeface="Calibri"/>
                <a:cs typeface="Calibri"/>
                <a:sym typeface="Calibri"/>
              </a:rPr>
              <a:t>     &lt;/tr&gt;</a:t>
            </a:r>
            <a:endParaRPr/>
          </a:p>
          <a:p>
            <a:pPr marL="306000" marR="0" lvl="0" indent="-306000" algn="l" rtl="0">
              <a:lnSpc>
                <a:spcPct val="80000"/>
              </a:lnSpc>
              <a:spcBef>
                <a:spcPts val="920"/>
              </a:spcBef>
              <a:spcAft>
                <a:spcPts val="0"/>
              </a:spcAft>
              <a:buClr>
                <a:srgbClr val="ED8428"/>
              </a:buClr>
              <a:buSzPts val="1600"/>
              <a:buFont typeface="Noto Sans Symbols"/>
              <a:buNone/>
            </a:pPr>
            <a:r>
              <a:rPr lang="de-CH" sz="1600" b="0" i="0" u="none" strike="noStrike" cap="none">
                <a:solidFill>
                  <a:srgbClr val="3D3D3D"/>
                </a:solidFill>
                <a:latin typeface="Calibri"/>
                <a:ea typeface="Calibri"/>
                <a:cs typeface="Calibri"/>
                <a:sym typeface="Calibri"/>
              </a:rPr>
              <a:t>     &lt;tr&gt;</a:t>
            </a:r>
            <a:endParaRPr/>
          </a:p>
          <a:p>
            <a:pPr marL="306000" marR="0" lvl="0" indent="-306000" algn="l" rtl="0">
              <a:lnSpc>
                <a:spcPct val="80000"/>
              </a:lnSpc>
              <a:spcBef>
                <a:spcPts val="920"/>
              </a:spcBef>
              <a:spcAft>
                <a:spcPts val="0"/>
              </a:spcAft>
              <a:buClr>
                <a:srgbClr val="ED8428"/>
              </a:buClr>
              <a:buSzPts val="1600"/>
              <a:buFont typeface="Noto Sans Symbols"/>
              <a:buNone/>
            </a:pPr>
            <a:r>
              <a:rPr lang="de-CH" sz="1600" b="0" i="0" u="none" strike="noStrike" cap="none">
                <a:solidFill>
                  <a:srgbClr val="3D3D3D"/>
                </a:solidFill>
                <a:latin typeface="Calibri"/>
                <a:ea typeface="Calibri"/>
                <a:cs typeface="Calibri"/>
                <a:sym typeface="Calibri"/>
              </a:rPr>
              <a:t>       &lt;th&gt; Breakfast &lt;/th&gt;</a:t>
            </a:r>
            <a:endParaRPr/>
          </a:p>
          <a:p>
            <a:pPr marL="306000" marR="0" lvl="0" indent="-306000" algn="l" rtl="0">
              <a:lnSpc>
                <a:spcPct val="80000"/>
              </a:lnSpc>
              <a:spcBef>
                <a:spcPts val="920"/>
              </a:spcBef>
              <a:spcAft>
                <a:spcPts val="0"/>
              </a:spcAft>
              <a:buClr>
                <a:srgbClr val="ED8428"/>
              </a:buClr>
              <a:buSzPts val="1600"/>
              <a:buFont typeface="Noto Sans Symbols"/>
              <a:buNone/>
            </a:pPr>
            <a:r>
              <a:rPr lang="de-CH" sz="1600" b="0" i="0" u="none" strike="noStrike" cap="none">
                <a:solidFill>
                  <a:srgbClr val="3D3D3D"/>
                </a:solidFill>
                <a:latin typeface="Calibri"/>
                <a:ea typeface="Calibri"/>
                <a:cs typeface="Calibri"/>
                <a:sym typeface="Calibri"/>
              </a:rPr>
              <a:t>       &lt;td&gt; 0 &lt;/td&gt;</a:t>
            </a:r>
            <a:endParaRPr/>
          </a:p>
          <a:p>
            <a:pPr marL="306000" marR="0" lvl="0" indent="-306000" algn="l" rtl="0">
              <a:lnSpc>
                <a:spcPct val="80000"/>
              </a:lnSpc>
              <a:spcBef>
                <a:spcPts val="920"/>
              </a:spcBef>
              <a:spcAft>
                <a:spcPts val="0"/>
              </a:spcAft>
              <a:buClr>
                <a:srgbClr val="ED8428"/>
              </a:buClr>
              <a:buSzPts val="1600"/>
              <a:buFont typeface="Noto Sans Symbols"/>
              <a:buNone/>
            </a:pPr>
            <a:r>
              <a:rPr lang="de-CH" sz="1600" b="0" i="0" u="none" strike="noStrike" cap="none">
                <a:solidFill>
                  <a:srgbClr val="3D3D3D"/>
                </a:solidFill>
                <a:latin typeface="Calibri"/>
                <a:ea typeface="Calibri"/>
                <a:cs typeface="Calibri"/>
                <a:sym typeface="Calibri"/>
              </a:rPr>
              <a:t>       &lt;td&gt; 1 &lt;/td&gt;</a:t>
            </a:r>
            <a:endParaRPr/>
          </a:p>
          <a:p>
            <a:pPr marL="306000" marR="0" lvl="0" indent="-306000" algn="l" rtl="0">
              <a:lnSpc>
                <a:spcPct val="80000"/>
              </a:lnSpc>
              <a:spcBef>
                <a:spcPts val="920"/>
              </a:spcBef>
              <a:spcAft>
                <a:spcPts val="0"/>
              </a:spcAft>
              <a:buClr>
                <a:srgbClr val="ED8428"/>
              </a:buClr>
              <a:buSzPts val="1600"/>
              <a:buFont typeface="Noto Sans Symbols"/>
              <a:buNone/>
            </a:pPr>
            <a:r>
              <a:rPr lang="de-CH" sz="1600" b="0" i="0" u="none" strike="noStrike" cap="none">
                <a:solidFill>
                  <a:srgbClr val="3D3D3D"/>
                </a:solidFill>
                <a:latin typeface="Calibri"/>
                <a:ea typeface="Calibri"/>
                <a:cs typeface="Calibri"/>
                <a:sym typeface="Calibri"/>
              </a:rPr>
              <a:t>       &lt;td&gt; 0 &lt;/td&gt;</a:t>
            </a:r>
            <a:endParaRPr/>
          </a:p>
          <a:p>
            <a:pPr marL="306000" marR="0" lvl="0" indent="-306000" algn="l" rtl="0">
              <a:lnSpc>
                <a:spcPct val="80000"/>
              </a:lnSpc>
              <a:spcBef>
                <a:spcPts val="920"/>
              </a:spcBef>
              <a:spcAft>
                <a:spcPts val="0"/>
              </a:spcAft>
              <a:buClr>
                <a:srgbClr val="ED8428"/>
              </a:buClr>
              <a:buSzPts val="1600"/>
              <a:buFont typeface="Noto Sans Symbols"/>
              <a:buNone/>
            </a:pPr>
            <a:r>
              <a:rPr lang="de-CH" sz="1600" b="0" i="0" u="none" strike="noStrike" cap="none">
                <a:solidFill>
                  <a:srgbClr val="3D3D3D"/>
                </a:solidFill>
                <a:latin typeface="Calibri"/>
                <a:ea typeface="Calibri"/>
                <a:cs typeface="Calibri"/>
                <a:sym typeface="Calibri"/>
              </a:rPr>
              <a:t>     &lt;/tr&gt;</a:t>
            </a:r>
            <a:endParaRPr/>
          </a:p>
          <a:p>
            <a:pPr marL="306000" marR="0" lvl="0" indent="-306000" algn="l" rtl="0">
              <a:lnSpc>
                <a:spcPct val="80000"/>
              </a:lnSpc>
              <a:spcBef>
                <a:spcPts val="920"/>
              </a:spcBef>
              <a:spcAft>
                <a:spcPts val="0"/>
              </a:spcAft>
              <a:buClr>
                <a:srgbClr val="ED8428"/>
              </a:buClr>
              <a:buSzPts val="1600"/>
              <a:buFont typeface="Noto Sans Symbols"/>
              <a:buNone/>
            </a:pPr>
            <a:r>
              <a:rPr lang="de-CH" sz="1600" b="0" i="0" u="none" strike="noStrike" cap="none">
                <a:solidFill>
                  <a:srgbClr val="3D3D3D"/>
                </a:solidFill>
                <a:latin typeface="Calibri"/>
                <a:ea typeface="Calibri"/>
                <a:cs typeface="Calibri"/>
                <a:sym typeface="Calibri"/>
              </a:rPr>
              <a:t>     &lt;/table&gt;</a:t>
            </a:r>
            <a:endParaRPr sz="1600" b="0" i="0" u="none" strike="noStrike" cap="none">
              <a:solidFill>
                <a:srgbClr val="3D3D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3" name="Google Shape;333;p23" descr="A close up of a logo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74424" y="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23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Tables…(cntd.)</a:t>
            </a:r>
            <a:endParaRPr/>
          </a:p>
        </p:txBody>
      </p:sp>
      <p:cxnSp>
        <p:nvCxnSpPr>
          <p:cNvPr id="335" name="Google Shape;335;p2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36" name="Google Shape;336;p2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HTML – Basic Markups</a:t>
            </a:r>
            <a:endParaRPr sz="2400" b="1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4"/>
          <p:cNvSpPr txBox="1">
            <a:spLocks noGrp="1"/>
          </p:cNvSpPr>
          <p:nvPr>
            <p:ph type="body" idx="1"/>
          </p:nvPr>
        </p:nvSpPr>
        <p:spPr>
          <a:xfrm>
            <a:off x="275208" y="1325563"/>
            <a:ext cx="5504155" cy="3280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de-CH" sz="2400">
                <a:latin typeface="Calibri"/>
                <a:ea typeface="Calibri"/>
                <a:cs typeface="Calibri"/>
                <a:sym typeface="Calibri"/>
              </a:rPr>
              <a:t>&lt;tr&gt;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de-CH" sz="2400">
                <a:latin typeface="Calibri"/>
                <a:ea typeface="Calibri"/>
                <a:cs typeface="Calibri"/>
                <a:sym typeface="Calibri"/>
              </a:rPr>
              <a:t>  &lt;th colspan = "3"&gt; Fruit Juice Drinks &lt;/th&gt;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de-CH" sz="2400">
                <a:latin typeface="Calibri"/>
                <a:ea typeface="Calibri"/>
                <a:cs typeface="Calibri"/>
                <a:sym typeface="Calibri"/>
              </a:rPr>
              <a:t>&lt;/tr&gt;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de-CH" sz="2400">
                <a:latin typeface="Calibri"/>
                <a:ea typeface="Calibri"/>
                <a:cs typeface="Calibri"/>
                <a:sym typeface="Calibri"/>
              </a:rPr>
              <a:t>&lt;tr&gt;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de-CH" sz="2400">
                <a:latin typeface="Calibri"/>
                <a:ea typeface="Calibri"/>
                <a:cs typeface="Calibri"/>
                <a:sym typeface="Calibri"/>
              </a:rPr>
              <a:t>  &lt;th&gt; Orange &lt;/th&gt;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de-CH" sz="2400">
                <a:latin typeface="Calibri"/>
                <a:ea typeface="Calibri"/>
                <a:cs typeface="Calibri"/>
                <a:sym typeface="Calibri"/>
              </a:rPr>
              <a:t>  &lt;th&gt; Apple &lt;/th&gt;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de-CH" sz="2400">
                <a:latin typeface="Calibri"/>
                <a:ea typeface="Calibri"/>
                <a:cs typeface="Calibri"/>
                <a:sym typeface="Calibri"/>
              </a:rPr>
              <a:t>  &lt;th&gt; Screwdriver &lt;/th&gt;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de-CH" sz="2400">
                <a:latin typeface="Calibri"/>
                <a:ea typeface="Calibri"/>
                <a:cs typeface="Calibri"/>
                <a:sym typeface="Calibri"/>
              </a:rPr>
              <a:t>&lt;/tr&gt;</a:t>
            </a:r>
            <a:endParaRPr/>
          </a:p>
        </p:txBody>
      </p:sp>
      <p:pic>
        <p:nvPicPr>
          <p:cNvPr id="342" name="Google Shape;342;p24" descr="ch2_12"/>
          <p:cNvPicPr preferRelativeResize="0"/>
          <p:nvPr/>
        </p:nvPicPr>
        <p:blipFill rotWithShape="1">
          <a:blip r:embed="rId3">
            <a:alphaModFix/>
          </a:blip>
          <a:srcRect t="54752"/>
          <a:stretch/>
        </p:blipFill>
        <p:spPr>
          <a:xfrm>
            <a:off x="5466994" y="1836488"/>
            <a:ext cx="6019800" cy="1166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24" descr="A close up of a logo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74424" y="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24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Tables : Column Span</a:t>
            </a:r>
            <a:endParaRPr/>
          </a:p>
        </p:txBody>
      </p:sp>
      <p:cxnSp>
        <p:nvCxnSpPr>
          <p:cNvPr id="345" name="Google Shape;345;p24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46" name="Google Shape;346;p24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HTML – Basic Markups</a:t>
            </a:r>
            <a:endParaRPr sz="2400" b="1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5"/>
          <p:cNvSpPr txBox="1">
            <a:spLocks noGrp="1"/>
          </p:cNvSpPr>
          <p:nvPr>
            <p:ph type="body" idx="1"/>
          </p:nvPr>
        </p:nvSpPr>
        <p:spPr>
          <a:xfrm>
            <a:off x="213065" y="142248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lang="de-CH" sz="2400"/>
              <a:t>If the rows have labels and there is a spanning column label, the upper left corner must be made larger, using rowspan</a:t>
            </a:r>
            <a:endParaRPr sz="2400"/>
          </a:p>
          <a:p>
            <a:pPr marL="228600" lvl="0" indent="-2286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de-CH" sz="2400"/>
              <a:t>&lt;table border = "border"&gt;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de-CH" sz="2400"/>
              <a:t>  &lt;tr&gt;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de-CH" sz="2400"/>
              <a:t>    &lt;td rowspan = "2"&gt; &lt;/td&gt;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de-CH" sz="2400"/>
              <a:t>    &lt;th colspan = "3"&gt; Fruit Juice Drinks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de-CH" sz="2400"/>
              <a:t>    &lt;/th&gt;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de-CH" sz="2400"/>
              <a:t>  &lt;/tr&gt;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de-CH" sz="2400"/>
              <a:t>  &lt;tr&gt;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de-CH" sz="2400"/>
              <a:t>    &lt;th&gt; Apple &lt;/th&gt;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de-CH" sz="2400"/>
              <a:t>    &lt;th&gt; Orange &lt;/th&gt;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de-CH" sz="2400"/>
              <a:t>&lt;/tr&gt;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de-CH" sz="2400"/>
              <a:t>        …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de-CH" sz="2400"/>
              <a:t>&lt;/table&gt;</a:t>
            </a:r>
            <a:endParaRPr/>
          </a:p>
        </p:txBody>
      </p:sp>
      <p:pic>
        <p:nvPicPr>
          <p:cNvPr id="352" name="Google Shape;352;p25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74424" y="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25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Tables : Row Span</a:t>
            </a:r>
            <a:endParaRPr/>
          </a:p>
        </p:txBody>
      </p:sp>
      <p:cxnSp>
        <p:nvCxnSpPr>
          <p:cNvPr id="354" name="Google Shape;354;p25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55" name="Google Shape;355;p25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HTML – Basic Markups</a:t>
            </a:r>
            <a:endParaRPr sz="2400" b="1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0" name="Google Shape;360;p26"/>
          <p:cNvCxnSpPr/>
          <p:nvPr/>
        </p:nvCxnSpPr>
        <p:spPr>
          <a:xfrm rot="10800000" flipH="1">
            <a:off x="5448168" y="2887307"/>
            <a:ext cx="4581449" cy="1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61" name="Google Shape;361;p26"/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vinayj@pes.edu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26"/>
          <p:cNvSpPr/>
          <p:nvPr/>
        </p:nvSpPr>
        <p:spPr>
          <a:xfrm>
            <a:off x="5460537" y="4573019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+91 80 2672 6622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3" name="Google Shape;363;p26"/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</p:grpSpPr>
        <p:sp>
          <p:nvSpPr>
            <p:cNvPr id="364" name="Google Shape;364;p26"/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26"/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26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26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68" name="Google Shape;368;p26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11974" y="1606241"/>
            <a:ext cx="2369218" cy="3550188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26"/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36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/>
          </a:p>
        </p:txBody>
      </p:sp>
      <p:sp>
        <p:nvSpPr>
          <p:cNvPr id="370" name="Google Shape;370;p26"/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Vinay Joshi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26"/>
          <p:cNvSpPr/>
          <p:nvPr/>
        </p:nvSpPr>
        <p:spPr>
          <a:xfrm>
            <a:off x="5448168" y="3525847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>
            <a:spLocks noGrp="1"/>
          </p:cNvSpPr>
          <p:nvPr>
            <p:ph type="body" idx="1"/>
          </p:nvPr>
        </p:nvSpPr>
        <p:spPr>
          <a:xfrm>
            <a:off x="581193" y="1828800"/>
            <a:ext cx="8867608" cy="479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CH" sz="2400"/>
              <a:t>Elements are defined by tags (markers)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CH"/>
              <a:t>Tag format: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CH" sz="2400"/>
              <a:t>Opening tag: </a:t>
            </a:r>
            <a:r>
              <a:rPr lang="de-CH" sz="2400" b="1"/>
              <a:t>&lt;tag_name&gt;</a:t>
            </a:r>
            <a:endParaRPr sz="2400" b="1"/>
          </a:p>
          <a:p>
            <a:pPr marL="114300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CH" sz="2400"/>
              <a:t>Closing tag: </a:t>
            </a:r>
            <a:r>
              <a:rPr lang="de-CH" sz="2400" b="1"/>
              <a:t>&lt;/tag_name&gt;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de-CH" sz="2400"/>
              <a:t>Syntax: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de-CH" sz="2400"/>
              <a:t>		</a:t>
            </a:r>
            <a:r>
              <a:rPr lang="de-CH" sz="2400" b="1"/>
              <a:t>&lt;tag_name&gt;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de-CH" sz="2400" b="1"/>
              <a:t>			Content…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de-CH" sz="2400" b="1"/>
              <a:t>		&lt;/tag_name&gt;</a:t>
            </a:r>
            <a:endParaRPr sz="2400" b="1"/>
          </a:p>
          <a:p>
            <a:pPr marL="22860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CH" sz="2400" b="0"/>
              <a:t>Not all tags have content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CH" b="0"/>
              <a:t>If a tag has no content, its form is </a:t>
            </a:r>
            <a:r>
              <a:rPr lang="de-CH" b="1"/>
              <a:t>&lt;tag_name … /&gt;</a:t>
            </a:r>
            <a:endParaRPr b="1"/>
          </a:p>
          <a:p>
            <a:pPr marL="22860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CH" sz="2400" b="0"/>
              <a:t>The container and its content together are called an </a:t>
            </a:r>
            <a:r>
              <a:rPr lang="de-CH" sz="2400" b="0" i="1"/>
              <a:t>element</a:t>
            </a:r>
            <a:endParaRPr sz="2400" b="0" i="1"/>
          </a:p>
        </p:txBody>
      </p:sp>
      <p:pic>
        <p:nvPicPr>
          <p:cNvPr id="118" name="Google Shape;118;p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44008" y="88151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3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Basic Syntax</a:t>
            </a:r>
            <a:endParaRPr/>
          </a:p>
        </p:txBody>
      </p:sp>
      <p:cxnSp>
        <p:nvCxnSpPr>
          <p:cNvPr id="120" name="Google Shape;120;p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HTML – Basic Markups</a:t>
            </a:r>
            <a:endParaRPr sz="2400" b="1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"/>
          <p:cNvSpPr txBox="1">
            <a:spLocks noGrp="1"/>
          </p:cNvSpPr>
          <p:nvPr>
            <p:ph type="body" idx="1"/>
          </p:nvPr>
        </p:nvSpPr>
        <p:spPr>
          <a:xfrm>
            <a:off x="483537" y="1777646"/>
            <a:ext cx="11029615" cy="880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de-CH"/>
              <a:t>An HTML comment begins with </a:t>
            </a:r>
            <a:r>
              <a:rPr lang="de-CH" b="1">
                <a:latin typeface="Arial Narrow"/>
                <a:ea typeface="Arial Narrow"/>
                <a:cs typeface="Arial Narrow"/>
                <a:sym typeface="Arial Narrow"/>
              </a:rPr>
              <a:t>&lt;! – – </a:t>
            </a:r>
            <a:r>
              <a:rPr lang="de-CH"/>
              <a:t>and the comment closes with </a:t>
            </a:r>
            <a:r>
              <a:rPr lang="de-CH" b="1">
                <a:latin typeface="Arial"/>
                <a:ea typeface="Arial"/>
                <a:cs typeface="Arial"/>
                <a:sym typeface="Arial"/>
              </a:rPr>
              <a:t>– –&gt;</a:t>
            </a:r>
            <a:r>
              <a:rPr lang="de-CH">
                <a:latin typeface="Arial"/>
                <a:ea typeface="Arial"/>
                <a:cs typeface="Arial"/>
                <a:sym typeface="Arial"/>
              </a:rPr>
              <a:t>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de-CH"/>
              <a:t>HTML comments are visible to anyone that views the page source code, but are not rendered when the HTML document is rendered by a browser.</a:t>
            </a:r>
            <a:endParaRPr/>
          </a:p>
          <a:p>
            <a:pPr marL="228600" lvl="0" indent="-10414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  <p:pic>
        <p:nvPicPr>
          <p:cNvPr id="127" name="Google Shape;127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5164" y="2642235"/>
            <a:ext cx="7172325" cy="412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4" descr="A close up of a logo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20694" y="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4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Comments</a:t>
            </a:r>
            <a:endParaRPr/>
          </a:p>
        </p:txBody>
      </p:sp>
      <p:cxnSp>
        <p:nvCxnSpPr>
          <p:cNvPr id="130" name="Google Shape;130;p4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1" name="Google Shape;131;p4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HTML – Basic Markups</a:t>
            </a:r>
            <a:endParaRPr sz="2400" b="1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5425" lvl="0" indent="-22542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de-CH" sz="2400"/>
              <a:t>&lt;html&gt;</a:t>
            </a:r>
            <a:endParaRPr/>
          </a:p>
          <a:p>
            <a:pPr marL="225425" lvl="0" indent="-22542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de-CH" sz="2400"/>
              <a:t>	&lt;head&gt;</a:t>
            </a:r>
            <a:endParaRPr/>
          </a:p>
          <a:p>
            <a:pPr marL="225425" lvl="0" indent="-22542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de-CH" sz="2400"/>
              <a:t>		&lt;title&gt;… &lt;/title&gt;</a:t>
            </a:r>
            <a:endParaRPr/>
          </a:p>
          <a:p>
            <a:pPr marL="225425" lvl="0" indent="-22542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de-CH" sz="2400"/>
              <a:t>	&lt;/head&gt;</a:t>
            </a:r>
            <a:endParaRPr/>
          </a:p>
          <a:p>
            <a:pPr marL="225425" lvl="0" indent="-22542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de-CH" sz="2400"/>
              <a:t>	&lt;body&gt;</a:t>
            </a:r>
            <a:endParaRPr/>
          </a:p>
          <a:p>
            <a:pPr marL="225425" lvl="0" indent="-22542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de-CH" sz="2400"/>
              <a:t>		…</a:t>
            </a:r>
            <a:endParaRPr/>
          </a:p>
          <a:p>
            <a:pPr marL="225425" lvl="0" indent="-22542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de-CH" sz="2400"/>
              <a:t>	&lt;/body&gt;</a:t>
            </a:r>
            <a:endParaRPr/>
          </a:p>
          <a:p>
            <a:pPr marL="225425" lvl="0" indent="-22542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de-CH" sz="2400"/>
              <a:t>&lt;/html&gt;</a:t>
            </a:r>
            <a:endParaRPr sz="2400"/>
          </a:p>
        </p:txBody>
      </p:sp>
      <p:pic>
        <p:nvPicPr>
          <p:cNvPr id="137" name="Google Shape;137;p5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74424" y="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5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Document Structure</a:t>
            </a:r>
            <a:endParaRPr/>
          </a:p>
        </p:txBody>
      </p:sp>
      <p:cxnSp>
        <p:nvCxnSpPr>
          <p:cNvPr id="139" name="Google Shape;139;p5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0" name="Google Shape;140;p5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HTML – Basic Markups</a:t>
            </a:r>
            <a:endParaRPr sz="2400" b="1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5425" lvl="0" indent="-22542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CH" sz="2400"/>
              <a:t>Every XHTML document must begin with &lt;html&gt;</a:t>
            </a:r>
            <a:endParaRPr/>
          </a:p>
          <a:p>
            <a:pPr marL="225425" lvl="0" indent="-22542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CH" sz="2400"/>
              <a:t>&lt;html&gt;, &lt;head&gt;, &lt;title&gt;, and &lt;body&gt; are required in every document  </a:t>
            </a:r>
            <a:endParaRPr/>
          </a:p>
          <a:p>
            <a:pPr marL="225425" lvl="0" indent="-22542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CH" sz="2400"/>
              <a:t>The whole document must have &lt;html&gt; as its root</a:t>
            </a:r>
            <a:endParaRPr/>
          </a:p>
          <a:p>
            <a:pPr marL="225425" lvl="0" indent="-22542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CH" sz="2400"/>
              <a:t>A document consists of a head and a body </a:t>
            </a:r>
            <a:endParaRPr/>
          </a:p>
          <a:p>
            <a:pPr marL="225425" lvl="0" indent="-22542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CH" sz="2400"/>
              <a:t>The &lt;title&gt; tag is used to give the document a title, which is normally displayed in the browser’s window title bar (at the top of the display)</a:t>
            </a:r>
            <a:endParaRPr/>
          </a:p>
        </p:txBody>
      </p:sp>
      <p:pic>
        <p:nvPicPr>
          <p:cNvPr id="146" name="Google Shape;146;p6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74424" y="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6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Document Structure</a:t>
            </a:r>
            <a:endParaRPr/>
          </a:p>
        </p:txBody>
      </p:sp>
      <p:cxnSp>
        <p:nvCxnSpPr>
          <p:cNvPr id="148" name="Google Shape;148;p6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9" name="Google Shape;149;p6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HTML – Basic Markups</a:t>
            </a:r>
            <a:endParaRPr sz="2400" b="1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7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20694" y="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7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Document Structure</a:t>
            </a:r>
            <a:endParaRPr/>
          </a:p>
        </p:txBody>
      </p:sp>
      <p:cxnSp>
        <p:nvCxnSpPr>
          <p:cNvPr id="156" name="Google Shape;156;p7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7" name="Google Shape;157;p7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HTML – Basic Markups</a:t>
            </a:r>
            <a:endParaRPr sz="2400" b="1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Google Shape;158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3776" y="2207972"/>
            <a:ext cx="7652695" cy="391850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9" name="Google Shape;159;p7"/>
          <p:cNvGrpSpPr/>
          <p:nvPr/>
        </p:nvGrpSpPr>
        <p:grpSpPr>
          <a:xfrm>
            <a:off x="841248" y="1609344"/>
            <a:ext cx="2194560" cy="914400"/>
            <a:chOff x="841248" y="1609344"/>
            <a:chExt cx="2194560" cy="914400"/>
          </a:xfrm>
        </p:grpSpPr>
        <p:sp>
          <p:nvSpPr>
            <p:cNvPr id="160" name="Google Shape;160;p7"/>
            <p:cNvSpPr/>
            <p:nvPr/>
          </p:nvSpPr>
          <p:spPr>
            <a:xfrm>
              <a:off x="841248" y="2103120"/>
              <a:ext cx="896112" cy="420624"/>
            </a:xfrm>
            <a:prstGeom prst="ellipse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1" name="Google Shape;161;p7"/>
            <p:cNvCxnSpPr>
              <a:stCxn id="160" idx="7"/>
            </p:cNvCxnSpPr>
            <p:nvPr/>
          </p:nvCxnSpPr>
          <p:spPr>
            <a:xfrm rot="10800000" flipH="1">
              <a:off x="1606127" y="1865319"/>
              <a:ext cx="515400" cy="299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sp>
          <p:nvSpPr>
            <p:cNvPr id="162" name="Google Shape;162;p7"/>
            <p:cNvSpPr txBox="1"/>
            <p:nvPr/>
          </p:nvSpPr>
          <p:spPr>
            <a:xfrm>
              <a:off x="2139696" y="1609344"/>
              <a:ext cx="8961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CH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title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3" name="Google Shape;163;p7"/>
          <p:cNvGrpSpPr/>
          <p:nvPr/>
        </p:nvGrpSpPr>
        <p:grpSpPr>
          <a:xfrm>
            <a:off x="3438144" y="3297936"/>
            <a:ext cx="4352544" cy="2627376"/>
            <a:chOff x="749808" y="2529840"/>
            <a:chExt cx="4352544" cy="2627376"/>
          </a:xfrm>
        </p:grpSpPr>
        <p:sp>
          <p:nvSpPr>
            <p:cNvPr id="164" name="Google Shape;164;p7"/>
            <p:cNvSpPr/>
            <p:nvPr/>
          </p:nvSpPr>
          <p:spPr>
            <a:xfrm>
              <a:off x="749808" y="2596896"/>
              <a:ext cx="2950464" cy="2560320"/>
            </a:xfrm>
            <a:prstGeom prst="ellipse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5" name="Google Shape;165;p7"/>
            <p:cNvCxnSpPr>
              <a:stCxn id="164" idx="7"/>
            </p:cNvCxnSpPr>
            <p:nvPr/>
          </p:nvCxnSpPr>
          <p:spPr>
            <a:xfrm rot="10800000" flipH="1">
              <a:off x="3268187" y="2724946"/>
              <a:ext cx="681900" cy="246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sp>
          <p:nvSpPr>
            <p:cNvPr id="166" name="Google Shape;166;p7"/>
            <p:cNvSpPr txBox="1"/>
            <p:nvPr/>
          </p:nvSpPr>
          <p:spPr>
            <a:xfrm>
              <a:off x="4029456" y="2529840"/>
              <a:ext cx="10728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CH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body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8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74424" y="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8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Common Tags / Elements</a:t>
            </a:r>
            <a:endParaRPr/>
          </a:p>
        </p:txBody>
      </p:sp>
      <p:cxnSp>
        <p:nvCxnSpPr>
          <p:cNvPr id="173" name="Google Shape;173;p8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4" name="Google Shape;174;p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HTML – Basic Markups</a:t>
            </a:r>
            <a:endParaRPr sz="2400" b="1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Google Shape;175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8125" y="1700595"/>
            <a:ext cx="8174355" cy="45721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6" name="Google Shape;176;p8"/>
          <p:cNvGrpSpPr/>
          <p:nvPr/>
        </p:nvGrpSpPr>
        <p:grpSpPr>
          <a:xfrm>
            <a:off x="237744" y="2962656"/>
            <a:ext cx="1901952" cy="1152144"/>
            <a:chOff x="-164592" y="1371600"/>
            <a:chExt cx="1901952" cy="1152144"/>
          </a:xfrm>
        </p:grpSpPr>
        <p:sp>
          <p:nvSpPr>
            <p:cNvPr id="177" name="Google Shape;177;p8"/>
            <p:cNvSpPr/>
            <p:nvPr/>
          </p:nvSpPr>
          <p:spPr>
            <a:xfrm>
              <a:off x="841248" y="2103120"/>
              <a:ext cx="896112" cy="420624"/>
            </a:xfrm>
            <a:prstGeom prst="ellipse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8" name="Google Shape;178;p8"/>
            <p:cNvCxnSpPr>
              <a:stCxn id="177" idx="1"/>
              <a:endCxn id="179" idx="2"/>
            </p:cNvCxnSpPr>
            <p:nvPr/>
          </p:nvCxnSpPr>
          <p:spPr>
            <a:xfrm rot="10800000">
              <a:off x="438781" y="1740819"/>
              <a:ext cx="533700" cy="423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sp>
          <p:nvSpPr>
            <p:cNvPr id="179" name="Google Shape;179;p8"/>
            <p:cNvSpPr txBox="1"/>
            <p:nvPr/>
          </p:nvSpPr>
          <p:spPr>
            <a:xfrm>
              <a:off x="-164592" y="1371600"/>
              <a:ext cx="120700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CH" sz="1800" b="1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Paragraph</a:t>
              </a:r>
              <a:endParaRPr sz="18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0" name="Google Shape;180;p8"/>
          <p:cNvGrpSpPr/>
          <p:nvPr/>
        </p:nvGrpSpPr>
        <p:grpSpPr>
          <a:xfrm>
            <a:off x="5199888" y="2383536"/>
            <a:ext cx="2170176" cy="2353056"/>
            <a:chOff x="-164592" y="1371600"/>
            <a:chExt cx="2170176" cy="2353056"/>
          </a:xfrm>
        </p:grpSpPr>
        <p:sp>
          <p:nvSpPr>
            <p:cNvPr id="181" name="Google Shape;181;p8"/>
            <p:cNvSpPr/>
            <p:nvPr/>
          </p:nvSpPr>
          <p:spPr>
            <a:xfrm>
              <a:off x="469392" y="2103120"/>
              <a:ext cx="1536192" cy="1621536"/>
            </a:xfrm>
            <a:prstGeom prst="ellipse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2" name="Google Shape;182;p8"/>
            <p:cNvCxnSpPr>
              <a:stCxn id="181" idx="1"/>
              <a:endCxn id="183" idx="2"/>
            </p:cNvCxnSpPr>
            <p:nvPr/>
          </p:nvCxnSpPr>
          <p:spPr>
            <a:xfrm rot="10800000">
              <a:off x="438762" y="1740888"/>
              <a:ext cx="255600" cy="59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sp>
          <p:nvSpPr>
            <p:cNvPr id="183" name="Google Shape;183;p8"/>
            <p:cNvSpPr txBox="1"/>
            <p:nvPr/>
          </p:nvSpPr>
          <p:spPr>
            <a:xfrm>
              <a:off x="-164592" y="1371600"/>
              <a:ext cx="120700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CH" sz="1800" b="1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Images</a:t>
              </a:r>
              <a:endParaRPr sz="18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4" name="Google Shape;184;p8"/>
          <p:cNvGrpSpPr/>
          <p:nvPr/>
        </p:nvGrpSpPr>
        <p:grpSpPr>
          <a:xfrm>
            <a:off x="4663440" y="4334256"/>
            <a:ext cx="2255520" cy="774192"/>
            <a:chOff x="-518160" y="1749552"/>
            <a:chExt cx="2255520" cy="774192"/>
          </a:xfrm>
        </p:grpSpPr>
        <p:sp>
          <p:nvSpPr>
            <p:cNvPr id="185" name="Google Shape;185;p8"/>
            <p:cNvSpPr/>
            <p:nvPr/>
          </p:nvSpPr>
          <p:spPr>
            <a:xfrm>
              <a:off x="841248" y="2103120"/>
              <a:ext cx="896112" cy="420624"/>
            </a:xfrm>
            <a:prstGeom prst="ellipse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6" name="Google Shape;186;p8"/>
            <p:cNvCxnSpPr>
              <a:stCxn id="185" idx="1"/>
              <a:endCxn id="187" idx="3"/>
            </p:cNvCxnSpPr>
            <p:nvPr/>
          </p:nvCxnSpPr>
          <p:spPr>
            <a:xfrm rot="10800000">
              <a:off x="548581" y="1934319"/>
              <a:ext cx="423900" cy="23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sp>
          <p:nvSpPr>
            <p:cNvPr id="187" name="Google Shape;187;p8"/>
            <p:cNvSpPr txBox="1"/>
            <p:nvPr/>
          </p:nvSpPr>
          <p:spPr>
            <a:xfrm>
              <a:off x="-518160" y="1749552"/>
              <a:ext cx="10668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CH" sz="1800" b="1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Headings</a:t>
              </a:r>
              <a:endParaRPr sz="18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8" name="Google Shape;188;p8"/>
          <p:cNvGrpSpPr/>
          <p:nvPr/>
        </p:nvGrpSpPr>
        <p:grpSpPr>
          <a:xfrm>
            <a:off x="2840736" y="3938016"/>
            <a:ext cx="1255776" cy="1100852"/>
            <a:chOff x="841248" y="2103120"/>
            <a:chExt cx="1255776" cy="1100852"/>
          </a:xfrm>
        </p:grpSpPr>
        <p:sp>
          <p:nvSpPr>
            <p:cNvPr id="189" name="Google Shape;189;p8"/>
            <p:cNvSpPr/>
            <p:nvPr/>
          </p:nvSpPr>
          <p:spPr>
            <a:xfrm>
              <a:off x="841248" y="2103120"/>
              <a:ext cx="896112" cy="420624"/>
            </a:xfrm>
            <a:prstGeom prst="ellipse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90" name="Google Shape;190;p8"/>
            <p:cNvCxnSpPr>
              <a:stCxn id="189" idx="4"/>
              <a:endCxn id="191" idx="1"/>
            </p:cNvCxnSpPr>
            <p:nvPr/>
          </p:nvCxnSpPr>
          <p:spPr>
            <a:xfrm>
              <a:off x="1289304" y="2523744"/>
              <a:ext cx="137100" cy="495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sp>
          <p:nvSpPr>
            <p:cNvPr id="191" name="Google Shape;191;p8"/>
            <p:cNvSpPr txBox="1"/>
            <p:nvPr/>
          </p:nvSpPr>
          <p:spPr>
            <a:xfrm>
              <a:off x="1426464" y="2834640"/>
              <a:ext cx="6705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CH" sz="1800" b="1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Links</a:t>
              </a:r>
              <a:endParaRPr sz="18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5425" lvl="0" indent="-22542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CH" sz="2400"/>
              <a:t>Text Content</a:t>
            </a:r>
            <a:endParaRPr/>
          </a:p>
          <a:p>
            <a:pPr marL="682625" lvl="1" indent="-225425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CH"/>
              <a:t>Paragraphs</a:t>
            </a:r>
            <a:endParaRPr/>
          </a:p>
          <a:p>
            <a:pPr marL="682625" lvl="1" indent="-225425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CH"/>
              <a:t>Headings</a:t>
            </a:r>
            <a:endParaRPr/>
          </a:p>
          <a:p>
            <a:pPr marL="682625" lvl="1" indent="-225425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CH"/>
              <a:t>Lists</a:t>
            </a:r>
            <a:endParaRPr/>
          </a:p>
          <a:p>
            <a:pPr marL="682625" lvl="1" indent="-225425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CH"/>
              <a:t>Tables</a:t>
            </a:r>
            <a:endParaRPr/>
          </a:p>
          <a:p>
            <a:pPr marL="225425" lvl="0" indent="-7302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225425" lvl="0" indent="-22542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CH" sz="2400"/>
              <a:t>Images</a:t>
            </a:r>
            <a:endParaRPr/>
          </a:p>
          <a:p>
            <a:pPr marL="225425" lvl="0" indent="-7302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225425" lvl="0" indent="-22542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CH" sz="2400"/>
              <a:t>Links</a:t>
            </a:r>
            <a:endParaRPr/>
          </a:p>
          <a:p>
            <a:pPr marL="225425" lvl="0" indent="-7302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  <p:pic>
        <p:nvPicPr>
          <p:cNvPr id="197" name="Google Shape;197;p9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74424" y="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9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Common Tags / Elements</a:t>
            </a:r>
            <a:endParaRPr/>
          </a:p>
        </p:txBody>
      </p:sp>
      <p:cxnSp>
        <p:nvCxnSpPr>
          <p:cNvPr id="199" name="Google Shape;199;p9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0" name="Google Shape;200;p9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HTML – Basic Markups</a:t>
            </a:r>
            <a:endParaRPr sz="2400" b="1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1777</Words>
  <Application>Microsoft Office PowerPoint</Application>
  <PresentationFormat>Widescreen</PresentationFormat>
  <Paragraphs>273</Paragraphs>
  <Slides>26</Slides>
  <Notes>26</Notes>
  <HiddenSlides>17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Times</vt:lpstr>
      <vt:lpstr>Calibri</vt:lpstr>
      <vt:lpstr>Courier New</vt:lpstr>
      <vt:lpstr>Arial Narrow</vt:lpstr>
      <vt:lpstr>Noto Sans Symbols</vt:lpstr>
      <vt:lpstr>Office Theme</vt:lpstr>
      <vt:lpstr>Microsoft Word 97 - 2003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Prahallad Nith</dc:creator>
  <cp:lastModifiedBy>Ramasubramanian Srinivasan</cp:lastModifiedBy>
  <cp:revision>1</cp:revision>
  <dcterms:created xsi:type="dcterms:W3CDTF">2019-05-30T23:14:36Z</dcterms:created>
  <dcterms:modified xsi:type="dcterms:W3CDTF">2022-08-02T03:33:32Z</dcterms:modified>
</cp:coreProperties>
</file>