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3" r:id="rId2"/>
    <p:sldId id="335" r:id="rId3"/>
    <p:sldId id="324" r:id="rId4"/>
    <p:sldId id="336" r:id="rId5"/>
    <p:sldId id="338" r:id="rId6"/>
    <p:sldId id="337" r:id="rId7"/>
    <p:sldId id="325" r:id="rId8"/>
    <p:sldId id="326" r:id="rId9"/>
    <p:sldId id="327" r:id="rId10"/>
    <p:sldId id="310" r:id="rId11"/>
    <p:sldId id="311" r:id="rId12"/>
    <p:sldId id="312" r:id="rId13"/>
    <p:sldId id="313" r:id="rId14"/>
    <p:sldId id="314" r:id="rId15"/>
    <p:sldId id="328" r:id="rId16"/>
    <p:sldId id="329" r:id="rId17"/>
    <p:sldId id="295" r:id="rId18"/>
    <p:sldId id="296" r:id="rId19"/>
    <p:sldId id="330" r:id="rId20"/>
    <p:sldId id="298" r:id="rId21"/>
    <p:sldId id="299" r:id="rId22"/>
    <p:sldId id="300" r:id="rId23"/>
    <p:sldId id="331" r:id="rId24"/>
    <p:sldId id="3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CB51-9A86-4C01-A0DB-13EF6F656B51}" type="datetimeFigureOut">
              <a:rPr lang="en-US" smtClean="0"/>
              <a:pPr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20C0E-3071-47FE-83D9-FB70EE300A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66710062-45E9-4F1A-A63E-0F947BBAD4F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17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4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FA7C210-2D93-459B-82BE-DE5942B0785D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18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98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98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1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A536D435-9603-40F0-AD1E-674879823F6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19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083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083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6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282823F-46A9-4484-A17C-938DD7F05F83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20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185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186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4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DA2A094E-9E4E-4187-9B22-127F2E647C25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21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288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88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37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02A6CD30-66B8-4825-B65F-C590C41D0A00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22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90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390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5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2" charset="2"/>
              <a:buNone/>
            </a:pPr>
            <a:fld id="{78497630-B004-4924-97B7-B43BA23C5FAC}" type="slidenum">
              <a:rPr lang="en-GB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Wingdings" pitchFamily="2" charset="2"/>
                <a:buNone/>
              </a:pPr>
              <a:t>23</a:t>
            </a:fld>
            <a:endParaRPr lang="en-GB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493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493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43706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49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i="1" dirty="0">
                <a:latin typeface="Arial" panose="020B0604020202020204" pitchFamily="34" charset="0"/>
              </a:rPr>
              <a:t>Widgets </a:t>
            </a:r>
            <a:r>
              <a:rPr lang="en-US" altLang="en-US" dirty="0">
                <a:latin typeface="Arial" panose="020B0604020202020204" pitchFamily="34" charset="0"/>
              </a:rPr>
              <a:t>(continued)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 i="1" dirty="0">
                <a:latin typeface="Arial" panose="020B0604020202020204" pitchFamily="34" charset="0"/>
              </a:rPr>
              <a:t>3. </a:t>
            </a:r>
            <a:r>
              <a:rPr lang="en-US" altLang="en-US" i="1" dirty="0">
                <a:latin typeface="Arial" panose="020B0604020202020204" pitchFamily="34" charset="0"/>
              </a:rPr>
              <a:t>Radio Buttons</a:t>
            </a:r>
            <a:r>
              <a:rPr lang="en-US" altLang="en-US" dirty="0">
                <a:latin typeface="Arial" panose="020B0604020202020204" pitchFamily="34" charset="0"/>
              </a:rPr>
              <a:t> (continued)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1400" dirty="0">
                <a:latin typeface="Arial" panose="020B0604020202020204" pitchFamily="34" charset="0"/>
              </a:rPr>
              <a:t>If no button in a radio button group is ‘pressed’, the browser often ‘presses’ the first one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Age Category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value = "under20" checked = "checked"&gt; 0-19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value = "20-35"&gt; 20-35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value = "36-50"&gt; 36-50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&lt;input type = "radio"  name = "age" 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value = "over50"&gt; Over 50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&lt;/p&gt;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&lt;/form&gt;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780163"/>
              </p:ext>
            </p:extLst>
          </p:nvPr>
        </p:nvGraphicFramePr>
        <p:xfrm>
          <a:off x="5957881" y="1445549"/>
          <a:ext cx="57150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77256" imgH="926592" progId="Word.Document.8">
                  <p:embed/>
                </p:oleObj>
              </mc:Choice>
              <mc:Fallback>
                <p:oleObj name="Document" r:id="rId2" imgW="5477256" imgH="92659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1" y="1445549"/>
                        <a:ext cx="57150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1C37668-0FE7-4209-B0BE-0A089A2506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19DAAB-1E5F-4FAA-A32C-4844B03252A7}"/>
              </a:ext>
            </a:extLst>
          </p:cNvPr>
          <p:cNvCxnSpPr>
            <a:cxnSpLocks/>
          </p:cNvCxnSpPr>
          <p:nvPr/>
        </p:nvCxnSpPr>
        <p:spPr>
          <a:xfrm>
            <a:off x="0" y="1398963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34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613" y="1879108"/>
            <a:ext cx="8610600" cy="39909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i="1" dirty="0">
                <a:latin typeface="Arial" panose="020B0604020202020204" pitchFamily="34" charset="0"/>
              </a:rPr>
              <a:t>4</a:t>
            </a:r>
            <a:r>
              <a:rPr lang="en-US" altLang="en-US" b="0" i="1" dirty="0">
                <a:latin typeface="Arial" panose="020B0604020202020204" pitchFamily="34" charset="0"/>
              </a:rPr>
              <a:t>.</a:t>
            </a:r>
            <a:r>
              <a:rPr lang="en-US" altLang="en-US" sz="3600" i="1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Menus - created with </a:t>
            </a:r>
            <a:r>
              <a:rPr lang="en-US" altLang="en-US" sz="2000" dirty="0">
                <a:latin typeface="Courier New" panose="02070309020205020404" pitchFamily="49" charset="0"/>
              </a:rPr>
              <a:t>&lt;select&gt;</a:t>
            </a:r>
            <a:r>
              <a:rPr lang="en-US" altLang="en-US" b="0" dirty="0">
                <a:latin typeface="Arial" panose="020B0604020202020204" pitchFamily="34" charset="0"/>
              </a:rPr>
              <a:t>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There are two kinds of menus, those that behave like checkboxes and those that behave like radio buttons (the default)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dirty="0">
                <a:latin typeface="Arial" panose="020B0604020202020204" pitchFamily="34" charset="0"/>
              </a:rPr>
              <a:t>Menus that behave like checkboxes are specified by including the </a:t>
            </a:r>
            <a:r>
              <a:rPr lang="en-US" altLang="en-US" sz="1400" dirty="0">
                <a:latin typeface="Courier New" panose="02070309020205020404" pitchFamily="49" charset="0"/>
              </a:rPr>
              <a:t>multiple</a:t>
            </a:r>
            <a:r>
              <a:rPr lang="en-US" altLang="en-US" dirty="0">
                <a:latin typeface="Arial" panose="020B0604020202020204" pitchFamily="34" charset="0"/>
              </a:rPr>
              <a:t> attribute, which must be set to </a:t>
            </a:r>
            <a:r>
              <a:rPr lang="en-US" altLang="en-US" sz="1400" dirty="0">
                <a:latin typeface="Courier New" panose="02070309020205020404" pitchFamily="49" charset="0"/>
              </a:rPr>
              <a:t>"multiple"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name</a:t>
            </a:r>
            <a:r>
              <a:rPr lang="en-US" altLang="en-US" sz="2000" dirty="0">
                <a:latin typeface="Arial" panose="020B0604020202020204" pitchFamily="34" charset="0"/>
              </a:rPr>
              <a:t> attribute of </a:t>
            </a:r>
            <a:r>
              <a:rPr lang="en-US" altLang="en-US" dirty="0">
                <a:latin typeface="Courier New" panose="02070309020205020404" pitchFamily="49" charset="0"/>
              </a:rPr>
              <a:t>&lt;select&gt;</a:t>
            </a:r>
            <a:r>
              <a:rPr lang="en-US" altLang="en-US" sz="2000" dirty="0">
                <a:latin typeface="Arial" panose="020B0604020202020204" pitchFamily="34" charset="0"/>
              </a:rPr>
              <a:t> is required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size</a:t>
            </a:r>
            <a:r>
              <a:rPr lang="en-US" altLang="en-US" sz="2000" dirty="0">
                <a:latin typeface="Arial" panose="020B0604020202020204" pitchFamily="34" charset="0"/>
              </a:rPr>
              <a:t> attribute of </a:t>
            </a:r>
            <a:r>
              <a:rPr lang="en-US" altLang="en-US" dirty="0">
                <a:latin typeface="Courier New" panose="02070309020205020404" pitchFamily="49" charset="0"/>
              </a:rPr>
              <a:t>&lt;select&gt;</a:t>
            </a:r>
            <a:r>
              <a:rPr lang="en-US" altLang="en-US" sz="2000" dirty="0">
                <a:latin typeface="Arial" panose="020B0604020202020204" pitchFamily="34" charset="0"/>
              </a:rPr>
              <a:t> can be included to specify the number of menu items to be displayed (the default is 1)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dirty="0">
                <a:latin typeface="Arial" panose="020B0604020202020204" pitchFamily="34" charset="0"/>
              </a:rPr>
              <a:t>If </a:t>
            </a:r>
            <a:r>
              <a:rPr lang="en-US" altLang="en-US" sz="1400" dirty="0">
                <a:latin typeface="Courier New" panose="02070309020205020404" pitchFamily="49" charset="0"/>
              </a:rPr>
              <a:t>size</a:t>
            </a:r>
            <a:r>
              <a:rPr lang="en-US" altLang="en-US" dirty="0">
                <a:latin typeface="Arial" panose="020B0604020202020204" pitchFamily="34" charset="0"/>
              </a:rPr>
              <a:t> is set to &gt; 1 or if </a:t>
            </a:r>
            <a:r>
              <a:rPr lang="en-US" altLang="en-US" sz="1400" dirty="0">
                <a:latin typeface="Courier New" panose="02070309020205020404" pitchFamily="49" charset="0"/>
              </a:rPr>
              <a:t>multiple</a:t>
            </a:r>
            <a:r>
              <a:rPr lang="en-US" altLang="en-US" dirty="0">
                <a:latin typeface="Arial" panose="020B0604020202020204" pitchFamily="34" charset="0"/>
              </a:rPr>
              <a:t> is specified, the menu is displayed as a pop-up menu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6332A98-6D89-48E0-ADCF-47DD63CE7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13C83B-CFC0-4236-B0F2-13350B010B77}"/>
              </a:ext>
            </a:extLst>
          </p:cNvPr>
          <p:cNvCxnSpPr>
            <a:cxnSpLocks/>
          </p:cNvCxnSpPr>
          <p:nvPr/>
        </p:nvCxnSpPr>
        <p:spPr>
          <a:xfrm>
            <a:off x="0" y="14015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465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800425" cy="47882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400" i="1" dirty="0"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Menus (continued)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2300" b="0" dirty="0">
                <a:latin typeface="Arial" panose="020B0604020202020204" pitchFamily="34" charset="0"/>
              </a:rPr>
              <a:t>Each item of a menu is specified with an </a:t>
            </a:r>
            <a:r>
              <a:rPr lang="en-US" altLang="en-US" sz="2300" dirty="0">
                <a:latin typeface="Courier New" panose="02070309020205020404" pitchFamily="49" charset="0"/>
              </a:rPr>
              <a:t>&lt;option&gt;</a:t>
            </a:r>
            <a:r>
              <a:rPr lang="en-US" altLang="en-US" sz="2300" b="0" dirty="0">
                <a:latin typeface="Arial" panose="020B0604020202020204" pitchFamily="34" charset="0"/>
              </a:rPr>
              <a:t> tag, whose pure text content (no tags) is the value of the item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en-US" sz="2300" b="0" dirty="0">
                <a:latin typeface="Arial" panose="020B0604020202020204" pitchFamily="34" charset="0"/>
              </a:rPr>
              <a:t>An </a:t>
            </a:r>
            <a:r>
              <a:rPr lang="en-US" altLang="en-US" sz="2300" dirty="0">
                <a:latin typeface="Courier New" panose="02070309020205020404" pitchFamily="49" charset="0"/>
              </a:rPr>
              <a:t>&lt;option&gt;</a:t>
            </a:r>
            <a:r>
              <a:rPr lang="en-US" altLang="en-US" sz="2300" b="0" dirty="0">
                <a:latin typeface="Arial" panose="020B0604020202020204" pitchFamily="34" charset="0"/>
              </a:rPr>
              <a:t> tag can include the </a:t>
            </a:r>
            <a:r>
              <a:rPr lang="en-US" altLang="en-US" sz="2300" dirty="0">
                <a:latin typeface="Courier New" panose="02070309020205020404" pitchFamily="49" charset="0"/>
              </a:rPr>
              <a:t>selected</a:t>
            </a:r>
            <a:r>
              <a:rPr lang="en-US" altLang="en-US" sz="2300" b="0" dirty="0">
                <a:latin typeface="Arial" panose="020B0604020202020204" pitchFamily="34" charset="0"/>
              </a:rPr>
              <a:t> attribute, which when assigned </a:t>
            </a:r>
            <a:r>
              <a:rPr lang="en-US" altLang="en-US" sz="2300" dirty="0">
                <a:latin typeface="Courier New" panose="02070309020205020404" pitchFamily="49" charset="0"/>
              </a:rPr>
              <a:t>"selected” </a:t>
            </a:r>
            <a:r>
              <a:rPr lang="en-US" altLang="en-US" sz="2300" b="0" dirty="0">
                <a:latin typeface="Arial" panose="020B0604020202020204" pitchFamily="34" charset="0"/>
              </a:rPr>
              <a:t>specifies that the item is preselected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Grocery Menu - milk, bread, eggs, cheese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&lt;p&gt;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  With size = 1 (the default)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  &lt;select name = "groceries"&gt;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    &lt;option&gt; milk &lt;/option&gt;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    &lt;option&gt; bread &lt;/option&gt;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    &lt;option&gt; eggs &lt;/option&gt;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    &lt;option&gt; cheese &lt;/option&gt;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  &lt;/select&gt;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&lt;/p&gt;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&lt;/form&gt;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8799C72-99B6-4FF8-89ED-FD70B0944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7B6428-6B4B-4796-BAC2-7E08C77165E7}"/>
              </a:ext>
            </a:extLst>
          </p:cNvPr>
          <p:cNvCxnSpPr>
            <a:cxnSpLocks/>
          </p:cNvCxnSpPr>
          <p:nvPr/>
        </p:nvCxnSpPr>
        <p:spPr>
          <a:xfrm>
            <a:off x="137708" y="141040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8216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sz="1400" i="1">
                <a:latin typeface="Arial" panose="020B0604020202020204" pitchFamily="34" charset="0"/>
              </a:rPr>
              <a:t>Widgets </a:t>
            </a:r>
            <a:r>
              <a:rPr lang="en-US" altLang="en-US" sz="1400">
                <a:latin typeface="Arial" panose="020B0604020202020204" pitchFamily="34" charset="0"/>
              </a:rPr>
              <a:t>(continued)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SzTx/>
            </a:pPr>
            <a:r>
              <a:rPr lang="en-US" altLang="en-US" sz="1400">
                <a:latin typeface="Arial" panose="020B0604020202020204" pitchFamily="34" charset="0"/>
              </a:rPr>
              <a:t>After clicking the menu: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</a:pPr>
            <a:endParaRPr lang="en-US" altLang="en-US"/>
          </a:p>
          <a:p>
            <a:pPr>
              <a:spcBef>
                <a:spcPct val="20000"/>
              </a:spcBef>
              <a:buSzTx/>
            </a:pPr>
            <a:r>
              <a:rPr lang="en-US" altLang="en-US" sz="1400">
                <a:latin typeface="Arial" panose="020B0604020202020204" pitchFamily="34" charset="0"/>
              </a:rPr>
              <a:t>After changing </a:t>
            </a:r>
            <a:r>
              <a:rPr lang="en-US" altLang="en-US" sz="1200">
                <a:latin typeface="Courier New" panose="02070309020205020404" pitchFamily="49" charset="0"/>
              </a:rPr>
              <a:t>size</a:t>
            </a:r>
            <a:r>
              <a:rPr lang="en-US" altLang="en-US" sz="1400">
                <a:latin typeface="Arial" panose="020B0604020202020204" pitchFamily="34" charset="0"/>
              </a:rPr>
              <a:t> to 2:</a:t>
            </a:r>
          </a:p>
          <a:p>
            <a:pPr>
              <a:spcBef>
                <a:spcPct val="20000"/>
              </a:spcBef>
              <a:buSzTx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4495800" y="1838740"/>
          <a:ext cx="5867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52644" imgH="1287780" progId="Word.Document.8">
                  <p:embed/>
                </p:oleObj>
              </mc:Choice>
              <mc:Fallback>
                <p:oleObj name="Document" r:id="rId2" imgW="5152644" imgH="128778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38740"/>
                        <a:ext cx="5867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4572000" y="3429001"/>
          <a:ext cx="5791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154168" imgH="1655064" progId="Word.Document.8">
                  <p:embed/>
                </p:oleObj>
              </mc:Choice>
              <mc:Fallback>
                <p:oleObj name="Document" r:id="rId4" imgW="5154168" imgH="1655064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1"/>
                        <a:ext cx="5791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4572000" y="5466056"/>
          <a:ext cx="5715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154168" imgH="1261872" progId="Word.Document.8">
                  <p:embed/>
                </p:oleObj>
              </mc:Choice>
              <mc:Fallback>
                <p:oleObj name="Document" r:id="rId6" imgW="5154168" imgH="126187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66056"/>
                        <a:ext cx="5715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51ED186-B5CC-408A-A53B-E9BF5EB034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E0F9B8-6F8A-4FAA-896B-A5D3DFEEB76A}"/>
              </a:ext>
            </a:extLst>
          </p:cNvPr>
          <p:cNvCxnSpPr>
            <a:cxnSpLocks/>
          </p:cNvCxnSpPr>
          <p:nvPr/>
        </p:nvCxnSpPr>
        <p:spPr>
          <a:xfrm>
            <a:off x="0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39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en-US" b="0" i="1" dirty="0">
                <a:latin typeface="Arial" panose="020B0604020202020204" pitchFamily="34" charset="0"/>
              </a:rPr>
              <a:t>Widgets </a:t>
            </a:r>
            <a:r>
              <a:rPr lang="en-US" altLang="en-US" b="0" dirty="0">
                <a:latin typeface="Arial" panose="020B0604020202020204" pitchFamily="34" charset="0"/>
              </a:rPr>
              <a:t>(continued)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b="0" dirty="0">
                <a:latin typeface="Arial" panose="020B0604020202020204" pitchFamily="34" charset="0"/>
              </a:rPr>
              <a:t>5. Text areas - created with </a:t>
            </a:r>
            <a:r>
              <a:rPr lang="en-US" altLang="en-US" sz="2900" dirty="0">
                <a:latin typeface="Courier New" panose="02070309020205020404" pitchFamily="49" charset="0"/>
              </a:rPr>
              <a:t>&lt;</a:t>
            </a:r>
            <a:r>
              <a:rPr lang="en-US" altLang="en-US" sz="2900" dirty="0" err="1">
                <a:latin typeface="Courier New" panose="02070309020205020404" pitchFamily="49" charset="0"/>
              </a:rPr>
              <a:t>textarea</a:t>
            </a:r>
            <a:r>
              <a:rPr lang="en-US" altLang="en-US" sz="2900" dirty="0">
                <a:latin typeface="Courier New" panose="02070309020205020404" pitchFamily="49" charset="0"/>
              </a:rPr>
              <a:t>&gt;</a:t>
            </a:r>
            <a:endParaRPr lang="en-US" altLang="en-US" sz="2900" b="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Usually include the </a:t>
            </a:r>
            <a:r>
              <a:rPr lang="en-US" altLang="en-US" dirty="0">
                <a:latin typeface="Courier New" panose="02070309020205020404" pitchFamily="49" charset="0"/>
              </a:rPr>
              <a:t>rows</a:t>
            </a:r>
            <a:r>
              <a:rPr lang="en-US" altLang="en-US" b="0" dirty="0">
                <a:latin typeface="Arial" panose="020B0604020202020204" pitchFamily="34" charset="0"/>
              </a:rPr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cols</a:t>
            </a:r>
            <a:r>
              <a:rPr lang="en-US" altLang="en-US" b="0" dirty="0">
                <a:latin typeface="Arial" panose="020B0604020202020204" pitchFamily="34" charset="0"/>
              </a:rPr>
              <a:t> attributes to specify the size of the text area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Default text can be included as the content of </a:t>
            </a:r>
            <a:r>
              <a:rPr lang="en-US" altLang="en-US" sz="2900" dirty="0">
                <a:latin typeface="Courier New" panose="02070309020205020404" pitchFamily="49" charset="0"/>
              </a:rPr>
              <a:t>&lt;</a:t>
            </a:r>
            <a:r>
              <a:rPr lang="en-US" altLang="en-US" sz="2900" dirty="0" err="1">
                <a:latin typeface="Courier New" panose="02070309020205020404" pitchFamily="49" charset="0"/>
              </a:rPr>
              <a:t>textarea</a:t>
            </a:r>
            <a:r>
              <a:rPr lang="en-US" altLang="en-US" sz="2900" dirty="0">
                <a:latin typeface="Courier New" panose="02070309020205020404" pitchFamily="49" charset="0"/>
              </a:rPr>
              <a:t>&gt;</a:t>
            </a:r>
            <a:endParaRPr lang="en-US" altLang="en-US" sz="2900" b="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en-US" b="0" dirty="0">
                <a:latin typeface="Arial" panose="020B0604020202020204" pitchFamily="34" charset="0"/>
              </a:rPr>
              <a:t>Scrolling is implicit if the area is overfilled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Please provide your employment aspirations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&lt;p&gt;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&lt;</a:t>
            </a:r>
            <a:r>
              <a:rPr lang="en-US" altLang="en-US" dirty="0" err="1">
                <a:latin typeface="Courier New" panose="02070309020205020404" pitchFamily="49" charset="0"/>
              </a:rPr>
              <a:t>textarea</a:t>
            </a:r>
            <a:r>
              <a:rPr lang="en-US" altLang="en-US" dirty="0">
                <a:latin typeface="Courier New" panose="02070309020205020404" pitchFamily="49" charset="0"/>
              </a:rPr>
              <a:t> name = "aspirations"  rows = "3”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cols = "40"&gt;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(Be brief and concise)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&lt;/</a:t>
            </a:r>
            <a:r>
              <a:rPr lang="en-US" altLang="en-US" dirty="0" err="1">
                <a:latin typeface="Courier New" panose="02070309020205020404" pitchFamily="49" charset="0"/>
              </a:rPr>
              <a:t>textarea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&lt;/p&gt;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&lt;/form&gt;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4953001" y="5153026"/>
          <a:ext cx="53244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77256" imgH="1283208" progId="Word.Document.8">
                  <p:embed/>
                </p:oleObj>
              </mc:Choice>
              <mc:Fallback>
                <p:oleObj name="Document" r:id="rId2" imgW="5477256" imgH="1283208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5153026"/>
                        <a:ext cx="53244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D6AFF5-7036-4E80-A584-9251612AE3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BBBF99-2C62-4D45-8A8E-F8F3387557F3}"/>
              </a:ext>
            </a:extLst>
          </p:cNvPr>
          <p:cNvCxnSpPr>
            <a:cxnSpLocks/>
          </p:cNvCxnSpPr>
          <p:nvPr/>
        </p:nvCxnSpPr>
        <p:spPr>
          <a:xfrm>
            <a:off x="0" y="1398963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86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Forms (continued)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SzTx/>
            </a:pPr>
            <a:r>
              <a:rPr lang="en-US" altLang="en-US" b="0" i="1" dirty="0">
                <a:latin typeface="Arial" panose="020B0604020202020204" pitchFamily="34" charset="0"/>
              </a:rPr>
              <a:t>Widgets </a:t>
            </a:r>
            <a:r>
              <a:rPr lang="en-US" altLang="en-US" b="0" dirty="0">
                <a:latin typeface="Arial" panose="020B0604020202020204" pitchFamily="34" charset="0"/>
              </a:rPr>
              <a:t>(continued)</a:t>
            </a:r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b="0" i="1" dirty="0">
                <a:latin typeface="Arial" panose="020B0604020202020204" pitchFamily="34" charset="0"/>
              </a:rPr>
              <a:t>6. </a:t>
            </a:r>
            <a:r>
              <a:rPr lang="en-US" altLang="en-US" b="0" dirty="0">
                <a:latin typeface="Arial" panose="020B0604020202020204" pitchFamily="34" charset="0"/>
              </a:rPr>
              <a:t>Reset and Submit buttons</a:t>
            </a:r>
          </a:p>
          <a:p>
            <a:pPr marL="800100" lvl="1" indent="-342900">
              <a:lnSpc>
                <a:spcPct val="120000"/>
              </a:lnSpc>
              <a:buSzTx/>
            </a:pPr>
            <a:r>
              <a:rPr lang="en-US" altLang="en-US" b="0" dirty="0">
                <a:latin typeface="Arial" panose="020B0604020202020204" pitchFamily="34" charset="0"/>
              </a:rPr>
              <a:t>Both are created with </a:t>
            </a:r>
            <a:r>
              <a:rPr lang="en-US" altLang="en-US" dirty="0">
                <a:latin typeface="Courier New" panose="02070309020205020404" pitchFamily="49" charset="0"/>
              </a:rPr>
              <a:t>&lt;input&gt;</a:t>
            </a:r>
            <a:endParaRPr lang="en-US" altLang="en-US" b="0" dirty="0">
              <a:latin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&lt;input type = "reset"  value = "Reset Form"&gt;</a:t>
            </a:r>
          </a:p>
          <a:p>
            <a:pPr marL="457200" indent="-457200">
              <a:lnSpc>
                <a:spcPct val="120000"/>
              </a:lnSpc>
              <a:buSz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&lt;input type = "submit”  value = "Submit Form"&gt;</a:t>
            </a:r>
          </a:p>
          <a:p>
            <a:pPr marL="457200" indent="-457200">
              <a:lnSpc>
                <a:spcPct val="120000"/>
              </a:lnSpc>
              <a:buSzTx/>
            </a:pPr>
            <a:r>
              <a:rPr lang="en-US" altLang="en-US" b="0" dirty="0">
                <a:latin typeface="Arial" panose="020B0604020202020204" pitchFamily="34" charset="0"/>
              </a:rPr>
              <a:t>Submit has two actions:</a:t>
            </a:r>
          </a:p>
          <a:p>
            <a:pPr marL="800100" lvl="1" indent="-342900">
              <a:lnSpc>
                <a:spcPct val="12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b="0" dirty="0">
                <a:latin typeface="Arial" panose="020B0604020202020204" pitchFamily="34" charset="0"/>
              </a:rPr>
              <a:t>Encode the data of the form</a:t>
            </a:r>
          </a:p>
          <a:p>
            <a:pPr marL="800100" lvl="1" indent="-342900">
              <a:lnSpc>
                <a:spcPct val="120000"/>
              </a:lnSpc>
              <a:buSzTx/>
              <a:buFont typeface="Arial" panose="020B0604020202020204" pitchFamily="34" charset="0"/>
              <a:buAutoNum type="arabicPeriod"/>
            </a:pPr>
            <a:r>
              <a:rPr lang="en-US" altLang="en-US" b="0" dirty="0">
                <a:latin typeface="Arial" panose="020B0604020202020204" pitchFamily="34" charset="0"/>
              </a:rPr>
              <a:t>Request that the server execute the server-resident program specified as the value of the </a:t>
            </a:r>
            <a:r>
              <a:rPr lang="en-US" altLang="en-US" dirty="0">
                <a:latin typeface="Courier New" panose="02070309020205020404" pitchFamily="49" charset="0"/>
              </a:rPr>
              <a:t>action</a:t>
            </a:r>
            <a:r>
              <a:rPr lang="en-US" altLang="en-US" b="0" dirty="0">
                <a:latin typeface="Arial" panose="020B0604020202020204" pitchFamily="34" charset="0"/>
              </a:rPr>
              <a:t> attribute of </a:t>
            </a:r>
            <a:r>
              <a:rPr lang="en-US" altLang="en-US" dirty="0">
                <a:latin typeface="Courier New" panose="02070309020205020404" pitchFamily="49" charset="0"/>
              </a:rPr>
              <a:t>&lt;form&gt;</a:t>
            </a:r>
            <a:endParaRPr lang="en-US" altLang="en-US" b="0" dirty="0">
              <a:latin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SzTx/>
            </a:pPr>
            <a:r>
              <a:rPr lang="en-US" altLang="en-US" b="0" dirty="0">
                <a:latin typeface="Arial" panose="020B0604020202020204" pitchFamily="34" charset="0"/>
              </a:rPr>
              <a:t>A Submit button is required in every form</a:t>
            </a:r>
          </a:p>
          <a:p>
            <a:pPr marL="457200" indent="-457200">
              <a:lnSpc>
                <a:spcPct val="120000"/>
              </a:lnSpc>
              <a:buSzTx/>
              <a:buNone/>
            </a:pPr>
            <a:endParaRPr lang="en-US" altLang="en-US" b="0" dirty="0">
              <a:latin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B0DCD91-1C9A-429F-839A-2264FCEA0E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248DE8-EFB4-4AB8-823B-B2146E35F8A9}"/>
              </a:ext>
            </a:extLst>
          </p:cNvPr>
          <p:cNvCxnSpPr>
            <a:cxnSpLocks/>
          </p:cNvCxnSpPr>
          <p:nvPr/>
        </p:nvCxnSpPr>
        <p:spPr>
          <a:xfrm>
            <a:off x="0" y="141040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887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3673" y="1636933"/>
            <a:ext cx="7957600" cy="4841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HTML5 specifications introduced new Input types </a:t>
            </a:r>
          </a:p>
          <a:p>
            <a:pPr lvl="1"/>
            <a:r>
              <a:rPr lang="en-US" dirty="0"/>
              <a:t>email :  email address</a:t>
            </a:r>
          </a:p>
          <a:p>
            <a:pPr lvl="1"/>
            <a:r>
              <a:rPr lang="en-US" dirty="0"/>
              <a:t>number: </a:t>
            </a:r>
            <a:r>
              <a:rPr lang="en-US" dirty="0" err="1"/>
              <a:t>spinbox</a:t>
            </a:r>
            <a:endParaRPr lang="en-US" dirty="0"/>
          </a:p>
          <a:p>
            <a:pPr lvl="1"/>
            <a:r>
              <a:rPr lang="en-US" dirty="0"/>
              <a:t>range: slider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: web addresses</a:t>
            </a:r>
          </a:p>
          <a:p>
            <a:pPr lvl="1"/>
            <a:r>
              <a:rPr lang="en-US" dirty="0"/>
              <a:t>color: color pickers</a:t>
            </a:r>
          </a:p>
          <a:p>
            <a:pPr lvl="1"/>
            <a:r>
              <a:rPr lang="en-US" dirty="0"/>
              <a:t>search: search boxes</a:t>
            </a:r>
          </a:p>
          <a:p>
            <a:pPr lvl="1"/>
            <a:r>
              <a:rPr lang="en-US" dirty="0"/>
              <a:t>date: date</a:t>
            </a:r>
          </a:p>
          <a:p>
            <a:pPr lvl="1"/>
            <a:r>
              <a:rPr lang="en-US" dirty="0"/>
              <a:t>month: month</a:t>
            </a:r>
          </a:p>
          <a:p>
            <a:pPr lvl="1"/>
            <a:r>
              <a:rPr lang="en-US" dirty="0"/>
              <a:t>time: time</a:t>
            </a:r>
          </a:p>
          <a:p>
            <a:pPr lvl="1"/>
            <a:r>
              <a:rPr lang="en-US" dirty="0"/>
              <a:t>week: week</a:t>
            </a:r>
          </a:p>
          <a:p>
            <a:pPr lvl="1"/>
            <a:r>
              <a:rPr lang="en-US" dirty="0" err="1"/>
              <a:t>datetime</a:t>
            </a:r>
            <a:r>
              <a:rPr lang="en-US" dirty="0"/>
              <a:t>: combination of date and time.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AE2699F-907E-41AC-9EF6-2F25F2867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HTML5 – New Input widgets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</p:spTree>
    <p:extLst>
      <p:ext uri="{BB962C8B-B14F-4D97-AF65-F5344CB8AC3E}">
        <p14:creationId xmlns:p14="http://schemas.microsoft.com/office/powerpoint/2010/main" val="427561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e-mail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email type is used for input fields that should contain an e-mail address.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value of the email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3000" dirty="0">
                <a:solidFill>
                  <a:schemeClr val="accent2"/>
                </a:solidFill>
              </a:rPr>
              <a:t>E-mail: &lt;input type="email" name="</a:t>
            </a:r>
            <a:r>
              <a:rPr lang="en-GB" sz="3000" dirty="0" err="1">
                <a:solidFill>
                  <a:schemeClr val="accent2"/>
                </a:solidFill>
              </a:rPr>
              <a:t>user_email</a:t>
            </a:r>
            <a:r>
              <a:rPr lang="en-GB" sz="3000" dirty="0">
                <a:solidFill>
                  <a:schemeClr val="accent2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9FC8C2B-64E4-4F2B-AFE0-1384B9BBAB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9B7FE9-8319-483C-9EC5-7E2CAFF9826A}"/>
              </a:ext>
            </a:extLst>
          </p:cNvPr>
          <p:cNvCxnSpPr>
            <a:cxnSpLocks/>
          </p:cNvCxnSpPr>
          <p:nvPr/>
        </p:nvCxnSpPr>
        <p:spPr>
          <a:xfrm>
            <a:off x="0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849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</a:t>
            </a:r>
            <a:r>
              <a:rPr lang="en-GB" dirty="0" err="1">
                <a:ea typeface="+mj-ea"/>
              </a:rPr>
              <a:t>url</a:t>
            </a:r>
            <a:endParaRPr lang="en-GB" dirty="0">
              <a:ea typeface="+mj-ea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</a:t>
            </a:r>
            <a:r>
              <a:rPr lang="en-GB" sz="2540" dirty="0" err="1"/>
              <a:t>url</a:t>
            </a:r>
            <a:r>
              <a:rPr lang="en-GB" sz="2540" dirty="0"/>
              <a:t> type is used for input fields that should contain a URL address.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value of the </a:t>
            </a:r>
            <a:r>
              <a:rPr lang="en-GB" sz="2540" dirty="0" err="1"/>
              <a:t>url</a:t>
            </a:r>
            <a:r>
              <a:rPr lang="en-GB" sz="2540" dirty="0"/>
              <a:t>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Homepage: &lt;input type="</a:t>
            </a:r>
            <a:r>
              <a:rPr lang="en-GB" sz="2540" dirty="0" err="1">
                <a:solidFill>
                  <a:schemeClr val="accent2"/>
                </a:solidFill>
              </a:rPr>
              <a:t>url</a:t>
            </a:r>
            <a:r>
              <a:rPr lang="en-GB" sz="2540" dirty="0">
                <a:solidFill>
                  <a:schemeClr val="accent2"/>
                </a:solidFill>
              </a:rPr>
              <a:t>" name="</a:t>
            </a:r>
            <a:r>
              <a:rPr lang="en-GB" sz="2540" dirty="0" err="1">
                <a:solidFill>
                  <a:schemeClr val="accent2"/>
                </a:solidFill>
              </a:rPr>
              <a:t>user_url</a:t>
            </a:r>
            <a:r>
              <a:rPr lang="en-GB" sz="2540" dirty="0">
                <a:solidFill>
                  <a:schemeClr val="accent2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7A8B09-DA1D-45F6-81FE-9308EDE82A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C40FF3-B4E0-4C74-A459-28B55FB03808}"/>
              </a:ext>
            </a:extLst>
          </p:cNvPr>
          <p:cNvCxnSpPr>
            <a:cxnSpLocks/>
          </p:cNvCxnSpPr>
          <p:nvPr/>
        </p:nvCxnSpPr>
        <p:spPr>
          <a:xfrm>
            <a:off x="0" y="169068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26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number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581190" y="1822687"/>
            <a:ext cx="11029615" cy="2736061"/>
          </a:xfrm>
        </p:spPr>
        <p:txBody>
          <a:bodyPr anchor="ctr">
            <a:normAutofit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number type is used for input fields that should contain a numeric value.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Set restrictions on what numbers are accepted: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Points: &lt;input type="number" name="points" min="1" max="10" /&gt;</a:t>
            </a:r>
          </a:p>
        </p:txBody>
      </p:sp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6887" y="4876006"/>
            <a:ext cx="7418219" cy="16475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7DFE42B-4EC2-4225-90DC-851FEAE470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066CA-B40A-4E23-9C10-95199AC39CC9}"/>
              </a:ext>
            </a:extLst>
          </p:cNvPr>
          <p:cNvCxnSpPr>
            <a:cxnSpLocks/>
          </p:cNvCxnSpPr>
          <p:nvPr/>
        </p:nvCxnSpPr>
        <p:spPr>
          <a:xfrm>
            <a:off x="0" y="1467374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8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38" y="1578552"/>
            <a:ext cx="3748953" cy="372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 descr="Getting Started in Ecommerce: What's a Shopping Cart? | Practical ..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47465" y="1588366"/>
            <a:ext cx="6690051" cy="291436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range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range type is used for input fields that should contain a value from a range of numbers.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The range type is displayed as a slider bar.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You can also set restrictions on what numbers are accepted: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>
                <a:solidFill>
                  <a:schemeClr val="accent2"/>
                </a:solidFill>
              </a:rPr>
              <a:t>&lt;input type="range" name="points" min="1" max="10" /&gt;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AC6C741-A16A-44B9-AE7E-2FF127F57B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1DE3C2-93EC-49F5-B9D0-8826912D46B5}"/>
              </a:ext>
            </a:extLst>
          </p:cNvPr>
          <p:cNvCxnSpPr>
            <a:cxnSpLocks/>
          </p:cNvCxnSpPr>
          <p:nvPr/>
        </p:nvCxnSpPr>
        <p:spPr>
          <a:xfrm>
            <a:off x="0" y="15028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6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– date pickers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HTML5 has several new input types for selecting date and time: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date - Selects date,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month - Selects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week - Selects week and year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time - Selects time (hour and minute)</a:t>
            </a:r>
            <a:r>
              <a:rPr lang="ar-SA" sz="2540" dirty="0"/>
              <a:t>‏</a:t>
            </a: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datetime - Selects time, date, month and year. This is now obsolete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540" dirty="0"/>
              <a:t>    </a:t>
            </a:r>
            <a:r>
              <a:rPr lang="en-GB" sz="2540" dirty="0">
                <a:solidFill>
                  <a:srgbClr val="DC2300"/>
                </a:solidFill>
              </a:rPr>
              <a:t>&gt;</a:t>
            </a:r>
            <a:r>
              <a:rPr lang="en-GB" sz="2540" dirty="0"/>
              <a:t> </a:t>
            </a:r>
            <a:r>
              <a:rPr lang="en-GB" sz="2540" dirty="0" err="1"/>
              <a:t>datetime</a:t>
            </a:r>
            <a:r>
              <a:rPr lang="en-GB" sz="2540" dirty="0"/>
              <a:t>-local - Selects time, date, month and</a:t>
            </a:r>
            <a:br>
              <a:rPr lang="en-GB" sz="2540" dirty="0"/>
            </a:br>
            <a:r>
              <a:rPr lang="en-GB" sz="2540" dirty="0"/>
              <a:t>       year (local time)</a:t>
            </a:r>
            <a:r>
              <a:rPr lang="ar-SA" sz="2540" dirty="0"/>
              <a:t>‏</a:t>
            </a:r>
            <a:endParaRPr lang="en-GB" sz="2540" dirty="0"/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sz="254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1CA63E2-7D58-4B96-A00E-0D8DA9A8AB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2830CD-0F77-4B94-BE6F-7E18CA877716}"/>
              </a:ext>
            </a:extLst>
          </p:cNvPr>
          <p:cNvCxnSpPr>
            <a:cxnSpLocks/>
          </p:cNvCxnSpPr>
          <p:nvPr/>
        </p:nvCxnSpPr>
        <p:spPr>
          <a:xfrm>
            <a:off x="0" y="1398963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658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- search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1689139"/>
          </a:xfrm>
        </p:spPr>
        <p:txBody>
          <a:bodyPr anchor="ctr">
            <a:normAutofit fontScale="92500"/>
          </a:bodyPr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search type is used for search fields like a site search or Google search.</a:t>
            </a:r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search field behaves like a regular text field.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21A6FB0-C550-4F21-81B6-D3A999BA9F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97179C7-21A7-4DB1-B4B9-24997BDA97B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47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/>
              <a:t>HTML5: Input - search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65611B-AD97-4F93-B081-B1655A914706}"/>
              </a:ext>
            </a:extLst>
          </p:cNvPr>
          <p:cNvCxnSpPr>
            <a:cxnSpLocks/>
          </p:cNvCxnSpPr>
          <p:nvPr/>
        </p:nvCxnSpPr>
        <p:spPr>
          <a:xfrm>
            <a:off x="0" y="152064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30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 dirty="0">
                <a:ea typeface="+mj-ea"/>
              </a:rPr>
              <a:t>HTML5: Input – </a:t>
            </a:r>
            <a:r>
              <a:rPr lang="en-GB" dirty="0" err="1">
                <a:ea typeface="+mj-ea"/>
              </a:rPr>
              <a:t>color</a:t>
            </a:r>
            <a:r>
              <a:rPr lang="en-GB" dirty="0">
                <a:ea typeface="+mj-ea"/>
              </a:rPr>
              <a:t> picker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The </a:t>
            </a:r>
            <a:r>
              <a:rPr lang="en-GB" dirty="0" err="1"/>
              <a:t>color</a:t>
            </a:r>
            <a:r>
              <a:rPr lang="en-GB" dirty="0"/>
              <a:t> type is used for input fields that should contain a </a:t>
            </a:r>
            <a:r>
              <a:rPr lang="en-GB" dirty="0" err="1"/>
              <a:t>color</a:t>
            </a:r>
            <a:r>
              <a:rPr lang="en-GB" dirty="0"/>
              <a:t>.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>
              <a:spcAft>
                <a:spcPct val="0"/>
              </a:spcAft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dirty="0"/>
              <a:t>This input type will allow you to select a </a:t>
            </a:r>
            <a:r>
              <a:rPr lang="en-GB" dirty="0" err="1"/>
              <a:t>color</a:t>
            </a:r>
            <a:r>
              <a:rPr lang="en-GB" dirty="0"/>
              <a:t> from a </a:t>
            </a:r>
            <a:r>
              <a:rPr lang="en-GB" dirty="0" err="1"/>
              <a:t>color</a:t>
            </a:r>
            <a:r>
              <a:rPr lang="en-GB" dirty="0"/>
              <a:t> picker:</a:t>
            </a:r>
          </a:p>
          <a:p>
            <a:pPr marL="0" indent="0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endParaRPr lang="en-GB" dirty="0"/>
          </a:p>
          <a:p>
            <a:pPr marL="0" indent="0" algn="ctr">
              <a:spcAft>
                <a:spcPct val="0"/>
              </a:spcAft>
              <a:buNone/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</a:tabLst>
            </a:pPr>
            <a:r>
              <a:rPr lang="en-GB" sz="2722" dirty="0" err="1">
                <a:solidFill>
                  <a:schemeClr val="accent2"/>
                </a:solidFill>
              </a:rPr>
              <a:t>Color</a:t>
            </a:r>
            <a:r>
              <a:rPr lang="en-GB" sz="2722" dirty="0">
                <a:solidFill>
                  <a:schemeClr val="accent2"/>
                </a:solidFill>
              </a:rPr>
              <a:t>: &lt;input type="</a:t>
            </a:r>
            <a:r>
              <a:rPr lang="en-GB" sz="2722" dirty="0" err="1">
                <a:solidFill>
                  <a:schemeClr val="accent2"/>
                </a:solidFill>
              </a:rPr>
              <a:t>color</a:t>
            </a:r>
            <a:r>
              <a:rPr lang="en-GB" sz="2722" dirty="0">
                <a:solidFill>
                  <a:schemeClr val="accent2"/>
                </a:solidFill>
              </a:rPr>
              <a:t>" name="</a:t>
            </a:r>
            <a:r>
              <a:rPr lang="en-GB" sz="2722" dirty="0" err="1">
                <a:solidFill>
                  <a:schemeClr val="accent2"/>
                </a:solidFill>
              </a:rPr>
              <a:t>user_color</a:t>
            </a:r>
            <a:r>
              <a:rPr lang="en-GB" sz="2722" dirty="0">
                <a:solidFill>
                  <a:schemeClr val="accent2"/>
                </a:solidFill>
              </a:rPr>
              <a:t>" /&gt;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2BCE0C1-3523-4597-BA95-EFB45E2066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B5CF663-23C3-4E57-B61A-5B1AB741EAE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473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656586" algn="l"/>
                <a:tab pos="1313170" algn="l"/>
                <a:tab pos="1969758" algn="l"/>
                <a:tab pos="2626344" algn="l"/>
                <a:tab pos="3282928" algn="l"/>
                <a:tab pos="3939516" algn="l"/>
                <a:tab pos="4596102" algn="l"/>
                <a:tab pos="5252687" algn="l"/>
                <a:tab pos="5909273" algn="l"/>
                <a:tab pos="6565860" algn="l"/>
                <a:tab pos="7222445" algn="l"/>
                <a:tab pos="7879031" algn="l"/>
              </a:tabLst>
              <a:defRPr/>
            </a:pPr>
            <a:r>
              <a:rPr lang="en-GB"/>
              <a:t>HTML5: Input – color picker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4180E2-6F86-46F8-A47D-0ABD37D527C9}"/>
              </a:ext>
            </a:extLst>
          </p:cNvPr>
          <p:cNvCxnSpPr>
            <a:cxnSpLocks/>
          </p:cNvCxnSpPr>
          <p:nvPr/>
        </p:nvCxnSpPr>
        <p:spPr>
          <a:xfrm>
            <a:off x="-8308" y="1529518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005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vinayj@pes.edu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+91 80 2672 6622</a:t>
            </a:r>
            <a:endParaRPr lang="en-IN" sz="2400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Vinay</a:t>
            </a:r>
            <a:r>
              <a:rPr lang="en-US" sz="2400" b="1" dirty="0"/>
              <a:t> Joshi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8375073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400" dirty="0"/>
              <a:t>A form is a way to send information from a browser to a server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400" dirty="0"/>
              <a:t>All the components of a form appear as the content of &lt;form&gt; tag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dirty="0"/>
              <a:t>The components are called </a:t>
            </a:r>
            <a:r>
              <a:rPr lang="en-US" altLang="en-US" i="1" dirty="0"/>
              <a:t>widgets</a:t>
            </a:r>
            <a:r>
              <a:rPr lang="en-US" altLang="en-US" dirty="0"/>
              <a:t> (e.g., text boxes, radio buttons and checkboxes)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447800"/>
            <a:ext cx="10083800" cy="1984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Syntax: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			&lt;form </a:t>
            </a:r>
            <a:r>
              <a:rPr lang="en-US" altLang="en-US" sz="2400" b="1" dirty="0" err="1">
                <a:solidFill>
                  <a:srgbClr val="002060"/>
                </a:solidFill>
              </a:rPr>
              <a:t>list_of_attributes_and_values</a:t>
            </a:r>
            <a:r>
              <a:rPr lang="en-US" alt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				&lt;input element&gt;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				…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			&lt;/form&gt;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500" y="3387447"/>
            <a:ext cx="9194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altLang="en-US" sz="2400" dirty="0"/>
              <a:t>Important attributes of the &lt;form&gt; tag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sz="2000" dirty="0"/>
              <a:t>Method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sz="2000" dirty="0"/>
              <a:t>Action</a:t>
            </a:r>
          </a:p>
          <a:p>
            <a:pPr lvl="2" indent="-3429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sz="2000" dirty="0"/>
              <a:t>Target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Example: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&lt;form method=“post” action=“survey.php” target=“_blank”&gt;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	&lt;input type=“text”&gt;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	…</a:t>
            </a:r>
          </a:p>
          <a:p>
            <a:pPr marL="5715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chemeClr val="accent2">
                    <a:lumMod val="75000"/>
                  </a:schemeClr>
                </a:solidFill>
              </a:rPr>
              <a:t>Methods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111" y="1513221"/>
            <a:ext cx="9194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</a:rPr>
              <a:t>GET: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Appends the form data to the URL, in name/value pairs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NEVER use GET to send sensitive data! (the submitted form data is visible in the URL!)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The length of a URL is limited (2048 characters)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Useful for form submissions where a user wants to bookmark the result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GET is good for non-secure data, like query strings in Google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</a:rPr>
              <a:t>POST: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Appends the form data inside the body of the HTTP request (the submitted form data is not shown in the URL)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POST has no size limitations, and can be used to send large amounts of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Form submissions with POST cannot be bookmarked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46016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837507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Tx/>
            </a:pPr>
            <a:r>
              <a:rPr lang="en-US" altLang="en-US" sz="2400" dirty="0"/>
              <a:t>Input widget can be any of the following types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Text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err="1"/>
              <a:t>Textarea</a:t>
            </a:r>
            <a:endParaRPr lang="en-US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Button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Checkboxes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Radio Buttons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Dropdown list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/>
              <a:t>Hidden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9C6A0B-CDD2-4C15-8F01-7CDC202D20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Input widgets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</p:spTree>
    <p:extLst>
      <p:ext uri="{BB962C8B-B14F-4D97-AF65-F5344CB8AC3E}">
        <p14:creationId xmlns:p14="http://schemas.microsoft.com/office/powerpoint/2010/main" val="29533684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200" dirty="0"/>
              <a:t>action attribute specifies the URL of the application to be called when the Submit button is clicked (ex. action = http://www.cs.ucp.edu/cgi-bin/survey.php)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dirty="0"/>
              <a:t>no action, i.e. the value of action is the empty string or missing, then no request is sent on clicking the button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The </a:t>
            </a:r>
            <a:r>
              <a:rPr lang="en-US" altLang="en-US" sz="2200" dirty="0"/>
              <a:t>method</a:t>
            </a:r>
            <a:r>
              <a:rPr lang="en-US" altLang="en-US" sz="2200" b="0" dirty="0"/>
              <a:t> attribute of </a:t>
            </a:r>
            <a:r>
              <a:rPr lang="en-US" altLang="en-US" sz="2200" dirty="0"/>
              <a:t>&lt;form&gt;</a:t>
            </a:r>
            <a:r>
              <a:rPr lang="en-US" altLang="en-US" sz="2200" b="0" dirty="0"/>
              <a:t> specifies one of the two possible techniques of transferring the form data to the server, </a:t>
            </a:r>
            <a:r>
              <a:rPr lang="en-US" altLang="en-US" sz="2200" dirty="0"/>
              <a:t>get</a:t>
            </a:r>
            <a:r>
              <a:rPr lang="en-US" altLang="en-US" sz="2200" b="0" dirty="0"/>
              <a:t> and </a:t>
            </a:r>
            <a:r>
              <a:rPr lang="en-US" altLang="en-US" sz="2200" dirty="0"/>
              <a:t>post</a:t>
            </a:r>
            <a:endParaRPr lang="en-US" altLang="en-US" sz="2200" b="0" dirty="0"/>
          </a:p>
          <a:p>
            <a:pPr marL="515938" lvl="1" indent="-180975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dirty="0"/>
              <a:t>get</a:t>
            </a:r>
            <a:r>
              <a:rPr lang="en-US" altLang="en-US" sz="2200" b="0" dirty="0"/>
              <a:t> and </a:t>
            </a:r>
            <a:r>
              <a:rPr lang="en-US" altLang="en-US" sz="2200" dirty="0"/>
              <a:t>post</a:t>
            </a:r>
            <a:r>
              <a:rPr lang="en-US" altLang="en-US" sz="2200" b="0" dirty="0"/>
              <a:t> are discussed in Chapter 10</a:t>
            </a:r>
          </a:p>
          <a:p>
            <a:pPr marL="177800" indent="-177800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i="1" dirty="0"/>
              <a:t>Widgets</a:t>
            </a:r>
            <a:endParaRPr lang="en-US" altLang="en-US" sz="2200" b="0" dirty="0"/>
          </a:p>
          <a:p>
            <a:pPr marL="515938" lvl="1" indent="-180975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Many are created with the </a:t>
            </a:r>
            <a:r>
              <a:rPr lang="en-US" altLang="en-US" sz="2200" dirty="0"/>
              <a:t>&lt;input&gt;</a:t>
            </a:r>
            <a:r>
              <a:rPr lang="en-US" altLang="en-US" sz="2200" b="0" dirty="0"/>
              <a:t> tag</a:t>
            </a:r>
          </a:p>
          <a:p>
            <a:pPr marL="966788" lvl="2" indent="-223838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The </a:t>
            </a:r>
            <a:r>
              <a:rPr lang="en-US" altLang="en-US" sz="2200" dirty="0"/>
              <a:t>type</a:t>
            </a:r>
            <a:r>
              <a:rPr lang="en-US" altLang="en-US" sz="2200" b="0" dirty="0"/>
              <a:t> attribute of </a:t>
            </a:r>
            <a:r>
              <a:rPr lang="en-US" altLang="en-US" sz="2200" dirty="0"/>
              <a:t>&lt;input&gt;</a:t>
            </a:r>
            <a:r>
              <a:rPr lang="en-US" altLang="en-US" sz="2200" b="0" dirty="0"/>
              <a:t> specifies the kind of widget being created</a:t>
            </a:r>
          </a:p>
          <a:p>
            <a:pPr marL="966788" lvl="2" indent="-223838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AutoNum type="arabicPeriod"/>
            </a:pPr>
            <a:r>
              <a:rPr lang="en-US" altLang="en-US" sz="2200" b="0" dirty="0"/>
              <a:t>Text</a:t>
            </a:r>
          </a:p>
          <a:p>
            <a:pPr marL="1314450" lvl="3" indent="-166688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Creates a horizontal box for text input</a:t>
            </a:r>
          </a:p>
          <a:p>
            <a:pPr marL="1314450" lvl="3" indent="-166688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Default size is 20; it can be changed with the </a:t>
            </a:r>
            <a:r>
              <a:rPr lang="en-US" altLang="en-US" sz="2200" dirty="0"/>
              <a:t>size</a:t>
            </a:r>
            <a:r>
              <a:rPr lang="en-US" altLang="en-US" sz="2200" b="0" dirty="0"/>
              <a:t> attribute</a:t>
            </a:r>
          </a:p>
          <a:p>
            <a:pPr marL="1314450" lvl="3" indent="-166688">
              <a:lnSpc>
                <a:spcPct val="100000"/>
              </a:lnSpc>
              <a:spcBef>
                <a:spcPts val="0"/>
              </a:spcBef>
              <a:buSzTx/>
            </a:pPr>
            <a:r>
              <a:rPr lang="en-US" altLang="en-US" sz="2200" b="0" dirty="0"/>
              <a:t>If more characters are entered than will fit, the box is scrolled (shifted) left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9856D9C-AF22-4996-9607-25861AF3D6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HTML – Forms</a:t>
            </a:r>
          </a:p>
        </p:txBody>
      </p:sp>
    </p:spTree>
    <p:extLst>
      <p:ext uri="{BB962C8B-B14F-4D97-AF65-F5344CB8AC3E}">
        <p14:creationId xmlns:p14="http://schemas.microsoft.com/office/powerpoint/2010/main" val="32299644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>
                <a:latin typeface="Arial" panose="020B0604020202020204" pitchFamily="34" charset="0"/>
              </a:rPr>
              <a:t>If you don’t want to allow the user to type more characters than will fit, set </a:t>
            </a:r>
            <a:r>
              <a:rPr lang="en-US" altLang="en-US">
                <a:latin typeface="Courier New" panose="02070309020205020404" pitchFamily="49" charset="0"/>
              </a:rPr>
              <a:t>maxlength</a:t>
            </a:r>
            <a:r>
              <a:rPr lang="en-US" altLang="en-US" b="0">
                <a:latin typeface="Arial" panose="020B0604020202020204" pitchFamily="34" charset="0"/>
              </a:rPr>
              <a:t>, which causes excess input to be ignored</a:t>
            </a:r>
          </a:p>
          <a:p>
            <a:pPr marL="1219200" lvl="2" indent="-304800">
              <a:lnSpc>
                <a:spcPct val="110000"/>
              </a:lnSpc>
              <a:buSz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&lt;input type = "text" name = "Phone" </a:t>
            </a:r>
          </a:p>
          <a:p>
            <a:pPr marL="1219200" lvl="2" indent="-304800">
              <a:lnSpc>
                <a:spcPct val="110000"/>
              </a:lnSpc>
              <a:buSz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size = "12" &gt;</a:t>
            </a:r>
            <a:endParaRPr lang="en-US" altLang="en-US" sz="1600">
              <a:latin typeface="Arial" panose="020B0604020202020204" pitchFamily="34" charset="0"/>
            </a:endParaRPr>
          </a:p>
          <a:p>
            <a:pPr marL="381000" indent="-381000">
              <a:lnSpc>
                <a:spcPct val="110000"/>
              </a:lnSpc>
              <a:buSzTx/>
              <a:buNone/>
            </a:pPr>
            <a:r>
              <a:rPr lang="en-US" altLang="en-US" b="0" i="1">
                <a:latin typeface="Arial" panose="020B0604020202020204" pitchFamily="34" charset="0"/>
              </a:rPr>
              <a:t>2. Checkboxes </a:t>
            </a:r>
            <a:r>
              <a:rPr lang="en-US" altLang="en-US" b="0">
                <a:latin typeface="Arial" panose="020B0604020202020204" pitchFamily="34" charset="0"/>
              </a:rPr>
              <a:t>- to collect multiple choice input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>
                <a:latin typeface="Arial" panose="020B0604020202020204" pitchFamily="34" charset="0"/>
              </a:rPr>
              <a:t>Every checkbox requires a </a:t>
            </a:r>
            <a:r>
              <a:rPr lang="en-US" altLang="en-US">
                <a:latin typeface="Courier New" panose="02070309020205020404" pitchFamily="49" charset="0"/>
              </a:rPr>
              <a:t>value</a:t>
            </a:r>
            <a:r>
              <a:rPr lang="en-US" altLang="en-US" b="0">
                <a:latin typeface="Arial" panose="020B0604020202020204" pitchFamily="34" charset="0"/>
              </a:rPr>
              <a:t> attribute, which is the widget’s value in the form data when the checkbox is ‘checked’</a:t>
            </a:r>
          </a:p>
          <a:p>
            <a:pPr marL="1219200" lvl="2" indent="-304800">
              <a:lnSpc>
                <a:spcPct val="110000"/>
              </a:lnSpc>
              <a:buSzTx/>
            </a:pPr>
            <a:r>
              <a:rPr lang="en-US" altLang="en-US" b="0">
                <a:latin typeface="Arial" panose="020B0604020202020204" pitchFamily="34" charset="0"/>
              </a:rPr>
              <a:t>A checkbox that is not ‘checked’ contributes no value to the form data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>
                <a:latin typeface="Arial" panose="020B0604020202020204" pitchFamily="34" charset="0"/>
              </a:rPr>
              <a:t>By default, no checkbox is initially ‘checked’</a:t>
            </a:r>
          </a:p>
          <a:p>
            <a:pPr marL="762000" lvl="1" indent="-304800">
              <a:lnSpc>
                <a:spcPct val="110000"/>
              </a:lnSpc>
              <a:buSzTx/>
            </a:pPr>
            <a:r>
              <a:rPr lang="en-US" altLang="en-US" b="0">
                <a:latin typeface="Arial" panose="020B0604020202020204" pitchFamily="34" charset="0"/>
              </a:rPr>
              <a:t>To initialize a checkbox to ‘checked’, the </a:t>
            </a:r>
            <a:r>
              <a:rPr lang="en-US" altLang="en-US">
                <a:latin typeface="Courier New" panose="02070309020205020404" pitchFamily="49" charset="0"/>
              </a:rPr>
              <a:t>checked</a:t>
            </a:r>
            <a:r>
              <a:rPr lang="en-US" altLang="en-US" b="0">
                <a:latin typeface="Arial" panose="020B0604020202020204" pitchFamily="34" charset="0"/>
              </a:rPr>
              <a:t> attribute must be set to </a:t>
            </a:r>
            <a:r>
              <a:rPr lang="en-US" altLang="en-US">
                <a:latin typeface="Courier New" panose="02070309020205020404" pitchFamily="49" charset="0"/>
              </a:rPr>
              <a:t>"checked"</a:t>
            </a:r>
            <a:endParaRPr lang="en-US" altLang="en-US" b="0">
              <a:latin typeface="Arial" panose="020B0604020202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49F2F4F-88D2-4597-9CA2-73D7F1454C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FF5178-D0D4-45BD-AA33-4EF42C0F591D}"/>
              </a:ext>
            </a:extLst>
          </p:cNvPr>
          <p:cNvCxnSpPr>
            <a:cxnSpLocks/>
          </p:cNvCxnSpPr>
          <p:nvPr/>
        </p:nvCxnSpPr>
        <p:spPr>
          <a:xfrm>
            <a:off x="137708" y="147625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860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 Forms (continued)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029615" cy="457811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Tx/>
            </a:pPr>
            <a:r>
              <a:rPr lang="en-US" altLang="en-US" sz="4400" i="1" dirty="0"/>
              <a:t>Widgets </a:t>
            </a:r>
            <a:r>
              <a:rPr lang="en-US" altLang="en-US" sz="4400" dirty="0"/>
              <a:t>(continued)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Grocery Checklist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&lt;form action = ""&gt;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&lt;input type = "checkbox"  name ="groceries"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  value = "milk"  checked = "checked"&gt;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Milk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&lt;input type = "checkbox"  name ="groceries"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  value = "bread"&gt;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Bread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&lt;input type = "checkbox"  name = "groceries"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      value= "eggs"&gt;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 Eggs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  &lt;/p&gt;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en-US" sz="4000" dirty="0">
                <a:latin typeface="Courier New" panose="02070309020205020404" pitchFamily="49" charset="0"/>
              </a:rPr>
              <a:t>&lt;/form&gt;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Tx/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19086"/>
              </p:ext>
            </p:extLst>
          </p:nvPr>
        </p:nvGraphicFramePr>
        <p:xfrm>
          <a:off x="6096000" y="1788851"/>
          <a:ext cx="551480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543746" imgH="839702" progId="Word.Document.8">
                  <p:embed/>
                </p:oleObj>
              </mc:Choice>
              <mc:Fallback>
                <p:oleObj name="Document" r:id="rId2" imgW="4543746" imgH="83970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88851"/>
                        <a:ext cx="551480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8EADEA3-D1F0-4B1D-ABF7-D271BEF649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694" y="0"/>
            <a:ext cx="933598" cy="1398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7152BE-299B-4319-95B8-365E3BCC45A6}"/>
              </a:ext>
            </a:extLst>
          </p:cNvPr>
          <p:cNvCxnSpPr>
            <a:cxnSpLocks/>
          </p:cNvCxnSpPr>
          <p:nvPr/>
        </p:nvCxnSpPr>
        <p:spPr>
          <a:xfrm>
            <a:off x="0" y="152951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3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1762</Words>
  <Application>Microsoft Office PowerPoint</Application>
  <PresentationFormat>Widescreen</PresentationFormat>
  <Paragraphs>245</Paragraphs>
  <Slides>24</Slides>
  <Notes>7</Notes>
  <HiddenSlides>11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Forms (continued)</vt:lpstr>
      <vt:lpstr> Forms (continued)</vt:lpstr>
      <vt:lpstr> Forms (continued)</vt:lpstr>
      <vt:lpstr>Forms (continued)</vt:lpstr>
      <vt:lpstr> Forms (continued)</vt:lpstr>
      <vt:lpstr>Forms (continued)</vt:lpstr>
      <vt:lpstr>Forms (continued)</vt:lpstr>
      <vt:lpstr>Forms (continued)</vt:lpstr>
      <vt:lpstr>PowerPoint Presentation</vt:lpstr>
      <vt:lpstr>HTML5: Input - e-mail</vt:lpstr>
      <vt:lpstr>HTML5: Input - url</vt:lpstr>
      <vt:lpstr>HTML5: Input - number</vt:lpstr>
      <vt:lpstr>HTML5: Input - range</vt:lpstr>
      <vt:lpstr>HTML5: Input – date pickers</vt:lpstr>
      <vt:lpstr>HTML5: Input - search</vt:lpstr>
      <vt:lpstr>HTML5: Input – color picker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Dr Sarasvathi R</cp:lastModifiedBy>
  <cp:revision>166</cp:revision>
  <dcterms:created xsi:type="dcterms:W3CDTF">2019-05-30T23:14:36Z</dcterms:created>
  <dcterms:modified xsi:type="dcterms:W3CDTF">2022-08-16T05:34:19Z</dcterms:modified>
</cp:coreProperties>
</file>