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95" r:id="rId8"/>
    <p:sldId id="296" r:id="rId9"/>
    <p:sldId id="330" r:id="rId10"/>
    <p:sldId id="298" r:id="rId11"/>
    <p:sldId id="299" r:id="rId12"/>
    <p:sldId id="300" r:id="rId13"/>
    <p:sldId id="331" r:id="rId14"/>
    <p:sldId id="262"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Mx8V1OHcyY/WhVxyhnIDh59Vp4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6"/>
          <p:cNvSpPr>
            <a:spLocks noGrp="1" noChangeArrowheads="1"/>
          </p:cNvSpPr>
          <p:nvPr>
            <p:ph type="sldNum" sz="quarter"/>
          </p:nvPr>
        </p:nvSpPr>
        <p:spPr>
          <a:noFill/>
        </p:spPr>
        <p:txBody>
          <a:bodyPr/>
          <a:lstStyle/>
          <a:p>
            <a:pPr>
              <a:buFont typeface="Wingdings" pitchFamily="2" charset="2"/>
              <a:buNone/>
            </a:pPr>
            <a:fld id="{0282823F-46A9-4484-A17C-938DD7F05F83}" type="slidenum">
              <a:rPr lang="en-GB">
                <a:latin typeface="Times New Roman" pitchFamily="18" charset="0"/>
                <a:ea typeface="Arial Unicode MS" pitchFamily="34" charset="-128"/>
                <a:cs typeface="Arial Unicode MS" pitchFamily="34" charset="-128"/>
              </a:rPr>
              <a:pPr>
                <a:buFont typeface="Wingdings" pitchFamily="2" charset="2"/>
                <a:buNone/>
              </a:pPr>
              <a:t>10</a:t>
            </a:fld>
            <a:endParaRPr lang="en-GB">
              <a:latin typeface="Times New Roman" pitchFamily="18" charset="0"/>
              <a:ea typeface="Arial Unicode MS" pitchFamily="34" charset="-128"/>
              <a:cs typeface="Arial Unicode MS" pitchFamily="34" charset="-128"/>
            </a:endParaRPr>
          </a:p>
        </p:txBody>
      </p:sp>
      <p:sp>
        <p:nvSpPr>
          <p:cNvPr id="121859" name="Rectangle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p:spPr>
      </p:sp>
      <p:sp>
        <p:nvSpPr>
          <p:cNvPr id="121860" name="Rectangle 2"/>
          <p:cNvSpPr txBox="1">
            <a:spLocks noGrp="1" noChangeArrowheads="1"/>
          </p:cNvSpPr>
          <p:nvPr>
            <p:ph type="body" idx="1"/>
          </p:nvPr>
        </p:nvSpPr>
        <p:spPr>
          <a:xfrm>
            <a:off x="777875" y="4776788"/>
            <a:ext cx="6218238" cy="4437062"/>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923141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6"/>
          <p:cNvSpPr>
            <a:spLocks noGrp="1" noChangeArrowheads="1"/>
          </p:cNvSpPr>
          <p:nvPr>
            <p:ph type="sldNum" sz="quarter"/>
          </p:nvPr>
        </p:nvSpPr>
        <p:spPr>
          <a:noFill/>
        </p:spPr>
        <p:txBody>
          <a:bodyPr/>
          <a:lstStyle/>
          <a:p>
            <a:pPr>
              <a:buFont typeface="Wingdings" pitchFamily="2" charset="2"/>
              <a:buNone/>
            </a:pPr>
            <a:fld id="{DA2A094E-9E4E-4187-9B22-127F2E647C25}" type="slidenum">
              <a:rPr lang="en-GB">
                <a:latin typeface="Times New Roman" pitchFamily="18" charset="0"/>
                <a:ea typeface="Arial Unicode MS" pitchFamily="34" charset="-128"/>
                <a:cs typeface="Arial Unicode MS" pitchFamily="34" charset="-128"/>
              </a:rPr>
              <a:pPr>
                <a:buFont typeface="Wingdings" pitchFamily="2" charset="2"/>
                <a:buNone/>
              </a:pPr>
              <a:t>11</a:t>
            </a:fld>
            <a:endParaRPr lang="en-GB">
              <a:latin typeface="Times New Roman" pitchFamily="18" charset="0"/>
              <a:ea typeface="Arial Unicode MS" pitchFamily="34" charset="-128"/>
              <a:cs typeface="Arial Unicode MS" pitchFamily="34" charset="-128"/>
            </a:endParaRPr>
          </a:p>
        </p:txBody>
      </p:sp>
      <p:sp>
        <p:nvSpPr>
          <p:cNvPr id="122883" name="Rectangle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p:spPr>
      </p:sp>
      <p:sp>
        <p:nvSpPr>
          <p:cNvPr id="122884" name="Rectangle 2"/>
          <p:cNvSpPr txBox="1">
            <a:spLocks noGrp="1" noChangeArrowheads="1"/>
          </p:cNvSpPr>
          <p:nvPr>
            <p:ph type="body" idx="1"/>
          </p:nvPr>
        </p:nvSpPr>
        <p:spPr>
          <a:xfrm>
            <a:off x="777875" y="4776788"/>
            <a:ext cx="6218238" cy="4437062"/>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727737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6"/>
          <p:cNvSpPr>
            <a:spLocks noGrp="1" noChangeArrowheads="1"/>
          </p:cNvSpPr>
          <p:nvPr>
            <p:ph type="sldNum" sz="quarter"/>
          </p:nvPr>
        </p:nvSpPr>
        <p:spPr>
          <a:noFill/>
        </p:spPr>
        <p:txBody>
          <a:bodyPr/>
          <a:lstStyle/>
          <a:p>
            <a:pPr>
              <a:buFont typeface="Wingdings" pitchFamily="2" charset="2"/>
              <a:buNone/>
            </a:pPr>
            <a:fld id="{02A6CD30-66B8-4825-B65F-C590C41D0A00}" type="slidenum">
              <a:rPr lang="en-GB">
                <a:latin typeface="Times New Roman" pitchFamily="18" charset="0"/>
                <a:ea typeface="Arial Unicode MS" pitchFamily="34" charset="-128"/>
                <a:cs typeface="Arial Unicode MS" pitchFamily="34" charset="-128"/>
              </a:rPr>
              <a:pPr>
                <a:buFont typeface="Wingdings" pitchFamily="2" charset="2"/>
                <a:buNone/>
              </a:pPr>
              <a:t>12</a:t>
            </a:fld>
            <a:endParaRPr lang="en-GB">
              <a:latin typeface="Times New Roman" pitchFamily="18" charset="0"/>
              <a:ea typeface="Arial Unicode MS" pitchFamily="34" charset="-128"/>
              <a:cs typeface="Arial Unicode MS" pitchFamily="34" charset="-128"/>
            </a:endParaRPr>
          </a:p>
        </p:txBody>
      </p:sp>
      <p:sp>
        <p:nvSpPr>
          <p:cNvPr id="123907" name="Rectangle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p:spPr>
      </p:sp>
      <p:sp>
        <p:nvSpPr>
          <p:cNvPr id="123908" name="Rectangle 2"/>
          <p:cNvSpPr txBox="1">
            <a:spLocks noGrp="1" noChangeArrowheads="1"/>
          </p:cNvSpPr>
          <p:nvPr>
            <p:ph type="body" idx="1"/>
          </p:nvPr>
        </p:nvSpPr>
        <p:spPr>
          <a:xfrm>
            <a:off x="777875" y="4776788"/>
            <a:ext cx="6218238" cy="4437062"/>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505358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6"/>
          <p:cNvSpPr>
            <a:spLocks noGrp="1" noChangeArrowheads="1"/>
          </p:cNvSpPr>
          <p:nvPr>
            <p:ph type="sldNum" sz="quarter"/>
          </p:nvPr>
        </p:nvSpPr>
        <p:spPr>
          <a:noFill/>
        </p:spPr>
        <p:txBody>
          <a:bodyPr/>
          <a:lstStyle/>
          <a:p>
            <a:pPr>
              <a:buFont typeface="Wingdings" pitchFamily="2" charset="2"/>
              <a:buNone/>
            </a:pPr>
            <a:fld id="{78497630-B004-4924-97B7-B43BA23C5FAC}" type="slidenum">
              <a:rPr lang="en-GB">
                <a:latin typeface="Times New Roman" pitchFamily="18" charset="0"/>
                <a:ea typeface="Arial Unicode MS" pitchFamily="34" charset="-128"/>
                <a:cs typeface="Arial Unicode MS" pitchFamily="34" charset="-128"/>
              </a:rPr>
              <a:pPr>
                <a:buFont typeface="Wingdings" pitchFamily="2" charset="2"/>
                <a:buNone/>
              </a:pPr>
              <a:t>13</a:t>
            </a:fld>
            <a:endParaRPr lang="en-GB">
              <a:latin typeface="Times New Roman" pitchFamily="18" charset="0"/>
              <a:ea typeface="Arial Unicode MS" pitchFamily="34" charset="-128"/>
              <a:cs typeface="Arial Unicode MS" pitchFamily="34" charset="-128"/>
            </a:endParaRPr>
          </a:p>
        </p:txBody>
      </p:sp>
      <p:sp>
        <p:nvSpPr>
          <p:cNvPr id="124931" name="Rectangle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p:spPr>
      </p:sp>
      <p:sp>
        <p:nvSpPr>
          <p:cNvPr id="124932" name="Rectangle 2"/>
          <p:cNvSpPr txBox="1">
            <a:spLocks noGrp="1" noChangeArrowheads="1"/>
          </p:cNvSpPr>
          <p:nvPr>
            <p:ph type="body" idx="1"/>
          </p:nvPr>
        </p:nvSpPr>
        <p:spPr>
          <a:xfrm>
            <a:off x="777875" y="4776788"/>
            <a:ext cx="6218238" cy="4437062"/>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4010497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Bottom three features are covered in Unit 2.</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6"/>
          <p:cNvSpPr>
            <a:spLocks noGrp="1" noChangeArrowheads="1"/>
          </p:cNvSpPr>
          <p:nvPr>
            <p:ph type="sldNum" sz="quarter"/>
          </p:nvPr>
        </p:nvSpPr>
        <p:spPr>
          <a:noFill/>
        </p:spPr>
        <p:txBody>
          <a:bodyPr/>
          <a:lstStyle/>
          <a:p>
            <a:pPr>
              <a:buFont typeface="Wingdings" pitchFamily="2" charset="2"/>
              <a:buNone/>
            </a:pPr>
            <a:fld id="{66710062-45E9-4F1A-A63E-0F947BBAD4FC}" type="slidenum">
              <a:rPr lang="en-GB">
                <a:latin typeface="Times New Roman" pitchFamily="18" charset="0"/>
                <a:ea typeface="Arial Unicode MS" pitchFamily="34" charset="-128"/>
                <a:cs typeface="Arial Unicode MS" pitchFamily="34" charset="-128"/>
              </a:rPr>
              <a:pPr>
                <a:buFont typeface="Wingdings" pitchFamily="2" charset="2"/>
                <a:buNone/>
              </a:pPr>
              <a:t>7</a:t>
            </a:fld>
            <a:endParaRPr lang="en-GB">
              <a:latin typeface="Times New Roman" pitchFamily="18" charset="0"/>
              <a:ea typeface="Arial Unicode MS" pitchFamily="34" charset="-128"/>
              <a:cs typeface="Arial Unicode MS" pitchFamily="34" charset="-128"/>
            </a:endParaRPr>
          </a:p>
        </p:txBody>
      </p:sp>
      <p:sp>
        <p:nvSpPr>
          <p:cNvPr id="118787" name="Rectangle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p:spPr>
      </p:sp>
      <p:sp>
        <p:nvSpPr>
          <p:cNvPr id="118788" name="Rectangle 2"/>
          <p:cNvSpPr txBox="1">
            <a:spLocks noGrp="1" noChangeArrowheads="1"/>
          </p:cNvSpPr>
          <p:nvPr>
            <p:ph type="body" idx="1"/>
          </p:nvPr>
        </p:nvSpPr>
        <p:spPr>
          <a:xfrm>
            <a:off x="777875" y="4776788"/>
            <a:ext cx="6218238" cy="4437062"/>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227541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6"/>
          <p:cNvSpPr>
            <a:spLocks noGrp="1" noChangeArrowheads="1"/>
          </p:cNvSpPr>
          <p:nvPr>
            <p:ph type="sldNum" sz="quarter"/>
          </p:nvPr>
        </p:nvSpPr>
        <p:spPr>
          <a:noFill/>
        </p:spPr>
        <p:txBody>
          <a:bodyPr/>
          <a:lstStyle/>
          <a:p>
            <a:pPr>
              <a:buFont typeface="Wingdings" pitchFamily="2" charset="2"/>
              <a:buNone/>
            </a:pPr>
            <a:fld id="{7FA7C210-2D93-459B-82BE-DE5942B0785D}" type="slidenum">
              <a:rPr lang="en-GB">
                <a:latin typeface="Times New Roman" pitchFamily="18" charset="0"/>
                <a:ea typeface="Arial Unicode MS" pitchFamily="34" charset="-128"/>
                <a:cs typeface="Arial Unicode MS" pitchFamily="34" charset="-128"/>
              </a:rPr>
              <a:pPr>
                <a:buFont typeface="Wingdings" pitchFamily="2" charset="2"/>
                <a:buNone/>
              </a:pPr>
              <a:t>8</a:t>
            </a:fld>
            <a:endParaRPr lang="en-GB">
              <a:latin typeface="Times New Roman" pitchFamily="18" charset="0"/>
              <a:ea typeface="Arial Unicode MS" pitchFamily="34" charset="-128"/>
              <a:cs typeface="Arial Unicode MS" pitchFamily="34" charset="-128"/>
            </a:endParaRPr>
          </a:p>
        </p:txBody>
      </p:sp>
      <p:sp>
        <p:nvSpPr>
          <p:cNvPr id="119811" name="Rectangle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p:spPr>
      </p:sp>
      <p:sp>
        <p:nvSpPr>
          <p:cNvPr id="119812" name="Rectangle 2"/>
          <p:cNvSpPr txBox="1">
            <a:spLocks noGrp="1" noChangeArrowheads="1"/>
          </p:cNvSpPr>
          <p:nvPr>
            <p:ph type="body" idx="1"/>
          </p:nvPr>
        </p:nvSpPr>
        <p:spPr>
          <a:xfrm>
            <a:off x="777875" y="4776788"/>
            <a:ext cx="6218238" cy="4437062"/>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501113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6"/>
          <p:cNvSpPr>
            <a:spLocks noGrp="1" noChangeArrowheads="1"/>
          </p:cNvSpPr>
          <p:nvPr>
            <p:ph type="sldNum" sz="quarter"/>
          </p:nvPr>
        </p:nvSpPr>
        <p:spPr>
          <a:noFill/>
        </p:spPr>
        <p:txBody>
          <a:bodyPr/>
          <a:lstStyle/>
          <a:p>
            <a:pPr>
              <a:buFont typeface="Wingdings" pitchFamily="2" charset="2"/>
              <a:buNone/>
            </a:pPr>
            <a:fld id="{A536D435-9603-40F0-AD1E-674879823F6C}" type="slidenum">
              <a:rPr lang="en-GB">
                <a:latin typeface="Times New Roman" pitchFamily="18" charset="0"/>
                <a:ea typeface="Arial Unicode MS" pitchFamily="34" charset="-128"/>
                <a:cs typeface="Arial Unicode MS" pitchFamily="34" charset="-128"/>
              </a:rPr>
              <a:pPr>
                <a:buFont typeface="Wingdings" pitchFamily="2" charset="2"/>
                <a:buNone/>
              </a:pPr>
              <a:t>9</a:t>
            </a:fld>
            <a:endParaRPr lang="en-GB">
              <a:latin typeface="Times New Roman" pitchFamily="18" charset="0"/>
              <a:ea typeface="Arial Unicode MS" pitchFamily="34" charset="-128"/>
              <a:cs typeface="Arial Unicode MS" pitchFamily="34" charset="-128"/>
            </a:endParaRPr>
          </a:p>
        </p:txBody>
      </p:sp>
      <p:sp>
        <p:nvSpPr>
          <p:cNvPr id="120835" name="Rectangle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p:spPr>
      </p:sp>
      <p:sp>
        <p:nvSpPr>
          <p:cNvPr id="120836" name="Rectangle 2"/>
          <p:cNvSpPr txBox="1">
            <a:spLocks noGrp="1" noChangeArrowheads="1"/>
          </p:cNvSpPr>
          <p:nvPr>
            <p:ph type="body" idx="1"/>
          </p:nvPr>
        </p:nvSpPr>
        <p:spPr>
          <a:xfrm>
            <a:off x="777875" y="4776788"/>
            <a:ext cx="6218238" cy="4437062"/>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886261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 name="Google Shape;13;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 name="Google Shape;19;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4781916" y="1688267"/>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a:solidFill>
                  <a:srgbClr val="C55A11"/>
                </a:solidFill>
                <a:latin typeface="Arial"/>
                <a:ea typeface="Arial"/>
                <a:cs typeface="Arial"/>
                <a:sym typeface="Arial"/>
              </a:rPr>
              <a:t>WEB TECHNOLOGIES</a:t>
            </a:r>
            <a:endParaRPr sz="3600" b="1">
              <a:solidFill>
                <a:srgbClr val="C55A11"/>
              </a:solidFill>
              <a:latin typeface="Arial"/>
              <a:ea typeface="Arial"/>
              <a:cs typeface="Arial"/>
              <a:sym typeface="Arial"/>
            </a:endParaRPr>
          </a:p>
        </p:txBody>
      </p:sp>
      <p:sp>
        <p:nvSpPr>
          <p:cNvPr id="85" name="Google Shape;85;p1"/>
          <p:cNvSpPr/>
          <p:nvPr/>
        </p:nvSpPr>
        <p:spPr>
          <a:xfrm>
            <a:off x="4781916" y="2841955"/>
            <a:ext cx="699444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2F5496"/>
                </a:solidFill>
                <a:latin typeface="Arial"/>
                <a:ea typeface="Arial"/>
                <a:cs typeface="Arial"/>
                <a:sym typeface="Arial"/>
              </a:rPr>
              <a:t>HTML 5</a:t>
            </a:r>
            <a:endParaRPr/>
          </a:p>
        </p:txBody>
      </p:sp>
      <p:sp>
        <p:nvSpPr>
          <p:cNvPr id="86" name="Google Shape;86;p1"/>
          <p:cNvSpPr/>
          <p:nvPr/>
        </p:nvSpPr>
        <p:spPr>
          <a:xfrm>
            <a:off x="4781916" y="4415503"/>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Vinay Joshi</a:t>
            </a:r>
            <a:endParaRPr sz="2400" b="1">
              <a:solidFill>
                <a:schemeClr val="dk1"/>
              </a:solidFill>
              <a:latin typeface="Arial"/>
              <a:ea typeface="Arial"/>
              <a:cs typeface="Arial"/>
              <a:sym typeface="Arial"/>
            </a:endParaRPr>
          </a:p>
        </p:txBody>
      </p:sp>
      <p:sp>
        <p:nvSpPr>
          <p:cNvPr id="87" name="Google Shape;87;p1"/>
          <p:cNvSpPr/>
          <p:nvPr/>
        </p:nvSpPr>
        <p:spPr>
          <a:xfrm>
            <a:off x="4781916" y="4813108"/>
            <a:ext cx="7497214"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Department of </a:t>
            </a:r>
            <a:endParaRPr sz="2400">
              <a:solidFill>
                <a:schemeClr val="dk1"/>
              </a:solidFill>
              <a:latin typeface="Arial"/>
              <a:ea typeface="Arial"/>
              <a:cs typeface="Arial"/>
              <a:sym typeface="Arial"/>
            </a:endParaRPr>
          </a:p>
          <a:p>
            <a:pPr marL="0" marR="0" lvl="0" indent="0" algn="l" rtl="0">
              <a:spcBef>
                <a:spcPts val="0"/>
              </a:spcBef>
              <a:spcAft>
                <a:spcPts val="0"/>
              </a:spcAft>
              <a:buNone/>
            </a:pPr>
            <a:r>
              <a:rPr lang="en-US" sz="2400">
                <a:solidFill>
                  <a:schemeClr val="dk1"/>
                </a:solidFill>
                <a:latin typeface="Arial"/>
                <a:ea typeface="Arial"/>
                <a:cs typeface="Arial"/>
                <a:sym typeface="Arial"/>
              </a:rPr>
              <a:t>Computer Science and Engineering</a:t>
            </a:r>
            <a:endParaRPr sz="2400">
              <a:solidFill>
                <a:schemeClr val="dk1"/>
              </a:solidFill>
              <a:latin typeface="Arial"/>
              <a:ea typeface="Arial"/>
              <a:cs typeface="Arial"/>
              <a:sym typeface="Arial"/>
            </a:endParaRPr>
          </a:p>
        </p:txBody>
      </p:sp>
      <p:grpSp>
        <p:nvGrpSpPr>
          <p:cNvPr id="88" name="Google Shape;88;p1"/>
          <p:cNvGrpSpPr/>
          <p:nvPr/>
        </p:nvGrpSpPr>
        <p:grpSpPr>
          <a:xfrm>
            <a:off x="313844" y="5489699"/>
            <a:ext cx="1066895" cy="1078155"/>
            <a:chOff x="313844" y="5489699"/>
            <a:chExt cx="1066895" cy="1078155"/>
          </a:xfrm>
        </p:grpSpPr>
        <p:sp>
          <p:nvSpPr>
            <p:cNvPr id="89" name="Google Shape;89;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0" name="Google Shape;90;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cxnSp>
        <p:nvCxnSpPr>
          <p:cNvPr id="91" name="Google Shape;91;p1"/>
          <p:cNvCxnSpPr/>
          <p:nvPr/>
        </p:nvCxnSpPr>
        <p:spPr>
          <a:xfrm rot="10800000" flipH="1">
            <a:off x="4781916" y="4112436"/>
            <a:ext cx="4581449" cy="1"/>
          </a:xfrm>
          <a:prstGeom prst="straightConnector1">
            <a:avLst/>
          </a:prstGeom>
          <a:noFill/>
          <a:ln w="38100" cap="flat" cmpd="sng">
            <a:solidFill>
              <a:srgbClr val="C55A11"/>
            </a:solidFill>
            <a:prstDash val="solid"/>
            <a:miter lim="800000"/>
            <a:headEnd type="none" w="sm" len="sm"/>
            <a:tailEnd type="none" w="sm" len="sm"/>
          </a:ln>
        </p:spPr>
      </p:cxnSp>
      <p:pic>
        <p:nvPicPr>
          <p:cNvPr id="92" name="Google Shape;92;p1" descr="A close up of a logo&#10;&#10;Description automatically generated"/>
          <p:cNvPicPr preferRelativeResize="0"/>
          <p:nvPr/>
        </p:nvPicPr>
        <p:blipFill rotWithShape="1">
          <a:blip r:embed="rId3">
            <a:alphaModFix/>
          </a:blip>
          <a:srcRect/>
          <a:stretch/>
        </p:blipFill>
        <p:spPr>
          <a:xfrm>
            <a:off x="1745722" y="1606241"/>
            <a:ext cx="2369218" cy="3550188"/>
          </a:xfrm>
          <a:prstGeom prst="rect">
            <a:avLst/>
          </a:prstGeom>
          <a:noFill/>
          <a:ln>
            <a:noFill/>
          </a:ln>
        </p:spPr>
      </p:pic>
      <p:grpSp>
        <p:nvGrpSpPr>
          <p:cNvPr id="93" name="Google Shape;93;p1"/>
          <p:cNvGrpSpPr/>
          <p:nvPr/>
        </p:nvGrpSpPr>
        <p:grpSpPr>
          <a:xfrm rot="10800000">
            <a:off x="10855702" y="266068"/>
            <a:ext cx="1066895" cy="1078155"/>
            <a:chOff x="313844" y="5489699"/>
            <a:chExt cx="1066895" cy="1078155"/>
          </a:xfrm>
        </p:grpSpPr>
        <p:sp>
          <p:nvSpPr>
            <p:cNvPr id="94" name="Google Shape;94;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5" name="Google Shape;95;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p:txBody>
          <a:bodyPr/>
          <a:lstStyle/>
          <a:p>
            <a:pPr>
              <a:tabLst>
                <a:tab pos="656586" algn="l"/>
                <a:tab pos="1313170" algn="l"/>
                <a:tab pos="1969758" algn="l"/>
                <a:tab pos="2626344" algn="l"/>
                <a:tab pos="3282928" algn="l"/>
                <a:tab pos="3939516" algn="l"/>
                <a:tab pos="4596102" algn="l"/>
                <a:tab pos="5252687" algn="l"/>
                <a:tab pos="5909273" algn="l"/>
                <a:tab pos="6565860" algn="l"/>
                <a:tab pos="7222445" algn="l"/>
                <a:tab pos="7879031" algn="l"/>
              </a:tabLst>
              <a:defRPr/>
            </a:pPr>
            <a:r>
              <a:rPr lang="en-GB" dirty="0">
                <a:ea typeface="+mj-ea"/>
              </a:rPr>
              <a:t>HTML5: Input - range</a:t>
            </a:r>
          </a:p>
        </p:txBody>
      </p:sp>
      <p:sp>
        <p:nvSpPr>
          <p:cNvPr id="61443" name="Rectangle 2"/>
          <p:cNvSpPr>
            <a:spLocks noGrp="1" noChangeArrowheads="1"/>
          </p:cNvSpPr>
          <p:nvPr>
            <p:ph idx="1"/>
          </p:nvPr>
        </p:nvSpPr>
        <p:spPr/>
        <p:txBody>
          <a:bodyPr anchor="ctr"/>
          <a:lstStyle/>
          <a:p>
            <a:pPr>
              <a:spcAft>
                <a:spcPct val="0"/>
              </a:spcAft>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540" dirty="0"/>
              <a:t>The range type is used for input fields that should contain a value from a range of numbers.</a:t>
            </a:r>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endParaRPr lang="en-GB" sz="2540" dirty="0"/>
          </a:p>
          <a:p>
            <a:pPr>
              <a:spcAft>
                <a:spcPct val="0"/>
              </a:spcAft>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540" dirty="0"/>
              <a:t>The range type is displayed as a slider bar.</a:t>
            </a:r>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endParaRPr lang="en-GB" sz="2540" dirty="0"/>
          </a:p>
          <a:p>
            <a:pPr>
              <a:spcAft>
                <a:spcPct val="0"/>
              </a:spcAft>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540" dirty="0"/>
              <a:t>You can also set restrictions on what numbers are accepted:</a:t>
            </a:r>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endParaRPr lang="en-GB" sz="2540" dirty="0"/>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540" dirty="0">
                <a:solidFill>
                  <a:schemeClr val="accent2"/>
                </a:solidFill>
              </a:rPr>
              <a:t>&lt;input type="range" name="points" min="1" max="10" /&gt;</a:t>
            </a:r>
          </a:p>
        </p:txBody>
      </p:sp>
      <p:pic>
        <p:nvPicPr>
          <p:cNvPr id="4" name="Picture 3" descr="A close up of a logo&#10;&#10;Description automatically generated">
            <a:extLst>
              <a:ext uri="{FF2B5EF4-FFF2-40B4-BE49-F238E27FC236}">
                <a16:creationId xmlns:a16="http://schemas.microsoft.com/office/drawing/2014/main" id="{5AC6C741-A16A-44B9-AE7E-2FF127F57B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0694" y="0"/>
            <a:ext cx="933598" cy="1398963"/>
          </a:xfrm>
          <a:prstGeom prst="rect">
            <a:avLst/>
          </a:prstGeom>
        </p:spPr>
      </p:pic>
      <p:cxnSp>
        <p:nvCxnSpPr>
          <p:cNvPr id="5" name="Straight Connector 4">
            <a:extLst>
              <a:ext uri="{FF2B5EF4-FFF2-40B4-BE49-F238E27FC236}">
                <a16:creationId xmlns:a16="http://schemas.microsoft.com/office/drawing/2014/main" id="{D31DE3C2-93EC-49F5-B9D0-8826912D46B5}"/>
              </a:ext>
            </a:extLst>
          </p:cNvPr>
          <p:cNvCxnSpPr>
            <a:cxnSpLocks/>
          </p:cNvCxnSpPr>
          <p:nvPr/>
        </p:nvCxnSpPr>
        <p:spPr>
          <a:xfrm>
            <a:off x="0" y="15028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263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p:txBody>
          <a:bodyPr/>
          <a:lstStyle/>
          <a:p>
            <a:pPr>
              <a:tabLst>
                <a:tab pos="656586" algn="l"/>
                <a:tab pos="1313170" algn="l"/>
                <a:tab pos="1969758" algn="l"/>
                <a:tab pos="2626344" algn="l"/>
                <a:tab pos="3282928" algn="l"/>
                <a:tab pos="3939516" algn="l"/>
                <a:tab pos="4596102" algn="l"/>
                <a:tab pos="5252687" algn="l"/>
                <a:tab pos="5909273" algn="l"/>
                <a:tab pos="6565860" algn="l"/>
                <a:tab pos="7222445" algn="l"/>
                <a:tab pos="7879031" algn="l"/>
              </a:tabLst>
              <a:defRPr/>
            </a:pPr>
            <a:r>
              <a:rPr lang="en-GB" dirty="0">
                <a:ea typeface="+mj-ea"/>
              </a:rPr>
              <a:t>HTML5: Input – date pickers</a:t>
            </a:r>
          </a:p>
        </p:txBody>
      </p:sp>
      <p:sp>
        <p:nvSpPr>
          <p:cNvPr id="62467" name="Rectangle 2"/>
          <p:cNvSpPr>
            <a:spLocks noGrp="1" noChangeArrowheads="1"/>
          </p:cNvSpPr>
          <p:nvPr>
            <p:ph idx="1"/>
          </p:nvPr>
        </p:nvSpPr>
        <p:spPr/>
        <p:txBody>
          <a:bodyPr anchor="ctr">
            <a:normAutofit/>
          </a:bodyPr>
          <a:lstStyle/>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540" dirty="0"/>
              <a:t>HTML5 has several new input types for selecting date and time:</a:t>
            </a:r>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endParaRPr lang="en-GB" sz="2540" dirty="0"/>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540" dirty="0"/>
              <a:t>    </a:t>
            </a:r>
            <a:r>
              <a:rPr lang="en-GB" sz="2540" dirty="0">
                <a:solidFill>
                  <a:srgbClr val="DC2300"/>
                </a:solidFill>
              </a:rPr>
              <a:t>&gt;</a:t>
            </a:r>
            <a:r>
              <a:rPr lang="en-GB" sz="2540" dirty="0"/>
              <a:t> date - Selects date, month and year</a:t>
            </a:r>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540" dirty="0"/>
              <a:t>    </a:t>
            </a:r>
            <a:r>
              <a:rPr lang="en-GB" sz="2540" dirty="0">
                <a:solidFill>
                  <a:srgbClr val="DC2300"/>
                </a:solidFill>
              </a:rPr>
              <a:t>&gt;</a:t>
            </a:r>
            <a:r>
              <a:rPr lang="en-GB" sz="2540" dirty="0"/>
              <a:t> month - Selects month and year</a:t>
            </a:r>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540" dirty="0"/>
              <a:t>    </a:t>
            </a:r>
            <a:r>
              <a:rPr lang="en-GB" sz="2540" dirty="0">
                <a:solidFill>
                  <a:srgbClr val="DC2300"/>
                </a:solidFill>
              </a:rPr>
              <a:t>&gt;</a:t>
            </a:r>
            <a:r>
              <a:rPr lang="en-GB" sz="2540" dirty="0"/>
              <a:t> week - Selects week and year</a:t>
            </a:r>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540" dirty="0"/>
              <a:t>    </a:t>
            </a:r>
            <a:r>
              <a:rPr lang="en-GB" sz="2540" dirty="0">
                <a:solidFill>
                  <a:srgbClr val="DC2300"/>
                </a:solidFill>
              </a:rPr>
              <a:t>&gt;</a:t>
            </a:r>
            <a:r>
              <a:rPr lang="en-GB" sz="2540" dirty="0"/>
              <a:t> time - Selects time (hour and minute)</a:t>
            </a:r>
            <a:r>
              <a:rPr lang="ar-SA" sz="2540" dirty="0"/>
              <a:t>‏</a:t>
            </a:r>
            <a:endParaRPr lang="en-GB" sz="2540" dirty="0"/>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540" dirty="0"/>
              <a:t>    </a:t>
            </a:r>
            <a:r>
              <a:rPr lang="en-GB" sz="2540" dirty="0">
                <a:solidFill>
                  <a:srgbClr val="DC2300"/>
                </a:solidFill>
              </a:rPr>
              <a:t>&gt;</a:t>
            </a:r>
            <a:r>
              <a:rPr lang="en-GB" sz="2540" dirty="0"/>
              <a:t> datetime - Selects time, date, month and year. This is now obsolete</a:t>
            </a:r>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540" dirty="0"/>
              <a:t>    </a:t>
            </a:r>
            <a:r>
              <a:rPr lang="en-GB" sz="2540" dirty="0">
                <a:solidFill>
                  <a:srgbClr val="DC2300"/>
                </a:solidFill>
              </a:rPr>
              <a:t>&gt;</a:t>
            </a:r>
            <a:r>
              <a:rPr lang="en-GB" sz="2540" dirty="0"/>
              <a:t> </a:t>
            </a:r>
            <a:r>
              <a:rPr lang="en-GB" sz="2540" dirty="0" err="1"/>
              <a:t>datetime</a:t>
            </a:r>
            <a:r>
              <a:rPr lang="en-GB" sz="2540" dirty="0"/>
              <a:t>-local - Selects time, date, month and</a:t>
            </a:r>
            <a:br>
              <a:rPr lang="en-GB" sz="2540" dirty="0"/>
            </a:br>
            <a:r>
              <a:rPr lang="en-GB" sz="2540" dirty="0"/>
              <a:t>       year (local time)</a:t>
            </a:r>
            <a:r>
              <a:rPr lang="ar-SA" sz="2540" dirty="0"/>
              <a:t>‏</a:t>
            </a:r>
            <a:endParaRPr lang="en-GB" sz="2540" dirty="0"/>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endParaRPr lang="en-GB" sz="2540" dirty="0"/>
          </a:p>
        </p:txBody>
      </p:sp>
      <p:pic>
        <p:nvPicPr>
          <p:cNvPr id="4" name="Picture 3" descr="A close up of a logo&#10;&#10;Description automatically generated">
            <a:extLst>
              <a:ext uri="{FF2B5EF4-FFF2-40B4-BE49-F238E27FC236}">
                <a16:creationId xmlns:a16="http://schemas.microsoft.com/office/drawing/2014/main" id="{91CA63E2-7D58-4B96-A00E-0D8DA9A8AB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0694" y="0"/>
            <a:ext cx="933598" cy="1398963"/>
          </a:xfrm>
          <a:prstGeom prst="rect">
            <a:avLst/>
          </a:prstGeom>
        </p:spPr>
      </p:pic>
      <p:cxnSp>
        <p:nvCxnSpPr>
          <p:cNvPr id="5" name="Straight Connector 4">
            <a:extLst>
              <a:ext uri="{FF2B5EF4-FFF2-40B4-BE49-F238E27FC236}">
                <a16:creationId xmlns:a16="http://schemas.microsoft.com/office/drawing/2014/main" id="{442830CD-0F77-4B94-BE6F-7E18CA877716}"/>
              </a:ext>
            </a:extLst>
          </p:cNvPr>
          <p:cNvCxnSpPr>
            <a:cxnSpLocks/>
          </p:cNvCxnSpPr>
          <p:nvPr/>
        </p:nvCxnSpPr>
        <p:spPr>
          <a:xfrm>
            <a:off x="0" y="1398963"/>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658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p:txBody>
          <a:bodyPr/>
          <a:lstStyle/>
          <a:p>
            <a:pPr>
              <a:tabLst>
                <a:tab pos="656586" algn="l"/>
                <a:tab pos="1313170" algn="l"/>
                <a:tab pos="1969758" algn="l"/>
                <a:tab pos="2626344" algn="l"/>
                <a:tab pos="3282928" algn="l"/>
                <a:tab pos="3939516" algn="l"/>
                <a:tab pos="4596102" algn="l"/>
                <a:tab pos="5252687" algn="l"/>
                <a:tab pos="5909273" algn="l"/>
                <a:tab pos="6565860" algn="l"/>
                <a:tab pos="7222445" algn="l"/>
                <a:tab pos="7879031" algn="l"/>
              </a:tabLst>
              <a:defRPr/>
            </a:pPr>
            <a:r>
              <a:rPr lang="en-GB" dirty="0">
                <a:ea typeface="+mj-ea"/>
              </a:rPr>
              <a:t>HTML5: Input - search</a:t>
            </a:r>
          </a:p>
        </p:txBody>
      </p:sp>
      <p:sp>
        <p:nvSpPr>
          <p:cNvPr id="63491" name="Rectangle 2"/>
          <p:cNvSpPr>
            <a:spLocks noGrp="1" noChangeArrowheads="1"/>
          </p:cNvSpPr>
          <p:nvPr>
            <p:ph idx="1"/>
          </p:nvPr>
        </p:nvSpPr>
        <p:spPr>
          <a:xfrm>
            <a:off x="581192" y="2180496"/>
            <a:ext cx="11029615" cy="1689139"/>
          </a:xfrm>
        </p:spPr>
        <p:txBody>
          <a:bodyPr anchor="ctr">
            <a:normAutofit fontScale="92500"/>
          </a:bodyPr>
          <a:lstStyle/>
          <a:p>
            <a:pPr>
              <a:spcAft>
                <a:spcPct val="0"/>
              </a:spcAft>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dirty="0"/>
              <a:t>The search type is used for search fields like a site search or Google search.</a:t>
            </a:r>
          </a:p>
          <a:p>
            <a:pPr>
              <a:spcAft>
                <a:spcPct val="0"/>
              </a:spcAft>
              <a:tabLst>
                <a:tab pos="656586" algn="l"/>
                <a:tab pos="1313170" algn="l"/>
                <a:tab pos="1969758" algn="l"/>
                <a:tab pos="2626344" algn="l"/>
                <a:tab pos="3282928" algn="l"/>
                <a:tab pos="3939516" algn="l"/>
                <a:tab pos="4596102" algn="l"/>
                <a:tab pos="5252687" algn="l"/>
                <a:tab pos="5909273" algn="l"/>
                <a:tab pos="6565860" algn="l"/>
                <a:tab pos="7222445" algn="l"/>
              </a:tabLst>
            </a:pPr>
            <a:endParaRPr lang="en-GB" dirty="0"/>
          </a:p>
          <a:p>
            <a:pPr>
              <a:spcAft>
                <a:spcPct val="0"/>
              </a:spcAft>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dirty="0"/>
              <a:t>The search field behaves like a regular text field.</a:t>
            </a:r>
          </a:p>
        </p:txBody>
      </p:sp>
      <p:pic>
        <p:nvPicPr>
          <p:cNvPr id="4" name="Picture 3" descr="A close up of a logo&#10;&#10;Description automatically generated">
            <a:extLst>
              <a:ext uri="{FF2B5EF4-FFF2-40B4-BE49-F238E27FC236}">
                <a16:creationId xmlns:a16="http://schemas.microsoft.com/office/drawing/2014/main" id="{521A6FB0-C550-4F21-81B6-D3A999BA9F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0694" y="0"/>
            <a:ext cx="933598" cy="1398963"/>
          </a:xfrm>
          <a:prstGeom prst="rect">
            <a:avLst/>
          </a:prstGeom>
        </p:spPr>
      </p:pic>
      <p:cxnSp>
        <p:nvCxnSpPr>
          <p:cNvPr id="6" name="Straight Connector 5">
            <a:extLst>
              <a:ext uri="{FF2B5EF4-FFF2-40B4-BE49-F238E27FC236}">
                <a16:creationId xmlns:a16="http://schemas.microsoft.com/office/drawing/2014/main" id="{5265611B-AD97-4F93-B081-B1655A914706}"/>
              </a:ext>
            </a:extLst>
          </p:cNvPr>
          <p:cNvCxnSpPr>
            <a:cxnSpLocks/>
          </p:cNvCxnSpPr>
          <p:nvPr/>
        </p:nvCxnSpPr>
        <p:spPr>
          <a:xfrm>
            <a:off x="0" y="1520640"/>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6307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p:txBody>
          <a:bodyPr/>
          <a:lstStyle/>
          <a:p>
            <a:pPr>
              <a:tabLst>
                <a:tab pos="656586" algn="l"/>
                <a:tab pos="1313170" algn="l"/>
                <a:tab pos="1969758" algn="l"/>
                <a:tab pos="2626344" algn="l"/>
                <a:tab pos="3282928" algn="l"/>
                <a:tab pos="3939516" algn="l"/>
                <a:tab pos="4596102" algn="l"/>
                <a:tab pos="5252687" algn="l"/>
                <a:tab pos="5909273" algn="l"/>
                <a:tab pos="6565860" algn="l"/>
                <a:tab pos="7222445" algn="l"/>
                <a:tab pos="7879031" algn="l"/>
              </a:tabLst>
              <a:defRPr/>
            </a:pPr>
            <a:r>
              <a:rPr lang="en-GB" dirty="0">
                <a:ea typeface="+mj-ea"/>
              </a:rPr>
              <a:t>HTML5: Input – </a:t>
            </a:r>
            <a:r>
              <a:rPr lang="en-GB" dirty="0" err="1">
                <a:ea typeface="+mj-ea"/>
              </a:rPr>
              <a:t>color</a:t>
            </a:r>
            <a:r>
              <a:rPr lang="en-GB" dirty="0">
                <a:ea typeface="+mj-ea"/>
              </a:rPr>
              <a:t> picker</a:t>
            </a:r>
          </a:p>
        </p:txBody>
      </p:sp>
      <p:sp>
        <p:nvSpPr>
          <p:cNvPr id="64515" name="Rectangle 2"/>
          <p:cNvSpPr>
            <a:spLocks noGrp="1" noChangeArrowheads="1"/>
          </p:cNvSpPr>
          <p:nvPr>
            <p:ph idx="1"/>
          </p:nvPr>
        </p:nvSpPr>
        <p:spPr/>
        <p:txBody>
          <a:bodyPr anchor="ctr"/>
          <a:lstStyle/>
          <a:p>
            <a:pPr>
              <a:spcAft>
                <a:spcPct val="0"/>
              </a:spcAft>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dirty="0"/>
              <a:t>The </a:t>
            </a:r>
            <a:r>
              <a:rPr lang="en-GB" dirty="0" err="1"/>
              <a:t>color</a:t>
            </a:r>
            <a:r>
              <a:rPr lang="en-GB" dirty="0"/>
              <a:t> type is used for input fields that should contain a </a:t>
            </a:r>
            <a:r>
              <a:rPr lang="en-GB" dirty="0" err="1"/>
              <a:t>color</a:t>
            </a:r>
            <a:r>
              <a:rPr lang="en-GB" dirty="0"/>
              <a:t>.</a:t>
            </a:r>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endParaRPr lang="en-GB" dirty="0"/>
          </a:p>
          <a:p>
            <a:pPr>
              <a:spcAft>
                <a:spcPct val="0"/>
              </a:spcAft>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dirty="0"/>
              <a:t>This input type will allow you to select a </a:t>
            </a:r>
            <a:r>
              <a:rPr lang="en-GB" dirty="0" err="1"/>
              <a:t>color</a:t>
            </a:r>
            <a:r>
              <a:rPr lang="en-GB" dirty="0"/>
              <a:t> from a </a:t>
            </a:r>
            <a:r>
              <a:rPr lang="en-GB" dirty="0" err="1"/>
              <a:t>color</a:t>
            </a:r>
            <a:r>
              <a:rPr lang="en-GB" dirty="0"/>
              <a:t> picker:</a:t>
            </a:r>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endParaRPr lang="en-GB" dirty="0"/>
          </a:p>
          <a:p>
            <a:pPr marL="0" indent="0" algn="ctr">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722" dirty="0" err="1">
                <a:solidFill>
                  <a:schemeClr val="accent2"/>
                </a:solidFill>
              </a:rPr>
              <a:t>Color</a:t>
            </a:r>
            <a:r>
              <a:rPr lang="en-GB" sz="2722" dirty="0">
                <a:solidFill>
                  <a:schemeClr val="accent2"/>
                </a:solidFill>
              </a:rPr>
              <a:t>: &lt;input type="</a:t>
            </a:r>
            <a:r>
              <a:rPr lang="en-GB" sz="2722" dirty="0" err="1">
                <a:solidFill>
                  <a:schemeClr val="accent2"/>
                </a:solidFill>
              </a:rPr>
              <a:t>color</a:t>
            </a:r>
            <a:r>
              <a:rPr lang="en-GB" sz="2722" dirty="0">
                <a:solidFill>
                  <a:schemeClr val="accent2"/>
                </a:solidFill>
              </a:rPr>
              <a:t>" name="</a:t>
            </a:r>
            <a:r>
              <a:rPr lang="en-GB" sz="2722" dirty="0" err="1">
                <a:solidFill>
                  <a:schemeClr val="accent2"/>
                </a:solidFill>
              </a:rPr>
              <a:t>user_color</a:t>
            </a:r>
            <a:r>
              <a:rPr lang="en-GB" sz="2722" dirty="0">
                <a:solidFill>
                  <a:schemeClr val="accent2"/>
                </a:solidFill>
              </a:rPr>
              <a:t>" /&gt;</a:t>
            </a:r>
          </a:p>
        </p:txBody>
      </p:sp>
      <p:pic>
        <p:nvPicPr>
          <p:cNvPr id="4" name="Picture 3" descr="A close up of a logo&#10;&#10;Description automatically generated">
            <a:extLst>
              <a:ext uri="{FF2B5EF4-FFF2-40B4-BE49-F238E27FC236}">
                <a16:creationId xmlns:a16="http://schemas.microsoft.com/office/drawing/2014/main" id="{22BCE0C1-3523-4597-BA95-EFB45E2066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0694" y="0"/>
            <a:ext cx="933598" cy="1398963"/>
          </a:xfrm>
          <a:prstGeom prst="rect">
            <a:avLst/>
          </a:prstGeom>
        </p:spPr>
      </p:pic>
      <p:sp>
        <p:nvSpPr>
          <p:cNvPr id="5" name="Rectangle 1">
            <a:extLst>
              <a:ext uri="{FF2B5EF4-FFF2-40B4-BE49-F238E27FC236}">
                <a16:creationId xmlns:a16="http://schemas.microsoft.com/office/drawing/2014/main" id="{0B5CF663-23C3-4E57-B61A-5B1AB741EAEC}"/>
              </a:ext>
            </a:extLst>
          </p:cNvPr>
          <p:cNvSpPr txBox="1">
            <a:spLocks noChangeArrowheads="1"/>
          </p:cNvSpPr>
          <p:nvPr/>
        </p:nvSpPr>
        <p:spPr>
          <a:xfrm>
            <a:off x="838200" y="3473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656586" algn="l"/>
                <a:tab pos="1313170" algn="l"/>
                <a:tab pos="1969758" algn="l"/>
                <a:tab pos="2626344" algn="l"/>
                <a:tab pos="3282928" algn="l"/>
                <a:tab pos="3939516" algn="l"/>
                <a:tab pos="4596102" algn="l"/>
                <a:tab pos="5252687" algn="l"/>
                <a:tab pos="5909273" algn="l"/>
                <a:tab pos="6565860" algn="l"/>
                <a:tab pos="7222445" algn="l"/>
                <a:tab pos="7879031" algn="l"/>
              </a:tabLst>
              <a:defRPr/>
            </a:pPr>
            <a:r>
              <a:rPr lang="en-GB"/>
              <a:t>HTML5: Input – color picker</a:t>
            </a:r>
            <a:endParaRPr lang="en-GB" dirty="0"/>
          </a:p>
        </p:txBody>
      </p:sp>
      <p:cxnSp>
        <p:nvCxnSpPr>
          <p:cNvPr id="6" name="Straight Connector 5">
            <a:extLst>
              <a:ext uri="{FF2B5EF4-FFF2-40B4-BE49-F238E27FC236}">
                <a16:creationId xmlns:a16="http://schemas.microsoft.com/office/drawing/2014/main" id="{664180E2-6F86-46F8-A47D-0ABD37D527C9}"/>
              </a:ext>
            </a:extLst>
          </p:cNvPr>
          <p:cNvCxnSpPr>
            <a:cxnSpLocks/>
          </p:cNvCxnSpPr>
          <p:nvPr/>
        </p:nvCxnSpPr>
        <p:spPr>
          <a:xfrm>
            <a:off x="-8308" y="1529518"/>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0055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7"/>
          <p:cNvCxnSpPr/>
          <p:nvPr/>
        </p:nvCxnSpPr>
        <p:spPr>
          <a:xfrm rot="10800000" flipH="1">
            <a:off x="5448168" y="2887307"/>
            <a:ext cx="4581449" cy="1"/>
          </a:xfrm>
          <a:prstGeom prst="straightConnector1">
            <a:avLst/>
          </a:prstGeom>
          <a:noFill/>
          <a:ln w="38100" cap="flat" cmpd="sng">
            <a:solidFill>
              <a:srgbClr val="C55A11"/>
            </a:solidFill>
            <a:prstDash val="solid"/>
            <a:miter lim="800000"/>
            <a:headEnd type="none" w="sm" len="sm"/>
            <a:tailEnd type="none" w="sm" len="sm"/>
          </a:ln>
        </p:spPr>
      </p:cxnSp>
      <p:sp>
        <p:nvSpPr>
          <p:cNvPr id="147" name="Google Shape;147;p7"/>
          <p:cNvSpPr/>
          <p:nvPr/>
        </p:nvSpPr>
        <p:spPr>
          <a:xfrm>
            <a:off x="5460537" y="4049738"/>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vinayj@pes.edu</a:t>
            </a:r>
            <a:endParaRPr sz="2400" b="1">
              <a:solidFill>
                <a:schemeClr val="dk1"/>
              </a:solidFill>
              <a:latin typeface="Arial"/>
              <a:ea typeface="Arial"/>
              <a:cs typeface="Arial"/>
              <a:sym typeface="Arial"/>
            </a:endParaRPr>
          </a:p>
        </p:txBody>
      </p:sp>
      <p:sp>
        <p:nvSpPr>
          <p:cNvPr id="148" name="Google Shape;148;p7"/>
          <p:cNvSpPr/>
          <p:nvPr/>
        </p:nvSpPr>
        <p:spPr>
          <a:xfrm>
            <a:off x="5460537" y="4573019"/>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+91 80 2672 6622</a:t>
            </a:r>
            <a:endParaRPr sz="2400">
              <a:solidFill>
                <a:schemeClr val="dk1"/>
              </a:solidFill>
              <a:latin typeface="Arial"/>
              <a:ea typeface="Arial"/>
              <a:cs typeface="Arial"/>
              <a:sym typeface="Arial"/>
            </a:endParaRPr>
          </a:p>
        </p:txBody>
      </p:sp>
      <p:pic>
        <p:nvPicPr>
          <p:cNvPr id="149" name="Google Shape;149;p7" descr="A close up of a logo&#10;&#10;Description automatically generated"/>
          <p:cNvPicPr preferRelativeResize="0"/>
          <p:nvPr/>
        </p:nvPicPr>
        <p:blipFill rotWithShape="1">
          <a:blip r:embed="rId3">
            <a:alphaModFix/>
          </a:blip>
          <a:srcRect/>
          <a:stretch/>
        </p:blipFill>
        <p:spPr>
          <a:xfrm>
            <a:off x="2411974" y="1606241"/>
            <a:ext cx="2369218" cy="3550188"/>
          </a:xfrm>
          <a:prstGeom prst="rect">
            <a:avLst/>
          </a:prstGeom>
          <a:noFill/>
          <a:ln>
            <a:noFill/>
          </a:ln>
        </p:spPr>
      </p:pic>
      <p:sp>
        <p:nvSpPr>
          <p:cNvPr id="150" name="Google Shape;150;p7"/>
          <p:cNvSpPr/>
          <p:nvPr/>
        </p:nvSpPr>
        <p:spPr>
          <a:xfrm>
            <a:off x="5448168" y="2049518"/>
            <a:ext cx="4603806" cy="665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C55A11"/>
                </a:solidFill>
                <a:latin typeface="Arial"/>
                <a:ea typeface="Arial"/>
                <a:cs typeface="Arial"/>
                <a:sym typeface="Arial"/>
              </a:rPr>
              <a:t>THANK YOU</a:t>
            </a:r>
            <a:endParaRPr/>
          </a:p>
        </p:txBody>
      </p:sp>
      <p:sp>
        <p:nvSpPr>
          <p:cNvPr id="151" name="Google Shape;151;p7"/>
          <p:cNvSpPr/>
          <p:nvPr/>
        </p:nvSpPr>
        <p:spPr>
          <a:xfrm>
            <a:off x="5448168" y="312824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Vinay Joshi</a:t>
            </a:r>
            <a:endParaRPr sz="2400" b="1">
              <a:solidFill>
                <a:schemeClr val="dk1"/>
              </a:solidFill>
              <a:latin typeface="Arial"/>
              <a:ea typeface="Arial"/>
              <a:cs typeface="Arial"/>
              <a:sym typeface="Arial"/>
            </a:endParaRPr>
          </a:p>
        </p:txBody>
      </p:sp>
      <p:sp>
        <p:nvSpPr>
          <p:cNvPr id="152" name="Google Shape;152;p7"/>
          <p:cNvSpPr/>
          <p:nvPr/>
        </p:nvSpPr>
        <p:spPr>
          <a:xfrm>
            <a:off x="5448168" y="3525847"/>
            <a:ext cx="7497214"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Arial"/>
                <a:ea typeface="Arial"/>
                <a:cs typeface="Arial"/>
                <a:sym typeface="Arial"/>
              </a:rPr>
              <a:t>Department of Computer Science and Engineering</a:t>
            </a:r>
            <a:endParaRPr sz="2200">
              <a:solidFill>
                <a:schemeClr val="dk1"/>
              </a:solidFill>
              <a:latin typeface="Arial"/>
              <a:ea typeface="Arial"/>
              <a:cs typeface="Arial"/>
              <a:sym typeface="Arial"/>
            </a:endParaRPr>
          </a:p>
        </p:txBody>
      </p:sp>
      <p:grpSp>
        <p:nvGrpSpPr>
          <p:cNvPr id="153" name="Google Shape;153;p7"/>
          <p:cNvGrpSpPr/>
          <p:nvPr/>
        </p:nvGrpSpPr>
        <p:grpSpPr>
          <a:xfrm>
            <a:off x="313844" y="349466"/>
            <a:ext cx="11518407" cy="6218388"/>
            <a:chOff x="313844" y="349466"/>
            <a:chExt cx="11518407" cy="6218388"/>
          </a:xfrm>
        </p:grpSpPr>
        <p:sp>
          <p:nvSpPr>
            <p:cNvPr id="154" name="Google Shape;154;p7"/>
            <p:cNvSpPr/>
            <p:nvPr/>
          </p:nvSpPr>
          <p:spPr>
            <a:xfrm>
              <a:off x="11786532" y="360726"/>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5" name="Google Shape;155;p7"/>
            <p:cNvSpPr/>
            <p:nvPr/>
          </p:nvSpPr>
          <p:spPr>
            <a:xfrm rot="5400000">
              <a:off x="11275944" y="-161122"/>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6" name="Google Shape;156;p7"/>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7" name="Google Shape;157;p7"/>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p:nvPr/>
        </p:nvSpPr>
        <p:spPr>
          <a:xfrm>
            <a:off x="371475" y="652463"/>
            <a:ext cx="7999413"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Features</a:t>
            </a:r>
            <a:endParaRPr sz="2400" b="1">
              <a:solidFill>
                <a:srgbClr val="C55A11"/>
              </a:solidFill>
              <a:latin typeface="Calibri"/>
              <a:ea typeface="Calibri"/>
              <a:cs typeface="Calibri"/>
              <a:sym typeface="Calibri"/>
            </a:endParaRPr>
          </a:p>
        </p:txBody>
      </p:sp>
      <p:cxnSp>
        <p:nvCxnSpPr>
          <p:cNvPr id="101" name="Google Shape;101;p2"/>
          <p:cNvCxnSpPr/>
          <p:nvPr/>
        </p:nvCxnSpPr>
        <p:spPr>
          <a:xfrm>
            <a:off x="-7938" y="1316038"/>
            <a:ext cx="8299451" cy="0"/>
          </a:xfrm>
          <a:prstGeom prst="straightConnector1">
            <a:avLst/>
          </a:prstGeom>
          <a:noFill/>
          <a:ln w="38100" cap="flat" cmpd="sng">
            <a:solidFill>
              <a:srgbClr val="C55A11"/>
            </a:solidFill>
            <a:prstDash val="solid"/>
            <a:miter lim="800000"/>
            <a:headEnd type="none" w="sm" len="sm"/>
            <a:tailEnd type="none" w="sm" len="sm"/>
          </a:ln>
        </p:spPr>
      </p:cxnSp>
      <p:pic>
        <p:nvPicPr>
          <p:cNvPr id="102" name="Google Shape;102;p2" descr="A close up of a logo&#10;&#10;Description automatically generated"/>
          <p:cNvPicPr preferRelativeResize="0"/>
          <p:nvPr/>
        </p:nvPicPr>
        <p:blipFill rotWithShape="1">
          <a:blip r:embed="rId3">
            <a:alphaModFix/>
          </a:blip>
          <a:srcRect/>
          <a:stretch/>
        </p:blipFill>
        <p:spPr>
          <a:xfrm>
            <a:off x="10660063" y="469900"/>
            <a:ext cx="933450" cy="1398588"/>
          </a:xfrm>
          <a:prstGeom prst="rect">
            <a:avLst/>
          </a:prstGeom>
          <a:noFill/>
          <a:ln>
            <a:noFill/>
          </a:ln>
        </p:spPr>
      </p:pic>
      <p:sp>
        <p:nvSpPr>
          <p:cNvPr id="103" name="Google Shape;103;p2"/>
          <p:cNvSpPr/>
          <p:nvPr/>
        </p:nvSpPr>
        <p:spPr>
          <a:xfrm>
            <a:off x="393700" y="252413"/>
            <a:ext cx="7496175"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HTML5 </a:t>
            </a:r>
            <a:endParaRPr sz="2400" b="1">
              <a:solidFill>
                <a:srgbClr val="2F5496"/>
              </a:solidFill>
              <a:latin typeface="Calibri"/>
              <a:ea typeface="Calibri"/>
              <a:cs typeface="Calibri"/>
              <a:sym typeface="Calibri"/>
            </a:endParaRPr>
          </a:p>
        </p:txBody>
      </p:sp>
      <p:pic>
        <p:nvPicPr>
          <p:cNvPr id="104" name="Google Shape;104;p2"/>
          <p:cNvPicPr preferRelativeResize="0"/>
          <p:nvPr/>
        </p:nvPicPr>
        <p:blipFill rotWithShape="1">
          <a:blip r:embed="rId4">
            <a:alphaModFix/>
          </a:blip>
          <a:srcRect/>
          <a:stretch/>
        </p:blipFill>
        <p:spPr>
          <a:xfrm>
            <a:off x="444645" y="1823172"/>
            <a:ext cx="7838810" cy="38571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body" idx="1"/>
          </p:nvPr>
        </p:nvSpPr>
        <p:spPr>
          <a:xfrm>
            <a:off x="493673" y="1636933"/>
            <a:ext cx="9883382" cy="4389920"/>
          </a:xfrm>
          <a:prstGeom prst="rect">
            <a:avLst/>
          </a:prstGeom>
          <a:noFill/>
          <a:ln>
            <a:noFill/>
          </a:ln>
        </p:spPr>
        <p:txBody>
          <a:bodyPr spcFirstLastPara="1" wrap="square" lIns="91425" tIns="45700" rIns="91425" bIns="45700" anchor="t" anchorCtr="0">
            <a:spAutoFit/>
          </a:bodyPr>
          <a:lstStyle/>
          <a:p>
            <a:pPr marL="228600" lvl="0" indent="-228600" algn="l" rtl="0">
              <a:lnSpc>
                <a:spcPct val="90000"/>
              </a:lnSpc>
              <a:spcBef>
                <a:spcPts val="0"/>
              </a:spcBef>
              <a:spcAft>
                <a:spcPts val="0"/>
              </a:spcAft>
              <a:buClr>
                <a:schemeClr val="dk1"/>
              </a:buClr>
              <a:buSzPts val="2400"/>
              <a:buChar char="•"/>
            </a:pPr>
            <a:r>
              <a:rPr lang="en-US" sz="2400"/>
              <a:t>HTML5 specifications introduced new Input types and properties </a:t>
            </a:r>
            <a:endParaRPr sz="2400"/>
          </a:p>
          <a:p>
            <a:pPr marL="685800" lvl="1" indent="-228600" algn="l" rtl="0">
              <a:lnSpc>
                <a:spcPct val="90000"/>
              </a:lnSpc>
              <a:spcBef>
                <a:spcPts val="500"/>
              </a:spcBef>
              <a:spcAft>
                <a:spcPts val="0"/>
              </a:spcAft>
              <a:buClr>
                <a:schemeClr val="dk1"/>
              </a:buClr>
              <a:buSzPts val="2400"/>
              <a:buNone/>
            </a:pPr>
            <a:r>
              <a:rPr lang="en-US" b="1"/>
              <a:t>New Input Types</a:t>
            </a:r>
            <a:endParaRPr/>
          </a:p>
          <a:p>
            <a:pPr marL="803275" lvl="1" indent="-346075" algn="l" rtl="0">
              <a:lnSpc>
                <a:spcPct val="90000"/>
              </a:lnSpc>
              <a:spcBef>
                <a:spcPts val="500"/>
              </a:spcBef>
              <a:spcAft>
                <a:spcPts val="0"/>
              </a:spcAft>
              <a:buClr>
                <a:schemeClr val="dk1"/>
              </a:buClr>
              <a:buSzPts val="2400"/>
              <a:buChar char="•"/>
            </a:pPr>
            <a:r>
              <a:rPr lang="en-US"/>
              <a:t>email: email address</a:t>
            </a:r>
            <a:endParaRPr/>
          </a:p>
          <a:p>
            <a:pPr marL="803275" lvl="1" indent="-346075" algn="l" rtl="0">
              <a:lnSpc>
                <a:spcPct val="90000"/>
              </a:lnSpc>
              <a:spcBef>
                <a:spcPts val="500"/>
              </a:spcBef>
              <a:spcAft>
                <a:spcPts val="0"/>
              </a:spcAft>
              <a:buClr>
                <a:schemeClr val="dk1"/>
              </a:buClr>
              <a:buSzPts val="2400"/>
              <a:buChar char="•"/>
            </a:pPr>
            <a:r>
              <a:rPr lang="en-US"/>
              <a:t>number: spinbox</a:t>
            </a:r>
            <a:endParaRPr/>
          </a:p>
          <a:p>
            <a:pPr marL="803275" lvl="1" indent="-346075" algn="l" rtl="0">
              <a:lnSpc>
                <a:spcPct val="90000"/>
              </a:lnSpc>
              <a:spcBef>
                <a:spcPts val="500"/>
              </a:spcBef>
              <a:spcAft>
                <a:spcPts val="0"/>
              </a:spcAft>
              <a:buClr>
                <a:schemeClr val="dk1"/>
              </a:buClr>
              <a:buSzPts val="2400"/>
              <a:buChar char="•"/>
            </a:pPr>
            <a:r>
              <a:rPr lang="en-US"/>
              <a:t>range: slider</a:t>
            </a:r>
            <a:endParaRPr/>
          </a:p>
          <a:p>
            <a:pPr marL="803275" lvl="1" indent="-346075" algn="l" rtl="0">
              <a:lnSpc>
                <a:spcPct val="90000"/>
              </a:lnSpc>
              <a:spcBef>
                <a:spcPts val="500"/>
              </a:spcBef>
              <a:spcAft>
                <a:spcPts val="0"/>
              </a:spcAft>
              <a:buClr>
                <a:schemeClr val="dk1"/>
              </a:buClr>
              <a:buSzPts val="2400"/>
              <a:buChar char="•"/>
            </a:pPr>
            <a:r>
              <a:rPr lang="en-US"/>
              <a:t>url: web addresses</a:t>
            </a:r>
            <a:endParaRPr/>
          </a:p>
          <a:p>
            <a:pPr marL="803275" lvl="1" indent="-346075" algn="l" rtl="0">
              <a:lnSpc>
                <a:spcPct val="90000"/>
              </a:lnSpc>
              <a:spcBef>
                <a:spcPts val="500"/>
              </a:spcBef>
              <a:spcAft>
                <a:spcPts val="0"/>
              </a:spcAft>
              <a:buClr>
                <a:schemeClr val="dk1"/>
              </a:buClr>
              <a:buSzPts val="2400"/>
              <a:buChar char="•"/>
            </a:pPr>
            <a:r>
              <a:rPr lang="en-US"/>
              <a:t>color: color pickers</a:t>
            </a:r>
            <a:endParaRPr/>
          </a:p>
          <a:p>
            <a:pPr marL="803275" lvl="1" indent="-346075" algn="l" rtl="0">
              <a:lnSpc>
                <a:spcPct val="90000"/>
              </a:lnSpc>
              <a:spcBef>
                <a:spcPts val="500"/>
              </a:spcBef>
              <a:spcAft>
                <a:spcPts val="0"/>
              </a:spcAft>
              <a:buClr>
                <a:schemeClr val="dk1"/>
              </a:buClr>
              <a:buSzPts val="2400"/>
              <a:buChar char="•"/>
            </a:pPr>
            <a:r>
              <a:rPr lang="en-US"/>
              <a:t>search: search boxes</a:t>
            </a:r>
            <a:endParaRPr/>
          </a:p>
          <a:p>
            <a:pPr marL="803275" lvl="1" indent="-346075" algn="l" rtl="0">
              <a:lnSpc>
                <a:spcPct val="90000"/>
              </a:lnSpc>
              <a:spcBef>
                <a:spcPts val="500"/>
              </a:spcBef>
              <a:spcAft>
                <a:spcPts val="0"/>
              </a:spcAft>
              <a:buClr>
                <a:schemeClr val="dk1"/>
              </a:buClr>
              <a:buSzPts val="2400"/>
              <a:buChar char="•"/>
            </a:pPr>
            <a:r>
              <a:rPr lang="en-US"/>
              <a:t>date: date</a:t>
            </a:r>
            <a:endParaRPr/>
          </a:p>
          <a:p>
            <a:pPr marL="803275" lvl="1" indent="-346075" algn="l" rtl="0">
              <a:lnSpc>
                <a:spcPct val="90000"/>
              </a:lnSpc>
              <a:spcBef>
                <a:spcPts val="500"/>
              </a:spcBef>
              <a:spcAft>
                <a:spcPts val="0"/>
              </a:spcAft>
              <a:buClr>
                <a:schemeClr val="dk1"/>
              </a:buClr>
              <a:buSzPts val="2400"/>
              <a:buChar char="•"/>
            </a:pPr>
            <a:r>
              <a:rPr lang="en-US"/>
              <a:t>time: time</a:t>
            </a:r>
            <a:endParaRPr/>
          </a:p>
          <a:p>
            <a:pPr marL="803275" lvl="1" indent="-346075" algn="l" rtl="0">
              <a:lnSpc>
                <a:spcPct val="90000"/>
              </a:lnSpc>
              <a:spcBef>
                <a:spcPts val="500"/>
              </a:spcBef>
              <a:spcAft>
                <a:spcPts val="0"/>
              </a:spcAft>
              <a:buClr>
                <a:schemeClr val="dk1"/>
              </a:buClr>
              <a:buSzPts val="2400"/>
              <a:buChar char="•"/>
            </a:pPr>
            <a:r>
              <a:rPr lang="en-US"/>
              <a:t>file: input file selection </a:t>
            </a:r>
            <a:endParaRPr/>
          </a:p>
        </p:txBody>
      </p:sp>
      <p:pic>
        <p:nvPicPr>
          <p:cNvPr id="110" name="Google Shape;110;p3" descr="A close up of a logo&#10;&#10;Description automatically generated"/>
          <p:cNvPicPr preferRelativeResize="0"/>
          <p:nvPr/>
        </p:nvPicPr>
        <p:blipFill rotWithShape="1">
          <a:blip r:embed="rId3">
            <a:alphaModFix/>
          </a:blip>
          <a:srcRect/>
          <a:stretch/>
        </p:blipFill>
        <p:spPr>
          <a:xfrm>
            <a:off x="11120694" y="0"/>
            <a:ext cx="933598" cy="1398963"/>
          </a:xfrm>
          <a:prstGeom prst="rect">
            <a:avLst/>
          </a:prstGeom>
          <a:noFill/>
          <a:ln>
            <a:noFill/>
          </a:ln>
        </p:spPr>
      </p:pic>
      <p:sp>
        <p:nvSpPr>
          <p:cNvPr id="111" name="Google Shape;111;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Arial"/>
                <a:ea typeface="Arial"/>
                <a:cs typeface="Arial"/>
                <a:sym typeface="Arial"/>
              </a:rPr>
              <a:t>Forms – New Input Widgets</a:t>
            </a:r>
            <a:endParaRPr/>
          </a:p>
        </p:txBody>
      </p:sp>
      <p:cxnSp>
        <p:nvCxnSpPr>
          <p:cNvPr id="112" name="Google Shape;11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3" name="Google Shape;113;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Arial"/>
                <a:ea typeface="Arial"/>
                <a:cs typeface="Arial"/>
                <a:sym typeface="Arial"/>
              </a:rPr>
              <a:t>HTML 5</a:t>
            </a:r>
            <a:endParaRPr sz="2400" b="1">
              <a:solidFill>
                <a:srgbClr val="2F5496"/>
              </a:solidFill>
              <a:latin typeface="Arial"/>
              <a:ea typeface="Arial"/>
              <a:cs typeface="Arial"/>
              <a:sym typeface="Arial"/>
            </a:endParaRPr>
          </a:p>
        </p:txBody>
      </p:sp>
      <p:sp>
        <p:nvSpPr>
          <p:cNvPr id="114" name="Google Shape;114;p3"/>
          <p:cNvSpPr/>
          <p:nvPr/>
        </p:nvSpPr>
        <p:spPr>
          <a:xfrm>
            <a:off x="4987636" y="1928244"/>
            <a:ext cx="6096000" cy="1938992"/>
          </a:xfrm>
          <a:prstGeom prst="rect">
            <a:avLst/>
          </a:prstGeom>
          <a:noFill/>
          <a:ln>
            <a:noFill/>
          </a:ln>
        </p:spPr>
        <p:txBody>
          <a:bodyPr spcFirstLastPara="1" wrap="square" lIns="91425" tIns="45700" rIns="91425" bIns="45700" anchor="t" anchorCtr="0">
            <a:spAutoFit/>
          </a:bodyPr>
          <a:lstStyle/>
          <a:p>
            <a:pPr marL="290513" marR="0" lvl="1" indent="-290513" algn="l" rtl="0">
              <a:spcBef>
                <a:spcPts val="0"/>
              </a:spcBef>
              <a:spcAft>
                <a:spcPts val="0"/>
              </a:spcAft>
              <a:buNone/>
            </a:pPr>
            <a:r>
              <a:rPr lang="en-US" sz="2400" b="1" i="0" u="none" strike="noStrike" cap="none">
                <a:solidFill>
                  <a:schemeClr val="dk1"/>
                </a:solidFill>
                <a:latin typeface="Calibri"/>
                <a:ea typeface="Calibri"/>
                <a:cs typeface="Calibri"/>
                <a:sym typeface="Calibri"/>
              </a:rPr>
              <a:t>New Input properties</a:t>
            </a:r>
            <a:endParaRPr/>
          </a:p>
          <a:p>
            <a:pPr marL="290513" marR="0" lvl="1" indent="-290513" algn="l" rtl="0">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placeholder</a:t>
            </a:r>
            <a:endParaRPr sz="2400" b="0" i="0" u="none" strike="noStrike" cap="none">
              <a:solidFill>
                <a:schemeClr val="dk1"/>
              </a:solidFill>
              <a:latin typeface="Calibri"/>
              <a:ea typeface="Calibri"/>
              <a:cs typeface="Calibri"/>
              <a:sym typeface="Calibri"/>
            </a:endParaRPr>
          </a:p>
          <a:p>
            <a:pPr marL="290513" marR="0" lvl="1" indent="-290513" algn="l" rtl="0">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required</a:t>
            </a:r>
            <a:endParaRPr sz="2400" b="0" i="0" u="none" strike="noStrike" cap="none">
              <a:solidFill>
                <a:schemeClr val="dk1"/>
              </a:solidFill>
              <a:latin typeface="Calibri"/>
              <a:ea typeface="Calibri"/>
              <a:cs typeface="Calibri"/>
              <a:sym typeface="Calibri"/>
            </a:endParaRPr>
          </a:p>
          <a:p>
            <a:pPr marL="290513" marR="0" lvl="1" indent="-290513" algn="l" rtl="0">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pattern</a:t>
            </a:r>
            <a:endParaRPr/>
          </a:p>
          <a:p>
            <a:pPr marL="290513" marR="0" lvl="1" indent="-290513" algn="l" rtl="0">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autofocus</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p:nvPr/>
        </p:nvSpPr>
        <p:spPr>
          <a:xfrm>
            <a:off x="371475" y="652463"/>
            <a:ext cx="7999413"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Semantic Elements</a:t>
            </a:r>
            <a:endParaRPr sz="2400" b="1">
              <a:solidFill>
                <a:srgbClr val="C55A11"/>
              </a:solidFill>
              <a:latin typeface="Calibri"/>
              <a:ea typeface="Calibri"/>
              <a:cs typeface="Calibri"/>
              <a:sym typeface="Calibri"/>
            </a:endParaRPr>
          </a:p>
        </p:txBody>
      </p:sp>
      <p:cxnSp>
        <p:nvCxnSpPr>
          <p:cNvPr id="120" name="Google Shape;120;p4"/>
          <p:cNvCxnSpPr/>
          <p:nvPr/>
        </p:nvCxnSpPr>
        <p:spPr>
          <a:xfrm>
            <a:off x="-7938" y="1316038"/>
            <a:ext cx="8299451" cy="0"/>
          </a:xfrm>
          <a:prstGeom prst="straightConnector1">
            <a:avLst/>
          </a:prstGeom>
          <a:noFill/>
          <a:ln w="38100" cap="flat" cmpd="sng">
            <a:solidFill>
              <a:srgbClr val="C55A11"/>
            </a:solidFill>
            <a:prstDash val="solid"/>
            <a:miter lim="800000"/>
            <a:headEnd type="none" w="sm" len="sm"/>
            <a:tailEnd type="none" w="sm" len="sm"/>
          </a:ln>
        </p:spPr>
      </p:cxnSp>
      <p:pic>
        <p:nvPicPr>
          <p:cNvPr id="121" name="Google Shape;121;p4" descr="A close up of a logo&#10;&#10;Description automatically generated"/>
          <p:cNvPicPr preferRelativeResize="0"/>
          <p:nvPr/>
        </p:nvPicPr>
        <p:blipFill rotWithShape="1">
          <a:blip r:embed="rId3">
            <a:alphaModFix/>
          </a:blip>
          <a:srcRect/>
          <a:stretch/>
        </p:blipFill>
        <p:spPr>
          <a:xfrm>
            <a:off x="10660063" y="469900"/>
            <a:ext cx="933450" cy="1398588"/>
          </a:xfrm>
          <a:prstGeom prst="rect">
            <a:avLst/>
          </a:prstGeom>
          <a:noFill/>
          <a:ln>
            <a:noFill/>
          </a:ln>
        </p:spPr>
      </p:pic>
      <p:sp>
        <p:nvSpPr>
          <p:cNvPr id="122" name="Google Shape;122;p4"/>
          <p:cNvSpPr/>
          <p:nvPr/>
        </p:nvSpPr>
        <p:spPr>
          <a:xfrm>
            <a:off x="393700" y="252413"/>
            <a:ext cx="7496175"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HTML 5 </a:t>
            </a:r>
            <a:endParaRPr sz="2400" b="1">
              <a:solidFill>
                <a:srgbClr val="2F5496"/>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a:stretch/>
        </p:blipFill>
        <p:spPr>
          <a:xfrm>
            <a:off x="788123" y="1570037"/>
            <a:ext cx="6791325" cy="52879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5"/>
          <p:cNvSpPr/>
          <p:nvPr/>
        </p:nvSpPr>
        <p:spPr>
          <a:xfrm>
            <a:off x="371475" y="652463"/>
            <a:ext cx="7999413"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Semantic Elements</a:t>
            </a:r>
            <a:endParaRPr sz="2400" b="1">
              <a:solidFill>
                <a:srgbClr val="C55A11"/>
              </a:solidFill>
              <a:latin typeface="Calibri"/>
              <a:ea typeface="Calibri"/>
              <a:cs typeface="Calibri"/>
              <a:sym typeface="Calibri"/>
            </a:endParaRPr>
          </a:p>
        </p:txBody>
      </p:sp>
      <p:cxnSp>
        <p:nvCxnSpPr>
          <p:cNvPr id="129" name="Google Shape;129;p5"/>
          <p:cNvCxnSpPr/>
          <p:nvPr/>
        </p:nvCxnSpPr>
        <p:spPr>
          <a:xfrm>
            <a:off x="-7938" y="1316038"/>
            <a:ext cx="8299451" cy="0"/>
          </a:xfrm>
          <a:prstGeom prst="straightConnector1">
            <a:avLst/>
          </a:prstGeom>
          <a:noFill/>
          <a:ln w="38100" cap="flat" cmpd="sng">
            <a:solidFill>
              <a:srgbClr val="C55A11"/>
            </a:solidFill>
            <a:prstDash val="solid"/>
            <a:miter lim="800000"/>
            <a:headEnd type="none" w="sm" len="sm"/>
            <a:tailEnd type="none" w="sm" len="sm"/>
          </a:ln>
        </p:spPr>
      </p:cxnSp>
      <p:pic>
        <p:nvPicPr>
          <p:cNvPr id="130" name="Google Shape;130;p5" descr="A close up of a logo&#10;&#10;Description automatically generated"/>
          <p:cNvPicPr preferRelativeResize="0"/>
          <p:nvPr/>
        </p:nvPicPr>
        <p:blipFill rotWithShape="1">
          <a:blip r:embed="rId3">
            <a:alphaModFix/>
          </a:blip>
          <a:srcRect/>
          <a:stretch/>
        </p:blipFill>
        <p:spPr>
          <a:xfrm>
            <a:off x="10660063" y="469900"/>
            <a:ext cx="933450" cy="1398588"/>
          </a:xfrm>
          <a:prstGeom prst="rect">
            <a:avLst/>
          </a:prstGeom>
          <a:noFill/>
          <a:ln>
            <a:noFill/>
          </a:ln>
        </p:spPr>
      </p:pic>
      <p:sp>
        <p:nvSpPr>
          <p:cNvPr id="131" name="Google Shape;131;p5"/>
          <p:cNvSpPr/>
          <p:nvPr/>
        </p:nvSpPr>
        <p:spPr>
          <a:xfrm>
            <a:off x="393700" y="252413"/>
            <a:ext cx="7496175"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HTML 5 </a:t>
            </a:r>
            <a:endParaRPr sz="2400" b="1">
              <a:solidFill>
                <a:srgbClr val="2F5496"/>
              </a:solidFill>
              <a:latin typeface="Calibri"/>
              <a:ea typeface="Calibri"/>
              <a:cs typeface="Calibri"/>
              <a:sym typeface="Calibri"/>
            </a:endParaRPr>
          </a:p>
        </p:txBody>
      </p:sp>
      <p:sp>
        <p:nvSpPr>
          <p:cNvPr id="132" name="Google Shape;132;p5"/>
          <p:cNvSpPr txBox="1"/>
          <p:nvPr/>
        </p:nvSpPr>
        <p:spPr>
          <a:xfrm>
            <a:off x="231775" y="1335088"/>
            <a:ext cx="10067925" cy="541655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2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 earlier versions of HTML, there were no globally accepted names for structural elements, and each developer used their own. That made it very hard for search engines to index web page content correctly.</a:t>
            </a:r>
            <a:endParaRPr/>
          </a:p>
          <a:p>
            <a:pPr marL="342900" marR="0" lvl="0" indent="-342900" algn="just" rtl="0">
              <a:lnSpc>
                <a:spcPct val="200000"/>
              </a:lnSpc>
              <a:spcBef>
                <a:spcPts val="6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When a browser communicates with the code, it looks for some specific information to help with the display. </a:t>
            </a:r>
            <a:endParaRPr/>
          </a:p>
          <a:p>
            <a:pPr marL="342900" marR="0" lvl="0" indent="-342900" algn="just" rtl="0">
              <a:lnSpc>
                <a:spcPct val="200000"/>
              </a:lnSpc>
              <a:spcBef>
                <a:spcPts val="6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Hence, HTML5 introduced a consistent list of semantic elements to help search engines and developers.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36"/>
        <p:cNvGrpSpPr/>
        <p:nvPr/>
      </p:nvGrpSpPr>
      <p:grpSpPr>
        <a:xfrm>
          <a:off x="0" y="0"/>
          <a:ext cx="0" cy="0"/>
          <a:chOff x="0" y="0"/>
          <a:chExt cx="0" cy="0"/>
        </a:xfrm>
      </p:grpSpPr>
      <p:sp>
        <p:nvSpPr>
          <p:cNvPr id="137" name="Google Shape;137;p6"/>
          <p:cNvSpPr/>
          <p:nvPr/>
        </p:nvSpPr>
        <p:spPr>
          <a:xfrm>
            <a:off x="371475" y="652463"/>
            <a:ext cx="7999413"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What are HTML5 semantic elements ?</a:t>
            </a:r>
            <a:endParaRPr/>
          </a:p>
        </p:txBody>
      </p:sp>
      <p:cxnSp>
        <p:nvCxnSpPr>
          <p:cNvPr id="138" name="Google Shape;138;p6"/>
          <p:cNvCxnSpPr/>
          <p:nvPr/>
        </p:nvCxnSpPr>
        <p:spPr>
          <a:xfrm>
            <a:off x="-7938" y="1316038"/>
            <a:ext cx="8299451" cy="0"/>
          </a:xfrm>
          <a:prstGeom prst="straightConnector1">
            <a:avLst/>
          </a:prstGeom>
          <a:noFill/>
          <a:ln w="38100" cap="flat" cmpd="sng">
            <a:solidFill>
              <a:srgbClr val="C55A11"/>
            </a:solidFill>
            <a:prstDash val="solid"/>
            <a:miter lim="800000"/>
            <a:headEnd type="none" w="sm" len="sm"/>
            <a:tailEnd type="none" w="sm" len="sm"/>
          </a:ln>
        </p:spPr>
      </p:cxnSp>
      <p:pic>
        <p:nvPicPr>
          <p:cNvPr id="139" name="Google Shape;139;p6" descr="A close up of a logo&#10;&#10;Description automatically generated"/>
          <p:cNvPicPr preferRelativeResize="0"/>
          <p:nvPr/>
        </p:nvPicPr>
        <p:blipFill rotWithShape="1">
          <a:blip r:embed="rId3">
            <a:alphaModFix/>
          </a:blip>
          <a:srcRect/>
          <a:stretch/>
        </p:blipFill>
        <p:spPr>
          <a:xfrm>
            <a:off x="10660063" y="469900"/>
            <a:ext cx="933450" cy="1398588"/>
          </a:xfrm>
          <a:prstGeom prst="rect">
            <a:avLst/>
          </a:prstGeom>
          <a:noFill/>
          <a:ln>
            <a:noFill/>
          </a:ln>
        </p:spPr>
      </p:pic>
      <p:sp>
        <p:nvSpPr>
          <p:cNvPr id="140" name="Google Shape;140;p6"/>
          <p:cNvSpPr/>
          <p:nvPr/>
        </p:nvSpPr>
        <p:spPr>
          <a:xfrm>
            <a:off x="393700" y="252413"/>
            <a:ext cx="7496175"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XML Vs JSON HTML5 </a:t>
            </a:r>
            <a:endParaRPr/>
          </a:p>
        </p:txBody>
      </p:sp>
      <p:sp>
        <p:nvSpPr>
          <p:cNvPr id="141" name="Google Shape;141;p6"/>
          <p:cNvSpPr txBox="1"/>
          <p:nvPr/>
        </p:nvSpPr>
        <p:spPr>
          <a:xfrm>
            <a:off x="231775" y="1335088"/>
            <a:ext cx="8807450" cy="541655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2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Creating semantic elements in HTML5 is to give meaning to its traditional design layout. </a:t>
            </a:r>
            <a:endParaRPr/>
          </a:p>
          <a:p>
            <a:pPr marL="342900" marR="0" lvl="0" indent="-342900" algn="just" rtl="0">
              <a:lnSpc>
                <a:spcPct val="200000"/>
              </a:lnSpc>
              <a:spcBef>
                <a:spcPts val="6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helps browsers quickly and efficiently understand the structure of the layout, and two, it helps web developers to systematically arrange or design web pages and give meaning to each section of the layout. </a:t>
            </a:r>
            <a:endParaRPr/>
          </a:p>
          <a:p>
            <a:pPr marL="342900" marR="0" lvl="0" indent="-342900" algn="just" rtl="0">
              <a:lnSpc>
                <a:spcPct val="200000"/>
              </a:lnSpc>
              <a:spcBef>
                <a:spcPts val="6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elements are easy to remember, and fits where it needs.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p:txBody>
          <a:bodyPr/>
          <a:lstStyle/>
          <a:p>
            <a:pPr>
              <a:tabLst>
                <a:tab pos="656586" algn="l"/>
                <a:tab pos="1313170" algn="l"/>
                <a:tab pos="1969758" algn="l"/>
                <a:tab pos="2626344" algn="l"/>
                <a:tab pos="3282928" algn="l"/>
                <a:tab pos="3939516" algn="l"/>
                <a:tab pos="4596102" algn="l"/>
                <a:tab pos="5252687" algn="l"/>
                <a:tab pos="5909273" algn="l"/>
                <a:tab pos="6565860" algn="l"/>
                <a:tab pos="7222445" algn="l"/>
                <a:tab pos="7879031" algn="l"/>
              </a:tabLst>
              <a:defRPr/>
            </a:pPr>
            <a:r>
              <a:rPr lang="en-GB" dirty="0">
                <a:ea typeface="+mj-ea"/>
              </a:rPr>
              <a:t>HTML5: Input - e-mail</a:t>
            </a:r>
          </a:p>
        </p:txBody>
      </p:sp>
      <p:sp>
        <p:nvSpPr>
          <p:cNvPr id="58371" name="Rectangle 2"/>
          <p:cNvSpPr>
            <a:spLocks noGrp="1" noChangeArrowheads="1"/>
          </p:cNvSpPr>
          <p:nvPr>
            <p:ph idx="1"/>
          </p:nvPr>
        </p:nvSpPr>
        <p:spPr/>
        <p:txBody>
          <a:bodyPr anchor="ctr">
            <a:normAutofit/>
          </a:bodyPr>
          <a:lstStyle/>
          <a:p>
            <a:pPr>
              <a:spcAft>
                <a:spcPct val="0"/>
              </a:spcAft>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540" dirty="0"/>
              <a:t>The email type is used for input fields that should contain an e-mail address.</a:t>
            </a:r>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endParaRPr lang="en-GB" sz="2540" dirty="0"/>
          </a:p>
          <a:p>
            <a:pPr>
              <a:spcAft>
                <a:spcPct val="0"/>
              </a:spcAft>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540" dirty="0"/>
              <a:t>The value of the email field is automatically validated when the form is submitted.</a:t>
            </a:r>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endParaRPr lang="en-GB" sz="2540" dirty="0"/>
          </a:p>
          <a:p>
            <a:pPr marL="0" indent="0" algn="ctr">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3000" dirty="0">
                <a:solidFill>
                  <a:schemeClr val="accent2"/>
                </a:solidFill>
              </a:rPr>
              <a:t>E-mail: &lt;input type="email" name="</a:t>
            </a:r>
            <a:r>
              <a:rPr lang="en-GB" sz="3000" dirty="0" err="1">
                <a:solidFill>
                  <a:schemeClr val="accent2"/>
                </a:solidFill>
              </a:rPr>
              <a:t>user_email</a:t>
            </a:r>
            <a:r>
              <a:rPr lang="en-GB" sz="3000" dirty="0">
                <a:solidFill>
                  <a:schemeClr val="accent2"/>
                </a:solidFill>
              </a:rPr>
              <a:t>" /&gt;</a:t>
            </a:r>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endParaRPr lang="en-GB" sz="2540" dirty="0"/>
          </a:p>
        </p:txBody>
      </p:sp>
      <p:pic>
        <p:nvPicPr>
          <p:cNvPr id="4" name="Picture 3" descr="A close up of a logo&#10;&#10;Description automatically generated">
            <a:extLst>
              <a:ext uri="{FF2B5EF4-FFF2-40B4-BE49-F238E27FC236}">
                <a16:creationId xmlns:a16="http://schemas.microsoft.com/office/drawing/2014/main" id="{99FC8C2B-64E4-4F2B-AFE0-1384B9BBAB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0694" y="0"/>
            <a:ext cx="933598" cy="1398963"/>
          </a:xfrm>
          <a:prstGeom prst="rect">
            <a:avLst/>
          </a:prstGeom>
        </p:spPr>
      </p:pic>
      <p:cxnSp>
        <p:nvCxnSpPr>
          <p:cNvPr id="5" name="Straight Connector 4">
            <a:extLst>
              <a:ext uri="{FF2B5EF4-FFF2-40B4-BE49-F238E27FC236}">
                <a16:creationId xmlns:a16="http://schemas.microsoft.com/office/drawing/2014/main" id="{A59B7FE9-8319-483C-9EC5-7E2CAFF9826A}"/>
              </a:ext>
            </a:extLst>
          </p:cNvPr>
          <p:cNvCxnSpPr>
            <a:cxnSpLocks/>
          </p:cNvCxnSpPr>
          <p:nvPr/>
        </p:nvCxnSpPr>
        <p:spPr>
          <a:xfrm>
            <a:off x="0" y="1529518"/>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8490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p:txBody>
          <a:bodyPr/>
          <a:lstStyle/>
          <a:p>
            <a:pPr>
              <a:tabLst>
                <a:tab pos="656586" algn="l"/>
                <a:tab pos="1313170" algn="l"/>
                <a:tab pos="1969758" algn="l"/>
                <a:tab pos="2626344" algn="l"/>
                <a:tab pos="3282928" algn="l"/>
                <a:tab pos="3939516" algn="l"/>
                <a:tab pos="4596102" algn="l"/>
                <a:tab pos="5252687" algn="l"/>
                <a:tab pos="5909273" algn="l"/>
                <a:tab pos="6565860" algn="l"/>
                <a:tab pos="7222445" algn="l"/>
                <a:tab pos="7879031" algn="l"/>
              </a:tabLst>
              <a:defRPr/>
            </a:pPr>
            <a:r>
              <a:rPr lang="en-GB" dirty="0">
                <a:ea typeface="+mj-ea"/>
              </a:rPr>
              <a:t>HTML5: Input - </a:t>
            </a:r>
            <a:r>
              <a:rPr lang="en-GB" dirty="0" err="1">
                <a:ea typeface="+mj-ea"/>
              </a:rPr>
              <a:t>url</a:t>
            </a:r>
            <a:endParaRPr lang="en-GB" dirty="0">
              <a:ea typeface="+mj-ea"/>
            </a:endParaRPr>
          </a:p>
        </p:txBody>
      </p:sp>
      <p:sp>
        <p:nvSpPr>
          <p:cNvPr id="59395" name="Rectangle 2"/>
          <p:cNvSpPr>
            <a:spLocks noGrp="1" noChangeArrowheads="1"/>
          </p:cNvSpPr>
          <p:nvPr>
            <p:ph idx="1"/>
          </p:nvPr>
        </p:nvSpPr>
        <p:spPr/>
        <p:txBody>
          <a:bodyPr anchor="ctr">
            <a:normAutofit/>
          </a:bodyPr>
          <a:lstStyle/>
          <a:p>
            <a:pPr>
              <a:spcAft>
                <a:spcPct val="0"/>
              </a:spcAft>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540" dirty="0"/>
              <a:t>The </a:t>
            </a:r>
            <a:r>
              <a:rPr lang="en-GB" sz="2540" dirty="0" err="1"/>
              <a:t>url</a:t>
            </a:r>
            <a:r>
              <a:rPr lang="en-GB" sz="2540" dirty="0"/>
              <a:t> type is used for input fields that should contain a URL address.</a:t>
            </a:r>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endParaRPr lang="en-GB" sz="2540" dirty="0"/>
          </a:p>
          <a:p>
            <a:pPr>
              <a:spcAft>
                <a:spcPct val="0"/>
              </a:spcAft>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540" dirty="0"/>
              <a:t>The value of the </a:t>
            </a:r>
            <a:r>
              <a:rPr lang="en-GB" sz="2540" dirty="0" err="1"/>
              <a:t>url</a:t>
            </a:r>
            <a:r>
              <a:rPr lang="en-GB" sz="2540" dirty="0"/>
              <a:t> field is automatically validated when the form is submitted.</a:t>
            </a:r>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endParaRPr lang="en-GB" sz="2540" dirty="0"/>
          </a:p>
          <a:p>
            <a:pPr marL="0" indent="0" algn="ctr">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540" dirty="0">
                <a:solidFill>
                  <a:schemeClr val="accent2"/>
                </a:solidFill>
              </a:rPr>
              <a:t>Homepage: &lt;input type="</a:t>
            </a:r>
            <a:r>
              <a:rPr lang="en-GB" sz="2540" dirty="0" err="1">
                <a:solidFill>
                  <a:schemeClr val="accent2"/>
                </a:solidFill>
              </a:rPr>
              <a:t>url</a:t>
            </a:r>
            <a:r>
              <a:rPr lang="en-GB" sz="2540" dirty="0">
                <a:solidFill>
                  <a:schemeClr val="accent2"/>
                </a:solidFill>
              </a:rPr>
              <a:t>" name="</a:t>
            </a:r>
            <a:r>
              <a:rPr lang="en-GB" sz="2540" dirty="0" err="1">
                <a:solidFill>
                  <a:schemeClr val="accent2"/>
                </a:solidFill>
              </a:rPr>
              <a:t>user_url</a:t>
            </a:r>
            <a:r>
              <a:rPr lang="en-GB" sz="2540" dirty="0">
                <a:solidFill>
                  <a:schemeClr val="accent2"/>
                </a:solidFill>
              </a:rPr>
              <a:t>" /&gt;</a:t>
            </a:r>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endParaRPr lang="en-GB" sz="2540" dirty="0"/>
          </a:p>
        </p:txBody>
      </p:sp>
      <p:pic>
        <p:nvPicPr>
          <p:cNvPr id="4" name="Picture 3" descr="A close up of a logo&#10;&#10;Description automatically generated">
            <a:extLst>
              <a:ext uri="{FF2B5EF4-FFF2-40B4-BE49-F238E27FC236}">
                <a16:creationId xmlns:a16="http://schemas.microsoft.com/office/drawing/2014/main" id="{A17A8B09-DA1D-45F6-81FE-9308EDE82A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0694" y="0"/>
            <a:ext cx="933598" cy="1398963"/>
          </a:xfrm>
          <a:prstGeom prst="rect">
            <a:avLst/>
          </a:prstGeom>
        </p:spPr>
      </p:pic>
      <p:cxnSp>
        <p:nvCxnSpPr>
          <p:cNvPr id="5" name="Straight Connector 4">
            <a:extLst>
              <a:ext uri="{FF2B5EF4-FFF2-40B4-BE49-F238E27FC236}">
                <a16:creationId xmlns:a16="http://schemas.microsoft.com/office/drawing/2014/main" id="{F0C40FF3-B4E0-4C74-A459-28B55FB03808}"/>
              </a:ext>
            </a:extLst>
          </p:cNvPr>
          <p:cNvCxnSpPr>
            <a:cxnSpLocks/>
          </p:cNvCxnSpPr>
          <p:nvPr/>
        </p:nvCxnSpPr>
        <p:spPr>
          <a:xfrm>
            <a:off x="0" y="1690688"/>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8269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p:txBody>
          <a:bodyPr/>
          <a:lstStyle/>
          <a:p>
            <a:pPr>
              <a:tabLst>
                <a:tab pos="656586" algn="l"/>
                <a:tab pos="1313170" algn="l"/>
                <a:tab pos="1969758" algn="l"/>
                <a:tab pos="2626344" algn="l"/>
                <a:tab pos="3282928" algn="l"/>
                <a:tab pos="3939516" algn="l"/>
                <a:tab pos="4596102" algn="l"/>
                <a:tab pos="5252687" algn="l"/>
                <a:tab pos="5909273" algn="l"/>
                <a:tab pos="6565860" algn="l"/>
                <a:tab pos="7222445" algn="l"/>
                <a:tab pos="7879031" algn="l"/>
              </a:tabLst>
              <a:defRPr/>
            </a:pPr>
            <a:r>
              <a:rPr lang="en-GB" dirty="0">
                <a:ea typeface="+mj-ea"/>
              </a:rPr>
              <a:t>HTML5: Input - number</a:t>
            </a:r>
          </a:p>
        </p:txBody>
      </p:sp>
      <p:sp>
        <p:nvSpPr>
          <p:cNvPr id="60419" name="Rectangle 2"/>
          <p:cNvSpPr>
            <a:spLocks noGrp="1" noChangeArrowheads="1"/>
          </p:cNvSpPr>
          <p:nvPr>
            <p:ph idx="1"/>
          </p:nvPr>
        </p:nvSpPr>
        <p:spPr>
          <a:xfrm>
            <a:off x="581190" y="1822687"/>
            <a:ext cx="11029615" cy="2736061"/>
          </a:xfrm>
        </p:spPr>
        <p:txBody>
          <a:bodyPr anchor="ctr">
            <a:normAutofit/>
          </a:bodyPr>
          <a:lstStyle/>
          <a:p>
            <a:pPr>
              <a:spcAft>
                <a:spcPct val="0"/>
              </a:spcAft>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540" dirty="0"/>
              <a:t>The number type is used for input fields that should contain a numeric value.</a:t>
            </a:r>
          </a:p>
          <a:p>
            <a:pPr>
              <a:spcAft>
                <a:spcPct val="0"/>
              </a:spcAft>
              <a:tabLst>
                <a:tab pos="656586" algn="l"/>
                <a:tab pos="1313170" algn="l"/>
                <a:tab pos="1969758" algn="l"/>
                <a:tab pos="2626344" algn="l"/>
                <a:tab pos="3282928" algn="l"/>
                <a:tab pos="3939516" algn="l"/>
                <a:tab pos="4596102" algn="l"/>
                <a:tab pos="5252687" algn="l"/>
                <a:tab pos="5909273" algn="l"/>
                <a:tab pos="6565860" algn="l"/>
                <a:tab pos="7222445" algn="l"/>
              </a:tabLst>
            </a:pPr>
            <a:endParaRPr lang="en-GB" sz="2540" dirty="0"/>
          </a:p>
          <a:p>
            <a:pPr>
              <a:spcAft>
                <a:spcPct val="0"/>
              </a:spcAft>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540" dirty="0"/>
              <a:t>Set restrictions on what numbers are accepted:</a:t>
            </a:r>
          </a:p>
          <a:p>
            <a:pPr>
              <a:spcAft>
                <a:spcPct val="0"/>
              </a:spcAft>
              <a:tabLst>
                <a:tab pos="656586" algn="l"/>
                <a:tab pos="1313170" algn="l"/>
                <a:tab pos="1969758" algn="l"/>
                <a:tab pos="2626344" algn="l"/>
                <a:tab pos="3282928" algn="l"/>
                <a:tab pos="3939516" algn="l"/>
                <a:tab pos="4596102" algn="l"/>
                <a:tab pos="5252687" algn="l"/>
                <a:tab pos="5909273" algn="l"/>
                <a:tab pos="6565860" algn="l"/>
                <a:tab pos="7222445" algn="l"/>
              </a:tabLst>
            </a:pPr>
            <a:endParaRPr lang="en-GB" sz="2540" dirty="0"/>
          </a:p>
          <a:p>
            <a:pPr marL="0" indent="0">
              <a:spcAft>
                <a:spcPct val="0"/>
              </a:spcAft>
              <a:buNone/>
              <a:tabLst>
                <a:tab pos="656586" algn="l"/>
                <a:tab pos="1313170" algn="l"/>
                <a:tab pos="1969758" algn="l"/>
                <a:tab pos="2626344" algn="l"/>
                <a:tab pos="3282928" algn="l"/>
                <a:tab pos="3939516" algn="l"/>
                <a:tab pos="4596102" algn="l"/>
                <a:tab pos="5252687" algn="l"/>
                <a:tab pos="5909273" algn="l"/>
                <a:tab pos="6565860" algn="l"/>
                <a:tab pos="7222445" algn="l"/>
              </a:tabLst>
            </a:pPr>
            <a:r>
              <a:rPr lang="en-GB" sz="2540" dirty="0">
                <a:solidFill>
                  <a:schemeClr val="accent2"/>
                </a:solidFill>
              </a:rPr>
              <a:t>Points: &lt;input type="number" name="points" min="1" max="10" /&gt;</a:t>
            </a:r>
          </a:p>
        </p:txBody>
      </p:sp>
      <p:pic>
        <p:nvPicPr>
          <p:cNvPr id="60420" name="Picture 3"/>
          <p:cNvPicPr>
            <a:picLocks noChangeAspect="1" noChangeArrowheads="1"/>
          </p:cNvPicPr>
          <p:nvPr/>
        </p:nvPicPr>
        <p:blipFill>
          <a:blip r:embed="rId3"/>
          <a:srcRect/>
          <a:stretch>
            <a:fillRect/>
          </a:stretch>
        </p:blipFill>
        <p:spPr bwMode="auto">
          <a:xfrm>
            <a:off x="2386887" y="4876006"/>
            <a:ext cx="7418219" cy="1647533"/>
          </a:xfrm>
          <a:prstGeom prst="rect">
            <a:avLst/>
          </a:prstGeom>
          <a:noFill/>
          <a:ln w="9525">
            <a:noFill/>
            <a:round/>
            <a:headEnd/>
            <a:tailEnd/>
          </a:ln>
        </p:spPr>
      </p:pic>
      <p:pic>
        <p:nvPicPr>
          <p:cNvPr id="5" name="Picture 4" descr="A close up of a logo&#10;&#10;Description automatically generated">
            <a:extLst>
              <a:ext uri="{FF2B5EF4-FFF2-40B4-BE49-F238E27FC236}">
                <a16:creationId xmlns:a16="http://schemas.microsoft.com/office/drawing/2014/main" id="{D7DFE42B-4EC2-4225-90DC-851FEAE470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0694" y="0"/>
            <a:ext cx="933598" cy="1398963"/>
          </a:xfrm>
          <a:prstGeom prst="rect">
            <a:avLst/>
          </a:prstGeom>
        </p:spPr>
      </p:pic>
      <p:cxnSp>
        <p:nvCxnSpPr>
          <p:cNvPr id="6" name="Straight Connector 5">
            <a:extLst>
              <a:ext uri="{FF2B5EF4-FFF2-40B4-BE49-F238E27FC236}">
                <a16:creationId xmlns:a16="http://schemas.microsoft.com/office/drawing/2014/main" id="{36F066CA-B40A-4E23-9C10-95199AC39CC9}"/>
              </a:ext>
            </a:extLst>
          </p:cNvPr>
          <p:cNvCxnSpPr>
            <a:cxnSpLocks/>
          </p:cNvCxnSpPr>
          <p:nvPr/>
        </p:nvCxnSpPr>
        <p:spPr>
          <a:xfrm>
            <a:off x="0" y="1467374"/>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884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658</Words>
  <Application>Microsoft Office PowerPoint</Application>
  <PresentationFormat>Widescreen</PresentationFormat>
  <Paragraphs>96</Paragraphs>
  <Slides>14</Slides>
  <Notes>14</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HTML5: Input - e-mail</vt:lpstr>
      <vt:lpstr>HTML5: Input - url</vt:lpstr>
      <vt:lpstr>HTML5: Input - number</vt:lpstr>
      <vt:lpstr>HTML5: Input - range</vt:lpstr>
      <vt:lpstr>HTML5: Input – date pickers</vt:lpstr>
      <vt:lpstr>HTML5: Input - search</vt:lpstr>
      <vt:lpstr>HTML5: Input – color picker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Dr Sarasvathi R</cp:lastModifiedBy>
  <cp:revision>2</cp:revision>
  <dcterms:created xsi:type="dcterms:W3CDTF">2020-06-03T14:19:11Z</dcterms:created>
  <dcterms:modified xsi:type="dcterms:W3CDTF">2022-08-16T07:44:10Z</dcterms:modified>
</cp:coreProperties>
</file>