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92" r:id="rId2"/>
    <p:sldId id="372" r:id="rId3"/>
    <p:sldId id="393" r:id="rId4"/>
    <p:sldId id="394" r:id="rId5"/>
    <p:sldId id="389" r:id="rId6"/>
    <p:sldId id="390" r:id="rId7"/>
    <p:sldId id="391" r:id="rId8"/>
    <p:sldId id="396" r:id="rId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6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DBD36-9ED5-4056-8831-20F986B4E781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149B4-970F-469E-A151-5CC35F35B9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346;p20:note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5" name="Google Shape;347;p20:notes"/>
          <p:cNvSpPr>
            <a:spLocks noGrp="1" noRot="1" noChangeAspect="1" noTextEdi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/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40D62-C48E-4969-A0C9-2DB98BDCC989}" type="datetimeFigureOut">
              <a:rPr lang="en-IN"/>
              <a:pPr>
                <a:defRPr/>
              </a:pPr>
              <a:t>07-10-2021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E4730-272A-49A6-8115-27BF2E3ED99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7B1B3-B84B-4536-84F0-AC96207372BD}" type="datetimeFigureOut">
              <a:rPr lang="en-IN"/>
              <a:pPr>
                <a:defRPr/>
              </a:pPr>
              <a:t>07-10-2021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1A0F4-E39D-44B4-8E09-24CC7812F4D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/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D341C-12D5-49C1-904C-1E7CE7C1A3D2}" type="datetimeFigureOut">
              <a:rPr lang="en-IN"/>
              <a:pPr>
                <a:defRPr/>
              </a:pPr>
              <a:t>07-10-2021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17025-4265-47DC-85CD-B145222BC8C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D6F80-81A5-4697-94F8-5BB5744D9D50}" type="datetimeFigureOut">
              <a:rPr lang="en-IN"/>
              <a:pPr>
                <a:defRPr/>
              </a:pPr>
              <a:t>07-10-2021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814D7-C9CF-4BD4-A82C-0FA5BB7403A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7369E-DA90-4572-9383-6E044FEA10F6}" type="datetimeFigureOut">
              <a:rPr lang="en-IN"/>
              <a:pPr>
                <a:defRPr/>
              </a:pPr>
              <a:t>07-10-2021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5098C-DE97-4E1A-916A-761894D519A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F73AD-DFE4-412C-A4F0-D31CB659753E}" type="datetimeFigureOut">
              <a:rPr lang="en-IN"/>
              <a:pPr>
                <a:defRPr/>
              </a:pPr>
              <a:t>07-10-2021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FD996-F25A-4A66-A380-A461CAE307D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/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EE74A-5A55-43DE-862E-2F3D3842AC06}" type="datetimeFigureOut">
              <a:rPr lang="en-IN"/>
              <a:pPr>
                <a:defRPr/>
              </a:pPr>
              <a:t>07-10-2021</a:t>
            </a:fld>
            <a:endParaRPr lang="en-IN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1A682-E188-479C-A63B-C06B4117433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889D7-ABF6-4F02-AECF-764FDF1ACA9F}" type="datetimeFigureOut">
              <a:rPr lang="en-IN"/>
              <a:pPr>
                <a:defRPr/>
              </a:pPr>
              <a:t>07-10-2021</a:t>
            </a:fld>
            <a:endParaRPr lang="en-IN"/>
          </a:p>
        </p:txBody>
      </p:sp>
      <p:sp>
        <p:nvSpPr>
          <p:cNvPr id="4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CC416-8751-4150-920F-1535393D559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F1017-EDA9-4AC9-9943-088D378E85E3}" type="datetimeFigureOut">
              <a:rPr lang="en-IN"/>
              <a:pPr>
                <a:defRPr/>
              </a:pPr>
              <a:t>07-10-2021</a:t>
            </a:fld>
            <a:endParaRPr lang="en-IN"/>
          </a:p>
        </p:txBody>
      </p:sp>
      <p:sp>
        <p:nvSpPr>
          <p:cNvPr id="3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95C23-95ED-432E-816A-5AACD9137AF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EF1FB-90FC-47EA-AE8C-A7854CF362E0}" type="datetimeFigureOut">
              <a:rPr lang="en-IN"/>
              <a:pPr>
                <a:defRPr/>
              </a:pPr>
              <a:t>07-10-2021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C57EA-493C-475C-AAFC-4509A19EC12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/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617CB-6C8B-49FF-960B-E3697C5A2279}" type="datetimeFigureOut">
              <a:rPr lang="en-IN"/>
              <a:pPr>
                <a:defRPr/>
              </a:pPr>
              <a:t>07-10-2021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DB7AB-5367-4D9C-AE28-8DD99832519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N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762F7C7-0929-470D-966A-22F123360FD8}" type="datetimeFigureOut">
              <a:rPr lang="en-IN"/>
              <a:pPr>
                <a:defRPr/>
              </a:pPr>
              <a:t>07-10-2021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8CAE3A1-8E03-4841-9284-50DADD00EA3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706929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WEB TECHNOLOGIES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781916" y="2841955"/>
            <a:ext cx="6994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Web Development 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Prof. </a:t>
            </a:r>
            <a:r>
              <a:rPr lang="en-US" sz="2400" b="1" dirty="0" err="1" smtClean="0"/>
              <a:t>Vinay</a:t>
            </a:r>
            <a:r>
              <a:rPr lang="en-US" sz="2400" b="1" dirty="0" smtClean="0"/>
              <a:t> Joshi and Prof. </a:t>
            </a:r>
            <a:r>
              <a:rPr lang="en-US" sz="2400" b="1" dirty="0" err="1" smtClean="0"/>
              <a:t>Sindhu</a:t>
            </a:r>
            <a:r>
              <a:rPr lang="en-US" sz="2400" b="1" dirty="0" smtClean="0"/>
              <a:t> R </a:t>
            </a:r>
            <a:r>
              <a:rPr lang="en-US" sz="2400" b="1" dirty="0" err="1" smtClean="0"/>
              <a:t>Pai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</a:t>
            </a:r>
            <a:r>
              <a:rPr lang="en-US" sz="2400" dirty="0" smtClean="0"/>
              <a:t>of Computer Science and Engineering</a:t>
            </a:r>
            <a:endParaRPr lang="en-IN" sz="2400" dirty="0"/>
          </a:p>
        </p:txBody>
      </p:sp>
      <p:grpSp>
        <p:nvGrpSpPr>
          <p:cNvPr id="2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3" name="Group 15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="" xmlns:p14="http://schemas.microsoft.com/office/powerpoint/2010/main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87772" y="193964"/>
            <a:ext cx="933450" cy="1089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9F26CE0F-D7C8-4B91-957A-829C58DC9932}"/>
              </a:ext>
            </a:extLst>
          </p:cNvPr>
          <p:cNvCxnSpPr>
            <a:cxnSpLocks/>
          </p:cNvCxnSpPr>
          <p:nvPr/>
        </p:nvCxnSpPr>
        <p:spPr>
          <a:xfrm flipV="1">
            <a:off x="0" y="1232703"/>
            <a:ext cx="7924800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413424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Introduction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Web Development Stack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8436" name="AutoShape 4" descr="Hangman Game played on White board... - Aged Care Health an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438" name="AutoShape 6" descr="Hangman Game played on White board... - Aged Care Health an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440" name="AutoShape 8" descr="Hangman Game played on White board... - Aged Care Health an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168273" y="1135647"/>
            <a:ext cx="11857471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4950" indent="-234950"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+mn-lt"/>
              </a:rPr>
              <a:t>A set of tools typically used in tandem to develop web apps. </a:t>
            </a:r>
          </a:p>
          <a:p>
            <a:pPr marL="234950" indent="-234950"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+mn-lt"/>
              </a:rPr>
              <a:t>Refers to the technologies that that individual developer specializes in and use together to develop new pieces of software. </a:t>
            </a:r>
          </a:p>
          <a:p>
            <a:pPr marL="692150" lvl="1" indent="-234950"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+mn-lt"/>
              </a:rPr>
              <a:t>Front End web development stack</a:t>
            </a:r>
          </a:p>
          <a:p>
            <a:pPr marL="692150" lvl="1" indent="-234950"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+mn-lt"/>
              </a:rPr>
              <a:t>Back End web development stack</a:t>
            </a:r>
          </a:p>
          <a:p>
            <a:pPr marL="692150" lvl="1" indent="-234950"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+mn-lt"/>
              </a:rPr>
              <a:t>Full web development stack</a:t>
            </a:r>
          </a:p>
          <a:p>
            <a:pPr marL="1149350" lvl="2" indent="-234950"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+mn-lt"/>
              </a:rPr>
              <a:t>Web technology sets that include all the essential parts of a modern app: the </a:t>
            </a:r>
            <a:r>
              <a:rPr lang="en-US" sz="2400" b="1" dirty="0" smtClean="0">
                <a:latin typeface="+mn-lt"/>
              </a:rPr>
              <a:t>frontend framework</a:t>
            </a:r>
            <a:r>
              <a:rPr lang="en-US" sz="2400" dirty="0" smtClean="0">
                <a:latin typeface="+mn-lt"/>
              </a:rPr>
              <a:t>, the </a:t>
            </a:r>
            <a:r>
              <a:rPr lang="en-US" sz="2400" b="1" dirty="0" smtClean="0">
                <a:latin typeface="+mn-lt"/>
              </a:rPr>
              <a:t>backend solution</a:t>
            </a:r>
            <a:r>
              <a:rPr lang="en-US" sz="2400" dirty="0" smtClean="0">
                <a:latin typeface="+mn-lt"/>
              </a:rPr>
              <a:t> and the </a:t>
            </a:r>
            <a:r>
              <a:rPr lang="en-US" sz="2400" b="1" dirty="0" smtClean="0">
                <a:latin typeface="+mn-lt"/>
              </a:rPr>
              <a:t>database (relational or document-</a:t>
            </a:r>
            <a:r>
              <a:rPr lang="en-US" sz="2400" b="1" dirty="0" err="1" smtClean="0">
                <a:latin typeface="+mn-lt"/>
              </a:rPr>
              <a:t>orinted</a:t>
            </a:r>
            <a:r>
              <a:rPr lang="en-US" sz="2400" b="1" dirty="0" smtClean="0">
                <a:latin typeface="+mn-lt"/>
              </a:rPr>
              <a:t>)</a:t>
            </a:r>
            <a:endParaRPr lang="en-US" sz="2400" dirty="0" smtClean="0">
              <a:latin typeface="+mn-lt"/>
            </a:endParaRPr>
          </a:p>
          <a:p>
            <a:pPr marL="692150" lvl="1" indent="-234950" algn="just">
              <a:lnSpc>
                <a:spcPct val="150000"/>
              </a:lnSpc>
            </a:pPr>
            <a:endParaRPr lang="en-US" sz="2400" dirty="0" smtClean="0">
              <a:latin typeface="+mn-lt"/>
            </a:endParaRPr>
          </a:p>
        </p:txBody>
      </p:sp>
      <p:pic>
        <p:nvPicPr>
          <p:cNvPr id="1026" name="Picture 2" descr="E:\WEB\Student\slides\Unit 3\L1_intr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7920" y="2580697"/>
            <a:ext cx="5114925" cy="1247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87772" y="193964"/>
            <a:ext cx="933450" cy="1089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9F26CE0F-D7C8-4B91-957A-829C58DC9932}"/>
              </a:ext>
            </a:extLst>
          </p:cNvPr>
          <p:cNvCxnSpPr>
            <a:cxnSpLocks/>
          </p:cNvCxnSpPr>
          <p:nvPr/>
        </p:nvCxnSpPr>
        <p:spPr>
          <a:xfrm flipV="1">
            <a:off x="0" y="1232703"/>
            <a:ext cx="7924800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413424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Full web development Stack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Web Development Stack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8436" name="AutoShape 4" descr="Hangman Game played on White board... - Aged Care Health an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438" name="AutoShape 6" descr="Hangman Game played on White board... - Aged Care Health an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440" name="AutoShape 8" descr="Hangman Game played on White board... - Aged Care Health an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140564" y="1225689"/>
            <a:ext cx="11857471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4950" indent="-234950"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+mn-lt"/>
              </a:rPr>
              <a:t>As the web development world is continually changing, its technology stacks too changing</a:t>
            </a:r>
          </a:p>
          <a:p>
            <a:pPr marL="234950" indent="-234950"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+mn-lt"/>
              </a:rPr>
              <a:t>Top web development stacks</a:t>
            </a:r>
          </a:p>
          <a:p>
            <a:pPr marL="692150" lvl="1" indent="-234950"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+mn-lt"/>
              </a:rPr>
              <a:t>MEAN </a:t>
            </a:r>
          </a:p>
          <a:p>
            <a:pPr marL="692150" lvl="1" indent="-234950"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+mn-lt"/>
              </a:rPr>
              <a:t>MERN</a:t>
            </a:r>
          </a:p>
          <a:p>
            <a:pPr marL="692150" lvl="1" indent="-234950"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+mn-lt"/>
              </a:rPr>
              <a:t>Meteor.js</a:t>
            </a:r>
          </a:p>
          <a:p>
            <a:pPr marL="692150" lvl="1" indent="-234950"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+mn-lt"/>
              </a:rPr>
              <a:t>Flutter</a:t>
            </a:r>
          </a:p>
          <a:p>
            <a:pPr marL="692150" lvl="1" indent="-234950"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+mn-lt"/>
              </a:rPr>
              <a:t>The </a:t>
            </a:r>
            <a:r>
              <a:rPr lang="en-US" sz="2400" dirty="0" err="1" smtClean="0">
                <a:latin typeface="+mn-lt"/>
              </a:rPr>
              <a:t>serverless</a:t>
            </a:r>
            <a:r>
              <a:rPr lang="en-US" sz="2400" dirty="0" smtClean="0">
                <a:latin typeface="+mn-lt"/>
              </a:rPr>
              <a:t> Technology stack</a:t>
            </a:r>
          </a:p>
          <a:p>
            <a:pPr marL="692150" lvl="1" indent="-234950"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+mn-lt"/>
              </a:rPr>
              <a:t>The LAMP technology stack</a:t>
            </a:r>
          </a:p>
          <a:p>
            <a:pPr marL="692150" lvl="1" indent="-234950"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+mn-lt"/>
              </a:rPr>
              <a:t>Ruby on Rails Tech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WEB\Student\slides\Unit 3\mern.jf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8909" y="2402885"/>
            <a:ext cx="5699529" cy="2714061"/>
          </a:xfrm>
          <a:prstGeom prst="rect">
            <a:avLst/>
          </a:prstGeom>
          <a:noFill/>
        </p:spPr>
      </p:pic>
      <p:pic>
        <p:nvPicPr>
          <p:cNvPr id="19459" name="Picture 5" descr="A close up of a logo&#10;&#10;Description automatically generated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87772" y="193964"/>
            <a:ext cx="933450" cy="1089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9F26CE0F-D7C8-4B91-957A-829C58DC9932}"/>
              </a:ext>
            </a:extLst>
          </p:cNvPr>
          <p:cNvCxnSpPr>
            <a:cxnSpLocks/>
          </p:cNvCxnSpPr>
          <p:nvPr/>
        </p:nvCxnSpPr>
        <p:spPr>
          <a:xfrm flipV="1">
            <a:off x="0" y="1232703"/>
            <a:ext cx="7924800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413424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MERN - Introduction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Web Development Stack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8436" name="AutoShape 4" descr="Hangman Game played on White board... - Aged Care Health an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438" name="AutoShape 6" descr="Hangman Game played on White board... - Aged Care Health an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440" name="AutoShape 8" descr="Hangman Game played on White board... - Aged Care Health an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140564" y="1225689"/>
            <a:ext cx="11857471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4950" indent="-234950"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+mn-lt"/>
              </a:rPr>
              <a:t> Stands for </a:t>
            </a:r>
            <a:r>
              <a:rPr lang="en-US" sz="2400" b="1" dirty="0" err="1" smtClean="0">
                <a:latin typeface="+mn-lt"/>
              </a:rPr>
              <a:t>MongoDB</a:t>
            </a:r>
            <a:r>
              <a:rPr lang="en-US" sz="2400" b="1" dirty="0" smtClean="0">
                <a:latin typeface="+mn-lt"/>
              </a:rPr>
              <a:t>, Express, React, Node</a:t>
            </a:r>
            <a:endParaRPr lang="en-US" sz="2400" dirty="0" smtClean="0">
              <a:latin typeface="+mn-lt"/>
            </a:endParaRPr>
          </a:p>
          <a:p>
            <a:pPr marL="692150" lvl="1" indent="-234950"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 err="1" smtClean="0">
                <a:latin typeface="+mn-lt"/>
              </a:rPr>
              <a:t>MongoDB</a:t>
            </a:r>
            <a:r>
              <a:rPr lang="en-US" sz="2400" dirty="0" smtClean="0">
                <a:latin typeface="+mn-lt"/>
              </a:rPr>
              <a:t> - document database</a:t>
            </a:r>
          </a:p>
          <a:p>
            <a:pPr marL="692150" lvl="1" indent="-234950"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+mn-lt"/>
              </a:rPr>
              <a:t>Express(.</a:t>
            </a:r>
            <a:r>
              <a:rPr lang="en-US" sz="2400" dirty="0" err="1" smtClean="0">
                <a:latin typeface="+mn-lt"/>
              </a:rPr>
              <a:t>js</a:t>
            </a:r>
            <a:r>
              <a:rPr lang="en-US" sz="2400" dirty="0" smtClean="0">
                <a:latin typeface="+mn-lt"/>
              </a:rPr>
              <a:t>) - Node.js web framework</a:t>
            </a:r>
          </a:p>
          <a:p>
            <a:pPr marL="692150" lvl="1" indent="-234950"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+mn-lt"/>
              </a:rPr>
              <a:t>React(.</a:t>
            </a:r>
            <a:r>
              <a:rPr lang="en-US" sz="2400" dirty="0" err="1" smtClean="0">
                <a:latin typeface="+mn-lt"/>
              </a:rPr>
              <a:t>js</a:t>
            </a:r>
            <a:r>
              <a:rPr lang="en-US" sz="2400" dirty="0" smtClean="0">
                <a:latin typeface="+mn-lt"/>
              </a:rPr>
              <a:t>) - a client-side </a:t>
            </a:r>
            <a:r>
              <a:rPr lang="en-US" sz="2400" smtClean="0">
                <a:latin typeface="+mn-lt"/>
              </a:rPr>
              <a:t>JavaScript </a:t>
            </a:r>
            <a:r>
              <a:rPr lang="en-US" sz="2400" smtClean="0">
                <a:latin typeface="+mn-lt"/>
              </a:rPr>
              <a:t>library</a:t>
            </a:r>
            <a:endParaRPr lang="en-US" sz="2400" dirty="0" smtClean="0">
              <a:latin typeface="+mn-lt"/>
            </a:endParaRPr>
          </a:p>
          <a:p>
            <a:pPr marL="692150" lvl="1" indent="-234950"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+mn-lt"/>
              </a:rPr>
              <a:t>Node(.</a:t>
            </a:r>
            <a:r>
              <a:rPr lang="en-US" sz="2400" dirty="0" err="1" smtClean="0">
                <a:latin typeface="+mn-lt"/>
              </a:rPr>
              <a:t>js</a:t>
            </a:r>
            <a:r>
              <a:rPr lang="en-US" sz="2400" dirty="0" smtClean="0">
                <a:latin typeface="+mn-lt"/>
              </a:rPr>
              <a:t>) - the premier JavaScript web server</a:t>
            </a:r>
          </a:p>
          <a:p>
            <a:pPr marL="692150" lvl="1" indent="-234950" algn="just">
              <a:lnSpc>
                <a:spcPct val="150000"/>
              </a:lnSpc>
              <a:buFont typeface="Arial" charset="0"/>
              <a:buChar char="•"/>
            </a:pPr>
            <a:endParaRPr lang="en-US" sz="2400" dirty="0" smtClean="0">
              <a:latin typeface="+mn-lt"/>
            </a:endParaRPr>
          </a:p>
          <a:p>
            <a:pPr marL="692150" lvl="1" indent="-234950" algn="just">
              <a:lnSpc>
                <a:spcPct val="150000"/>
              </a:lnSpc>
            </a:pPr>
            <a:endParaRPr lang="en-US" sz="2400" dirty="0" smtClean="0">
              <a:latin typeface="+mn-lt"/>
            </a:endParaRPr>
          </a:p>
          <a:p>
            <a:pPr marL="234950" indent="-234950"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+mn-lt"/>
              </a:rPr>
              <a:t> Allows you to easily construct a </a:t>
            </a:r>
            <a:r>
              <a:rPr lang="en-US" sz="2400" b="1" dirty="0" smtClean="0">
                <a:latin typeface="+mn-lt"/>
              </a:rPr>
              <a:t>3-tier architecture </a:t>
            </a:r>
            <a:r>
              <a:rPr lang="en-US" sz="2400" dirty="0" smtClean="0">
                <a:latin typeface="+mn-lt"/>
              </a:rPr>
              <a:t>(frontend, backend, database) entirely using JavaScript and JSON MERN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9F26CE0F-D7C8-4B91-957A-829C58DC9932}"/>
              </a:ext>
            </a:extLst>
          </p:cNvPr>
          <p:cNvCxnSpPr>
            <a:cxnSpLocks/>
          </p:cNvCxnSpPr>
          <p:nvPr/>
        </p:nvCxnSpPr>
        <p:spPr>
          <a:xfrm flipV="1">
            <a:off x="0" y="1232703"/>
            <a:ext cx="7924800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413424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React.JS</a:t>
            </a:r>
            <a:endParaRPr lang="en-GB" sz="2400" b="1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8436" name="AutoShape 4" descr="Hangman Game played on White board... - Aged Care Health an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438" name="AutoShape 6" descr="Hangman Game played on White board... - Aged Care Health an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440" name="AutoShape 8" descr="Hangman Game played on White board... - Aged Care Health an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168274" y="1311138"/>
            <a:ext cx="10664826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4950" indent="-234950"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Front End Library (The top tier of MERN Stack)</a:t>
            </a:r>
          </a:p>
          <a:p>
            <a:pPr marL="234950" indent="-234950">
              <a:lnSpc>
                <a:spcPct val="150000"/>
              </a:lnSpc>
              <a:buFont typeface="Arial" charset="0"/>
              <a:buChar char="•"/>
            </a:pPr>
            <a:r>
              <a:rPr lang="en-GB" sz="2400" dirty="0" smtClean="0">
                <a:latin typeface="Calibri" pitchFamily="34" charset="0"/>
                <a:cs typeface="Times New Roman" pitchFamily="18" charset="0"/>
              </a:rPr>
              <a:t>The declarative JavaScript Library  for creating dynamic client-side applications</a:t>
            </a:r>
          </a:p>
          <a:p>
            <a:pPr marL="234950" indent="-234950">
              <a:lnSpc>
                <a:spcPct val="150000"/>
              </a:lnSpc>
              <a:buFont typeface="Arial" charset="0"/>
              <a:buChar char="•"/>
            </a:pPr>
            <a:r>
              <a:rPr lang="en-GB" sz="2400" dirty="0" smtClean="0">
                <a:latin typeface="Calibri" pitchFamily="34" charset="0"/>
                <a:cs typeface="Times New Roman" pitchFamily="18" charset="0"/>
              </a:rPr>
              <a:t>Build up complex interfaces through </a:t>
            </a:r>
          </a:p>
          <a:p>
            <a:pPr marL="1314450" lvl="1" indent="-234950">
              <a:lnSpc>
                <a:spcPct val="150000"/>
              </a:lnSpc>
              <a:buFont typeface="Arial" charset="0"/>
              <a:buChar char="•"/>
            </a:pPr>
            <a:r>
              <a:rPr lang="en-GB" sz="2400" dirty="0" smtClean="0">
                <a:latin typeface="Calibri" pitchFamily="34" charset="0"/>
                <a:cs typeface="Times New Roman" pitchFamily="18" charset="0"/>
              </a:rPr>
              <a:t>simple Components, </a:t>
            </a:r>
          </a:p>
          <a:p>
            <a:pPr marL="1314450" lvl="1" indent="-234950">
              <a:lnSpc>
                <a:spcPct val="150000"/>
              </a:lnSpc>
              <a:buFont typeface="Arial" charset="0"/>
              <a:buChar char="•"/>
            </a:pPr>
            <a:r>
              <a:rPr lang="en-GB" sz="2400" dirty="0" smtClean="0">
                <a:latin typeface="Calibri" pitchFamily="34" charset="0"/>
                <a:cs typeface="Times New Roman" pitchFamily="18" charset="0"/>
              </a:rPr>
              <a:t>connect them to data on your backend server, and </a:t>
            </a:r>
          </a:p>
          <a:p>
            <a:pPr marL="1314450" lvl="1" indent="-234950">
              <a:lnSpc>
                <a:spcPct val="150000"/>
              </a:lnSpc>
              <a:buFont typeface="Arial" charset="0"/>
              <a:buChar char="•"/>
            </a:pPr>
            <a:r>
              <a:rPr lang="en-GB" sz="2400" dirty="0" smtClean="0">
                <a:latin typeface="Calibri" pitchFamily="34" charset="0"/>
                <a:cs typeface="Times New Roman" pitchFamily="18" charset="0"/>
              </a:rPr>
              <a:t>render them as HTML</a:t>
            </a:r>
          </a:p>
          <a:p>
            <a:pPr marL="234950" indent="-234950">
              <a:lnSpc>
                <a:spcPct val="150000"/>
              </a:lnSpc>
              <a:buFont typeface="Arial" charset="0"/>
              <a:buChar char="•"/>
            </a:pPr>
            <a:r>
              <a:rPr lang="en-GB" sz="2400" dirty="0" smtClean="0">
                <a:latin typeface="Calibri" pitchFamily="34" charset="0"/>
                <a:cs typeface="Times New Roman" pitchFamily="18" charset="0"/>
              </a:rPr>
              <a:t>Strengths:</a:t>
            </a:r>
          </a:p>
          <a:p>
            <a:pPr marL="1314450" lvl="1" indent="-234950">
              <a:lnSpc>
                <a:spcPct val="150000"/>
              </a:lnSpc>
              <a:buFont typeface="Arial" charset="0"/>
              <a:buChar char="•"/>
            </a:pPr>
            <a:r>
              <a:rPr lang="en-GB" sz="2400" dirty="0" smtClean="0">
                <a:latin typeface="Calibri" pitchFamily="34" charset="0"/>
                <a:cs typeface="Times New Roman" pitchFamily="18" charset="0"/>
              </a:rPr>
              <a:t>Handling </a:t>
            </a:r>
            <a:r>
              <a:rPr lang="en-GB" sz="2400" dirty="0" err="1" smtClean="0">
                <a:latin typeface="Calibri" pitchFamily="34" charset="0"/>
                <a:cs typeface="Times New Roman" pitchFamily="18" charset="0"/>
              </a:rPr>
              <a:t>stateful</a:t>
            </a:r>
            <a:r>
              <a:rPr lang="en-GB" sz="2400" dirty="0" smtClean="0">
                <a:latin typeface="Calibri" pitchFamily="34" charset="0"/>
                <a:cs typeface="Times New Roman" pitchFamily="18" charset="0"/>
              </a:rPr>
              <a:t>, data-driven interfaces </a:t>
            </a:r>
          </a:p>
          <a:p>
            <a:pPr marL="1314450" lvl="1" indent="-234950">
              <a:lnSpc>
                <a:spcPct val="150000"/>
              </a:lnSpc>
              <a:buFont typeface="Arial" charset="0"/>
              <a:buChar char="•"/>
            </a:pPr>
            <a:r>
              <a:rPr lang="en-GB" sz="2400" dirty="0" smtClean="0">
                <a:latin typeface="Calibri" pitchFamily="34" charset="0"/>
                <a:cs typeface="Times New Roman" pitchFamily="18" charset="0"/>
              </a:rPr>
              <a:t>Great support for forms, error handling, events, lists, etc.</a:t>
            </a:r>
            <a:endParaRPr lang="en-US" sz="2400" dirty="0" smtClean="0"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49973" y="5517381"/>
            <a:ext cx="1117600" cy="110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79257" y="27533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Web Development Stack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9F26CE0F-D7C8-4B91-957A-829C58DC9932}"/>
              </a:ext>
            </a:extLst>
          </p:cNvPr>
          <p:cNvCxnSpPr>
            <a:cxnSpLocks/>
          </p:cNvCxnSpPr>
          <p:nvPr/>
        </p:nvCxnSpPr>
        <p:spPr>
          <a:xfrm flipV="1">
            <a:off x="0" y="1232703"/>
            <a:ext cx="7924800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413424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Node.JS and Express.JS</a:t>
            </a:r>
            <a:endParaRPr lang="en-GB" sz="2400" b="1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8436" name="AutoShape 4" descr="Hangman Game played on White board... - Aged Care Health an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438" name="AutoShape 6" descr="Hangman Game played on White board... - Aged Care Health an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440" name="AutoShape 8" descr="Hangman Game played on White board... - Aged Care Health an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168274" y="1311138"/>
            <a:ext cx="1186670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4950" indent="-234950"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Server side Framework (The middle tier of MERN Stack)</a:t>
            </a:r>
          </a:p>
          <a:p>
            <a:pPr marL="234950" indent="-234950">
              <a:lnSpc>
                <a:spcPct val="150000"/>
              </a:lnSpc>
              <a:buFont typeface="Arial" charset="0"/>
              <a:buChar char="•"/>
            </a:pPr>
            <a:r>
              <a:rPr lang="en-GB" sz="2400" dirty="0" smtClean="0">
                <a:latin typeface="Calibri" pitchFamily="34" charset="0"/>
                <a:cs typeface="Times New Roman" pitchFamily="18" charset="0"/>
              </a:rPr>
              <a:t>Express.js server-side framework, running inside a Node.js server</a:t>
            </a:r>
          </a:p>
          <a:p>
            <a:pPr marL="234950" indent="-234950">
              <a:lnSpc>
                <a:spcPct val="150000"/>
              </a:lnSpc>
              <a:buFont typeface="Arial" charset="0"/>
              <a:buChar char="•"/>
            </a:pPr>
            <a:r>
              <a:rPr lang="en-GB" sz="2400" dirty="0" smtClean="0">
                <a:latin typeface="Calibri" pitchFamily="34" charset="0"/>
                <a:cs typeface="Times New Roman" pitchFamily="18" charset="0"/>
              </a:rPr>
              <a:t>Has powerful models for URL routing (matching an incoming URL with a server function), and handling HTTP requests and responses</a:t>
            </a:r>
          </a:p>
          <a:p>
            <a:pPr marL="234950" indent="-234950">
              <a:lnSpc>
                <a:spcPct val="150000"/>
              </a:lnSpc>
              <a:buFont typeface="Arial" charset="0"/>
              <a:buChar char="•"/>
            </a:pPr>
            <a:r>
              <a:rPr lang="en-GB" sz="2400" dirty="0" smtClean="0">
                <a:latin typeface="Calibri" pitchFamily="34" charset="0"/>
                <a:cs typeface="Times New Roman" pitchFamily="18" charset="0"/>
              </a:rPr>
              <a:t>In turn use Node.js MongoDB drivers, either via </a:t>
            </a:r>
            <a:r>
              <a:rPr lang="en-GB" sz="2400" dirty="0" err="1" smtClean="0">
                <a:latin typeface="Calibri" pitchFamily="34" charset="0"/>
                <a:cs typeface="Times New Roman" pitchFamily="18" charset="0"/>
              </a:rPr>
              <a:t>callbacks</a:t>
            </a:r>
            <a:r>
              <a:rPr lang="en-GB" sz="2400" dirty="0" smtClean="0">
                <a:latin typeface="Calibri" pitchFamily="34" charset="0"/>
                <a:cs typeface="Times New Roman" pitchFamily="18" charset="0"/>
              </a:rPr>
              <a:t> for using Promises, to access and update data in your MongoDB database</a:t>
            </a:r>
            <a:endParaRPr lang="en-US" sz="2400" dirty="0" smtClean="0"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18631" y="5413936"/>
            <a:ext cx="1169987" cy="1207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6587" y="5450237"/>
            <a:ext cx="1187450" cy="1117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79257" y="27533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Web Development Stack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9F26CE0F-D7C8-4B91-957A-829C58DC9932}"/>
              </a:ext>
            </a:extLst>
          </p:cNvPr>
          <p:cNvCxnSpPr>
            <a:cxnSpLocks/>
          </p:cNvCxnSpPr>
          <p:nvPr/>
        </p:nvCxnSpPr>
        <p:spPr>
          <a:xfrm flipV="1">
            <a:off x="0" y="1232703"/>
            <a:ext cx="7924800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413424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MongoDB</a:t>
            </a:r>
            <a:endParaRPr lang="en-GB" sz="2400" b="1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8436" name="AutoShape 4" descr="Hangman Game played on White board... - Aged Care Health an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438" name="AutoShape 6" descr="Hangman Game played on White board... - Aged Care Health an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440" name="AutoShape 8" descr="Hangman Game played on White board... - Aged Care Health an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168274" y="1311138"/>
            <a:ext cx="1066482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4950" indent="-234950"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Database Server (The bottom tier of MERN Stack)</a:t>
            </a:r>
          </a:p>
          <a:p>
            <a:pPr marL="234950" indent="-234950"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Application data store(user profiles, content, comments, uploads, events, etc.)</a:t>
            </a:r>
          </a:p>
          <a:p>
            <a:pPr marL="234950" indent="-234950" algn="just">
              <a:lnSpc>
                <a:spcPct val="150000"/>
              </a:lnSpc>
              <a:buFont typeface="Arial" charset="0"/>
              <a:buChar char="•"/>
            </a:pPr>
            <a:r>
              <a:rPr lang="en-GB" sz="2400" dirty="0" smtClean="0">
                <a:latin typeface="Calibri" pitchFamily="34" charset="0"/>
                <a:cs typeface="Times New Roman" pitchFamily="18" charset="0"/>
              </a:rPr>
              <a:t>JSON documents created in the front end can be stored directly in MongoDB for later retrieval through Node.JS and Express.JS</a:t>
            </a:r>
            <a:endParaRPr lang="en-US" sz="2400" dirty="0" smtClean="0"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85186" y="5550342"/>
            <a:ext cx="1123949" cy="1117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79257" y="27533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Web Development Stack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90" name="Google Shape;349;p20"/>
          <p:cNvCxnSpPr>
            <a:cxnSpLocks noChangeShapeType="1"/>
          </p:cNvCxnSpPr>
          <p:nvPr/>
        </p:nvCxnSpPr>
        <p:spPr bwMode="auto">
          <a:xfrm rot="10800000" flipH="1">
            <a:off x="5448300" y="2887663"/>
            <a:ext cx="4581525" cy="0"/>
          </a:xfrm>
          <a:prstGeom prst="straightConnector1">
            <a:avLst/>
          </a:prstGeom>
          <a:noFill/>
          <a:ln w="38100">
            <a:solidFill>
              <a:srgbClr val="C55A11"/>
            </a:solidFill>
            <a:miter lim="800000"/>
            <a:headEnd type="none" w="sm" len="sm"/>
            <a:tailEnd type="none" w="sm" len="sm"/>
          </a:ln>
        </p:spPr>
      </p:cxnSp>
      <p:sp>
        <p:nvSpPr>
          <p:cNvPr id="12291" name="Google Shape;350;p20"/>
          <p:cNvSpPr>
            <a:spLocks noChangeArrowheads="1"/>
          </p:cNvSpPr>
          <p:nvPr/>
        </p:nvSpPr>
        <p:spPr bwMode="auto">
          <a:xfrm>
            <a:off x="5461000" y="4049713"/>
            <a:ext cx="74961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>
            <a:spAutoFit/>
          </a:bodyPr>
          <a:lstStyle/>
          <a:p>
            <a:r>
              <a:rPr lang="en-US" sz="2400" b="1">
                <a:latin typeface="Calibri" pitchFamily="34" charset="0"/>
                <a:cs typeface="Calibri" pitchFamily="34" charset="0"/>
                <a:sym typeface="Calibri" pitchFamily="34" charset="0"/>
              </a:rPr>
              <a:t>vinayj@pes.edu</a:t>
            </a:r>
          </a:p>
        </p:txBody>
      </p:sp>
      <p:sp>
        <p:nvSpPr>
          <p:cNvPr id="12292" name="Google Shape;351;p20"/>
          <p:cNvSpPr>
            <a:spLocks noChangeArrowheads="1"/>
          </p:cNvSpPr>
          <p:nvPr/>
        </p:nvSpPr>
        <p:spPr bwMode="auto">
          <a:xfrm>
            <a:off x="5461000" y="4437063"/>
            <a:ext cx="74961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>
            <a:spAutoFit/>
          </a:bodyPr>
          <a:lstStyle/>
          <a:p>
            <a:r>
              <a:rPr lang="en-US" sz="2400">
                <a:latin typeface="Calibri" pitchFamily="34" charset="0"/>
                <a:cs typeface="Calibri" pitchFamily="34" charset="0"/>
                <a:sym typeface="Calibri" pitchFamily="34" charset="0"/>
              </a:rPr>
              <a:t>+91 8026726622</a:t>
            </a:r>
          </a:p>
        </p:txBody>
      </p:sp>
      <p:pic>
        <p:nvPicPr>
          <p:cNvPr id="12293" name="Google Shape;352;p20" descr="A close up of a logo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413" y="1606550"/>
            <a:ext cx="2370137" cy="354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Google Shape;353;p20"/>
          <p:cNvSpPr>
            <a:spLocks noChangeArrowheads="1"/>
          </p:cNvSpPr>
          <p:nvPr/>
        </p:nvSpPr>
        <p:spPr bwMode="auto">
          <a:xfrm>
            <a:off x="5448300" y="2049463"/>
            <a:ext cx="4603750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>
            <a:spAutoFit/>
          </a:bodyPr>
          <a:lstStyle/>
          <a:p>
            <a:r>
              <a:rPr lang="en-US" sz="3600" b="1">
                <a:solidFill>
                  <a:srgbClr val="C55A11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THANK YOU</a:t>
            </a:r>
            <a:endParaRPr lang="en-US"/>
          </a:p>
        </p:txBody>
      </p:sp>
      <p:sp>
        <p:nvSpPr>
          <p:cNvPr id="12295" name="Google Shape;354;p20"/>
          <p:cNvSpPr>
            <a:spLocks noChangeArrowheads="1"/>
          </p:cNvSpPr>
          <p:nvPr/>
        </p:nvSpPr>
        <p:spPr bwMode="auto">
          <a:xfrm>
            <a:off x="5448300" y="3128963"/>
            <a:ext cx="74977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>
            <a:spAutoFit/>
          </a:bodyPr>
          <a:lstStyle/>
          <a:p>
            <a:r>
              <a:rPr lang="en-US" sz="2400" b="1">
                <a:latin typeface="Calibri" pitchFamily="34" charset="0"/>
                <a:cs typeface="Calibri" pitchFamily="34" charset="0"/>
                <a:sym typeface="Calibri" pitchFamily="34" charset="0"/>
              </a:rPr>
              <a:t>Vinay Joshi and Sindhu R Pai</a:t>
            </a:r>
          </a:p>
        </p:txBody>
      </p:sp>
      <p:sp>
        <p:nvSpPr>
          <p:cNvPr id="12296" name="Google Shape;355;p20"/>
          <p:cNvSpPr>
            <a:spLocks noChangeArrowheads="1"/>
          </p:cNvSpPr>
          <p:nvPr/>
        </p:nvSpPr>
        <p:spPr bwMode="auto">
          <a:xfrm>
            <a:off x="5448300" y="3525838"/>
            <a:ext cx="74977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>
            <a:spAutoFit/>
          </a:bodyPr>
          <a:lstStyle/>
          <a:p>
            <a:r>
              <a:rPr lang="en-US" sz="2400">
                <a:latin typeface="Calibri" pitchFamily="34" charset="0"/>
                <a:cs typeface="Calibri" pitchFamily="34" charset="0"/>
                <a:sym typeface="Calibri" pitchFamily="34" charset="0"/>
              </a:rPr>
              <a:t>Department of Computer Science and Engineering</a:t>
            </a:r>
          </a:p>
        </p:txBody>
      </p:sp>
      <p:grpSp>
        <p:nvGrpSpPr>
          <p:cNvPr id="2" name="Google Shape;356;p20"/>
          <p:cNvGrpSpPr>
            <a:grpSpLocks/>
          </p:cNvGrpSpPr>
          <p:nvPr/>
        </p:nvGrpSpPr>
        <p:grpSpPr bwMode="auto">
          <a:xfrm>
            <a:off x="314325" y="349250"/>
            <a:ext cx="11517313" cy="6218238"/>
            <a:chOff x="313844" y="349466"/>
            <a:chExt cx="11518407" cy="6218388"/>
          </a:xfrm>
        </p:grpSpPr>
        <p:sp>
          <p:nvSpPr>
            <p:cNvPr id="12300" name="Google Shape;357;p20"/>
            <p:cNvSpPr>
              <a:spLocks noChangeArrowheads="1"/>
            </p:cNvSpPr>
            <p:nvPr/>
          </p:nvSpPr>
          <p:spPr bwMode="auto"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C55A11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12301" name="Google Shape;358;p20"/>
            <p:cNvSpPr>
              <a:spLocks noChangeArrowheads="1"/>
            </p:cNvSpPr>
            <p:nvPr/>
          </p:nvSpPr>
          <p:spPr bwMode="auto"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C55A11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12302" name="Google Shape;359;p20"/>
            <p:cNvSpPr>
              <a:spLocks noChangeArrowheads="1"/>
            </p:cNvSpPr>
            <p:nvPr/>
          </p:nvSpPr>
          <p:spPr bwMode="auto"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12303" name="Google Shape;360;p20"/>
            <p:cNvSpPr>
              <a:spLocks noChangeArrowheads="1"/>
            </p:cNvSpPr>
            <p:nvPr/>
          </p:nvSpPr>
          <p:spPr bwMode="auto"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</p:grpSp>
      <p:sp>
        <p:nvSpPr>
          <p:cNvPr id="12298" name="Google Shape;350;p20"/>
          <p:cNvSpPr>
            <a:spLocks noChangeArrowheads="1"/>
          </p:cNvSpPr>
          <p:nvPr/>
        </p:nvSpPr>
        <p:spPr bwMode="auto">
          <a:xfrm>
            <a:off x="5468128" y="4982158"/>
            <a:ext cx="74977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>
            <a:spAutoFit/>
          </a:bodyPr>
          <a:lstStyle/>
          <a:p>
            <a:r>
              <a:rPr lang="en-US" sz="2400" b="1" dirty="0">
                <a:latin typeface="Calibri" pitchFamily="34" charset="0"/>
                <a:cs typeface="Calibri" pitchFamily="34" charset="0"/>
                <a:sym typeface="Calibri" pitchFamily="34" charset="0"/>
              </a:rPr>
              <a:t>sindhurpai@pes.edu</a:t>
            </a:r>
          </a:p>
        </p:txBody>
      </p:sp>
      <p:sp>
        <p:nvSpPr>
          <p:cNvPr id="12299" name="Google Shape;351;p20"/>
          <p:cNvSpPr>
            <a:spLocks noChangeArrowheads="1"/>
          </p:cNvSpPr>
          <p:nvPr/>
        </p:nvSpPr>
        <p:spPr bwMode="auto">
          <a:xfrm>
            <a:off x="5495925" y="5386388"/>
            <a:ext cx="74977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>
            <a:spAutoFit/>
          </a:bodyPr>
          <a:lstStyle/>
          <a:p>
            <a:r>
              <a:rPr lang="en-US" sz="2400">
                <a:latin typeface="Calibri" pitchFamily="34" charset="0"/>
                <a:cs typeface="Calibri" pitchFamily="34" charset="0"/>
                <a:sym typeface="Calibri" pitchFamily="34" charset="0"/>
              </a:rPr>
              <a:t>+91 8277606459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2779</TotalTime>
  <Words>344</Words>
  <Application>Microsoft Office PowerPoint</Application>
  <PresentationFormat>Custom</PresentationFormat>
  <Paragraphs>62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SINDHU</dc:creator>
  <cp:lastModifiedBy>SINDHU</cp:lastModifiedBy>
  <cp:revision>95</cp:revision>
  <dcterms:created xsi:type="dcterms:W3CDTF">2020-06-03T14:19:11Z</dcterms:created>
  <dcterms:modified xsi:type="dcterms:W3CDTF">2021-10-07T10:15:35Z</dcterms:modified>
</cp:coreProperties>
</file>