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8" roundtripDataSignature="AMtx7mgcrdRYDT3PKsEOD8VSvlmRiOCY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fcfe4dd9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fcfe4dd9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fcfe4dd9e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12fcfe4dd9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fcfe4dd9e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12fcfe4dd9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medium.com/@fulldive/a-brief-history-of-browsers-57669527c0cf" TargetMode="External"/><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www.donmouth.co.uk/web_design/browsermuseum/browsermuseum.html" TargetMode="External"/><Relationship Id="rId4" Type="http://schemas.openxmlformats.org/officeDocument/2006/relationships/image" Target="../media/image11.jpg"/><Relationship Id="rId5" Type="http://schemas.openxmlformats.org/officeDocument/2006/relationships/image" Target="../media/image7.png"/><Relationship Id="rId6" Type="http://schemas.openxmlformats.org/officeDocument/2006/relationships/image" Target="../media/image25.jpg"/><Relationship Id="rId7"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en.wikipedia.org/wiki/Web_platform" TargetMode="External"/><Relationship Id="rId9" Type="http://schemas.openxmlformats.org/officeDocument/2006/relationships/image" Target="../media/image5.png"/><Relationship Id="rId5" Type="http://schemas.openxmlformats.org/officeDocument/2006/relationships/hyperlink" Target="https://en.wikipedia.org/wiki/Information_space" TargetMode="External"/><Relationship Id="rId6" Type="http://schemas.openxmlformats.org/officeDocument/2006/relationships/hyperlink" Target="https://en.wikipedia.org/wiki/Web_resources" TargetMode="External"/><Relationship Id="rId7" Type="http://schemas.openxmlformats.org/officeDocument/2006/relationships/hyperlink" Target="https://en.wikipedia.org/wiki/Internet" TargetMode="External"/><Relationship Id="rId8" Type="http://schemas.openxmlformats.org/officeDocument/2006/relationships/hyperlink" Target="https://en.wikipedia.org/wiki/Web_brows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1688267"/>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WEB TECHNOLOGIES</a:t>
            </a:r>
            <a:endParaRPr b="1" i="0" sz="3600" u="none" cap="none" strike="noStrike">
              <a:solidFill>
                <a:srgbClr val="C55A11"/>
              </a:solidFill>
              <a:latin typeface="Calibri"/>
              <a:ea typeface="Calibri"/>
              <a:cs typeface="Calibri"/>
              <a:sym typeface="Calibri"/>
            </a:endParaRPr>
          </a:p>
        </p:txBody>
      </p:sp>
      <p:sp>
        <p:nvSpPr>
          <p:cNvPr id="89" name="Google Shape;89;p1"/>
          <p:cNvSpPr/>
          <p:nvPr/>
        </p:nvSpPr>
        <p:spPr>
          <a:xfrm>
            <a:off x="4781916" y="2841955"/>
            <a:ext cx="699444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F5496"/>
                </a:solidFill>
                <a:latin typeface="Calibri"/>
                <a:ea typeface="Calibri"/>
                <a:cs typeface="Calibri"/>
                <a:sym typeface="Calibri"/>
              </a:rPr>
              <a:t>Introduction to WWW,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F5496"/>
                </a:solidFill>
                <a:latin typeface="Calibri"/>
                <a:ea typeface="Calibri"/>
                <a:cs typeface="Calibri"/>
                <a:sym typeface="Calibri"/>
              </a:rPr>
              <a:t>Web Protocols and URLs </a:t>
            </a:r>
            <a:endParaRPr b="1" i="0" sz="3600" u="none" cap="none" strike="noStrike">
              <a:solidFill>
                <a:srgbClr val="2F5496"/>
              </a:solidFill>
              <a:latin typeface="Calibri"/>
              <a:ea typeface="Calibri"/>
              <a:cs typeface="Calibri"/>
              <a:sym typeface="Calibri"/>
            </a:endParaRPr>
          </a:p>
        </p:txBody>
      </p:sp>
      <p:sp>
        <p:nvSpPr>
          <p:cNvPr id="90" name="Google Shape;90;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Vinay Joshi</a:t>
            </a:r>
            <a:endParaRPr b="1" i="0" sz="2400" u="none" cap="none" strike="noStrike">
              <a:solidFill>
                <a:schemeClr val="dk1"/>
              </a:solidFill>
              <a:latin typeface="Calibri"/>
              <a:ea typeface="Calibri"/>
              <a:cs typeface="Calibri"/>
              <a:sym typeface="Calibri"/>
            </a:endParaRPr>
          </a:p>
        </p:txBody>
      </p:sp>
      <p:sp>
        <p:nvSpPr>
          <p:cNvPr id="91" name="Google Shape;91;p1"/>
          <p:cNvSpPr/>
          <p:nvPr/>
        </p:nvSpPr>
        <p:spPr>
          <a:xfrm>
            <a:off x="4781916" y="4813108"/>
            <a:ext cx="749721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Computer Science and Engineering</a:t>
            </a:r>
            <a:endParaRPr b="0" i="0" sz="2400" u="none" cap="none" strike="noStrike">
              <a:solidFill>
                <a:schemeClr val="dk1"/>
              </a:solidFill>
              <a:latin typeface="Calibri"/>
              <a:ea typeface="Calibri"/>
              <a:cs typeface="Calibri"/>
              <a:sym typeface="Calibri"/>
            </a:endParaRPr>
          </a:p>
        </p:txBody>
      </p:sp>
      <p:grpSp>
        <p:nvGrpSpPr>
          <p:cNvPr id="92" name="Google Shape;92;p1"/>
          <p:cNvGrpSpPr/>
          <p:nvPr/>
        </p:nvGrpSpPr>
        <p:grpSpPr>
          <a:xfrm>
            <a:off x="313844" y="5489699"/>
            <a:ext cx="1066895" cy="1078155"/>
            <a:chOff x="313844" y="5489699"/>
            <a:chExt cx="1066895" cy="1078155"/>
          </a:xfrm>
        </p:grpSpPr>
        <p:sp>
          <p:nvSpPr>
            <p:cNvPr id="93" name="Google Shape;93;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95" name="Google Shape;95;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96" name="Google Shape;96;p1"/>
          <p:cNvPicPr preferRelativeResize="0"/>
          <p:nvPr/>
        </p:nvPicPr>
        <p:blipFill rotWithShape="1">
          <a:blip r:embed="rId3">
            <a:alphaModFix/>
          </a:blip>
          <a:srcRect b="0" l="0" r="0" t="0"/>
          <a:stretch/>
        </p:blipFill>
        <p:spPr>
          <a:xfrm>
            <a:off x="1745722" y="1606241"/>
            <a:ext cx="2369218" cy="3550188"/>
          </a:xfrm>
          <a:prstGeom prst="rect">
            <a:avLst/>
          </a:prstGeom>
          <a:noFill/>
          <a:ln>
            <a:noFill/>
          </a:ln>
        </p:spPr>
      </p:pic>
      <p:grpSp>
        <p:nvGrpSpPr>
          <p:cNvPr id="97" name="Google Shape;97;p1"/>
          <p:cNvGrpSpPr/>
          <p:nvPr/>
        </p:nvGrpSpPr>
        <p:grpSpPr>
          <a:xfrm rot="10800000">
            <a:off x="10855702" y="266068"/>
            <a:ext cx="1066895" cy="1078155"/>
            <a:chOff x="313844" y="5489699"/>
            <a:chExt cx="1066895" cy="1078155"/>
          </a:xfrm>
        </p:grpSpPr>
        <p:sp>
          <p:nvSpPr>
            <p:cNvPr id="98" name="Google Shape;98;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idx="12" type="sldNum"/>
          </p:nvPr>
        </p:nvSpPr>
        <p:spPr>
          <a:xfrm>
            <a:off x="11081511" y="6464909"/>
            <a:ext cx="206375" cy="177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pic>
        <p:nvPicPr>
          <p:cNvPr descr="A close up of a logo&#10;&#10;Description automatically generated" id="189" name="Google Shape;189;p4"/>
          <p:cNvPicPr preferRelativeResize="0"/>
          <p:nvPr/>
        </p:nvPicPr>
        <p:blipFill rotWithShape="1">
          <a:blip r:embed="rId3">
            <a:alphaModFix/>
          </a:blip>
          <a:srcRect b="0" l="0" r="0" t="0"/>
          <a:stretch/>
        </p:blipFill>
        <p:spPr>
          <a:xfrm>
            <a:off x="10985522" y="0"/>
            <a:ext cx="933598" cy="1398963"/>
          </a:xfrm>
          <a:prstGeom prst="rect">
            <a:avLst/>
          </a:prstGeom>
          <a:noFill/>
          <a:ln>
            <a:noFill/>
          </a:ln>
        </p:spPr>
      </p:pic>
      <p:cxnSp>
        <p:nvCxnSpPr>
          <p:cNvPr id="190" name="Google Shape;190;p4"/>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191" name="Google Shape;191;p4"/>
          <p:cNvSpPr txBox="1"/>
          <p:nvPr/>
        </p:nvSpPr>
        <p:spPr>
          <a:xfrm>
            <a:off x="204185" y="1486563"/>
            <a:ext cx="40304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 Client/Server Architecture</a:t>
            </a:r>
            <a:endParaRPr b="0" i="0" sz="1400" u="none" cap="none" strike="noStrike">
              <a:solidFill>
                <a:srgbClr val="000000"/>
              </a:solidFill>
              <a:latin typeface="Arial"/>
              <a:ea typeface="Arial"/>
              <a:cs typeface="Arial"/>
              <a:sym typeface="Arial"/>
            </a:endParaRPr>
          </a:p>
        </p:txBody>
      </p:sp>
      <p:pic>
        <p:nvPicPr>
          <p:cNvPr id="192" name="Google Shape;192;p4"/>
          <p:cNvPicPr preferRelativeResize="0"/>
          <p:nvPr/>
        </p:nvPicPr>
        <p:blipFill rotWithShape="1">
          <a:blip r:embed="rId4">
            <a:alphaModFix/>
          </a:blip>
          <a:srcRect b="0" l="0" r="0" t="0"/>
          <a:stretch/>
        </p:blipFill>
        <p:spPr>
          <a:xfrm>
            <a:off x="272459" y="2125359"/>
            <a:ext cx="2639417" cy="2945113"/>
          </a:xfrm>
          <a:prstGeom prst="rect">
            <a:avLst/>
          </a:prstGeom>
          <a:noFill/>
          <a:ln>
            <a:noFill/>
          </a:ln>
        </p:spPr>
      </p:pic>
      <p:sp>
        <p:nvSpPr>
          <p:cNvPr id="193" name="Google Shape;193;p4"/>
          <p:cNvSpPr txBox="1"/>
          <p:nvPr/>
        </p:nvSpPr>
        <p:spPr>
          <a:xfrm>
            <a:off x="4367813" y="1490555"/>
            <a:ext cx="40304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Request/Response Pattern</a:t>
            </a:r>
            <a:endParaRPr b="0" i="0" sz="1400" u="none" cap="none" strike="noStrike">
              <a:solidFill>
                <a:srgbClr val="000000"/>
              </a:solidFill>
              <a:latin typeface="Arial"/>
              <a:ea typeface="Arial"/>
              <a:cs typeface="Arial"/>
              <a:sym typeface="Arial"/>
            </a:endParaRPr>
          </a:p>
        </p:txBody>
      </p:sp>
      <p:pic>
        <p:nvPicPr>
          <p:cNvPr descr="Issues With Online Services" id="194" name="Google Shape;194;p4"/>
          <p:cNvPicPr preferRelativeResize="0"/>
          <p:nvPr/>
        </p:nvPicPr>
        <p:blipFill rotWithShape="1">
          <a:blip r:embed="rId5">
            <a:alphaModFix/>
          </a:blip>
          <a:srcRect b="0" l="0" r="0" t="0"/>
          <a:stretch/>
        </p:blipFill>
        <p:spPr>
          <a:xfrm>
            <a:off x="4116360" y="1889693"/>
            <a:ext cx="3788468" cy="2114271"/>
          </a:xfrm>
          <a:prstGeom prst="rect">
            <a:avLst/>
          </a:prstGeom>
          <a:noFill/>
          <a:ln>
            <a:noFill/>
          </a:ln>
        </p:spPr>
      </p:pic>
      <p:sp>
        <p:nvSpPr>
          <p:cNvPr id="195" name="Google Shape;195;p4"/>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How does WWW work?</a:t>
            </a:r>
            <a:endParaRPr b="1" i="0" sz="2400" u="none" cap="none" strike="noStrike">
              <a:solidFill>
                <a:srgbClr val="C55A11"/>
              </a:solidFill>
              <a:latin typeface="Calibri"/>
              <a:ea typeface="Calibri"/>
              <a:cs typeface="Calibri"/>
              <a:sym typeface="Calibri"/>
            </a:endParaRPr>
          </a:p>
        </p:txBody>
      </p:sp>
      <p:sp>
        <p:nvSpPr>
          <p:cNvPr id="196" name="Google Shape;196;p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197" name="Google Shape;197;p4"/>
          <p:cNvSpPr/>
          <p:nvPr/>
        </p:nvSpPr>
        <p:spPr>
          <a:xfrm>
            <a:off x="3297381" y="4142510"/>
            <a:ext cx="4966653" cy="223447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idx="11" type="ftr"/>
          </p:nvPr>
        </p:nvSpPr>
        <p:spPr>
          <a:xfrm>
            <a:off x="543339" y="6356350"/>
            <a:ext cx="7473198" cy="36512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Source:A Brief History of Browsers </a:t>
            </a:r>
            <a:r>
              <a:rPr lang="en-US" u="sng">
                <a:solidFill>
                  <a:schemeClr val="hlink"/>
                </a:solidFill>
                <a:hlinkClick r:id="rId3"/>
              </a:rPr>
              <a:t>https://medium.com/@fulldive/a-brief-history-of-browsers-57669527c0cf</a:t>
            </a:r>
            <a:endParaRPr/>
          </a:p>
        </p:txBody>
      </p:sp>
      <p:pic>
        <p:nvPicPr>
          <p:cNvPr id="203" name="Google Shape;203;p5"/>
          <p:cNvPicPr preferRelativeResize="0"/>
          <p:nvPr/>
        </p:nvPicPr>
        <p:blipFill rotWithShape="1">
          <a:blip r:embed="rId4">
            <a:alphaModFix/>
          </a:blip>
          <a:srcRect b="0" l="0" r="0" t="0"/>
          <a:stretch/>
        </p:blipFill>
        <p:spPr>
          <a:xfrm>
            <a:off x="744637" y="1473370"/>
            <a:ext cx="7377344" cy="4290968"/>
          </a:xfrm>
          <a:prstGeom prst="rect">
            <a:avLst/>
          </a:prstGeom>
          <a:noFill/>
          <a:ln>
            <a:noFill/>
          </a:ln>
        </p:spPr>
      </p:pic>
      <p:pic>
        <p:nvPicPr>
          <p:cNvPr descr="A close up of a logo&#10;&#10;Description automatically generated" id="204" name="Google Shape;204;p5"/>
          <p:cNvPicPr preferRelativeResize="0"/>
          <p:nvPr/>
        </p:nvPicPr>
        <p:blipFill rotWithShape="1">
          <a:blip r:embed="rId5">
            <a:alphaModFix/>
          </a:blip>
          <a:srcRect b="0" l="0" r="0" t="0"/>
          <a:stretch/>
        </p:blipFill>
        <p:spPr>
          <a:xfrm>
            <a:off x="11085581" y="0"/>
            <a:ext cx="933598" cy="1398963"/>
          </a:xfrm>
          <a:prstGeom prst="rect">
            <a:avLst/>
          </a:prstGeom>
          <a:noFill/>
          <a:ln>
            <a:noFill/>
          </a:ln>
        </p:spPr>
      </p:pic>
      <p:cxnSp>
        <p:nvCxnSpPr>
          <p:cNvPr id="205" name="Google Shape;205;p5"/>
          <p:cNvCxnSpPr/>
          <p:nvPr/>
        </p:nvCxnSpPr>
        <p:spPr>
          <a:xfrm>
            <a:off x="71205" y="1336357"/>
            <a:ext cx="8300052" cy="0"/>
          </a:xfrm>
          <a:prstGeom prst="straightConnector1">
            <a:avLst/>
          </a:prstGeom>
          <a:noFill/>
          <a:ln cap="flat" cmpd="sng" w="38100">
            <a:solidFill>
              <a:srgbClr val="DFA267"/>
            </a:solidFill>
            <a:prstDash val="solid"/>
            <a:miter lim="800000"/>
            <a:headEnd len="sm" w="sm" type="none"/>
            <a:tailEnd len="sm" w="sm" type="none"/>
          </a:ln>
        </p:spPr>
      </p:cxnSp>
      <p:pic>
        <p:nvPicPr>
          <p:cNvPr id="206" name="Google Shape;206;p5"/>
          <p:cNvPicPr preferRelativeResize="0"/>
          <p:nvPr/>
        </p:nvPicPr>
        <p:blipFill rotWithShape="1">
          <a:blip r:embed="rId6">
            <a:alphaModFix/>
          </a:blip>
          <a:srcRect b="0" l="0" r="0" t="0"/>
          <a:stretch/>
        </p:blipFill>
        <p:spPr>
          <a:xfrm>
            <a:off x="7550579" y="4320383"/>
            <a:ext cx="736606" cy="665825"/>
          </a:xfrm>
          <a:prstGeom prst="rect">
            <a:avLst/>
          </a:prstGeom>
          <a:noFill/>
          <a:ln>
            <a:noFill/>
          </a:ln>
        </p:spPr>
      </p:pic>
      <p:sp>
        <p:nvSpPr>
          <p:cNvPr id="207" name="Google Shape;207;p5"/>
          <p:cNvSpPr txBox="1"/>
          <p:nvPr/>
        </p:nvSpPr>
        <p:spPr>
          <a:xfrm>
            <a:off x="7456856" y="5045407"/>
            <a:ext cx="976929" cy="5770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1" lang="en-US" sz="1050" u="none" cap="none" strike="noStrike">
                <a:solidFill>
                  <a:schemeClr val="accent1"/>
                </a:solidFill>
                <a:latin typeface="Arial"/>
                <a:ea typeface="Arial"/>
                <a:cs typeface="Arial"/>
                <a:sym typeface="Arial"/>
              </a:rPr>
              <a:t>Microsoft Edge Based on chromium</a:t>
            </a:r>
            <a:endParaRPr b="0" i="0" sz="1400" u="none" cap="none" strike="noStrike">
              <a:solidFill>
                <a:srgbClr val="000000"/>
              </a:solidFill>
              <a:latin typeface="Arial"/>
              <a:ea typeface="Arial"/>
              <a:cs typeface="Arial"/>
              <a:sym typeface="Arial"/>
            </a:endParaRPr>
          </a:p>
        </p:txBody>
      </p:sp>
      <p:cxnSp>
        <p:nvCxnSpPr>
          <p:cNvPr id="208" name="Google Shape;208;p5"/>
          <p:cNvCxnSpPr/>
          <p:nvPr/>
        </p:nvCxnSpPr>
        <p:spPr>
          <a:xfrm>
            <a:off x="7697179" y="3728621"/>
            <a:ext cx="0" cy="435006"/>
          </a:xfrm>
          <a:prstGeom prst="straightConnector1">
            <a:avLst/>
          </a:prstGeom>
          <a:noFill/>
          <a:ln cap="flat" cmpd="sng" w="9525">
            <a:solidFill>
              <a:schemeClr val="accent1"/>
            </a:solidFill>
            <a:prstDash val="solid"/>
            <a:miter lim="800000"/>
            <a:headEnd len="sm" w="sm" type="none"/>
            <a:tailEnd len="sm" w="sm" type="none"/>
          </a:ln>
        </p:spPr>
      </p:cxnSp>
      <p:sp>
        <p:nvSpPr>
          <p:cNvPr id="209" name="Google Shape;209;p5"/>
          <p:cNvSpPr txBox="1"/>
          <p:nvPr/>
        </p:nvSpPr>
        <p:spPr>
          <a:xfrm>
            <a:off x="7856739" y="3737499"/>
            <a:ext cx="73660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1" lang="en-US" sz="1100" u="none" cap="none" strike="noStrike">
                <a:solidFill>
                  <a:schemeClr val="accent1"/>
                </a:solidFill>
                <a:latin typeface="Calibri"/>
                <a:ea typeface="Calibri"/>
                <a:cs typeface="Calibri"/>
                <a:sym typeface="Calibri"/>
              </a:rPr>
              <a:t>2020</a:t>
            </a:r>
            <a:endParaRPr b="0" i="0" sz="1400" u="none" cap="none" strike="noStrike">
              <a:solidFill>
                <a:srgbClr val="000000"/>
              </a:solidFill>
              <a:latin typeface="Arial"/>
              <a:ea typeface="Arial"/>
              <a:cs typeface="Arial"/>
              <a:sym typeface="Arial"/>
            </a:endParaRPr>
          </a:p>
        </p:txBody>
      </p:sp>
      <p:sp>
        <p:nvSpPr>
          <p:cNvPr id="210" name="Google Shape;210;p5"/>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History of Web Browsers</a:t>
            </a:r>
            <a:endParaRPr b="1" i="0" sz="2400" u="none" cap="none" strike="noStrike">
              <a:solidFill>
                <a:srgbClr val="C55A11"/>
              </a:solidFill>
              <a:latin typeface="Calibri"/>
              <a:ea typeface="Calibri"/>
              <a:cs typeface="Calibri"/>
              <a:sym typeface="Calibri"/>
            </a:endParaRPr>
          </a:p>
        </p:txBody>
      </p:sp>
      <p:sp>
        <p:nvSpPr>
          <p:cNvPr id="211" name="Google Shape;211;p5"/>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idx="11" type="ftr"/>
          </p:nvPr>
        </p:nvSpPr>
        <p:spPr>
          <a:xfrm>
            <a:off x="8721346" y="2084675"/>
            <a:ext cx="2833345" cy="36512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Source: Browser Museum  </a:t>
            </a:r>
            <a:r>
              <a:rPr lang="en-US" u="sng">
                <a:solidFill>
                  <a:schemeClr val="hlink"/>
                </a:solidFill>
                <a:hlinkClick r:id="rId3"/>
              </a:rPr>
              <a:t>http://www.donmouth.co.uk/web_design/browsermuseum/browsermuseum.html</a:t>
            </a:r>
            <a:endParaRPr/>
          </a:p>
        </p:txBody>
      </p:sp>
      <p:pic>
        <p:nvPicPr>
          <p:cNvPr descr="screenshot of Lynx" id="217" name="Google Shape;217;p6"/>
          <p:cNvPicPr preferRelativeResize="0"/>
          <p:nvPr/>
        </p:nvPicPr>
        <p:blipFill rotWithShape="1">
          <a:blip r:embed="rId4">
            <a:alphaModFix/>
          </a:blip>
          <a:srcRect b="0" l="0" r="0" t="0"/>
          <a:stretch/>
        </p:blipFill>
        <p:spPr>
          <a:xfrm>
            <a:off x="346584" y="1427452"/>
            <a:ext cx="3285347" cy="2507239"/>
          </a:xfrm>
          <a:prstGeom prst="rect">
            <a:avLst/>
          </a:prstGeom>
          <a:noFill/>
          <a:ln>
            <a:noFill/>
          </a:ln>
        </p:spPr>
      </p:pic>
      <p:pic>
        <p:nvPicPr>
          <p:cNvPr descr="A close up of a logo&#10;&#10;Description automatically generated" id="218" name="Google Shape;218;p6"/>
          <p:cNvPicPr preferRelativeResize="0"/>
          <p:nvPr/>
        </p:nvPicPr>
        <p:blipFill rotWithShape="1">
          <a:blip r:embed="rId5">
            <a:alphaModFix/>
          </a:blip>
          <a:srcRect b="0" l="0" r="0" t="0"/>
          <a:stretch/>
        </p:blipFill>
        <p:spPr>
          <a:xfrm>
            <a:off x="11136597" y="0"/>
            <a:ext cx="933598" cy="1398963"/>
          </a:xfrm>
          <a:prstGeom prst="rect">
            <a:avLst/>
          </a:prstGeom>
          <a:noFill/>
          <a:ln>
            <a:noFill/>
          </a:ln>
        </p:spPr>
      </p:pic>
      <p:cxnSp>
        <p:nvCxnSpPr>
          <p:cNvPr id="219" name="Google Shape;219;p6"/>
          <p:cNvCxnSpPr/>
          <p:nvPr/>
        </p:nvCxnSpPr>
        <p:spPr>
          <a:xfrm>
            <a:off x="0" y="1237378"/>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20" name="Google Shape;220;p6"/>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Browser Evolution</a:t>
            </a:r>
            <a:endParaRPr b="1" i="0" sz="2400" u="none" cap="none" strike="noStrike">
              <a:solidFill>
                <a:srgbClr val="C55A11"/>
              </a:solidFill>
              <a:latin typeface="Calibri"/>
              <a:ea typeface="Calibri"/>
              <a:cs typeface="Calibri"/>
              <a:sym typeface="Calibri"/>
            </a:endParaRPr>
          </a:p>
        </p:txBody>
      </p:sp>
      <p:sp>
        <p:nvSpPr>
          <p:cNvPr id="221" name="Google Shape;221;p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222" name="Google Shape;222;p6"/>
          <p:cNvSpPr txBox="1"/>
          <p:nvPr/>
        </p:nvSpPr>
        <p:spPr>
          <a:xfrm>
            <a:off x="595745" y="3948546"/>
            <a:ext cx="27709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Lynx – A text based browser</a:t>
            </a:r>
            <a:endParaRPr b="0" i="0" sz="1600" u="none" cap="none" strike="noStrike">
              <a:solidFill>
                <a:schemeClr val="dk1"/>
              </a:solidFill>
              <a:latin typeface="Calibri"/>
              <a:ea typeface="Calibri"/>
              <a:cs typeface="Calibri"/>
              <a:sym typeface="Calibri"/>
            </a:endParaRPr>
          </a:p>
        </p:txBody>
      </p:sp>
      <p:pic>
        <p:nvPicPr>
          <p:cNvPr descr="screenshot of Mosaic" id="223" name="Google Shape;223;p6"/>
          <p:cNvPicPr preferRelativeResize="0"/>
          <p:nvPr/>
        </p:nvPicPr>
        <p:blipFill rotWithShape="1">
          <a:blip r:embed="rId6">
            <a:alphaModFix/>
          </a:blip>
          <a:srcRect b="0" l="0" r="0" t="0"/>
          <a:stretch/>
        </p:blipFill>
        <p:spPr>
          <a:xfrm>
            <a:off x="3941619" y="1401796"/>
            <a:ext cx="4024746" cy="2478146"/>
          </a:xfrm>
          <a:prstGeom prst="rect">
            <a:avLst/>
          </a:prstGeom>
          <a:noFill/>
          <a:ln>
            <a:noFill/>
          </a:ln>
        </p:spPr>
      </p:pic>
      <p:sp>
        <p:nvSpPr>
          <p:cNvPr id="224" name="Google Shape;224;p6"/>
          <p:cNvSpPr/>
          <p:nvPr/>
        </p:nvSpPr>
        <p:spPr>
          <a:xfrm>
            <a:off x="4215200" y="3881630"/>
            <a:ext cx="315490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Mosaic – the first graphical browser</a:t>
            </a:r>
            <a:endParaRPr b="0" i="0" sz="1600" u="none" cap="none" strike="noStrike">
              <a:solidFill>
                <a:schemeClr val="dk1"/>
              </a:solidFill>
              <a:latin typeface="Calibri"/>
              <a:ea typeface="Calibri"/>
              <a:cs typeface="Calibri"/>
              <a:sym typeface="Calibri"/>
            </a:endParaRPr>
          </a:p>
        </p:txBody>
      </p:sp>
      <p:pic>
        <p:nvPicPr>
          <p:cNvPr descr="New Microsoft Edge Chromium: Fixing the Browser Compatibility Gap" id="225" name="Google Shape;225;p6"/>
          <p:cNvPicPr preferRelativeResize="0"/>
          <p:nvPr/>
        </p:nvPicPr>
        <p:blipFill rotWithShape="1">
          <a:blip r:embed="rId7">
            <a:alphaModFix/>
          </a:blip>
          <a:srcRect b="0" l="0" r="0" t="0"/>
          <a:stretch/>
        </p:blipFill>
        <p:spPr>
          <a:xfrm>
            <a:off x="1800225" y="4245702"/>
            <a:ext cx="4822248" cy="25735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txBox="1"/>
          <p:nvPr>
            <p:ph idx="1" type="body"/>
          </p:nvPr>
        </p:nvSpPr>
        <p:spPr>
          <a:xfrm>
            <a:off x="838200" y="1825625"/>
            <a:ext cx="8217023" cy="481487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400"/>
              <a:buChar char="•"/>
            </a:pPr>
            <a:r>
              <a:rPr lang="en-US" sz="2400"/>
              <a:t>URL stands for Uniform Resource Locator</a:t>
            </a:r>
            <a:endParaRPr/>
          </a:p>
          <a:p>
            <a:pPr indent="-228600" lvl="0" marL="228600" rtl="0" algn="l">
              <a:lnSpc>
                <a:spcPct val="130000"/>
              </a:lnSpc>
              <a:spcBef>
                <a:spcPts val="480"/>
              </a:spcBef>
              <a:spcAft>
                <a:spcPts val="0"/>
              </a:spcAft>
              <a:buClr>
                <a:schemeClr val="dk1"/>
              </a:buClr>
              <a:buSzPts val="2400"/>
              <a:buChar char="•"/>
            </a:pPr>
            <a:r>
              <a:rPr lang="en-US" sz="2400"/>
              <a:t>General form:</a:t>
            </a:r>
            <a:endParaRPr/>
          </a:p>
          <a:p>
            <a:pPr indent="-228600" lvl="1" marL="685800" rtl="0" algn="l">
              <a:lnSpc>
                <a:spcPct val="130000"/>
              </a:lnSpc>
              <a:spcBef>
                <a:spcPts val="480"/>
              </a:spcBef>
              <a:spcAft>
                <a:spcPts val="0"/>
              </a:spcAft>
              <a:buClr>
                <a:schemeClr val="dk1"/>
              </a:buClr>
              <a:buSzPts val="2400"/>
              <a:buFont typeface="Calibri"/>
              <a:buNone/>
            </a:pPr>
            <a:r>
              <a:rPr b="1" lang="en-US"/>
              <a:t>scheme:object-address</a:t>
            </a:r>
            <a:endParaRPr b="1"/>
          </a:p>
          <a:p>
            <a:pPr indent="-228600" lvl="0" marL="228600" rtl="0" algn="l">
              <a:lnSpc>
                <a:spcPct val="130000"/>
              </a:lnSpc>
              <a:spcBef>
                <a:spcPts val="480"/>
              </a:spcBef>
              <a:spcAft>
                <a:spcPts val="0"/>
              </a:spcAft>
              <a:buClr>
                <a:schemeClr val="dk1"/>
              </a:buClr>
              <a:buSzPts val="2400"/>
              <a:buChar char="•"/>
            </a:pPr>
            <a:r>
              <a:rPr lang="en-US" sz="2400"/>
              <a:t>For the http protocol, the object-address is: </a:t>
            </a:r>
            <a:endParaRPr/>
          </a:p>
          <a:p>
            <a:pPr indent="0" lvl="0" marL="0" rtl="0" algn="l">
              <a:lnSpc>
                <a:spcPct val="130000"/>
              </a:lnSpc>
              <a:spcBef>
                <a:spcPts val="480"/>
              </a:spcBef>
              <a:spcAft>
                <a:spcPts val="0"/>
              </a:spcAft>
              <a:buClr>
                <a:schemeClr val="dk1"/>
              </a:buClr>
              <a:buSzPts val="2400"/>
              <a:buNone/>
            </a:pPr>
            <a:r>
              <a:rPr b="1" lang="en-US" sz="2400"/>
              <a:t>        fully qualified domain name/doc path</a:t>
            </a:r>
            <a:endParaRPr/>
          </a:p>
          <a:p>
            <a:pPr indent="-228600" lvl="0" marL="228600" rtl="0" algn="l">
              <a:lnSpc>
                <a:spcPct val="130000"/>
              </a:lnSpc>
              <a:spcBef>
                <a:spcPts val="480"/>
              </a:spcBef>
              <a:spcAft>
                <a:spcPts val="0"/>
              </a:spcAft>
              <a:buClr>
                <a:schemeClr val="dk1"/>
              </a:buClr>
              <a:buSzPts val="2400"/>
              <a:buNone/>
            </a:pPr>
            <a:r>
              <a:rPr lang="en-US" sz="2400"/>
              <a:t>Example:</a:t>
            </a:r>
            <a:endParaRPr/>
          </a:p>
          <a:p>
            <a:pPr indent="-228600" lvl="0" marL="908050" rtl="0" algn="l">
              <a:lnSpc>
                <a:spcPct val="130000"/>
              </a:lnSpc>
              <a:spcBef>
                <a:spcPts val="480"/>
              </a:spcBef>
              <a:spcAft>
                <a:spcPts val="0"/>
              </a:spcAft>
              <a:buClr>
                <a:schemeClr val="dk1"/>
              </a:buClr>
              <a:buSzPts val="2400"/>
              <a:buNone/>
            </a:pPr>
            <a:r>
              <a:rPr lang="en-US" sz="2400"/>
              <a:t>https://www.amazon.com/international-sales-offers.html</a:t>
            </a:r>
            <a:endParaRPr b="1" sz="2400"/>
          </a:p>
          <a:p>
            <a:pPr indent="-76200" lvl="0" marL="228600" rtl="0" algn="l">
              <a:lnSpc>
                <a:spcPct val="130000"/>
              </a:lnSpc>
              <a:spcBef>
                <a:spcPts val="480"/>
              </a:spcBef>
              <a:spcAft>
                <a:spcPts val="0"/>
              </a:spcAft>
              <a:buClr>
                <a:schemeClr val="dk1"/>
              </a:buClr>
              <a:buSzPts val="2400"/>
              <a:buNone/>
            </a:pPr>
            <a:r>
              <a:t/>
            </a:r>
            <a:endParaRPr b="1" sz="2400"/>
          </a:p>
          <a:p>
            <a:pPr indent="-50800" lvl="0" marL="228600" rtl="0" algn="l">
              <a:lnSpc>
                <a:spcPct val="130000"/>
              </a:lnSpc>
              <a:spcBef>
                <a:spcPts val="56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 close up of a logo&#10;&#10;Description automatically generated" id="231" name="Google Shape;231;p7"/>
          <p:cNvPicPr preferRelativeResize="0"/>
          <p:nvPr/>
        </p:nvPicPr>
        <p:blipFill rotWithShape="1">
          <a:blip r:embed="rId3">
            <a:alphaModFix/>
          </a:blip>
          <a:srcRect b="0" l="0" r="0" t="0"/>
          <a:stretch/>
        </p:blipFill>
        <p:spPr>
          <a:xfrm>
            <a:off x="11136597" y="63610"/>
            <a:ext cx="933598" cy="1398963"/>
          </a:xfrm>
          <a:prstGeom prst="rect">
            <a:avLst/>
          </a:prstGeom>
          <a:noFill/>
          <a:ln>
            <a:noFill/>
          </a:ln>
        </p:spPr>
      </p:pic>
      <p:cxnSp>
        <p:nvCxnSpPr>
          <p:cNvPr id="232" name="Google Shape;232;p7"/>
          <p:cNvCxnSpPr/>
          <p:nvPr/>
        </p:nvCxnSpPr>
        <p:spPr>
          <a:xfrm>
            <a:off x="52881" y="1309444"/>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33" name="Google Shape;233;p7"/>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URLs</a:t>
            </a:r>
            <a:endParaRPr b="1" i="0" sz="2400" u="none" cap="none" strike="noStrike">
              <a:solidFill>
                <a:srgbClr val="C55A11"/>
              </a:solidFill>
              <a:latin typeface="Calibri"/>
              <a:ea typeface="Calibri"/>
              <a:cs typeface="Calibri"/>
              <a:sym typeface="Calibri"/>
            </a:endParaRPr>
          </a:p>
        </p:txBody>
      </p:sp>
      <p:sp>
        <p:nvSpPr>
          <p:cNvPr id="234" name="Google Shape;234;p7"/>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idx="1" type="body"/>
          </p:nvPr>
        </p:nvSpPr>
        <p:spPr>
          <a:xfrm>
            <a:off x="838200" y="1825625"/>
            <a:ext cx="8300052" cy="3590437"/>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80000"/>
              </a:lnSpc>
              <a:spcBef>
                <a:spcPts val="0"/>
              </a:spcBef>
              <a:spcAft>
                <a:spcPts val="0"/>
              </a:spcAft>
              <a:buClr>
                <a:schemeClr val="dk1"/>
              </a:buClr>
              <a:buSzPct val="92664"/>
              <a:buChar char="•"/>
            </a:pPr>
            <a:r>
              <a:rPr b="0" i="0" lang="en-US">
                <a:solidFill>
                  <a:srgbClr val="273239"/>
                </a:solidFill>
                <a:latin typeface="Arial"/>
                <a:ea typeface="Arial"/>
                <a:cs typeface="Arial"/>
                <a:sym typeface="Arial"/>
              </a:rPr>
              <a:t>Web Browser is an Application program that displays a World wide web document. It usually uses the internet service to access the document.</a:t>
            </a:r>
            <a:endParaRPr/>
          </a:p>
          <a:p>
            <a:pPr indent="-76200" lvl="0" marL="228600" rtl="0" algn="just">
              <a:lnSpc>
                <a:spcPct val="80000"/>
              </a:lnSpc>
              <a:spcBef>
                <a:spcPts val="0"/>
              </a:spcBef>
              <a:spcAft>
                <a:spcPts val="0"/>
              </a:spcAft>
              <a:buClr>
                <a:schemeClr val="dk1"/>
              </a:buClr>
              <a:buSzPct val="92664"/>
              <a:buNone/>
            </a:pPr>
            <a:r>
              <a:t/>
            </a:r>
            <a:endParaRPr>
              <a:solidFill>
                <a:srgbClr val="273239"/>
              </a:solidFill>
              <a:latin typeface="Arial"/>
              <a:ea typeface="Arial"/>
              <a:cs typeface="Arial"/>
              <a:sym typeface="Arial"/>
            </a:endParaRPr>
          </a:p>
          <a:p>
            <a:pPr indent="-228600" lvl="0" marL="228600" rtl="0" algn="just">
              <a:lnSpc>
                <a:spcPct val="80000"/>
              </a:lnSpc>
              <a:spcBef>
                <a:spcPts val="0"/>
              </a:spcBef>
              <a:spcAft>
                <a:spcPts val="0"/>
              </a:spcAft>
              <a:buClr>
                <a:schemeClr val="dk1"/>
              </a:buClr>
              <a:buSzPct val="92664"/>
              <a:buChar char="•"/>
            </a:pPr>
            <a:r>
              <a:rPr b="0" i="0" lang="en-US">
                <a:solidFill>
                  <a:srgbClr val="273239"/>
                </a:solidFill>
                <a:latin typeface="Arial"/>
                <a:ea typeface="Arial"/>
                <a:cs typeface="Arial"/>
                <a:sym typeface="Arial"/>
              </a:rPr>
              <a:t>The web browser act as an interface between the server and the client and displays a web document to the client.</a:t>
            </a:r>
            <a:endParaRPr/>
          </a:p>
          <a:p>
            <a:pPr indent="-76200" lvl="0" marL="228600" rtl="0" algn="just">
              <a:lnSpc>
                <a:spcPct val="80000"/>
              </a:lnSpc>
              <a:spcBef>
                <a:spcPts val="0"/>
              </a:spcBef>
              <a:spcAft>
                <a:spcPts val="0"/>
              </a:spcAft>
              <a:buClr>
                <a:schemeClr val="dk1"/>
              </a:buClr>
              <a:buSzPct val="92664"/>
              <a:buNone/>
            </a:pPr>
            <a:r>
              <a:t/>
            </a:r>
            <a:endParaRPr>
              <a:solidFill>
                <a:srgbClr val="273239"/>
              </a:solidFill>
              <a:latin typeface="Arial"/>
              <a:ea typeface="Arial"/>
              <a:cs typeface="Arial"/>
              <a:sym typeface="Arial"/>
            </a:endParaRPr>
          </a:p>
          <a:p>
            <a:pPr indent="-228600" lvl="0" marL="228600" rtl="0" algn="just">
              <a:lnSpc>
                <a:spcPct val="80000"/>
              </a:lnSpc>
              <a:spcBef>
                <a:spcPts val="0"/>
              </a:spcBef>
              <a:spcAft>
                <a:spcPts val="0"/>
              </a:spcAft>
              <a:buClr>
                <a:schemeClr val="dk1"/>
              </a:buClr>
              <a:buSzPct val="92664"/>
              <a:buChar char="•"/>
            </a:pPr>
            <a:r>
              <a:rPr b="0" i="0" lang="en-US">
                <a:solidFill>
                  <a:srgbClr val="273239"/>
                </a:solidFill>
                <a:latin typeface="Arial"/>
                <a:ea typeface="Arial"/>
                <a:cs typeface="Arial"/>
                <a:sym typeface="Arial"/>
              </a:rPr>
              <a:t>The web browser sends an HTTP request and gets an HTTP response.</a:t>
            </a:r>
            <a:endParaRPr/>
          </a:p>
          <a:p>
            <a:pPr indent="-76200" lvl="0" marL="228600" rtl="0" algn="just">
              <a:lnSpc>
                <a:spcPct val="80000"/>
              </a:lnSpc>
              <a:spcBef>
                <a:spcPts val="0"/>
              </a:spcBef>
              <a:spcAft>
                <a:spcPts val="0"/>
              </a:spcAft>
              <a:buClr>
                <a:schemeClr val="dk1"/>
              </a:buClr>
              <a:buSzPct val="92664"/>
              <a:buNone/>
            </a:pPr>
            <a:r>
              <a:t/>
            </a:r>
            <a:endParaRPr>
              <a:solidFill>
                <a:srgbClr val="273239"/>
              </a:solidFill>
              <a:latin typeface="Arial"/>
              <a:ea typeface="Arial"/>
              <a:cs typeface="Arial"/>
              <a:sym typeface="Arial"/>
            </a:endParaRPr>
          </a:p>
          <a:p>
            <a:pPr indent="-228600" lvl="0" marL="228600" rtl="0" algn="just">
              <a:lnSpc>
                <a:spcPct val="80000"/>
              </a:lnSpc>
              <a:spcBef>
                <a:spcPts val="0"/>
              </a:spcBef>
              <a:spcAft>
                <a:spcPts val="0"/>
              </a:spcAft>
              <a:buClr>
                <a:schemeClr val="dk1"/>
              </a:buClr>
              <a:buSzPct val="92664"/>
              <a:buChar char="•"/>
            </a:pPr>
            <a:r>
              <a:rPr b="0" i="0" lang="en-US">
                <a:solidFill>
                  <a:srgbClr val="273239"/>
                </a:solidFill>
                <a:latin typeface="Arial"/>
                <a:ea typeface="Arial"/>
                <a:cs typeface="Arial"/>
                <a:sym typeface="Arial"/>
              </a:rPr>
              <a:t>The web browser is installed on the client computer.</a:t>
            </a:r>
            <a:endParaRPr/>
          </a:p>
        </p:txBody>
      </p:sp>
      <p:pic>
        <p:nvPicPr>
          <p:cNvPr descr="A close up of a logo&#10;&#10;Description automatically generated" id="240" name="Google Shape;240;p36"/>
          <p:cNvPicPr preferRelativeResize="0"/>
          <p:nvPr/>
        </p:nvPicPr>
        <p:blipFill rotWithShape="1">
          <a:blip r:embed="rId3">
            <a:alphaModFix/>
          </a:blip>
          <a:srcRect b="0" l="0" r="0" t="0"/>
          <a:stretch/>
        </p:blipFill>
        <p:spPr>
          <a:xfrm>
            <a:off x="11136597" y="63610"/>
            <a:ext cx="933598" cy="1398963"/>
          </a:xfrm>
          <a:prstGeom prst="rect">
            <a:avLst/>
          </a:prstGeom>
          <a:noFill/>
          <a:ln>
            <a:noFill/>
          </a:ln>
        </p:spPr>
      </p:pic>
      <p:cxnSp>
        <p:nvCxnSpPr>
          <p:cNvPr id="241" name="Google Shape;241;p36"/>
          <p:cNvCxnSpPr/>
          <p:nvPr/>
        </p:nvCxnSpPr>
        <p:spPr>
          <a:xfrm>
            <a:off x="166259" y="1254755"/>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42" name="Google Shape;242;p36"/>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Web Browser</a:t>
            </a:r>
            <a:endParaRPr b="1" i="0" sz="2400" u="none" cap="none" strike="noStrike">
              <a:solidFill>
                <a:srgbClr val="C55A11"/>
              </a:solidFill>
              <a:latin typeface="Calibri"/>
              <a:ea typeface="Calibri"/>
              <a:cs typeface="Calibri"/>
              <a:sym typeface="Calibri"/>
            </a:endParaRPr>
          </a:p>
        </p:txBody>
      </p:sp>
      <p:sp>
        <p:nvSpPr>
          <p:cNvPr id="243" name="Google Shape;243;p3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pic>
        <p:nvPicPr>
          <p:cNvPr id="244" name="Google Shape;244;p36"/>
          <p:cNvPicPr preferRelativeResize="0"/>
          <p:nvPr/>
        </p:nvPicPr>
        <p:blipFill rotWithShape="1">
          <a:blip r:embed="rId4">
            <a:alphaModFix/>
          </a:blip>
          <a:srcRect b="0" l="0" r="0" t="0"/>
          <a:stretch/>
        </p:blipFill>
        <p:spPr>
          <a:xfrm>
            <a:off x="8793040" y="4615229"/>
            <a:ext cx="2466975" cy="18478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1" type="body"/>
          </p:nvPr>
        </p:nvSpPr>
        <p:spPr>
          <a:xfrm>
            <a:off x="838199" y="1825625"/>
            <a:ext cx="9374945" cy="3590437"/>
          </a:xfrm>
          <a:prstGeom prst="rect">
            <a:avLst/>
          </a:prstGeom>
          <a:noFill/>
          <a:ln>
            <a:noFill/>
          </a:ln>
        </p:spPr>
        <p:txBody>
          <a:bodyPr anchorCtr="0" anchor="t" bIns="45700" lIns="91425" spcFirstLastPara="1" rIns="91425" wrap="square" tIns="45700">
            <a:normAutofit lnSpcReduction="10000"/>
          </a:bodyPr>
          <a:lstStyle/>
          <a:p>
            <a:pPr indent="-457200" lvl="0" marL="457200" rtl="0" algn="just">
              <a:lnSpc>
                <a:spcPct val="80000"/>
              </a:lnSpc>
              <a:spcBef>
                <a:spcPts val="0"/>
              </a:spcBef>
              <a:spcAft>
                <a:spcPts val="0"/>
              </a:spcAft>
              <a:buClr>
                <a:schemeClr val="dk1"/>
              </a:buClr>
              <a:buSzPts val="2400"/>
              <a:buFont typeface="Noto Sans Symbols"/>
              <a:buChar char="⮚"/>
            </a:pPr>
            <a:r>
              <a:rPr b="0" i="0" lang="en-US">
                <a:solidFill>
                  <a:srgbClr val="273239"/>
                </a:solidFill>
                <a:latin typeface="Arial"/>
                <a:ea typeface="Arial"/>
                <a:cs typeface="Arial"/>
                <a:sym typeface="Arial"/>
              </a:rPr>
              <a:t>Web server is a program or the computer that provide services to other programs called client.</a:t>
            </a:r>
            <a:endParaRPr/>
          </a:p>
          <a:p>
            <a:pPr indent="-304800" lvl="0" marL="457200" rtl="0" algn="just">
              <a:lnSpc>
                <a:spcPct val="80000"/>
              </a:lnSpc>
              <a:spcBef>
                <a:spcPts val="0"/>
              </a:spcBef>
              <a:spcAft>
                <a:spcPts val="0"/>
              </a:spcAft>
              <a:buClr>
                <a:schemeClr val="dk1"/>
              </a:buClr>
              <a:buSzPts val="2400"/>
              <a:buFont typeface="Noto Sans Symbols"/>
              <a:buNone/>
            </a:pPr>
            <a:r>
              <a:t/>
            </a:r>
            <a:endParaRPr>
              <a:solidFill>
                <a:srgbClr val="273239"/>
              </a:solidFill>
              <a:latin typeface="Arial"/>
              <a:ea typeface="Arial"/>
              <a:cs typeface="Arial"/>
              <a:sym typeface="Arial"/>
            </a:endParaRPr>
          </a:p>
          <a:p>
            <a:pPr indent="-457200" lvl="0" marL="457200" rtl="0" algn="just">
              <a:lnSpc>
                <a:spcPct val="80000"/>
              </a:lnSpc>
              <a:spcBef>
                <a:spcPts val="0"/>
              </a:spcBef>
              <a:spcAft>
                <a:spcPts val="0"/>
              </a:spcAft>
              <a:buClr>
                <a:schemeClr val="dk1"/>
              </a:buClr>
              <a:buSzPts val="2400"/>
              <a:buFont typeface="Noto Sans Symbols"/>
              <a:buChar char="⮚"/>
            </a:pPr>
            <a:r>
              <a:rPr b="0" i="0" lang="en-US">
                <a:solidFill>
                  <a:srgbClr val="273239"/>
                </a:solidFill>
                <a:latin typeface="Arial"/>
                <a:ea typeface="Arial"/>
                <a:cs typeface="Arial"/>
                <a:sym typeface="Arial"/>
              </a:rPr>
              <a:t>The Web server accepts, approve and respond to the request made by the web browser for a web document or services.</a:t>
            </a:r>
            <a:endParaRPr/>
          </a:p>
          <a:p>
            <a:pPr indent="-457200" lvl="0" marL="457200" rtl="0" algn="just">
              <a:lnSpc>
                <a:spcPct val="80000"/>
              </a:lnSpc>
              <a:spcBef>
                <a:spcPts val="0"/>
              </a:spcBef>
              <a:spcAft>
                <a:spcPts val="0"/>
              </a:spcAft>
              <a:buClr>
                <a:schemeClr val="dk1"/>
              </a:buClr>
              <a:buSzPts val="2400"/>
              <a:buFont typeface="Noto Sans Symbols"/>
              <a:buChar char="⮚"/>
            </a:pPr>
            <a:r>
              <a:rPr b="0" i="0" lang="en-US">
                <a:solidFill>
                  <a:srgbClr val="273239"/>
                </a:solidFill>
                <a:latin typeface="Arial"/>
                <a:ea typeface="Arial"/>
                <a:cs typeface="Arial"/>
                <a:sym typeface="Arial"/>
              </a:rPr>
              <a:t>The web server is a software or a system which maintain the web applications, generate response and accept clients data.</a:t>
            </a:r>
            <a:endParaRPr>
              <a:solidFill>
                <a:srgbClr val="273239"/>
              </a:solidFill>
              <a:latin typeface="Arial"/>
              <a:ea typeface="Arial"/>
              <a:cs typeface="Arial"/>
              <a:sym typeface="Arial"/>
            </a:endParaRPr>
          </a:p>
          <a:p>
            <a:pPr indent="-457200" lvl="0" marL="457200" rtl="0" algn="just">
              <a:lnSpc>
                <a:spcPct val="80000"/>
              </a:lnSpc>
              <a:spcBef>
                <a:spcPts val="0"/>
              </a:spcBef>
              <a:spcAft>
                <a:spcPts val="0"/>
              </a:spcAft>
              <a:buClr>
                <a:schemeClr val="dk1"/>
              </a:buClr>
              <a:buSzPts val="2400"/>
              <a:buFont typeface="Noto Sans Symbols"/>
              <a:buChar char="⮚"/>
            </a:pPr>
            <a:r>
              <a:rPr b="0" i="0" lang="en-US">
                <a:solidFill>
                  <a:srgbClr val="273239"/>
                </a:solidFill>
                <a:latin typeface="Arial"/>
                <a:ea typeface="Arial"/>
                <a:cs typeface="Arial"/>
                <a:sym typeface="Arial"/>
              </a:rPr>
              <a:t>The web server gets HTTP requests and send HTTP responses.</a:t>
            </a:r>
            <a:endParaRPr/>
          </a:p>
          <a:p>
            <a:pPr indent="0" lvl="0" marL="0" rtl="0" algn="just">
              <a:lnSpc>
                <a:spcPct val="80000"/>
              </a:lnSpc>
              <a:spcBef>
                <a:spcPts val="0"/>
              </a:spcBef>
              <a:spcAft>
                <a:spcPts val="0"/>
              </a:spcAft>
              <a:buClr>
                <a:schemeClr val="dk1"/>
              </a:buClr>
              <a:buSzPts val="2400"/>
              <a:buNone/>
            </a:pPr>
            <a:r>
              <a:t/>
            </a:r>
            <a:endParaRPr>
              <a:solidFill>
                <a:srgbClr val="273239"/>
              </a:solidFill>
              <a:latin typeface="Arial"/>
              <a:ea typeface="Arial"/>
              <a:cs typeface="Arial"/>
              <a:sym typeface="Arial"/>
            </a:endParaRPr>
          </a:p>
          <a:p>
            <a:pPr indent="0" lvl="0" marL="0" rtl="0" algn="just">
              <a:lnSpc>
                <a:spcPct val="80000"/>
              </a:lnSpc>
              <a:spcBef>
                <a:spcPts val="0"/>
              </a:spcBef>
              <a:spcAft>
                <a:spcPts val="0"/>
              </a:spcAft>
              <a:buClr>
                <a:schemeClr val="dk1"/>
              </a:buClr>
              <a:buSzPts val="2400"/>
              <a:buNone/>
            </a:pPr>
            <a:r>
              <a:t/>
            </a:r>
            <a:endParaRPr>
              <a:solidFill>
                <a:srgbClr val="273239"/>
              </a:solidFill>
              <a:latin typeface="Arial"/>
              <a:ea typeface="Arial"/>
              <a:cs typeface="Arial"/>
              <a:sym typeface="Arial"/>
            </a:endParaRPr>
          </a:p>
          <a:p>
            <a:pPr indent="0" lvl="0" marL="0" rtl="0" algn="just">
              <a:lnSpc>
                <a:spcPct val="80000"/>
              </a:lnSpc>
              <a:spcBef>
                <a:spcPts val="0"/>
              </a:spcBef>
              <a:spcAft>
                <a:spcPts val="0"/>
              </a:spcAft>
              <a:buClr>
                <a:schemeClr val="dk1"/>
              </a:buClr>
              <a:buSzPts val="2400"/>
              <a:buNone/>
            </a:pPr>
            <a:r>
              <a:t/>
            </a:r>
            <a:endParaRPr/>
          </a:p>
        </p:txBody>
      </p:sp>
      <p:pic>
        <p:nvPicPr>
          <p:cNvPr descr="A close up of a logo&#10;&#10;Description automatically generated" id="250" name="Google Shape;250;p37"/>
          <p:cNvPicPr preferRelativeResize="0"/>
          <p:nvPr/>
        </p:nvPicPr>
        <p:blipFill rotWithShape="1">
          <a:blip r:embed="rId3">
            <a:alphaModFix/>
          </a:blip>
          <a:srcRect b="0" l="0" r="0" t="0"/>
          <a:stretch/>
        </p:blipFill>
        <p:spPr>
          <a:xfrm>
            <a:off x="11136597" y="63610"/>
            <a:ext cx="933598" cy="1398963"/>
          </a:xfrm>
          <a:prstGeom prst="rect">
            <a:avLst/>
          </a:prstGeom>
          <a:noFill/>
          <a:ln>
            <a:noFill/>
          </a:ln>
        </p:spPr>
      </p:pic>
      <p:cxnSp>
        <p:nvCxnSpPr>
          <p:cNvPr id="251" name="Google Shape;251;p37"/>
          <p:cNvCxnSpPr/>
          <p:nvPr/>
        </p:nvCxnSpPr>
        <p:spPr>
          <a:xfrm>
            <a:off x="166259" y="1254755"/>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52" name="Google Shape;252;p37"/>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Web Server</a:t>
            </a:r>
            <a:endParaRPr b="1" i="0" sz="2400" u="none" cap="none" strike="noStrike">
              <a:solidFill>
                <a:srgbClr val="C55A11"/>
              </a:solidFill>
              <a:latin typeface="Calibri"/>
              <a:ea typeface="Calibri"/>
              <a:cs typeface="Calibri"/>
              <a:sym typeface="Calibri"/>
            </a:endParaRPr>
          </a:p>
        </p:txBody>
      </p:sp>
      <p:sp>
        <p:nvSpPr>
          <p:cNvPr id="253" name="Google Shape;253;p37"/>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A close up of a logo&#10;&#10;Description automatically generated" id="258" name="Google Shape;258;p38"/>
          <p:cNvPicPr preferRelativeResize="0"/>
          <p:nvPr/>
        </p:nvPicPr>
        <p:blipFill rotWithShape="1">
          <a:blip r:embed="rId3">
            <a:alphaModFix/>
          </a:blip>
          <a:srcRect b="0" l="0" r="0" t="0"/>
          <a:stretch/>
        </p:blipFill>
        <p:spPr>
          <a:xfrm>
            <a:off x="11136597" y="63610"/>
            <a:ext cx="933598" cy="1398963"/>
          </a:xfrm>
          <a:prstGeom prst="rect">
            <a:avLst/>
          </a:prstGeom>
          <a:noFill/>
          <a:ln>
            <a:noFill/>
          </a:ln>
        </p:spPr>
      </p:pic>
      <p:cxnSp>
        <p:nvCxnSpPr>
          <p:cNvPr id="259" name="Google Shape;259;p38"/>
          <p:cNvCxnSpPr/>
          <p:nvPr/>
        </p:nvCxnSpPr>
        <p:spPr>
          <a:xfrm>
            <a:off x="166259" y="1254755"/>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60" name="Google Shape;260;p38"/>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Web Server</a:t>
            </a:r>
            <a:endParaRPr b="1" i="0" sz="2400" u="none" cap="none" strike="noStrike">
              <a:solidFill>
                <a:srgbClr val="C55A11"/>
              </a:solidFill>
              <a:latin typeface="Calibri"/>
              <a:ea typeface="Calibri"/>
              <a:cs typeface="Calibri"/>
              <a:sym typeface="Calibri"/>
            </a:endParaRPr>
          </a:p>
        </p:txBody>
      </p:sp>
      <p:sp>
        <p:nvSpPr>
          <p:cNvPr id="261" name="Google Shape;261;p3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pic>
        <p:nvPicPr>
          <p:cNvPr id="262" name="Google Shape;262;p38"/>
          <p:cNvPicPr preferRelativeResize="0"/>
          <p:nvPr/>
        </p:nvPicPr>
        <p:blipFill rotWithShape="1">
          <a:blip r:embed="rId4">
            <a:alphaModFix/>
          </a:blip>
          <a:srcRect b="0" l="0" r="0" t="0"/>
          <a:stretch/>
        </p:blipFill>
        <p:spPr>
          <a:xfrm>
            <a:off x="1559462" y="2050073"/>
            <a:ext cx="7581900" cy="2476500"/>
          </a:xfrm>
          <a:prstGeom prst="rect">
            <a:avLst/>
          </a:prstGeom>
          <a:noFill/>
          <a:ln>
            <a:noFill/>
          </a:ln>
        </p:spPr>
      </p:pic>
      <p:sp>
        <p:nvSpPr>
          <p:cNvPr id="263" name="Google Shape;263;p38"/>
          <p:cNvSpPr txBox="1"/>
          <p:nvPr/>
        </p:nvSpPr>
        <p:spPr>
          <a:xfrm>
            <a:off x="2039815" y="5092505"/>
            <a:ext cx="315116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Front End</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Backend</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00"/>
              <a:buNone/>
            </a:pPr>
            <a:r>
              <a:t/>
            </a:r>
            <a:endParaRPr/>
          </a:p>
          <a:p>
            <a:pPr indent="-228600" lvl="0" marL="228600" rtl="0" algn="l">
              <a:lnSpc>
                <a:spcPct val="80000"/>
              </a:lnSpc>
              <a:spcBef>
                <a:spcPts val="1000"/>
              </a:spcBef>
              <a:spcAft>
                <a:spcPts val="0"/>
              </a:spcAft>
              <a:buClr>
                <a:schemeClr val="dk1"/>
              </a:buClr>
              <a:buSzPts val="2400"/>
              <a:buChar char="•"/>
            </a:pPr>
            <a:r>
              <a:rPr lang="en-US" sz="2400"/>
              <a:t>Popular Examples</a:t>
            </a:r>
            <a:endParaRPr/>
          </a:p>
          <a:p>
            <a:pPr indent="-228600" lvl="1" marL="685800" rtl="0" algn="l">
              <a:lnSpc>
                <a:spcPct val="80000"/>
              </a:lnSpc>
              <a:spcBef>
                <a:spcPts val="500"/>
              </a:spcBef>
              <a:spcAft>
                <a:spcPts val="0"/>
              </a:spcAft>
              <a:buClr>
                <a:schemeClr val="dk1"/>
              </a:buClr>
              <a:buSzPts val="2400"/>
              <a:buChar char="•"/>
            </a:pPr>
            <a:r>
              <a:rPr lang="en-US"/>
              <a:t>Apache</a:t>
            </a:r>
            <a:endParaRPr/>
          </a:p>
          <a:p>
            <a:pPr indent="-228600" lvl="1" marL="685800" rtl="0" algn="l">
              <a:lnSpc>
                <a:spcPct val="80000"/>
              </a:lnSpc>
              <a:spcBef>
                <a:spcPts val="500"/>
              </a:spcBef>
              <a:spcAft>
                <a:spcPts val="0"/>
              </a:spcAft>
              <a:buClr>
                <a:schemeClr val="dk1"/>
              </a:buClr>
              <a:buSzPts val="2400"/>
              <a:buChar char="•"/>
            </a:pPr>
            <a:r>
              <a:rPr lang="en-US"/>
              <a:t>IIS</a:t>
            </a:r>
            <a:endParaRPr/>
          </a:p>
        </p:txBody>
      </p:sp>
      <p:pic>
        <p:nvPicPr>
          <p:cNvPr descr="A close up of a logo&#10;&#10;Description automatically generated" id="269" name="Google Shape;269;p8"/>
          <p:cNvPicPr preferRelativeResize="0"/>
          <p:nvPr/>
        </p:nvPicPr>
        <p:blipFill rotWithShape="1">
          <a:blip r:embed="rId3">
            <a:alphaModFix/>
          </a:blip>
          <a:srcRect b="0" l="0" r="0" t="0"/>
          <a:stretch/>
        </p:blipFill>
        <p:spPr>
          <a:xfrm>
            <a:off x="11136597" y="63610"/>
            <a:ext cx="933598" cy="1398963"/>
          </a:xfrm>
          <a:prstGeom prst="rect">
            <a:avLst/>
          </a:prstGeom>
          <a:noFill/>
          <a:ln>
            <a:noFill/>
          </a:ln>
        </p:spPr>
      </p:pic>
      <p:cxnSp>
        <p:nvCxnSpPr>
          <p:cNvPr id="270" name="Google Shape;270;p8"/>
          <p:cNvCxnSpPr/>
          <p:nvPr/>
        </p:nvCxnSpPr>
        <p:spPr>
          <a:xfrm>
            <a:off x="166259" y="1254755"/>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71" name="Google Shape;271;p8"/>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Web Servers</a:t>
            </a:r>
            <a:endParaRPr b="1" i="0" sz="2400" u="none" cap="none" strike="noStrike">
              <a:solidFill>
                <a:srgbClr val="C55A11"/>
              </a:solidFill>
              <a:latin typeface="Calibri"/>
              <a:ea typeface="Calibri"/>
              <a:cs typeface="Calibri"/>
              <a:sym typeface="Calibri"/>
            </a:endParaRPr>
          </a:p>
        </p:txBody>
      </p:sp>
      <p:sp>
        <p:nvSpPr>
          <p:cNvPr id="272" name="Google Shape;272;p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80000"/>
              </a:lnSpc>
              <a:spcBef>
                <a:spcPts val="0"/>
              </a:spcBef>
              <a:spcAft>
                <a:spcPts val="0"/>
              </a:spcAft>
              <a:buClr>
                <a:schemeClr val="dk1"/>
              </a:buClr>
              <a:buSzPts val="2400"/>
              <a:buNone/>
            </a:pPr>
            <a:r>
              <a:t/>
            </a:r>
            <a:endParaRPr/>
          </a:p>
          <a:p>
            <a:pPr indent="-228600" lvl="0" marL="228600" rtl="0" algn="just">
              <a:lnSpc>
                <a:spcPct val="8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For example, you want to open Facebook on your laptop and enter the URL in the search bar of google. </a:t>
            </a:r>
            <a:endParaRPr/>
          </a:p>
          <a:p>
            <a:pPr indent="-76200" lvl="0" marL="228600" rtl="0" algn="just">
              <a:lnSpc>
                <a:spcPct val="80000"/>
              </a:lnSpc>
              <a:spcBef>
                <a:spcPts val="1000"/>
              </a:spcBef>
              <a:spcAft>
                <a:spcPts val="0"/>
              </a:spcAft>
              <a:buClr>
                <a:schemeClr val="dk1"/>
              </a:buClr>
              <a:buSzPts val="2400"/>
              <a:buNone/>
            </a:pPr>
            <a:r>
              <a:t/>
            </a:r>
            <a:endParaRPr>
              <a:latin typeface="Times New Roman"/>
              <a:ea typeface="Times New Roman"/>
              <a:cs typeface="Times New Roman"/>
              <a:sym typeface="Times New Roman"/>
            </a:endParaRPr>
          </a:p>
          <a:p>
            <a:pPr indent="-228600" lvl="0" marL="228600" rtl="0" algn="just">
              <a:lnSpc>
                <a:spcPct val="8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Now, the laptop will send an HTTP request to view the facebook webpage to another computer known as the webserver.</a:t>
            </a:r>
            <a:endParaRPr/>
          </a:p>
          <a:p>
            <a:pPr indent="-76200" lvl="0" marL="228600" rtl="0" algn="just">
              <a:lnSpc>
                <a:spcPct val="80000"/>
              </a:lnSpc>
              <a:spcBef>
                <a:spcPts val="1000"/>
              </a:spcBef>
              <a:spcAft>
                <a:spcPts val="0"/>
              </a:spcAft>
              <a:buClr>
                <a:schemeClr val="dk1"/>
              </a:buClr>
              <a:buSzPts val="2400"/>
              <a:buNone/>
            </a:pPr>
            <a:r>
              <a:t/>
            </a:r>
            <a:endParaRPr>
              <a:latin typeface="Times New Roman"/>
              <a:ea typeface="Times New Roman"/>
              <a:cs typeface="Times New Roman"/>
              <a:sym typeface="Times New Roman"/>
            </a:endParaRPr>
          </a:p>
          <a:p>
            <a:pPr indent="-228600" lvl="0" marL="228600" rtl="0" algn="just">
              <a:lnSpc>
                <a:spcPct val="8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 This computer (webserver) contains all the files (usually in HTTP format) which make up the website like text, images, gif files, etc. After processing the request, the webserver will send the requested website-related files to your computer and then you can reach the website.</a:t>
            </a:r>
            <a:endParaRPr>
              <a:latin typeface="Times New Roman"/>
              <a:ea typeface="Times New Roman"/>
              <a:cs typeface="Times New Roman"/>
              <a:sym typeface="Times New Roman"/>
            </a:endParaRPr>
          </a:p>
        </p:txBody>
      </p:sp>
      <p:pic>
        <p:nvPicPr>
          <p:cNvPr descr="A close up of a logo&#10;&#10;Description automatically generated" id="278" name="Google Shape;278;p39"/>
          <p:cNvPicPr preferRelativeResize="0"/>
          <p:nvPr/>
        </p:nvPicPr>
        <p:blipFill rotWithShape="1">
          <a:blip r:embed="rId3">
            <a:alphaModFix/>
          </a:blip>
          <a:srcRect b="0" l="0" r="0" t="0"/>
          <a:stretch/>
        </p:blipFill>
        <p:spPr>
          <a:xfrm>
            <a:off x="11136597" y="63610"/>
            <a:ext cx="933598" cy="1398963"/>
          </a:xfrm>
          <a:prstGeom prst="rect">
            <a:avLst/>
          </a:prstGeom>
          <a:noFill/>
          <a:ln>
            <a:noFill/>
          </a:ln>
        </p:spPr>
      </p:pic>
      <p:cxnSp>
        <p:nvCxnSpPr>
          <p:cNvPr id="279" name="Google Shape;279;p39"/>
          <p:cNvCxnSpPr/>
          <p:nvPr/>
        </p:nvCxnSpPr>
        <p:spPr>
          <a:xfrm>
            <a:off x="166259" y="1254755"/>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80" name="Google Shape;280;p39"/>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Web Servers</a:t>
            </a:r>
            <a:endParaRPr b="1" i="0" sz="2400" u="none" cap="none" strike="noStrike">
              <a:solidFill>
                <a:srgbClr val="C55A11"/>
              </a:solidFill>
              <a:latin typeface="Calibri"/>
              <a:ea typeface="Calibri"/>
              <a:cs typeface="Calibri"/>
              <a:sym typeface="Calibri"/>
            </a:endParaRPr>
          </a:p>
        </p:txBody>
      </p:sp>
      <p:sp>
        <p:nvSpPr>
          <p:cNvPr id="281" name="Google Shape;281;p3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http://blog.catchpoint.com/wp-content/uploads/2014/06/dns101.jpg" id="286" name="Google Shape;286;p9"/>
          <p:cNvPicPr preferRelativeResize="0"/>
          <p:nvPr>
            <p:ph idx="1" type="body"/>
          </p:nvPr>
        </p:nvPicPr>
        <p:blipFill rotWithShape="1">
          <a:blip r:embed="rId3">
            <a:alphaModFix/>
          </a:blip>
          <a:srcRect b="0" l="0" r="0" t="0"/>
          <a:stretch/>
        </p:blipFill>
        <p:spPr>
          <a:xfrm>
            <a:off x="336708" y="1353046"/>
            <a:ext cx="5946085" cy="5060498"/>
          </a:xfrm>
          <a:prstGeom prst="rect">
            <a:avLst/>
          </a:prstGeom>
          <a:noFill/>
          <a:ln>
            <a:noFill/>
          </a:ln>
        </p:spPr>
      </p:pic>
      <p:pic>
        <p:nvPicPr>
          <p:cNvPr descr="A close up of a logo&#10;&#10;Description automatically generated" id="287" name="Google Shape;287;p9"/>
          <p:cNvPicPr preferRelativeResize="0"/>
          <p:nvPr/>
        </p:nvPicPr>
        <p:blipFill rotWithShape="1">
          <a:blip r:embed="rId4">
            <a:alphaModFix/>
          </a:blip>
          <a:srcRect b="0" l="0" r="0" t="0"/>
          <a:stretch/>
        </p:blipFill>
        <p:spPr>
          <a:xfrm>
            <a:off x="11136597" y="63610"/>
            <a:ext cx="933598" cy="1398963"/>
          </a:xfrm>
          <a:prstGeom prst="rect">
            <a:avLst/>
          </a:prstGeom>
          <a:noFill/>
          <a:ln>
            <a:noFill/>
          </a:ln>
        </p:spPr>
      </p:pic>
      <p:cxnSp>
        <p:nvCxnSpPr>
          <p:cNvPr id="288" name="Google Shape;288;p9"/>
          <p:cNvCxnSpPr/>
          <p:nvPr/>
        </p:nvCxnSpPr>
        <p:spPr>
          <a:xfrm>
            <a:off x="0" y="1297626"/>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89" name="Google Shape;289;p9"/>
          <p:cNvSpPr/>
          <p:nvPr/>
        </p:nvSpPr>
        <p:spPr>
          <a:xfrm>
            <a:off x="6439270" y="1625538"/>
            <a:ext cx="5752730" cy="27905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1: OS Recursive Query to DNS Resolver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2: DNS Resolver Iterative Query to the Root 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3: Root Server 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4:  DNS Resolver Iterative Query to the TLD Server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5: TLD Server 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6: DNS Resolver Iterative Query to the Google.com 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7: Google.com NS 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8: DNS Resolver Response to 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9: Browser Starts TCP Handshake</a:t>
            </a:r>
            <a:endParaRPr b="0" i="0" sz="1800" u="none" cap="none" strike="noStrike">
              <a:solidFill>
                <a:schemeClr val="dk1"/>
              </a:solidFill>
              <a:latin typeface="Calibri"/>
              <a:ea typeface="Calibri"/>
              <a:cs typeface="Calibri"/>
              <a:sym typeface="Calibri"/>
            </a:endParaRPr>
          </a:p>
        </p:txBody>
      </p:sp>
      <p:sp>
        <p:nvSpPr>
          <p:cNvPr id="290" name="Google Shape;290;p9"/>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Domain Name Service</a:t>
            </a:r>
            <a:endParaRPr b="1" i="0" sz="2400" u="none" cap="none" strike="noStrike">
              <a:solidFill>
                <a:srgbClr val="C55A11"/>
              </a:solidFill>
              <a:latin typeface="Calibri"/>
              <a:ea typeface="Calibri"/>
              <a:cs typeface="Calibri"/>
              <a:sym typeface="Calibri"/>
            </a:endParaRPr>
          </a:p>
        </p:txBody>
      </p:sp>
      <p:sp>
        <p:nvSpPr>
          <p:cNvPr id="291" name="Google Shape;291;p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Internet vs. Web</a:t>
            </a:r>
            <a:endParaRPr/>
          </a:p>
          <a:p>
            <a:pPr indent="-228600" lvl="0" marL="228600" rtl="0" algn="l">
              <a:lnSpc>
                <a:spcPct val="90000"/>
              </a:lnSpc>
              <a:spcBef>
                <a:spcPts val="1000"/>
              </a:spcBef>
              <a:spcAft>
                <a:spcPts val="0"/>
              </a:spcAft>
              <a:buClr>
                <a:schemeClr val="dk1"/>
              </a:buClr>
              <a:buSzPts val="2400"/>
              <a:buChar char="•"/>
            </a:pPr>
            <a:r>
              <a:rPr lang="en-US" sz="2400"/>
              <a:t>Web Browsers</a:t>
            </a:r>
            <a:endParaRPr/>
          </a:p>
          <a:p>
            <a:pPr indent="-228600" lvl="0" marL="228600" rtl="0" algn="l">
              <a:lnSpc>
                <a:spcPct val="90000"/>
              </a:lnSpc>
              <a:spcBef>
                <a:spcPts val="1000"/>
              </a:spcBef>
              <a:spcAft>
                <a:spcPts val="0"/>
              </a:spcAft>
              <a:buClr>
                <a:schemeClr val="dk1"/>
              </a:buClr>
              <a:buSzPts val="2400"/>
              <a:buChar char="•"/>
            </a:pPr>
            <a:r>
              <a:rPr lang="en-US" sz="2400"/>
              <a:t>URL</a:t>
            </a:r>
            <a:endParaRPr/>
          </a:p>
          <a:p>
            <a:pPr indent="-228600" lvl="0" marL="228600" rtl="0" algn="l">
              <a:lnSpc>
                <a:spcPct val="90000"/>
              </a:lnSpc>
              <a:spcBef>
                <a:spcPts val="1000"/>
              </a:spcBef>
              <a:spcAft>
                <a:spcPts val="0"/>
              </a:spcAft>
              <a:buClr>
                <a:schemeClr val="dk1"/>
              </a:buClr>
              <a:buSzPts val="2400"/>
              <a:buChar char="•"/>
            </a:pPr>
            <a:r>
              <a:rPr lang="en-US" sz="2400"/>
              <a:t>Web Server</a:t>
            </a:r>
            <a:endParaRPr/>
          </a:p>
          <a:p>
            <a:pPr indent="-228600" lvl="0" marL="228600" rtl="0" algn="l">
              <a:lnSpc>
                <a:spcPct val="90000"/>
              </a:lnSpc>
              <a:spcBef>
                <a:spcPts val="1000"/>
              </a:spcBef>
              <a:spcAft>
                <a:spcPts val="0"/>
              </a:spcAft>
              <a:buClr>
                <a:schemeClr val="dk1"/>
              </a:buClr>
              <a:buSzPts val="2400"/>
              <a:buChar char="•"/>
            </a:pPr>
            <a:r>
              <a:rPr lang="en-US" sz="2400"/>
              <a:t>DNS</a:t>
            </a:r>
            <a:endParaRPr/>
          </a:p>
          <a:p>
            <a:pPr indent="-228600" lvl="0" marL="228600" rtl="0" algn="l">
              <a:lnSpc>
                <a:spcPct val="90000"/>
              </a:lnSpc>
              <a:spcBef>
                <a:spcPts val="1000"/>
              </a:spcBef>
              <a:spcAft>
                <a:spcPts val="0"/>
              </a:spcAft>
              <a:buClr>
                <a:schemeClr val="dk1"/>
              </a:buClr>
              <a:buSzPts val="2400"/>
              <a:buChar char="•"/>
            </a:pPr>
            <a:r>
              <a:rPr lang="en-US" sz="2400"/>
              <a:t>HTTP Protocol</a:t>
            </a:r>
            <a:endParaRPr/>
          </a:p>
          <a:p>
            <a:pPr indent="-228600" lvl="0" marL="228600" rtl="0" algn="l">
              <a:lnSpc>
                <a:spcPct val="90000"/>
              </a:lnSpc>
              <a:spcBef>
                <a:spcPts val="1000"/>
              </a:spcBef>
              <a:spcAft>
                <a:spcPts val="0"/>
              </a:spcAft>
              <a:buClr>
                <a:schemeClr val="dk1"/>
              </a:buClr>
              <a:buSzPts val="2400"/>
              <a:buChar char="•"/>
            </a:pPr>
            <a:r>
              <a:rPr lang="en-US" sz="2400"/>
              <a:t>HTTPS</a:t>
            </a:r>
            <a:endParaRPr sz="24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 close up of a logo&#10;&#10;Description automatically generated" id="105" name="Google Shape;105;p2"/>
          <p:cNvPicPr preferRelativeResize="0"/>
          <p:nvPr/>
        </p:nvPicPr>
        <p:blipFill rotWithShape="1">
          <a:blip r:embed="rId3">
            <a:alphaModFix/>
          </a:blip>
          <a:srcRect b="0" l="0" r="0" t="0"/>
          <a:stretch/>
        </p:blipFill>
        <p:spPr>
          <a:xfrm>
            <a:off x="11076770" y="147746"/>
            <a:ext cx="933598" cy="1398963"/>
          </a:xfrm>
          <a:prstGeom prst="rect">
            <a:avLst/>
          </a:prstGeom>
          <a:noFill/>
          <a:ln>
            <a:noFill/>
          </a:ln>
        </p:spPr>
      </p:pic>
      <p:sp>
        <p:nvSpPr>
          <p:cNvPr id="106" name="Google Shape;106;p2"/>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Common Terms</a:t>
            </a:r>
            <a:endParaRPr b="1" i="0" sz="2400" u="none" cap="none" strike="noStrike">
              <a:solidFill>
                <a:srgbClr val="C55A11"/>
              </a:solidFill>
              <a:latin typeface="Calibri"/>
              <a:ea typeface="Calibri"/>
              <a:cs typeface="Calibri"/>
              <a:sym typeface="Calibri"/>
            </a:endParaRPr>
          </a:p>
        </p:txBody>
      </p:sp>
      <p:cxnSp>
        <p:nvCxnSpPr>
          <p:cNvPr id="107" name="Google Shape;107;p2"/>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108" name="Google Shape;108;p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A close up of a logo&#10;&#10;Description automatically generated" id="296" name="Google Shape;296;p10"/>
          <p:cNvPicPr preferRelativeResize="0"/>
          <p:nvPr/>
        </p:nvPicPr>
        <p:blipFill rotWithShape="1">
          <a:blip r:embed="rId3">
            <a:alphaModFix/>
          </a:blip>
          <a:srcRect b="0" l="0" r="0" t="0"/>
          <a:stretch/>
        </p:blipFill>
        <p:spPr>
          <a:xfrm>
            <a:off x="11136597" y="63610"/>
            <a:ext cx="933598" cy="1398963"/>
          </a:xfrm>
          <a:prstGeom prst="rect">
            <a:avLst/>
          </a:prstGeom>
          <a:noFill/>
          <a:ln>
            <a:noFill/>
          </a:ln>
        </p:spPr>
      </p:pic>
      <p:cxnSp>
        <p:nvCxnSpPr>
          <p:cNvPr id="297" name="Google Shape;297;p10"/>
          <p:cNvCxnSpPr/>
          <p:nvPr/>
        </p:nvCxnSpPr>
        <p:spPr>
          <a:xfrm>
            <a:off x="55274" y="1304897"/>
            <a:ext cx="8123068" cy="0"/>
          </a:xfrm>
          <a:prstGeom prst="straightConnector1">
            <a:avLst/>
          </a:prstGeom>
          <a:noFill/>
          <a:ln cap="flat" cmpd="sng" w="38100">
            <a:solidFill>
              <a:srgbClr val="DFA267"/>
            </a:solidFill>
            <a:prstDash val="solid"/>
            <a:miter lim="800000"/>
            <a:headEnd len="sm" w="sm" type="none"/>
            <a:tailEnd len="sm" w="sm" type="none"/>
          </a:ln>
        </p:spPr>
      </p:cxnSp>
      <p:sp>
        <p:nvSpPr>
          <p:cNvPr id="298" name="Google Shape;298;p10"/>
          <p:cNvSpPr/>
          <p:nvPr/>
        </p:nvSpPr>
        <p:spPr>
          <a:xfrm>
            <a:off x="580007" y="1708057"/>
            <a:ext cx="7409896" cy="32191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2400"/>
              <a:buFont typeface="Arial"/>
              <a:buNone/>
            </a:pPr>
            <a:r>
              <a:rPr b="0" i="0" lang="en-US" sz="2400" u="none" cap="none" strike="noStrike">
                <a:solidFill>
                  <a:schemeClr val="accent1"/>
                </a:solidFill>
                <a:latin typeface="Calibri"/>
                <a:ea typeface="Calibri"/>
                <a:cs typeface="Calibri"/>
                <a:sym typeface="Calibri"/>
              </a:rPr>
              <a:t>Steps: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 Choose a domain name</a:t>
            </a:r>
            <a:endParaRPr b="0" i="0" sz="2400" u="none" cap="none" strike="noStrike">
              <a:solidFill>
                <a:schemeClr val="dk1"/>
              </a:solidFill>
              <a:latin typeface="Calibri"/>
              <a:ea typeface="Calibri"/>
              <a:cs typeface="Calibri"/>
              <a:sym typeface="Calibri"/>
            </a:endParaRPr>
          </a:p>
          <a:p>
            <a:pPr indent="-342900" lvl="0" marL="342900" marR="0" rtl="0" algn="l">
              <a:lnSpc>
                <a:spcPct val="107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Register a domain and sign up with web hosting</a:t>
            </a:r>
            <a:endParaRPr b="0" i="0" sz="2400" u="none" cap="none" strike="noStrike">
              <a:solidFill>
                <a:schemeClr val="dk1"/>
              </a:solidFill>
              <a:latin typeface="Calibri"/>
              <a:ea typeface="Calibri"/>
              <a:cs typeface="Calibri"/>
              <a:sym typeface="Calibri"/>
            </a:endParaRPr>
          </a:p>
          <a:p>
            <a:pPr indent="-342900" lvl="0" marL="342900" marR="0" rtl="0" algn="l">
              <a:lnSpc>
                <a:spcPct val="107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 Set up a website using WordPress/Name cheap/Go Daddy (through web host)</a:t>
            </a:r>
            <a:endParaRPr b="0" i="0" sz="2400" u="none" cap="none" strike="noStrike">
              <a:solidFill>
                <a:schemeClr val="dk1"/>
              </a:solidFill>
              <a:latin typeface="Calibri"/>
              <a:ea typeface="Calibri"/>
              <a:cs typeface="Calibri"/>
              <a:sym typeface="Calibri"/>
            </a:endParaRPr>
          </a:p>
          <a:p>
            <a:pPr indent="-342900" lvl="0" marL="342900" marR="0" rtl="0" algn="l">
              <a:lnSpc>
                <a:spcPct val="107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 Customize your website design and structure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 Add pages and content to your website</a:t>
            </a:r>
            <a:endParaRPr b="0" i="0" sz="2400" u="none" cap="none" strike="noStrike">
              <a:solidFill>
                <a:schemeClr val="dk1"/>
              </a:solidFill>
              <a:latin typeface="Calibri"/>
              <a:ea typeface="Calibri"/>
              <a:cs typeface="Calibri"/>
              <a:sym typeface="Calibri"/>
            </a:endParaRPr>
          </a:p>
        </p:txBody>
      </p:sp>
      <p:sp>
        <p:nvSpPr>
          <p:cNvPr id="299" name="Google Shape;299;p10"/>
          <p:cNvSpPr/>
          <p:nvPr/>
        </p:nvSpPr>
        <p:spPr>
          <a:xfrm>
            <a:off x="580005" y="651898"/>
            <a:ext cx="7999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How to get your own website?</a:t>
            </a:r>
            <a:endParaRPr b="1" i="0" sz="2400" u="none" cap="none" strike="noStrike">
              <a:solidFill>
                <a:srgbClr val="C55A11"/>
              </a:solidFill>
              <a:latin typeface="Calibri"/>
              <a:ea typeface="Calibri"/>
              <a:cs typeface="Calibri"/>
              <a:sym typeface="Calibri"/>
            </a:endParaRPr>
          </a:p>
        </p:txBody>
      </p:sp>
      <p:sp>
        <p:nvSpPr>
          <p:cNvPr id="300" name="Google Shape;300;p10"/>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descr="A close up of a logo&#10;&#10;Description automatically generated" id="305" name="Google Shape;305;p11"/>
          <p:cNvPicPr preferRelativeResize="0"/>
          <p:nvPr/>
        </p:nvPicPr>
        <p:blipFill rotWithShape="1">
          <a:blip r:embed="rId3">
            <a:alphaModFix/>
          </a:blip>
          <a:srcRect b="0" l="0" r="0" t="0"/>
          <a:stretch/>
        </p:blipFill>
        <p:spPr>
          <a:xfrm>
            <a:off x="11085582" y="-13681"/>
            <a:ext cx="933598" cy="1398963"/>
          </a:xfrm>
          <a:prstGeom prst="rect">
            <a:avLst/>
          </a:prstGeom>
          <a:noFill/>
          <a:ln>
            <a:noFill/>
          </a:ln>
        </p:spPr>
      </p:pic>
      <p:cxnSp>
        <p:nvCxnSpPr>
          <p:cNvPr id="306" name="Google Shape;306;p11"/>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307" name="Google Shape;307;p11"/>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What is a Protocol?</a:t>
            </a:r>
            <a:endParaRPr b="1" i="0" sz="2400" u="none" cap="none" strike="noStrike">
              <a:solidFill>
                <a:srgbClr val="C55A11"/>
              </a:solidFill>
              <a:latin typeface="Calibri"/>
              <a:ea typeface="Calibri"/>
              <a:cs typeface="Calibri"/>
              <a:sym typeface="Calibri"/>
            </a:endParaRPr>
          </a:p>
        </p:txBody>
      </p:sp>
      <p:sp>
        <p:nvSpPr>
          <p:cNvPr id="308" name="Google Shape;308;p11"/>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
        <p:nvSpPr>
          <p:cNvPr id="309" name="Google Shape;309;p11"/>
          <p:cNvSpPr txBox="1"/>
          <p:nvPr>
            <p:ph idx="1" type="body"/>
          </p:nvPr>
        </p:nvSpPr>
        <p:spPr>
          <a:xfrm>
            <a:off x="838200" y="1825625"/>
            <a:ext cx="9206132"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 </a:t>
            </a:r>
            <a:r>
              <a:rPr b="1" lang="en-US"/>
              <a:t>protocol</a:t>
            </a:r>
            <a:r>
              <a:rPr lang="en-US"/>
              <a:t> is a system of rules that define how data is exchanged within or between computers.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Communications between devices require that the devices agree on the format of the data that is being exchanged.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The set of rules that defines a format is called a protocol.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idx="1" type="body"/>
          </p:nvPr>
        </p:nvSpPr>
        <p:spPr>
          <a:xfrm>
            <a:off x="467570" y="1802022"/>
            <a:ext cx="5725412" cy="3062796"/>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400"/>
              <a:buChar char="•"/>
            </a:pPr>
            <a:r>
              <a:rPr lang="en-US" sz="2400"/>
              <a:t>A protocol is a set of rules and guidelines for communicating data.</a:t>
            </a:r>
            <a:endParaRPr/>
          </a:p>
          <a:p>
            <a:pPr indent="-228600" lvl="0" marL="228600" rtl="0" algn="l">
              <a:lnSpc>
                <a:spcPct val="80000"/>
              </a:lnSpc>
              <a:spcBef>
                <a:spcPts val="1000"/>
              </a:spcBef>
              <a:spcAft>
                <a:spcPts val="0"/>
              </a:spcAft>
              <a:buClr>
                <a:schemeClr val="dk1"/>
              </a:buClr>
              <a:buSzPts val="2400"/>
              <a:buChar char="•"/>
            </a:pPr>
            <a:r>
              <a:rPr lang="en-US" sz="2400"/>
              <a:t>Different applications use different protocols</a:t>
            </a:r>
            <a:endParaRPr/>
          </a:p>
          <a:p>
            <a:pPr indent="-228600" lvl="0" marL="228600" rtl="0" algn="l">
              <a:lnSpc>
                <a:spcPct val="80000"/>
              </a:lnSpc>
              <a:spcBef>
                <a:spcPts val="1000"/>
              </a:spcBef>
              <a:spcAft>
                <a:spcPts val="0"/>
              </a:spcAft>
              <a:buClr>
                <a:schemeClr val="dk1"/>
              </a:buClr>
              <a:buSzPts val="2400"/>
              <a:buChar char="•"/>
            </a:pPr>
            <a:r>
              <a:rPr lang="en-US" sz="2400"/>
              <a:t>The web, in particular, uses multiple protocols to communicate. </a:t>
            </a:r>
            <a:endParaRPr/>
          </a:p>
          <a:p>
            <a:pPr indent="-228600" lvl="0" marL="228600" rtl="0" algn="l">
              <a:lnSpc>
                <a:spcPct val="80000"/>
              </a:lnSpc>
              <a:spcBef>
                <a:spcPts val="1000"/>
              </a:spcBef>
              <a:spcAft>
                <a:spcPts val="0"/>
              </a:spcAft>
              <a:buClr>
                <a:schemeClr val="dk1"/>
              </a:buClr>
              <a:buSzPts val="2400"/>
              <a:buChar char="•"/>
            </a:pPr>
            <a:r>
              <a:rPr lang="en-US" sz="2400"/>
              <a:t>The most important and visible protocols are HTTP and HTTPS. </a:t>
            </a:r>
            <a:endParaRPr/>
          </a:p>
        </p:txBody>
      </p:sp>
      <p:pic>
        <p:nvPicPr>
          <p:cNvPr descr="A close up of a logo&#10;&#10;Description automatically generated" id="315" name="Google Shape;315;p40"/>
          <p:cNvPicPr preferRelativeResize="0"/>
          <p:nvPr/>
        </p:nvPicPr>
        <p:blipFill rotWithShape="1">
          <a:blip r:embed="rId3">
            <a:alphaModFix/>
          </a:blip>
          <a:srcRect b="0" l="0" r="0" t="0"/>
          <a:stretch/>
        </p:blipFill>
        <p:spPr>
          <a:xfrm>
            <a:off x="11085582" y="-13681"/>
            <a:ext cx="933598" cy="1398963"/>
          </a:xfrm>
          <a:prstGeom prst="rect">
            <a:avLst/>
          </a:prstGeom>
          <a:noFill/>
          <a:ln>
            <a:noFill/>
          </a:ln>
        </p:spPr>
      </p:pic>
      <p:cxnSp>
        <p:nvCxnSpPr>
          <p:cNvPr id="316" name="Google Shape;316;p40"/>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317" name="Google Shape;317;p40"/>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What is a Protocol?</a:t>
            </a:r>
            <a:endParaRPr b="1" i="0" sz="2400" u="none" cap="none" strike="noStrike">
              <a:solidFill>
                <a:srgbClr val="C55A11"/>
              </a:solidFill>
              <a:latin typeface="Calibri"/>
              <a:ea typeface="Calibri"/>
              <a:cs typeface="Calibri"/>
              <a:sym typeface="Calibri"/>
            </a:endParaRPr>
          </a:p>
        </p:txBody>
      </p:sp>
      <p:sp>
        <p:nvSpPr>
          <p:cNvPr id="318" name="Google Shape;318;p40"/>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pic>
        <p:nvPicPr>
          <p:cNvPr descr="https://sites.google.com/site/tvcccissmcn1/_/rsrc/1468736835146/home/communicating/protocols/Comm1.jpg?height=333&amp;width=400" id="319" name="Google Shape;319;p40"/>
          <p:cNvPicPr preferRelativeResize="0"/>
          <p:nvPr/>
        </p:nvPicPr>
        <p:blipFill rotWithShape="1">
          <a:blip r:embed="rId4">
            <a:alphaModFix/>
          </a:blip>
          <a:srcRect b="0" l="0" r="0" t="0"/>
          <a:stretch/>
        </p:blipFill>
        <p:spPr>
          <a:xfrm>
            <a:off x="7068994" y="1240992"/>
            <a:ext cx="3810000" cy="31718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2"/>
          <p:cNvSpPr txBox="1"/>
          <p:nvPr>
            <p:ph idx="1" type="body"/>
          </p:nvPr>
        </p:nvSpPr>
        <p:spPr>
          <a:xfrm>
            <a:off x="601934" y="1459798"/>
            <a:ext cx="4912181"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75000"/>
              </a:lnSpc>
              <a:spcBef>
                <a:spcPts val="0"/>
              </a:spcBef>
              <a:spcAft>
                <a:spcPts val="0"/>
              </a:spcAft>
              <a:buClr>
                <a:srgbClr val="2F5496"/>
              </a:buClr>
              <a:buSzPts val="2400"/>
              <a:buFont typeface="Noto Sans Symbols"/>
              <a:buNone/>
            </a:pPr>
            <a:r>
              <a:rPr b="1" lang="en-US" sz="2400">
                <a:solidFill>
                  <a:srgbClr val="2F5496"/>
                </a:solidFill>
              </a:rPr>
              <a:t>HTTP: HyperText Transfer Protocol</a:t>
            </a:r>
            <a:endParaRPr b="1" sz="2400">
              <a:solidFill>
                <a:srgbClr val="2F5496"/>
              </a:solidFill>
            </a:endParaRPr>
          </a:p>
          <a:p>
            <a:pPr indent="-228600" lvl="0" marL="228600" rtl="0" algn="l">
              <a:lnSpc>
                <a:spcPct val="75000"/>
              </a:lnSpc>
              <a:spcBef>
                <a:spcPts val="1000"/>
              </a:spcBef>
              <a:spcAft>
                <a:spcPts val="0"/>
              </a:spcAft>
              <a:buClr>
                <a:schemeClr val="dk1"/>
              </a:buClr>
              <a:buSzPts val="2400"/>
              <a:buChar char="•"/>
            </a:pPr>
            <a:r>
              <a:rPr lang="en-US" sz="2400"/>
              <a:t>Application Protocol used by the Web</a:t>
            </a:r>
            <a:endParaRPr sz="2400"/>
          </a:p>
          <a:p>
            <a:pPr indent="-228600" lvl="0" marL="228600" rtl="0" algn="l">
              <a:lnSpc>
                <a:spcPct val="75000"/>
              </a:lnSpc>
              <a:spcBef>
                <a:spcPts val="1000"/>
              </a:spcBef>
              <a:spcAft>
                <a:spcPts val="0"/>
              </a:spcAft>
              <a:buClr>
                <a:schemeClr val="dk1"/>
              </a:buClr>
              <a:buSzPts val="2400"/>
              <a:buChar char="•"/>
            </a:pPr>
            <a:r>
              <a:rPr lang="en-US" sz="2400"/>
              <a:t>Client/Server model</a:t>
            </a:r>
            <a:endParaRPr/>
          </a:p>
          <a:p>
            <a:pPr indent="-228600" lvl="1" marL="685800" rtl="0" algn="l">
              <a:lnSpc>
                <a:spcPct val="75000"/>
              </a:lnSpc>
              <a:spcBef>
                <a:spcPts val="500"/>
              </a:spcBef>
              <a:spcAft>
                <a:spcPts val="0"/>
              </a:spcAft>
              <a:buClr>
                <a:schemeClr val="dk1"/>
              </a:buClr>
              <a:buSzPts val="2400"/>
              <a:buChar char="•"/>
            </a:pPr>
            <a:r>
              <a:rPr i="1" lang="en-US"/>
              <a:t>Client:</a:t>
            </a:r>
            <a:r>
              <a:rPr lang="en-US"/>
              <a:t> browser that requests, receives, and “displays” Web Objects </a:t>
            </a:r>
            <a:endParaRPr/>
          </a:p>
          <a:p>
            <a:pPr indent="-228600" lvl="1" marL="685800" rtl="0" algn="l">
              <a:lnSpc>
                <a:spcPct val="75000"/>
              </a:lnSpc>
              <a:spcBef>
                <a:spcPts val="500"/>
              </a:spcBef>
              <a:spcAft>
                <a:spcPts val="0"/>
              </a:spcAft>
              <a:buClr>
                <a:schemeClr val="dk1"/>
              </a:buClr>
              <a:buSzPts val="2400"/>
              <a:buChar char="•"/>
            </a:pPr>
            <a:r>
              <a:rPr i="1" lang="en-US"/>
              <a:t>Server:</a:t>
            </a:r>
            <a:r>
              <a:rPr lang="en-US"/>
              <a:t> Web server sends Web Objects (using HTTP protocol) in response to requests</a:t>
            </a:r>
            <a:endParaRPr/>
          </a:p>
          <a:p>
            <a:pPr indent="-228600" lvl="0" marL="228600" rtl="0" algn="l">
              <a:lnSpc>
                <a:spcPct val="75000"/>
              </a:lnSpc>
              <a:spcBef>
                <a:spcPts val="1000"/>
              </a:spcBef>
              <a:spcAft>
                <a:spcPts val="0"/>
              </a:spcAft>
              <a:buClr>
                <a:schemeClr val="dk1"/>
              </a:buClr>
              <a:buSzPts val="2400"/>
              <a:buFont typeface="Noto Sans Symbols"/>
              <a:buNone/>
            </a:pPr>
            <a:r>
              <a:t/>
            </a:r>
            <a:endParaRPr sz="2400"/>
          </a:p>
        </p:txBody>
      </p:sp>
      <p:grpSp>
        <p:nvGrpSpPr>
          <p:cNvPr id="326" name="Google Shape;326;p12"/>
          <p:cNvGrpSpPr/>
          <p:nvPr/>
        </p:nvGrpSpPr>
        <p:grpSpPr>
          <a:xfrm>
            <a:off x="5776407" y="1349807"/>
            <a:ext cx="3977194" cy="3887212"/>
            <a:chOff x="3767497" y="1377516"/>
            <a:chExt cx="4654605" cy="4451445"/>
          </a:xfrm>
        </p:grpSpPr>
        <p:sp>
          <p:nvSpPr>
            <p:cNvPr id="327" name="Google Shape;327;p12"/>
            <p:cNvSpPr txBox="1"/>
            <p:nvPr/>
          </p:nvSpPr>
          <p:spPr>
            <a:xfrm>
              <a:off x="3952742" y="2757411"/>
              <a:ext cx="1584325"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PC running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Firefox browser</a:t>
              </a:r>
              <a:endParaRPr b="0" i="0" sz="2400" u="none" cap="none" strike="noStrike">
                <a:solidFill>
                  <a:schemeClr val="dk1"/>
                </a:solidFill>
                <a:latin typeface="Arial"/>
                <a:ea typeface="Arial"/>
                <a:cs typeface="Arial"/>
                <a:sym typeface="Arial"/>
              </a:endParaRPr>
            </a:p>
          </p:txBody>
        </p:sp>
        <p:sp>
          <p:nvSpPr>
            <p:cNvPr id="328" name="Google Shape;328;p12"/>
            <p:cNvSpPr txBox="1"/>
            <p:nvPr/>
          </p:nvSpPr>
          <p:spPr>
            <a:xfrm>
              <a:off x="7075902" y="1377516"/>
              <a:ext cx="1346200"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server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running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Apache 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server</a:t>
              </a:r>
              <a:endParaRPr b="0" i="0" sz="2400" u="none" cap="none" strike="noStrike">
                <a:solidFill>
                  <a:schemeClr val="dk1"/>
                </a:solidFill>
                <a:latin typeface="Arial"/>
                <a:ea typeface="Arial"/>
                <a:cs typeface="Arial"/>
                <a:sym typeface="Arial"/>
              </a:endParaRPr>
            </a:p>
          </p:txBody>
        </p:sp>
        <p:sp>
          <p:nvSpPr>
            <p:cNvPr id="329" name="Google Shape;329;p12"/>
            <p:cNvSpPr txBox="1"/>
            <p:nvPr/>
          </p:nvSpPr>
          <p:spPr>
            <a:xfrm>
              <a:off x="3767497" y="5247936"/>
              <a:ext cx="1525588"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iphone running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Safari browser</a:t>
              </a:r>
              <a:endParaRPr b="0" i="0" sz="2400" u="none" cap="none" strike="noStrike">
                <a:solidFill>
                  <a:schemeClr val="dk1"/>
                </a:solidFill>
                <a:latin typeface="Arial"/>
                <a:ea typeface="Arial"/>
                <a:cs typeface="Arial"/>
                <a:sym typeface="Arial"/>
              </a:endParaRPr>
            </a:p>
          </p:txBody>
        </p:sp>
        <p:grpSp>
          <p:nvGrpSpPr>
            <p:cNvPr id="330" name="Google Shape;330;p12"/>
            <p:cNvGrpSpPr/>
            <p:nvPr/>
          </p:nvGrpSpPr>
          <p:grpSpPr>
            <a:xfrm>
              <a:off x="5163998" y="1963421"/>
              <a:ext cx="2101850" cy="1066898"/>
              <a:chOff x="3640" y="1271"/>
              <a:chExt cx="1324" cy="671"/>
            </a:xfrm>
          </p:grpSpPr>
          <p:cxnSp>
            <p:nvCxnSpPr>
              <p:cNvPr id="331" name="Google Shape;331;p12"/>
              <p:cNvCxnSpPr/>
              <p:nvPr/>
            </p:nvCxnSpPr>
            <p:spPr>
              <a:xfrm>
                <a:off x="3640" y="1346"/>
                <a:ext cx="1324" cy="596"/>
              </a:xfrm>
              <a:prstGeom prst="straightConnector1">
                <a:avLst/>
              </a:prstGeom>
              <a:noFill/>
              <a:ln cap="flat" cmpd="sng" w="28575">
                <a:solidFill>
                  <a:srgbClr val="CC0000"/>
                </a:solidFill>
                <a:prstDash val="solid"/>
                <a:round/>
                <a:headEnd len="sm" w="sm" type="none"/>
                <a:tailEnd len="med" w="med" type="triangle"/>
              </a:ln>
            </p:spPr>
          </p:cxnSp>
          <p:sp>
            <p:nvSpPr>
              <p:cNvPr id="332" name="Google Shape;332;p12"/>
              <p:cNvSpPr txBox="1"/>
              <p:nvPr/>
            </p:nvSpPr>
            <p:spPr>
              <a:xfrm rot="1422049">
                <a:off x="3860" y="1445"/>
                <a:ext cx="912"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Noto Sans Symbols"/>
                  <a:buNone/>
                </a:pPr>
                <a:r>
                  <a:rPr b="0" i="0" lang="en-US" sz="1600" u="none" cap="none" strike="noStrike">
                    <a:solidFill>
                      <a:srgbClr val="CC0000"/>
                    </a:solidFill>
                    <a:latin typeface="Arial"/>
                    <a:ea typeface="Arial"/>
                    <a:cs typeface="Arial"/>
                    <a:sym typeface="Arial"/>
                  </a:rPr>
                  <a:t>HTTP request</a:t>
                </a:r>
                <a:endParaRPr b="0" i="0" sz="2400" u="none" cap="none" strike="noStrike">
                  <a:solidFill>
                    <a:srgbClr val="CC0000"/>
                  </a:solidFill>
                  <a:latin typeface="Arial"/>
                  <a:ea typeface="Arial"/>
                  <a:cs typeface="Arial"/>
                  <a:sym typeface="Arial"/>
                </a:endParaRPr>
              </a:p>
            </p:txBody>
          </p:sp>
        </p:grpSp>
        <p:grpSp>
          <p:nvGrpSpPr>
            <p:cNvPr id="333" name="Google Shape;333;p12"/>
            <p:cNvGrpSpPr/>
            <p:nvPr/>
          </p:nvGrpSpPr>
          <p:grpSpPr>
            <a:xfrm>
              <a:off x="5195094" y="2209533"/>
              <a:ext cx="1971675" cy="1138103"/>
              <a:chOff x="4141" y="394"/>
              <a:chExt cx="1242" cy="717"/>
            </a:xfrm>
          </p:grpSpPr>
          <p:cxnSp>
            <p:nvCxnSpPr>
              <p:cNvPr id="334" name="Google Shape;334;p12"/>
              <p:cNvCxnSpPr/>
              <p:nvPr/>
            </p:nvCxnSpPr>
            <p:spPr>
              <a:xfrm rot="10800000">
                <a:off x="4141" y="394"/>
                <a:ext cx="1242" cy="570"/>
              </a:xfrm>
              <a:prstGeom prst="straightConnector1">
                <a:avLst/>
              </a:prstGeom>
              <a:noFill/>
              <a:ln cap="flat" cmpd="sng" w="28575">
                <a:solidFill>
                  <a:srgbClr val="CC0000"/>
                </a:solidFill>
                <a:prstDash val="solid"/>
                <a:round/>
                <a:headEnd len="sm" w="sm" type="none"/>
                <a:tailEnd len="med" w="med" type="triangle"/>
              </a:ln>
            </p:spPr>
          </p:cxnSp>
          <p:sp>
            <p:nvSpPr>
              <p:cNvPr id="335" name="Google Shape;335;p12"/>
              <p:cNvSpPr txBox="1"/>
              <p:nvPr/>
            </p:nvSpPr>
            <p:spPr>
              <a:xfrm rot="1411598">
                <a:off x="4304" y="706"/>
                <a:ext cx="1011"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Noto Sans Symbols"/>
                  <a:buNone/>
                </a:pPr>
                <a:r>
                  <a:rPr b="0" i="0" lang="en-US" sz="1600" u="none" cap="none" strike="noStrike">
                    <a:solidFill>
                      <a:srgbClr val="CC0000"/>
                    </a:solidFill>
                    <a:latin typeface="Arial"/>
                    <a:ea typeface="Arial"/>
                    <a:cs typeface="Arial"/>
                    <a:sym typeface="Arial"/>
                  </a:rPr>
                  <a:t>HTTP response</a:t>
                </a:r>
                <a:endParaRPr b="0" i="0" sz="2400" u="none" cap="none" strike="noStrike">
                  <a:solidFill>
                    <a:srgbClr val="CC0000"/>
                  </a:solidFill>
                  <a:latin typeface="Arial"/>
                  <a:ea typeface="Arial"/>
                  <a:cs typeface="Arial"/>
                  <a:sym typeface="Arial"/>
                </a:endParaRPr>
              </a:p>
            </p:txBody>
          </p:sp>
        </p:grpSp>
        <p:grpSp>
          <p:nvGrpSpPr>
            <p:cNvPr id="336" name="Google Shape;336;p12"/>
            <p:cNvGrpSpPr/>
            <p:nvPr/>
          </p:nvGrpSpPr>
          <p:grpSpPr>
            <a:xfrm rot="-3183056">
              <a:off x="4922080" y="3508835"/>
              <a:ext cx="2101850" cy="1066898"/>
              <a:chOff x="3640" y="1271"/>
              <a:chExt cx="1324" cy="671"/>
            </a:xfrm>
          </p:grpSpPr>
          <p:cxnSp>
            <p:nvCxnSpPr>
              <p:cNvPr id="337" name="Google Shape;337;p12"/>
              <p:cNvCxnSpPr/>
              <p:nvPr/>
            </p:nvCxnSpPr>
            <p:spPr>
              <a:xfrm>
                <a:off x="3640" y="1346"/>
                <a:ext cx="1324" cy="596"/>
              </a:xfrm>
              <a:prstGeom prst="straightConnector1">
                <a:avLst/>
              </a:prstGeom>
              <a:noFill/>
              <a:ln cap="flat" cmpd="sng" w="28575">
                <a:solidFill>
                  <a:srgbClr val="CC0000"/>
                </a:solidFill>
                <a:prstDash val="solid"/>
                <a:round/>
                <a:headEnd len="sm" w="sm" type="none"/>
                <a:tailEnd len="med" w="med" type="triangle"/>
              </a:ln>
            </p:spPr>
          </p:cxnSp>
          <p:sp>
            <p:nvSpPr>
              <p:cNvPr id="338" name="Google Shape;338;p12"/>
              <p:cNvSpPr txBox="1"/>
              <p:nvPr/>
            </p:nvSpPr>
            <p:spPr>
              <a:xfrm rot="1422049">
                <a:off x="3860" y="1445"/>
                <a:ext cx="912"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Noto Sans Symbols"/>
                  <a:buNone/>
                </a:pPr>
                <a:r>
                  <a:rPr b="0" i="0" lang="en-US" sz="1600" u="none" cap="none" strike="noStrike">
                    <a:solidFill>
                      <a:srgbClr val="CC0000"/>
                    </a:solidFill>
                    <a:latin typeface="Arial"/>
                    <a:ea typeface="Arial"/>
                    <a:cs typeface="Arial"/>
                    <a:sym typeface="Arial"/>
                  </a:rPr>
                  <a:t>HTTP request</a:t>
                </a:r>
                <a:endParaRPr b="0" i="0" sz="2400" u="none" cap="none" strike="noStrike">
                  <a:solidFill>
                    <a:srgbClr val="CC0000"/>
                  </a:solidFill>
                  <a:latin typeface="Arial"/>
                  <a:ea typeface="Arial"/>
                  <a:cs typeface="Arial"/>
                  <a:sym typeface="Arial"/>
                </a:endParaRPr>
              </a:p>
            </p:txBody>
          </p:sp>
        </p:grpSp>
        <p:grpSp>
          <p:nvGrpSpPr>
            <p:cNvPr id="339" name="Google Shape;339;p12"/>
            <p:cNvGrpSpPr/>
            <p:nvPr/>
          </p:nvGrpSpPr>
          <p:grpSpPr>
            <a:xfrm rot="-3264937">
              <a:off x="5164756" y="3757354"/>
              <a:ext cx="1971675" cy="1138103"/>
              <a:chOff x="4141" y="394"/>
              <a:chExt cx="1242" cy="717"/>
            </a:xfrm>
          </p:grpSpPr>
          <p:cxnSp>
            <p:nvCxnSpPr>
              <p:cNvPr id="340" name="Google Shape;340;p12"/>
              <p:cNvCxnSpPr/>
              <p:nvPr/>
            </p:nvCxnSpPr>
            <p:spPr>
              <a:xfrm rot="10800000">
                <a:off x="4141" y="394"/>
                <a:ext cx="1242" cy="570"/>
              </a:xfrm>
              <a:prstGeom prst="straightConnector1">
                <a:avLst/>
              </a:prstGeom>
              <a:noFill/>
              <a:ln cap="flat" cmpd="sng" w="28575">
                <a:solidFill>
                  <a:srgbClr val="CC0000"/>
                </a:solidFill>
                <a:prstDash val="solid"/>
                <a:round/>
                <a:headEnd len="sm" w="sm" type="none"/>
                <a:tailEnd len="med" w="med" type="triangle"/>
              </a:ln>
            </p:spPr>
          </p:cxnSp>
          <p:sp>
            <p:nvSpPr>
              <p:cNvPr id="341" name="Google Shape;341;p12"/>
              <p:cNvSpPr txBox="1"/>
              <p:nvPr/>
            </p:nvSpPr>
            <p:spPr>
              <a:xfrm rot="1411598">
                <a:off x="4304" y="706"/>
                <a:ext cx="1011"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Noto Sans Symbols"/>
                  <a:buNone/>
                </a:pPr>
                <a:r>
                  <a:rPr b="0" i="0" lang="en-US" sz="1600" u="none" cap="none" strike="noStrike">
                    <a:solidFill>
                      <a:srgbClr val="CC0000"/>
                    </a:solidFill>
                    <a:latin typeface="Arial"/>
                    <a:ea typeface="Arial"/>
                    <a:cs typeface="Arial"/>
                    <a:sym typeface="Arial"/>
                  </a:rPr>
                  <a:t>HTTP response</a:t>
                </a:r>
                <a:endParaRPr b="0" i="0" sz="2400" u="none" cap="none" strike="noStrike">
                  <a:solidFill>
                    <a:srgbClr val="CC0000"/>
                  </a:solidFill>
                  <a:latin typeface="Arial"/>
                  <a:ea typeface="Arial"/>
                  <a:cs typeface="Arial"/>
                  <a:sym typeface="Arial"/>
                </a:endParaRPr>
              </a:p>
            </p:txBody>
          </p:sp>
        </p:grpSp>
        <p:pic>
          <p:nvPicPr>
            <p:cNvPr descr="iphone_stylized_small" id="342" name="Google Shape;342;p12"/>
            <p:cNvPicPr preferRelativeResize="0"/>
            <p:nvPr/>
          </p:nvPicPr>
          <p:blipFill rotWithShape="1">
            <a:blip r:embed="rId3">
              <a:alphaModFix/>
            </a:blip>
            <a:srcRect b="0" l="0" r="0" t="0"/>
            <a:stretch/>
          </p:blipFill>
          <p:spPr>
            <a:xfrm>
              <a:off x="4298256" y="4111566"/>
              <a:ext cx="382588" cy="917575"/>
            </a:xfrm>
            <a:prstGeom prst="rect">
              <a:avLst/>
            </a:prstGeom>
            <a:noFill/>
            <a:ln>
              <a:noFill/>
            </a:ln>
          </p:spPr>
        </p:pic>
        <p:grpSp>
          <p:nvGrpSpPr>
            <p:cNvPr id="343" name="Google Shape;343;p12"/>
            <p:cNvGrpSpPr/>
            <p:nvPr/>
          </p:nvGrpSpPr>
          <p:grpSpPr>
            <a:xfrm>
              <a:off x="4226285" y="1667147"/>
              <a:ext cx="1066800" cy="1079500"/>
              <a:chOff x="-44" y="1473"/>
              <a:chExt cx="981" cy="1105"/>
            </a:xfrm>
          </p:grpSpPr>
          <p:pic>
            <p:nvPicPr>
              <p:cNvPr descr="desktop_computer_stylized_medium" id="344" name="Google Shape;344;p1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45" name="Google Shape;345;p1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46" name="Google Shape;346;p12"/>
            <p:cNvGrpSpPr/>
            <p:nvPr/>
          </p:nvGrpSpPr>
          <p:grpSpPr>
            <a:xfrm>
              <a:off x="7439287" y="2507087"/>
              <a:ext cx="695325" cy="1282700"/>
              <a:chOff x="4140" y="429"/>
              <a:chExt cx="1425" cy="2396"/>
            </a:xfrm>
          </p:grpSpPr>
          <p:sp>
            <p:nvSpPr>
              <p:cNvPr id="347" name="Google Shape;347;p1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12"/>
              <p:cNvSpPr/>
              <p:nvPr/>
            </p:nvSpPr>
            <p:spPr>
              <a:xfrm>
                <a:off x="4205"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49" name="Google Shape;349;p1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1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12"/>
              <p:cNvSpPr/>
              <p:nvPr/>
            </p:nvSpPr>
            <p:spPr>
              <a:xfrm>
                <a:off x="4212" y="693"/>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nvGrpSpPr>
              <p:cNvPr id="352" name="Google Shape;352;p12"/>
              <p:cNvGrpSpPr/>
              <p:nvPr/>
            </p:nvGrpSpPr>
            <p:grpSpPr>
              <a:xfrm>
                <a:off x="4748" y="669"/>
                <a:ext cx="583" cy="140"/>
                <a:chOff x="613" y="2569"/>
                <a:chExt cx="727" cy="134"/>
              </a:xfrm>
            </p:grpSpPr>
            <p:sp>
              <p:nvSpPr>
                <p:cNvPr id="353" name="Google Shape;353;p12"/>
                <p:cNvSpPr/>
                <p:nvPr/>
              </p:nvSpPr>
              <p:spPr>
                <a:xfrm>
                  <a:off x="613" y="2569"/>
                  <a:ext cx="727"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54" name="Google Shape;354;p12"/>
                <p:cNvSpPr/>
                <p:nvPr/>
              </p:nvSpPr>
              <p:spPr>
                <a:xfrm>
                  <a:off x="629" y="2586"/>
                  <a:ext cx="694" cy="9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sp>
            <p:nvSpPr>
              <p:cNvPr id="355" name="Google Shape;355;p12"/>
              <p:cNvSpPr/>
              <p:nvPr/>
            </p:nvSpPr>
            <p:spPr>
              <a:xfrm>
                <a:off x="4225" y="1019"/>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nvGrpSpPr>
              <p:cNvPr id="356" name="Google Shape;356;p12"/>
              <p:cNvGrpSpPr/>
              <p:nvPr/>
            </p:nvGrpSpPr>
            <p:grpSpPr>
              <a:xfrm>
                <a:off x="4749" y="995"/>
                <a:ext cx="579" cy="133"/>
                <a:chOff x="616" y="2569"/>
                <a:chExt cx="723" cy="138"/>
              </a:xfrm>
            </p:grpSpPr>
            <p:sp>
              <p:nvSpPr>
                <p:cNvPr id="357" name="Google Shape;357;p12"/>
                <p:cNvSpPr/>
                <p:nvPr/>
              </p:nvSpPr>
              <p:spPr>
                <a:xfrm>
                  <a:off x="616" y="2569"/>
                  <a:ext cx="723"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58" name="Google Shape;358;p12"/>
                <p:cNvSpPr/>
                <p:nvPr/>
              </p:nvSpPr>
              <p:spPr>
                <a:xfrm>
                  <a:off x="632" y="2588"/>
                  <a:ext cx="690" cy="10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sp>
            <p:nvSpPr>
              <p:cNvPr id="359" name="Google Shape;359;p12"/>
              <p:cNvSpPr/>
              <p:nvPr/>
            </p:nvSpPr>
            <p:spPr>
              <a:xfrm>
                <a:off x="4218" y="1357"/>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60" name="Google Shape;360;p12"/>
              <p:cNvSpPr/>
              <p:nvPr/>
            </p:nvSpPr>
            <p:spPr>
              <a:xfrm>
                <a:off x="4228" y="1654"/>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nvGrpSpPr>
              <p:cNvPr id="361" name="Google Shape;361;p12"/>
              <p:cNvGrpSpPr/>
              <p:nvPr/>
            </p:nvGrpSpPr>
            <p:grpSpPr>
              <a:xfrm>
                <a:off x="4735" y="1627"/>
                <a:ext cx="582" cy="151"/>
                <a:chOff x="614" y="2568"/>
                <a:chExt cx="725" cy="139"/>
              </a:xfrm>
            </p:grpSpPr>
            <p:sp>
              <p:nvSpPr>
                <p:cNvPr id="362" name="Google Shape;362;p12"/>
                <p:cNvSpPr/>
                <p:nvPr/>
              </p:nvSpPr>
              <p:spPr>
                <a:xfrm>
                  <a:off x="614" y="2568"/>
                  <a:ext cx="725"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63" name="Google Shape;363;p12"/>
                <p:cNvSpPr/>
                <p:nvPr/>
              </p:nvSpPr>
              <p:spPr>
                <a:xfrm>
                  <a:off x="631" y="2584"/>
                  <a:ext cx="693"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sp>
            <p:nvSpPr>
              <p:cNvPr id="364" name="Google Shape;364;p1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65" name="Google Shape;365;p12"/>
              <p:cNvGrpSpPr/>
              <p:nvPr/>
            </p:nvGrpSpPr>
            <p:grpSpPr>
              <a:xfrm>
                <a:off x="4739" y="1327"/>
                <a:ext cx="582" cy="139"/>
                <a:chOff x="614" y="2568"/>
                <a:chExt cx="725" cy="139"/>
              </a:xfrm>
            </p:grpSpPr>
            <p:sp>
              <p:nvSpPr>
                <p:cNvPr id="366" name="Google Shape;366;p12"/>
                <p:cNvSpPr/>
                <p:nvPr/>
              </p:nvSpPr>
              <p:spPr>
                <a:xfrm>
                  <a:off x="614" y="2568"/>
                  <a:ext cx="725"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67" name="Google Shape;367;p12"/>
                <p:cNvSpPr/>
                <p:nvPr/>
              </p:nvSpPr>
              <p:spPr>
                <a:xfrm>
                  <a:off x="630" y="2583"/>
                  <a:ext cx="693"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sp>
            <p:nvSpPr>
              <p:cNvPr id="368" name="Google Shape;368;p12"/>
              <p:cNvSpPr/>
              <p:nvPr/>
            </p:nvSpPr>
            <p:spPr>
              <a:xfrm>
                <a:off x="5249" y="432"/>
                <a:ext cx="68"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69" name="Google Shape;369;p1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1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p12"/>
              <p:cNvSpPr/>
              <p:nvPr/>
            </p:nvSpPr>
            <p:spPr>
              <a:xfrm>
                <a:off x="5516" y="2611"/>
                <a:ext cx="49"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72" name="Google Shape;372;p1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12"/>
              <p:cNvSpPr/>
              <p:nvPr/>
            </p:nvSpPr>
            <p:spPr>
              <a:xfrm>
                <a:off x="4140" y="2677"/>
                <a:ext cx="1201" cy="148"/>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74" name="Google Shape;374;p12"/>
              <p:cNvSpPr/>
              <p:nvPr/>
            </p:nvSpPr>
            <p:spPr>
              <a:xfrm>
                <a:off x="4205" y="2712"/>
                <a:ext cx="1070" cy="8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75" name="Google Shape;375;p12"/>
              <p:cNvSpPr/>
              <p:nvPr/>
            </p:nvSpPr>
            <p:spPr>
              <a:xfrm>
                <a:off x="4309" y="2383"/>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76" name="Google Shape;376;p12"/>
              <p:cNvSpPr/>
              <p:nvPr/>
            </p:nvSpPr>
            <p:spPr>
              <a:xfrm>
                <a:off x="4485" y="2383"/>
                <a:ext cx="163"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377" name="Google Shape;377;p12"/>
              <p:cNvSpPr/>
              <p:nvPr/>
            </p:nvSpPr>
            <p:spPr>
              <a:xfrm>
                <a:off x="4661" y="2380"/>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378" name="Google Shape;378;p12"/>
              <p:cNvSpPr/>
              <p:nvPr/>
            </p:nvSpPr>
            <p:spPr>
              <a:xfrm>
                <a:off x="5061" y="1835"/>
                <a:ext cx="88"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grpSp>
      <p:pic>
        <p:nvPicPr>
          <p:cNvPr descr="A close up of a logo&#10;&#10;Description automatically generated" id="379" name="Google Shape;379;p12"/>
          <p:cNvPicPr preferRelativeResize="0"/>
          <p:nvPr/>
        </p:nvPicPr>
        <p:blipFill rotWithShape="1">
          <a:blip r:embed="rId5">
            <a:alphaModFix/>
          </a:blip>
          <a:srcRect b="0" l="0" r="0" t="0"/>
          <a:stretch/>
        </p:blipFill>
        <p:spPr>
          <a:xfrm>
            <a:off x="11076770" y="69475"/>
            <a:ext cx="933598" cy="1398963"/>
          </a:xfrm>
          <a:prstGeom prst="rect">
            <a:avLst/>
          </a:prstGeom>
          <a:noFill/>
          <a:ln>
            <a:noFill/>
          </a:ln>
        </p:spPr>
      </p:pic>
      <p:cxnSp>
        <p:nvCxnSpPr>
          <p:cNvPr id="380" name="Google Shape;380;p12"/>
          <p:cNvCxnSpPr/>
          <p:nvPr/>
        </p:nvCxnSpPr>
        <p:spPr>
          <a:xfrm>
            <a:off x="6999" y="1074449"/>
            <a:ext cx="7862239" cy="0"/>
          </a:xfrm>
          <a:prstGeom prst="straightConnector1">
            <a:avLst/>
          </a:prstGeom>
          <a:noFill/>
          <a:ln cap="flat" cmpd="sng" w="38100">
            <a:solidFill>
              <a:srgbClr val="DFA267"/>
            </a:solidFill>
            <a:prstDash val="solid"/>
            <a:miter lim="800000"/>
            <a:headEnd len="sm" w="sm" type="none"/>
            <a:tailEnd len="sm" w="sm" type="none"/>
          </a:ln>
        </p:spPr>
      </p:cxnSp>
      <p:sp>
        <p:nvSpPr>
          <p:cNvPr id="381" name="Google Shape;381;p12"/>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Overview</a:t>
            </a:r>
            <a:endParaRPr b="1" i="0" sz="2400" u="none" cap="none" strike="noStrike">
              <a:solidFill>
                <a:srgbClr val="C55A11"/>
              </a:solidFill>
              <a:latin typeface="Calibri"/>
              <a:ea typeface="Calibri"/>
              <a:cs typeface="Calibri"/>
              <a:sym typeface="Calibri"/>
            </a:endParaRPr>
          </a:p>
        </p:txBody>
      </p:sp>
      <p:sp>
        <p:nvSpPr>
          <p:cNvPr id="382" name="Google Shape;382;p1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5"/>
          <p:cNvSpPr txBox="1"/>
          <p:nvPr>
            <p:ph idx="1" type="body"/>
          </p:nvPr>
        </p:nvSpPr>
        <p:spPr>
          <a:xfrm>
            <a:off x="154999" y="1507050"/>
            <a:ext cx="7114636" cy="48660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HTTP request is a </a:t>
            </a:r>
            <a:r>
              <a:rPr i="1" lang="en-US" sz="2400"/>
              <a:t>request line</a:t>
            </a:r>
            <a:r>
              <a:rPr lang="en-US" sz="2400"/>
              <a:t>, followed by zero or more </a:t>
            </a:r>
            <a:r>
              <a:rPr i="1" lang="en-US" sz="2400"/>
              <a:t>request headers</a:t>
            </a:r>
            <a:endParaRPr/>
          </a:p>
          <a:p>
            <a:pPr indent="-228600" lvl="0" marL="228600" rtl="0" algn="l">
              <a:lnSpc>
                <a:spcPct val="90000"/>
              </a:lnSpc>
              <a:spcBef>
                <a:spcPts val="1000"/>
              </a:spcBef>
              <a:spcAft>
                <a:spcPts val="0"/>
              </a:spcAft>
              <a:buClr>
                <a:schemeClr val="dk1"/>
              </a:buClr>
              <a:buSzPts val="2400"/>
              <a:buChar char="•"/>
            </a:pPr>
            <a:r>
              <a:rPr lang="en-US" sz="2400"/>
              <a:t>Request line: &lt;method&gt; &lt;uri&gt; &lt;version&gt;</a:t>
            </a:r>
            <a:endParaRPr/>
          </a:p>
          <a:p>
            <a:pPr indent="-228600" lvl="1" marL="685800" rtl="0" algn="l">
              <a:lnSpc>
                <a:spcPct val="90000"/>
              </a:lnSpc>
              <a:spcBef>
                <a:spcPts val="500"/>
              </a:spcBef>
              <a:spcAft>
                <a:spcPts val="0"/>
              </a:spcAft>
              <a:buClr>
                <a:schemeClr val="dk1"/>
              </a:buClr>
              <a:buSzPts val="2400"/>
              <a:buChar char="•"/>
            </a:pPr>
            <a:r>
              <a:rPr lang="en-US"/>
              <a:t>&lt;version&gt; is HTTP version of request </a:t>
            </a:r>
            <a:endParaRPr/>
          </a:p>
          <a:p>
            <a:pPr indent="-228600" lvl="1" marL="685800" rtl="0" algn="l">
              <a:lnSpc>
                <a:spcPct val="90000"/>
              </a:lnSpc>
              <a:spcBef>
                <a:spcPts val="500"/>
              </a:spcBef>
              <a:spcAft>
                <a:spcPts val="0"/>
              </a:spcAft>
              <a:buClr>
                <a:schemeClr val="dk1"/>
              </a:buClr>
              <a:buSzPts val="2400"/>
              <a:buNone/>
            </a:pPr>
            <a:r>
              <a:rPr lang="en-US"/>
              <a:t>	(HTTP/1.0 or HTTP/1.1)</a:t>
            </a:r>
            <a:endParaRPr/>
          </a:p>
          <a:p>
            <a:pPr indent="-228600" lvl="1" marL="685800" rtl="0" algn="l">
              <a:lnSpc>
                <a:spcPct val="90000"/>
              </a:lnSpc>
              <a:spcBef>
                <a:spcPts val="500"/>
              </a:spcBef>
              <a:spcAft>
                <a:spcPts val="0"/>
              </a:spcAft>
              <a:buClr>
                <a:schemeClr val="dk1"/>
              </a:buClr>
              <a:buSzPts val="2400"/>
              <a:buChar char="•"/>
            </a:pPr>
            <a:r>
              <a:rPr lang="en-US"/>
              <a:t>&lt;uri&gt; is typically URL for proxies, URL suffix for servers.</a:t>
            </a:r>
            <a:endParaRPr/>
          </a:p>
          <a:p>
            <a:pPr indent="-228600" lvl="1" marL="685800" rtl="0" algn="l">
              <a:lnSpc>
                <a:spcPct val="90000"/>
              </a:lnSpc>
              <a:spcBef>
                <a:spcPts val="500"/>
              </a:spcBef>
              <a:spcAft>
                <a:spcPts val="0"/>
              </a:spcAft>
              <a:buClr>
                <a:schemeClr val="dk1"/>
              </a:buClr>
              <a:buSzPts val="2400"/>
              <a:buChar char="•"/>
            </a:pPr>
            <a:r>
              <a:rPr lang="en-US"/>
              <a:t>&lt;method&gt; is either GET, POST, OPTIONS, HEAD, PUT, DELETE, or TRACE.</a:t>
            </a:r>
            <a:endParaRPr/>
          </a:p>
          <a:p>
            <a:pPr indent="-228600" lvl="0" marL="228600" rtl="0" algn="l">
              <a:lnSpc>
                <a:spcPct val="90000"/>
              </a:lnSpc>
              <a:spcBef>
                <a:spcPts val="1000"/>
              </a:spcBef>
              <a:spcAft>
                <a:spcPts val="0"/>
              </a:spcAft>
              <a:buClr>
                <a:schemeClr val="dk1"/>
              </a:buClr>
              <a:buSzPts val="2400"/>
              <a:buChar char="•"/>
            </a:pPr>
            <a:r>
              <a:rPr lang="en-US" sz="2400"/>
              <a:t>Request Header</a:t>
            </a:r>
            <a:endParaRPr/>
          </a:p>
          <a:p>
            <a:pPr indent="-228600" lvl="0" marL="228600" rtl="0" algn="l">
              <a:lnSpc>
                <a:spcPct val="90000"/>
              </a:lnSpc>
              <a:spcBef>
                <a:spcPts val="1000"/>
              </a:spcBef>
              <a:spcAft>
                <a:spcPts val="0"/>
              </a:spcAft>
              <a:buClr>
                <a:schemeClr val="dk1"/>
              </a:buClr>
              <a:buSzPts val="2400"/>
              <a:buChar char="•"/>
            </a:pPr>
            <a:r>
              <a:rPr lang="en-US" sz="2400"/>
              <a:t>Blank line (CRLF)</a:t>
            </a:r>
            <a:endParaRPr/>
          </a:p>
          <a:p>
            <a:pPr indent="-228600" lvl="0" marL="228600" rtl="0" algn="l">
              <a:lnSpc>
                <a:spcPct val="90000"/>
              </a:lnSpc>
              <a:spcBef>
                <a:spcPts val="1000"/>
              </a:spcBef>
              <a:spcAft>
                <a:spcPts val="0"/>
              </a:spcAft>
              <a:buClr>
                <a:schemeClr val="dk1"/>
              </a:buClr>
              <a:buSzPts val="2400"/>
              <a:buChar char="•"/>
            </a:pPr>
            <a:r>
              <a:rPr lang="en-US" sz="2400"/>
              <a:t>Message Body </a:t>
            </a:r>
            <a:endParaRPr/>
          </a:p>
        </p:txBody>
      </p:sp>
      <p:pic>
        <p:nvPicPr>
          <p:cNvPr descr="A close up of a logo&#10;&#10;Description automatically generated" id="388" name="Google Shape;388;p15"/>
          <p:cNvPicPr preferRelativeResize="0"/>
          <p:nvPr/>
        </p:nvPicPr>
        <p:blipFill rotWithShape="1">
          <a:blip r:embed="rId3">
            <a:alphaModFix/>
          </a:blip>
          <a:srcRect b="0" l="0" r="0" t="0"/>
          <a:stretch/>
        </p:blipFill>
        <p:spPr>
          <a:xfrm>
            <a:off x="11103403" y="-31938"/>
            <a:ext cx="933598" cy="1398963"/>
          </a:xfrm>
          <a:prstGeom prst="rect">
            <a:avLst/>
          </a:prstGeom>
          <a:noFill/>
          <a:ln>
            <a:noFill/>
          </a:ln>
        </p:spPr>
      </p:pic>
      <p:cxnSp>
        <p:nvCxnSpPr>
          <p:cNvPr id="389" name="Google Shape;389;p15"/>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90" name="Google Shape;390;p15"/>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Request Structure</a:t>
            </a:r>
            <a:endParaRPr b="1" i="0" sz="2400" u="none" cap="none" strike="noStrike">
              <a:solidFill>
                <a:srgbClr val="C55A11"/>
              </a:solidFill>
              <a:latin typeface="Calibri"/>
              <a:ea typeface="Calibri"/>
              <a:cs typeface="Calibri"/>
              <a:sym typeface="Calibri"/>
            </a:endParaRPr>
          </a:p>
        </p:txBody>
      </p:sp>
      <p:sp>
        <p:nvSpPr>
          <p:cNvPr id="391" name="Google Shape;391;p15"/>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
        <p:nvSpPr>
          <p:cNvPr id="392" name="Google Shape;392;p15"/>
          <p:cNvSpPr/>
          <p:nvPr/>
        </p:nvSpPr>
        <p:spPr>
          <a:xfrm>
            <a:off x="6908941" y="1431646"/>
            <a:ext cx="5092559" cy="2585315"/>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GET /test.html HTTP/1.1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Accept: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Accept-Language: en-us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Accept-Encoding: gzip, deflate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User-Agent: Mozilla/4.0 (compatible; MSIE 4.01; Windows 98)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Host: euro.ecom.cmu.edu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Connection: Keep-Alive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CRLF (\r\n)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descr="A close up of a logo&#10;&#10;Description automatically generated" id="398" name="Google Shape;398;p41"/>
          <p:cNvPicPr preferRelativeResize="0"/>
          <p:nvPr/>
        </p:nvPicPr>
        <p:blipFill rotWithShape="1">
          <a:blip r:embed="rId3">
            <a:alphaModFix/>
          </a:blip>
          <a:srcRect b="0" l="0" r="0" t="0"/>
          <a:stretch/>
        </p:blipFill>
        <p:spPr>
          <a:xfrm>
            <a:off x="11076770" y="69475"/>
            <a:ext cx="933598" cy="1398963"/>
          </a:xfrm>
          <a:prstGeom prst="rect">
            <a:avLst/>
          </a:prstGeom>
          <a:noFill/>
          <a:ln>
            <a:noFill/>
          </a:ln>
        </p:spPr>
      </p:pic>
      <p:cxnSp>
        <p:nvCxnSpPr>
          <p:cNvPr id="399" name="Google Shape;399;p41"/>
          <p:cNvCxnSpPr/>
          <p:nvPr/>
        </p:nvCxnSpPr>
        <p:spPr>
          <a:xfrm>
            <a:off x="6999" y="1074449"/>
            <a:ext cx="7862239" cy="0"/>
          </a:xfrm>
          <a:prstGeom prst="straightConnector1">
            <a:avLst/>
          </a:prstGeom>
          <a:noFill/>
          <a:ln cap="flat" cmpd="sng" w="38100">
            <a:solidFill>
              <a:srgbClr val="DFA267"/>
            </a:solidFill>
            <a:prstDash val="solid"/>
            <a:miter lim="800000"/>
            <a:headEnd len="sm" w="sm" type="none"/>
            <a:tailEnd len="sm" w="sm" type="none"/>
          </a:ln>
        </p:spPr>
      </p:cxnSp>
      <p:sp>
        <p:nvSpPr>
          <p:cNvPr id="400" name="Google Shape;400;p41"/>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Overview</a:t>
            </a:r>
            <a:endParaRPr b="1" i="0" sz="2400" u="none" cap="none" strike="noStrike">
              <a:solidFill>
                <a:srgbClr val="C55A11"/>
              </a:solidFill>
              <a:latin typeface="Calibri"/>
              <a:ea typeface="Calibri"/>
              <a:cs typeface="Calibri"/>
              <a:sym typeface="Calibri"/>
            </a:endParaRPr>
          </a:p>
        </p:txBody>
      </p:sp>
      <p:sp>
        <p:nvSpPr>
          <p:cNvPr id="401" name="Google Shape;401;p41"/>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
        <p:nvSpPr>
          <p:cNvPr id="402" name="Google Shape;402;p41"/>
          <p:cNvSpPr txBox="1"/>
          <p:nvPr>
            <p:ph idx="1" type="body"/>
          </p:nvPr>
        </p:nvSpPr>
        <p:spPr>
          <a:xfrm>
            <a:off x="838200" y="1825625"/>
            <a:ext cx="8784102"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Font typeface="Noto Sans Symbols"/>
              <a:buChar char="⮚"/>
            </a:pPr>
            <a:r>
              <a:rPr lang="en-US" sz="2400"/>
              <a:t>HTTP stands for HyperText Transfer Protocol.</a:t>
            </a:r>
            <a:endParaRPr/>
          </a:p>
          <a:p>
            <a:pPr indent="-342900" lvl="0" marL="457200" rtl="0" algn="just">
              <a:lnSpc>
                <a:spcPct val="90000"/>
              </a:lnSpc>
              <a:spcBef>
                <a:spcPts val="1000"/>
              </a:spcBef>
              <a:spcAft>
                <a:spcPts val="0"/>
              </a:spcAft>
              <a:buSzPts val="1800"/>
              <a:buFont typeface="Noto Sans Symbols"/>
              <a:buChar char="⮚"/>
            </a:pPr>
            <a:r>
              <a:rPr lang="en-US" sz="2400"/>
              <a:t>It is a protocol used to access the data on the World Wide Web (www).</a:t>
            </a:r>
            <a:endParaRPr/>
          </a:p>
          <a:p>
            <a:pPr indent="-342900" lvl="0" marL="457200" rtl="0" algn="just">
              <a:lnSpc>
                <a:spcPct val="90000"/>
              </a:lnSpc>
              <a:spcBef>
                <a:spcPts val="1000"/>
              </a:spcBef>
              <a:spcAft>
                <a:spcPts val="0"/>
              </a:spcAft>
              <a:buSzPts val="1800"/>
              <a:buFont typeface="Noto Sans Symbols"/>
              <a:buChar char="⮚"/>
            </a:pPr>
            <a:r>
              <a:rPr lang="en-US" sz="2400"/>
              <a:t>The HTTP protocol can be used to transfer the data in the form of plain text, hypertext, audio, video, and so on.</a:t>
            </a:r>
            <a:endParaRPr/>
          </a:p>
          <a:p>
            <a:pPr indent="-342900" lvl="0" marL="457200" rtl="0" algn="just">
              <a:lnSpc>
                <a:spcPct val="90000"/>
              </a:lnSpc>
              <a:spcBef>
                <a:spcPts val="1000"/>
              </a:spcBef>
              <a:spcAft>
                <a:spcPts val="0"/>
              </a:spcAft>
              <a:buSzPts val="1800"/>
              <a:buFont typeface="Noto Sans Symbols"/>
              <a:buChar char="⮚"/>
            </a:pPr>
            <a:r>
              <a:rPr lang="en-US" sz="2400"/>
              <a:t>This protocol is known as HyperText Transfer Protocol because of its efficiency that allows us to use in a hypertext environment where there are rapid jumps from one document to another document</a:t>
            </a:r>
            <a:r>
              <a:rPr lang="en-US"/>
              <a:t>.</a:t>
            </a:r>
            <a:endParaRPr/>
          </a:p>
          <a:p>
            <a:pPr indent="-228600" lvl="0" marL="457200" rtl="0" algn="just">
              <a:lnSpc>
                <a:spcPct val="90000"/>
              </a:lnSpc>
              <a:spcBef>
                <a:spcPts val="1000"/>
              </a:spcBef>
              <a:spcAft>
                <a:spcPts val="0"/>
              </a:spcAft>
              <a:buSzPts val="1800"/>
              <a:buFont typeface="Noto Sans Symbols"/>
              <a:buNone/>
            </a:pPr>
            <a:r>
              <a:t/>
            </a:r>
            <a:endParaRPr/>
          </a:p>
          <a:p>
            <a:pPr indent="0" lvl="0" marL="114300" rtl="0" algn="just">
              <a:lnSpc>
                <a:spcPct val="90000"/>
              </a:lnSpc>
              <a:spcBef>
                <a:spcPts val="1000"/>
              </a:spcBef>
              <a:spcAft>
                <a:spcPts val="0"/>
              </a:spcAft>
              <a:buSzPts val="1800"/>
              <a:buNone/>
            </a:pPr>
            <a:r>
              <a:rPr lang="en-US"/>
              <a:t>FTP,SMTP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3"/>
          <p:cNvSpPr/>
          <p:nvPr/>
        </p:nvSpPr>
        <p:spPr>
          <a:xfrm>
            <a:off x="9191626" y="3238501"/>
            <a:ext cx="828675" cy="2952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040"/>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09" name="Google Shape;409;p13"/>
          <p:cNvSpPr txBox="1"/>
          <p:nvPr>
            <p:ph idx="1" type="body"/>
          </p:nvPr>
        </p:nvSpPr>
        <p:spPr>
          <a:xfrm>
            <a:off x="491927" y="1440462"/>
            <a:ext cx="3971925"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400"/>
              <a:buFont typeface="Noto Sans Symbols"/>
              <a:buNone/>
            </a:pPr>
            <a:r>
              <a:rPr b="1" i="1" lang="en-US" sz="2400">
                <a:solidFill>
                  <a:srgbClr val="2F5496"/>
                </a:solidFill>
              </a:rPr>
              <a:t>uses TCP:</a:t>
            </a:r>
            <a:endParaRPr/>
          </a:p>
          <a:p>
            <a:pPr indent="-228600" lvl="0" marL="228600" rtl="0" algn="l">
              <a:lnSpc>
                <a:spcPct val="90000"/>
              </a:lnSpc>
              <a:spcBef>
                <a:spcPts val="1000"/>
              </a:spcBef>
              <a:spcAft>
                <a:spcPts val="0"/>
              </a:spcAft>
              <a:buClr>
                <a:schemeClr val="dk1"/>
              </a:buClr>
              <a:buSzPts val="2400"/>
              <a:buChar char="•"/>
            </a:pPr>
            <a:r>
              <a:rPr lang="en-US" sz="2400"/>
              <a:t>client initiates TCP connection (creates socket) to server,  port 80</a:t>
            </a:r>
            <a:endParaRPr/>
          </a:p>
          <a:p>
            <a:pPr indent="-228600" lvl="0" marL="228600" rtl="0" algn="l">
              <a:lnSpc>
                <a:spcPct val="90000"/>
              </a:lnSpc>
              <a:spcBef>
                <a:spcPts val="1000"/>
              </a:spcBef>
              <a:spcAft>
                <a:spcPts val="0"/>
              </a:spcAft>
              <a:buClr>
                <a:schemeClr val="dk1"/>
              </a:buClr>
              <a:buSzPts val="2400"/>
              <a:buChar char="•"/>
            </a:pPr>
            <a:r>
              <a:rPr lang="en-US" sz="2400"/>
              <a:t>server accepts TCP connection from client</a:t>
            </a:r>
            <a:endParaRPr/>
          </a:p>
          <a:p>
            <a:pPr indent="-228600" lvl="0" marL="228600" rtl="0" algn="l">
              <a:lnSpc>
                <a:spcPct val="90000"/>
              </a:lnSpc>
              <a:spcBef>
                <a:spcPts val="1000"/>
              </a:spcBef>
              <a:spcAft>
                <a:spcPts val="0"/>
              </a:spcAft>
              <a:buClr>
                <a:schemeClr val="dk1"/>
              </a:buClr>
              <a:buSzPts val="2400"/>
              <a:buChar char="•"/>
            </a:pPr>
            <a:r>
              <a:rPr lang="en-US" sz="2400"/>
              <a:t>HTTP messages (application-layer protocol messages) exchanged between browser (HTTP client) and Web server (HTTP server)</a:t>
            </a:r>
            <a:endParaRPr/>
          </a:p>
          <a:p>
            <a:pPr indent="-228600" lvl="0" marL="228600" rtl="0" algn="l">
              <a:lnSpc>
                <a:spcPct val="90000"/>
              </a:lnSpc>
              <a:spcBef>
                <a:spcPts val="1000"/>
              </a:spcBef>
              <a:spcAft>
                <a:spcPts val="0"/>
              </a:spcAft>
              <a:buClr>
                <a:schemeClr val="dk1"/>
              </a:buClr>
              <a:buSzPts val="2400"/>
              <a:buChar char="•"/>
            </a:pPr>
            <a:r>
              <a:rPr lang="en-US" sz="2400"/>
              <a:t>TCP connection closed</a:t>
            </a:r>
            <a:endParaRPr/>
          </a:p>
        </p:txBody>
      </p:sp>
      <p:sp>
        <p:nvSpPr>
          <p:cNvPr id="410" name="Google Shape;410;p13"/>
          <p:cNvSpPr txBox="1"/>
          <p:nvPr>
            <p:ph idx="2" type="body"/>
          </p:nvPr>
        </p:nvSpPr>
        <p:spPr>
          <a:xfrm>
            <a:off x="4842175" y="1458594"/>
            <a:ext cx="3200400" cy="1447800"/>
          </a:xfrm>
          <a:prstGeom prst="rect">
            <a:avLst/>
          </a:prstGeom>
          <a:noFill/>
          <a:ln>
            <a:noFill/>
          </a:ln>
        </p:spPr>
        <p:txBody>
          <a:bodyPr anchorCtr="0" anchor="t" bIns="45700" lIns="91425" spcFirstLastPara="1" rIns="91425" wrap="square" tIns="45700">
            <a:normAutofit/>
          </a:bodyPr>
          <a:lstStyle/>
          <a:p>
            <a:pPr indent="-228600" lvl="0" marL="228600" rtl="0" algn="l">
              <a:lnSpc>
                <a:spcPct val="75000"/>
              </a:lnSpc>
              <a:spcBef>
                <a:spcPts val="0"/>
              </a:spcBef>
              <a:spcAft>
                <a:spcPts val="0"/>
              </a:spcAft>
              <a:buClr>
                <a:srgbClr val="2F5496"/>
              </a:buClr>
              <a:buSzPts val="2400"/>
              <a:buFont typeface="Noto Sans Symbols"/>
              <a:buNone/>
            </a:pPr>
            <a:r>
              <a:rPr b="1" i="1" lang="en-US" sz="2400">
                <a:solidFill>
                  <a:srgbClr val="2F5496"/>
                </a:solidFill>
              </a:rPr>
              <a:t>HTTP is “stateless”</a:t>
            </a:r>
            <a:endParaRPr b="1" i="1" sz="2400">
              <a:solidFill>
                <a:srgbClr val="2F5496"/>
              </a:solidFill>
            </a:endParaRPr>
          </a:p>
          <a:p>
            <a:pPr indent="-228600" lvl="0" marL="228600" rtl="0" algn="l">
              <a:lnSpc>
                <a:spcPct val="75000"/>
              </a:lnSpc>
              <a:spcBef>
                <a:spcPts val="1000"/>
              </a:spcBef>
              <a:spcAft>
                <a:spcPts val="0"/>
              </a:spcAft>
              <a:buClr>
                <a:schemeClr val="dk1"/>
              </a:buClr>
              <a:buSzPts val="2400"/>
              <a:buChar char="•"/>
            </a:pPr>
            <a:r>
              <a:rPr lang="en-US" sz="2400"/>
              <a:t>server maintains no information about past client requests</a:t>
            </a:r>
            <a:endParaRPr/>
          </a:p>
        </p:txBody>
      </p:sp>
      <p:pic>
        <p:nvPicPr>
          <p:cNvPr descr="A close up of a logo&#10;&#10;Description automatically generated" id="411" name="Google Shape;411;p13"/>
          <p:cNvPicPr preferRelativeResize="0"/>
          <p:nvPr/>
        </p:nvPicPr>
        <p:blipFill rotWithShape="1">
          <a:blip r:embed="rId3">
            <a:alphaModFix/>
          </a:blip>
          <a:srcRect b="0" l="0" r="0" t="0"/>
          <a:stretch/>
        </p:blipFill>
        <p:spPr>
          <a:xfrm>
            <a:off x="11067892" y="45850"/>
            <a:ext cx="933598" cy="1398963"/>
          </a:xfrm>
          <a:prstGeom prst="rect">
            <a:avLst/>
          </a:prstGeom>
          <a:noFill/>
          <a:ln>
            <a:noFill/>
          </a:ln>
        </p:spPr>
      </p:pic>
      <p:cxnSp>
        <p:nvCxnSpPr>
          <p:cNvPr id="412" name="Google Shape;412;p13"/>
          <p:cNvCxnSpPr/>
          <p:nvPr/>
        </p:nvCxnSpPr>
        <p:spPr>
          <a:xfrm>
            <a:off x="0" y="1173301"/>
            <a:ext cx="7874493" cy="0"/>
          </a:xfrm>
          <a:prstGeom prst="straightConnector1">
            <a:avLst/>
          </a:prstGeom>
          <a:noFill/>
          <a:ln cap="flat" cmpd="sng" w="38100">
            <a:solidFill>
              <a:srgbClr val="DFA267"/>
            </a:solidFill>
            <a:prstDash val="solid"/>
            <a:miter lim="800000"/>
            <a:headEnd len="sm" w="sm" type="none"/>
            <a:tailEnd len="sm" w="sm" type="none"/>
          </a:ln>
        </p:spPr>
      </p:cxnSp>
      <p:sp>
        <p:nvSpPr>
          <p:cNvPr id="413" name="Google Shape;413;p13"/>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Overview…(cntd.)</a:t>
            </a:r>
            <a:endParaRPr b="1" i="0" sz="2400" u="none" cap="none" strike="noStrike">
              <a:solidFill>
                <a:srgbClr val="C55A11"/>
              </a:solidFill>
              <a:latin typeface="Calibri"/>
              <a:ea typeface="Calibri"/>
              <a:cs typeface="Calibri"/>
              <a:sym typeface="Calibri"/>
            </a:endParaRPr>
          </a:p>
        </p:txBody>
      </p:sp>
      <p:sp>
        <p:nvSpPr>
          <p:cNvPr id="414" name="Google Shape;414;p1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pic>
        <p:nvPicPr>
          <p:cNvPr id="415" name="Google Shape;415;p13"/>
          <p:cNvPicPr preferRelativeResize="0"/>
          <p:nvPr/>
        </p:nvPicPr>
        <p:blipFill rotWithShape="1">
          <a:blip r:embed="rId4">
            <a:alphaModFix/>
          </a:blip>
          <a:srcRect b="0" l="0" r="0" t="0"/>
          <a:stretch/>
        </p:blipFill>
        <p:spPr>
          <a:xfrm>
            <a:off x="4558145" y="3089551"/>
            <a:ext cx="3947751" cy="2590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4"/>
          <p:cNvSpPr txBox="1"/>
          <p:nvPr>
            <p:ph idx="1" type="body"/>
          </p:nvPr>
        </p:nvSpPr>
        <p:spPr>
          <a:xfrm>
            <a:off x="415650" y="1649123"/>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00"/>
              </a:buClr>
              <a:buSzPts val="2400"/>
              <a:buFont typeface="Noto Sans Symbols"/>
              <a:buNone/>
            </a:pPr>
            <a:r>
              <a:rPr i="1" lang="en-US" sz="2400">
                <a:solidFill>
                  <a:srgbClr val="CC0000"/>
                </a:solidFill>
              </a:rPr>
              <a:t>non-persistent HTTP</a:t>
            </a:r>
            <a:endParaRPr/>
          </a:p>
          <a:p>
            <a:pPr indent="-228600" lvl="0" marL="228600" rtl="0" algn="l">
              <a:lnSpc>
                <a:spcPct val="90000"/>
              </a:lnSpc>
              <a:spcBef>
                <a:spcPts val="1000"/>
              </a:spcBef>
              <a:spcAft>
                <a:spcPts val="0"/>
              </a:spcAft>
              <a:buClr>
                <a:schemeClr val="dk1"/>
              </a:buClr>
              <a:buSzPts val="2400"/>
              <a:buChar char="•"/>
            </a:pPr>
            <a:r>
              <a:rPr lang="en-US" sz="2400"/>
              <a:t>at most one object sent over TCP connection</a:t>
            </a:r>
            <a:endParaRPr/>
          </a:p>
          <a:p>
            <a:pPr indent="-228600" lvl="1" marL="685800" rtl="0" algn="l">
              <a:lnSpc>
                <a:spcPct val="90000"/>
              </a:lnSpc>
              <a:spcBef>
                <a:spcPts val="500"/>
              </a:spcBef>
              <a:spcAft>
                <a:spcPts val="0"/>
              </a:spcAft>
              <a:buClr>
                <a:schemeClr val="dk1"/>
              </a:buClr>
              <a:buSzPts val="2400"/>
              <a:buChar char="•"/>
            </a:pPr>
            <a:r>
              <a:rPr lang="en-US"/>
              <a:t>connection is then closed</a:t>
            </a:r>
            <a:endParaRPr/>
          </a:p>
          <a:p>
            <a:pPr indent="-228600" lvl="0" marL="228600" rtl="0" algn="l">
              <a:lnSpc>
                <a:spcPct val="90000"/>
              </a:lnSpc>
              <a:spcBef>
                <a:spcPts val="1000"/>
              </a:spcBef>
              <a:spcAft>
                <a:spcPts val="0"/>
              </a:spcAft>
              <a:buClr>
                <a:schemeClr val="dk1"/>
              </a:buClr>
              <a:buSzPts val="2400"/>
              <a:buChar char="•"/>
            </a:pPr>
            <a:r>
              <a:rPr lang="en-US" sz="2400"/>
              <a:t>downloading multiple objects required multiple connections</a:t>
            </a:r>
            <a:endParaRPr/>
          </a:p>
          <a:p>
            <a:pPr indent="-2286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422" name="Google Shape;422;p14"/>
          <p:cNvSpPr txBox="1"/>
          <p:nvPr>
            <p:ph idx="2" type="body"/>
          </p:nvPr>
        </p:nvSpPr>
        <p:spPr>
          <a:xfrm>
            <a:off x="6012900" y="1550988"/>
            <a:ext cx="3810000" cy="24350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00"/>
              </a:buClr>
              <a:buSzPts val="2400"/>
              <a:buFont typeface="Noto Sans Symbols"/>
              <a:buNone/>
            </a:pPr>
            <a:r>
              <a:rPr i="1" lang="en-US" sz="2400">
                <a:solidFill>
                  <a:srgbClr val="CC0000"/>
                </a:solidFill>
              </a:rPr>
              <a:t>persistent HTTP</a:t>
            </a:r>
            <a:endParaRPr/>
          </a:p>
          <a:p>
            <a:pPr indent="-228600" lvl="0" marL="228600" rtl="0" algn="l">
              <a:lnSpc>
                <a:spcPct val="90000"/>
              </a:lnSpc>
              <a:spcBef>
                <a:spcPts val="1000"/>
              </a:spcBef>
              <a:spcAft>
                <a:spcPts val="0"/>
              </a:spcAft>
              <a:buClr>
                <a:schemeClr val="dk1"/>
              </a:buClr>
              <a:buSzPts val="2400"/>
              <a:buChar char="•"/>
            </a:pPr>
            <a:r>
              <a:rPr lang="en-US" sz="2400"/>
              <a:t>multiple objects can be sent over single TCP connection between client, server</a:t>
            </a:r>
            <a:endParaRPr/>
          </a:p>
          <a:p>
            <a:pPr indent="-228600" lvl="0" marL="228600" rtl="0" algn="l">
              <a:lnSpc>
                <a:spcPct val="90000"/>
              </a:lnSpc>
              <a:spcBef>
                <a:spcPts val="1000"/>
              </a:spcBef>
              <a:spcAft>
                <a:spcPts val="0"/>
              </a:spcAft>
              <a:buClr>
                <a:schemeClr val="dk1"/>
              </a:buClr>
              <a:buSzPts val="2000"/>
              <a:buFont typeface="Noto Sans Symbols"/>
              <a:buNone/>
            </a:pPr>
            <a:r>
              <a:t/>
            </a:r>
            <a:endParaRPr sz="2000"/>
          </a:p>
        </p:txBody>
      </p:sp>
      <p:pic>
        <p:nvPicPr>
          <p:cNvPr descr="A close up of a logo&#10;&#10;Description automatically generated" id="423" name="Google Shape;423;p14"/>
          <p:cNvPicPr preferRelativeResize="0"/>
          <p:nvPr/>
        </p:nvPicPr>
        <p:blipFill rotWithShape="1">
          <a:blip r:embed="rId3">
            <a:alphaModFix/>
          </a:blip>
          <a:srcRect b="0" l="0" r="0" t="0"/>
          <a:stretch/>
        </p:blipFill>
        <p:spPr>
          <a:xfrm>
            <a:off x="11165546" y="0"/>
            <a:ext cx="933598" cy="1398963"/>
          </a:xfrm>
          <a:prstGeom prst="rect">
            <a:avLst/>
          </a:prstGeom>
          <a:noFill/>
          <a:ln>
            <a:noFill/>
          </a:ln>
        </p:spPr>
      </p:pic>
      <p:cxnSp>
        <p:nvCxnSpPr>
          <p:cNvPr id="424" name="Google Shape;424;p14"/>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25" name="Google Shape;425;p14"/>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Connections</a:t>
            </a:r>
            <a:endParaRPr b="1" i="0" sz="2400" u="none" cap="none" strike="noStrike">
              <a:solidFill>
                <a:srgbClr val="C55A11"/>
              </a:solidFill>
              <a:latin typeface="Calibri"/>
              <a:ea typeface="Calibri"/>
              <a:cs typeface="Calibri"/>
              <a:sym typeface="Calibri"/>
            </a:endParaRPr>
          </a:p>
        </p:txBody>
      </p:sp>
      <p:sp>
        <p:nvSpPr>
          <p:cNvPr id="426" name="Google Shape;426;p1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pic>
        <p:nvPicPr>
          <p:cNvPr id="427" name="Google Shape;427;p14"/>
          <p:cNvPicPr preferRelativeResize="0"/>
          <p:nvPr/>
        </p:nvPicPr>
        <p:blipFill rotWithShape="1">
          <a:blip r:embed="rId4">
            <a:alphaModFix/>
          </a:blip>
          <a:srcRect b="0" l="0" r="0" t="0"/>
          <a:stretch/>
        </p:blipFill>
        <p:spPr>
          <a:xfrm>
            <a:off x="3131128" y="3995847"/>
            <a:ext cx="3965628" cy="25405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6"/>
          <p:cNvSpPr txBox="1"/>
          <p:nvPr>
            <p:ph idx="1" type="body"/>
          </p:nvPr>
        </p:nvSpPr>
        <p:spPr>
          <a:xfrm>
            <a:off x="263237" y="1403538"/>
            <a:ext cx="8395853" cy="359795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5000"/>
              </a:lnSpc>
              <a:spcBef>
                <a:spcPts val="0"/>
              </a:spcBef>
              <a:spcAft>
                <a:spcPts val="0"/>
              </a:spcAft>
              <a:buClr>
                <a:schemeClr val="dk1"/>
              </a:buClr>
              <a:buSzPts val="2400"/>
              <a:buChar char="•"/>
            </a:pPr>
            <a:r>
              <a:rPr lang="en-US" sz="2400"/>
              <a:t>HTTP methods:</a:t>
            </a:r>
            <a:endParaRPr/>
          </a:p>
          <a:p>
            <a:pPr indent="-228600" lvl="1" marL="685800" rtl="0" algn="l">
              <a:lnSpc>
                <a:spcPct val="125000"/>
              </a:lnSpc>
              <a:spcBef>
                <a:spcPts val="500"/>
              </a:spcBef>
              <a:spcAft>
                <a:spcPts val="0"/>
              </a:spcAft>
              <a:buClr>
                <a:schemeClr val="dk1"/>
              </a:buClr>
              <a:buSzPts val="2400"/>
              <a:buChar char="•"/>
            </a:pPr>
            <a:r>
              <a:rPr lang="en-US"/>
              <a:t>GET: Retrieve static or dynamic content</a:t>
            </a:r>
            <a:endParaRPr/>
          </a:p>
          <a:p>
            <a:pPr indent="-228600" lvl="1" marL="685800" rtl="0" algn="l">
              <a:lnSpc>
                <a:spcPct val="125000"/>
              </a:lnSpc>
              <a:spcBef>
                <a:spcPts val="500"/>
              </a:spcBef>
              <a:spcAft>
                <a:spcPts val="0"/>
              </a:spcAft>
              <a:buClr>
                <a:schemeClr val="dk1"/>
              </a:buClr>
              <a:buSzPts val="2400"/>
              <a:buChar char="•"/>
            </a:pPr>
            <a:r>
              <a:rPr lang="en-US"/>
              <a:t>POST: Send content to server through request body</a:t>
            </a:r>
            <a:endParaRPr/>
          </a:p>
          <a:p>
            <a:pPr indent="-228600" lvl="1" marL="685800" rtl="0" algn="l">
              <a:lnSpc>
                <a:spcPct val="125000"/>
              </a:lnSpc>
              <a:spcBef>
                <a:spcPts val="500"/>
              </a:spcBef>
              <a:spcAft>
                <a:spcPts val="0"/>
              </a:spcAft>
              <a:buClr>
                <a:schemeClr val="dk1"/>
              </a:buClr>
              <a:buSzPts val="2400"/>
              <a:buChar char="•"/>
            </a:pPr>
            <a:r>
              <a:rPr lang="en-US"/>
              <a:t>OPTIONS: Get server or file attributes</a:t>
            </a:r>
            <a:endParaRPr/>
          </a:p>
          <a:p>
            <a:pPr indent="-228600" lvl="1" marL="685800" rtl="0" algn="l">
              <a:lnSpc>
                <a:spcPct val="125000"/>
              </a:lnSpc>
              <a:spcBef>
                <a:spcPts val="500"/>
              </a:spcBef>
              <a:spcAft>
                <a:spcPts val="0"/>
              </a:spcAft>
              <a:buClr>
                <a:schemeClr val="dk1"/>
              </a:buClr>
              <a:buSzPts val="2400"/>
              <a:buChar char="•"/>
            </a:pPr>
            <a:r>
              <a:rPr lang="en-US"/>
              <a:t>HEAD: Fetches only header field without any response body</a:t>
            </a:r>
            <a:endParaRPr/>
          </a:p>
          <a:p>
            <a:pPr indent="-228600" lvl="1" marL="685800" rtl="0" algn="l">
              <a:lnSpc>
                <a:spcPct val="125000"/>
              </a:lnSpc>
              <a:spcBef>
                <a:spcPts val="500"/>
              </a:spcBef>
              <a:spcAft>
                <a:spcPts val="0"/>
              </a:spcAft>
              <a:buClr>
                <a:schemeClr val="dk1"/>
              </a:buClr>
              <a:buSzPts val="2400"/>
              <a:buChar char="•"/>
            </a:pPr>
            <a:r>
              <a:rPr lang="en-US"/>
              <a:t>PUT: Write a file to the server</a:t>
            </a:r>
            <a:endParaRPr/>
          </a:p>
          <a:p>
            <a:pPr indent="-228600" lvl="1" marL="685800" rtl="0" algn="l">
              <a:lnSpc>
                <a:spcPct val="125000"/>
              </a:lnSpc>
              <a:spcBef>
                <a:spcPts val="500"/>
              </a:spcBef>
              <a:spcAft>
                <a:spcPts val="0"/>
              </a:spcAft>
              <a:buClr>
                <a:schemeClr val="dk1"/>
              </a:buClr>
              <a:buSzPts val="2400"/>
              <a:buChar char="•"/>
            </a:pPr>
            <a:r>
              <a:rPr lang="en-US"/>
              <a:t>DELETE: Delete a file on the server</a:t>
            </a:r>
            <a:endParaRPr/>
          </a:p>
        </p:txBody>
      </p:sp>
      <p:pic>
        <p:nvPicPr>
          <p:cNvPr descr="A close up of a logo&#10;&#10;Description automatically generated" id="433" name="Google Shape;433;p16"/>
          <p:cNvPicPr preferRelativeResize="0"/>
          <p:nvPr/>
        </p:nvPicPr>
        <p:blipFill rotWithShape="1">
          <a:blip r:embed="rId3">
            <a:alphaModFix/>
          </a:blip>
          <a:srcRect b="0" l="0" r="0" t="0"/>
          <a:stretch/>
        </p:blipFill>
        <p:spPr>
          <a:xfrm>
            <a:off x="11147791" y="4575"/>
            <a:ext cx="933598" cy="1398963"/>
          </a:xfrm>
          <a:prstGeom prst="rect">
            <a:avLst/>
          </a:prstGeom>
          <a:noFill/>
          <a:ln>
            <a:noFill/>
          </a:ln>
        </p:spPr>
      </p:pic>
      <p:cxnSp>
        <p:nvCxnSpPr>
          <p:cNvPr id="434" name="Google Shape;434;p16"/>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35" name="Google Shape;435;p16"/>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Request Methods</a:t>
            </a:r>
            <a:endParaRPr b="1" i="0" sz="2400" u="none" cap="none" strike="noStrike">
              <a:solidFill>
                <a:srgbClr val="C55A11"/>
              </a:solidFill>
              <a:latin typeface="Calibri"/>
              <a:ea typeface="Calibri"/>
              <a:cs typeface="Calibri"/>
              <a:sym typeface="Calibri"/>
            </a:endParaRPr>
          </a:p>
        </p:txBody>
      </p:sp>
      <p:sp>
        <p:nvSpPr>
          <p:cNvPr id="436" name="Google Shape;436;p1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7"/>
          <p:cNvSpPr txBox="1"/>
          <p:nvPr>
            <p:ph idx="1" type="body"/>
          </p:nvPr>
        </p:nvSpPr>
        <p:spPr>
          <a:xfrm>
            <a:off x="185941" y="1444406"/>
            <a:ext cx="6381114" cy="5265738"/>
          </a:xfrm>
          <a:prstGeom prst="rect">
            <a:avLst/>
          </a:prstGeom>
          <a:noFill/>
          <a:ln>
            <a:noFill/>
          </a:ln>
        </p:spPr>
        <p:txBody>
          <a:bodyPr anchorCtr="0" anchor="t" bIns="45700" lIns="91425" spcFirstLastPara="1" rIns="91425" wrap="square" tIns="45700">
            <a:normAutofit/>
          </a:bodyPr>
          <a:lstStyle/>
          <a:p>
            <a:pPr indent="-228600" lvl="0" marL="228600" rtl="0" algn="l">
              <a:lnSpc>
                <a:spcPct val="75000"/>
              </a:lnSpc>
              <a:spcBef>
                <a:spcPts val="0"/>
              </a:spcBef>
              <a:spcAft>
                <a:spcPts val="0"/>
              </a:spcAft>
              <a:buClr>
                <a:schemeClr val="dk1"/>
              </a:buClr>
              <a:buSzPts val="2400"/>
              <a:buChar char="•"/>
            </a:pPr>
            <a:r>
              <a:rPr lang="en-US" sz="2400"/>
              <a:t>HTTP response is a response line followed by zero or more response headers.</a:t>
            </a:r>
            <a:endParaRPr/>
          </a:p>
          <a:p>
            <a:pPr indent="-228600" lvl="0" marL="228600" rtl="0" algn="l">
              <a:lnSpc>
                <a:spcPct val="75000"/>
              </a:lnSpc>
              <a:spcBef>
                <a:spcPts val="1000"/>
              </a:spcBef>
              <a:spcAft>
                <a:spcPts val="0"/>
              </a:spcAft>
              <a:buClr>
                <a:schemeClr val="dk1"/>
              </a:buClr>
              <a:buSzPts val="2400"/>
              <a:buChar char="•"/>
            </a:pPr>
            <a:r>
              <a:rPr lang="en-US" sz="2400"/>
              <a:t>Response line: </a:t>
            </a:r>
            <a:endParaRPr/>
          </a:p>
          <a:p>
            <a:pPr indent="-228600" lvl="0" marL="228600" rtl="0" algn="l">
              <a:lnSpc>
                <a:spcPct val="75000"/>
              </a:lnSpc>
              <a:spcBef>
                <a:spcPts val="1000"/>
              </a:spcBef>
              <a:spcAft>
                <a:spcPts val="0"/>
              </a:spcAft>
              <a:buClr>
                <a:schemeClr val="dk1"/>
              </a:buClr>
              <a:buSzPts val="2400"/>
              <a:buChar char="•"/>
            </a:pPr>
            <a:r>
              <a:rPr lang="en-US" sz="2400"/>
              <a:t>&lt;version&gt; &lt;status code&gt; &lt;status msg&gt;</a:t>
            </a:r>
            <a:endParaRPr/>
          </a:p>
          <a:p>
            <a:pPr indent="-228600" lvl="1" marL="685800" rtl="0" algn="l">
              <a:lnSpc>
                <a:spcPct val="80000"/>
              </a:lnSpc>
              <a:spcBef>
                <a:spcPts val="500"/>
              </a:spcBef>
              <a:spcAft>
                <a:spcPts val="0"/>
              </a:spcAft>
              <a:buClr>
                <a:schemeClr val="dk1"/>
              </a:buClr>
              <a:buSzPts val="2400"/>
              <a:buChar char="•"/>
            </a:pPr>
            <a:r>
              <a:rPr lang="en-US"/>
              <a:t>&lt;version&gt; is HTTP version of the response.</a:t>
            </a:r>
            <a:endParaRPr/>
          </a:p>
          <a:p>
            <a:pPr indent="-228600" lvl="1" marL="685800" rtl="0" algn="l">
              <a:lnSpc>
                <a:spcPct val="80000"/>
              </a:lnSpc>
              <a:spcBef>
                <a:spcPts val="500"/>
              </a:spcBef>
              <a:spcAft>
                <a:spcPts val="0"/>
              </a:spcAft>
              <a:buClr>
                <a:schemeClr val="dk1"/>
              </a:buClr>
              <a:buSzPts val="2400"/>
              <a:buChar char="•"/>
            </a:pPr>
            <a:r>
              <a:rPr lang="en-US"/>
              <a:t>&lt;status code&gt; is numeric status.</a:t>
            </a:r>
            <a:endParaRPr/>
          </a:p>
          <a:p>
            <a:pPr indent="-228600" lvl="0" marL="228600" rtl="0" algn="l">
              <a:lnSpc>
                <a:spcPct val="75000"/>
              </a:lnSpc>
              <a:spcBef>
                <a:spcPts val="1000"/>
              </a:spcBef>
              <a:spcAft>
                <a:spcPts val="0"/>
              </a:spcAft>
              <a:buClr>
                <a:schemeClr val="dk1"/>
              </a:buClr>
              <a:buSzPts val="2400"/>
              <a:buChar char="•"/>
            </a:pPr>
            <a:r>
              <a:rPr lang="en-US" sz="2400"/>
              <a:t>Response headers: </a:t>
            </a:r>
            <a:endParaRPr sz="2400"/>
          </a:p>
          <a:p>
            <a:pPr indent="-228600" lvl="0" marL="228600" rtl="0" algn="l">
              <a:lnSpc>
                <a:spcPct val="75000"/>
              </a:lnSpc>
              <a:spcBef>
                <a:spcPts val="1000"/>
              </a:spcBef>
              <a:spcAft>
                <a:spcPts val="0"/>
              </a:spcAft>
              <a:buClr>
                <a:schemeClr val="dk1"/>
              </a:buClr>
              <a:buSzPts val="2400"/>
              <a:buNone/>
            </a:pPr>
            <a:r>
              <a:rPr lang="en-US" sz="2400"/>
              <a:t>	&lt;header name&gt;: &lt;header data&gt;</a:t>
            </a:r>
            <a:endParaRPr/>
          </a:p>
          <a:p>
            <a:pPr indent="-228600" lvl="1" marL="685800" rtl="0" algn="l">
              <a:lnSpc>
                <a:spcPct val="80000"/>
              </a:lnSpc>
              <a:spcBef>
                <a:spcPts val="500"/>
              </a:spcBef>
              <a:spcAft>
                <a:spcPts val="0"/>
              </a:spcAft>
              <a:buClr>
                <a:schemeClr val="dk1"/>
              </a:buClr>
              <a:buSzPts val="2400"/>
              <a:buChar char="•"/>
            </a:pPr>
            <a:r>
              <a:rPr lang="en-US"/>
              <a:t>Provide additional information about response</a:t>
            </a:r>
            <a:endParaRPr/>
          </a:p>
          <a:p>
            <a:pPr indent="-228600" lvl="1" marL="685800" rtl="0" algn="l">
              <a:lnSpc>
                <a:spcPct val="80000"/>
              </a:lnSpc>
              <a:spcBef>
                <a:spcPts val="500"/>
              </a:spcBef>
              <a:spcAft>
                <a:spcPts val="0"/>
              </a:spcAft>
              <a:buClr>
                <a:schemeClr val="dk1"/>
              </a:buClr>
              <a:buSzPts val="2400"/>
              <a:buChar char="•"/>
            </a:pPr>
            <a:r>
              <a:rPr lang="en-US"/>
              <a:t>Content-Type: MIME type of content in response body.</a:t>
            </a:r>
            <a:endParaRPr/>
          </a:p>
          <a:p>
            <a:pPr indent="-228600" lvl="1" marL="685800" rtl="0" algn="l">
              <a:lnSpc>
                <a:spcPct val="80000"/>
              </a:lnSpc>
              <a:spcBef>
                <a:spcPts val="500"/>
              </a:spcBef>
              <a:spcAft>
                <a:spcPts val="0"/>
              </a:spcAft>
              <a:buClr>
                <a:schemeClr val="dk1"/>
              </a:buClr>
              <a:buSzPts val="2400"/>
              <a:buChar char="•"/>
            </a:pPr>
            <a:r>
              <a:rPr lang="en-US"/>
              <a:t>Content-Length: Length of content in response body.</a:t>
            </a:r>
            <a:endParaRPr/>
          </a:p>
          <a:p>
            <a:pPr indent="-50800" lvl="0" marL="228600" rtl="0" algn="l">
              <a:lnSpc>
                <a:spcPct val="75000"/>
              </a:lnSpc>
              <a:spcBef>
                <a:spcPts val="1000"/>
              </a:spcBef>
              <a:spcAft>
                <a:spcPts val="0"/>
              </a:spcAft>
              <a:buClr>
                <a:schemeClr val="dk1"/>
              </a:buClr>
              <a:buSzPts val="2800"/>
              <a:buNone/>
            </a:pPr>
            <a:r>
              <a:t/>
            </a:r>
            <a:endParaRPr/>
          </a:p>
        </p:txBody>
      </p:sp>
      <p:pic>
        <p:nvPicPr>
          <p:cNvPr descr="A close up of a logo&#10;&#10;Description automatically generated" id="442" name="Google Shape;442;p17"/>
          <p:cNvPicPr preferRelativeResize="0"/>
          <p:nvPr/>
        </p:nvPicPr>
        <p:blipFill rotWithShape="1">
          <a:blip r:embed="rId3">
            <a:alphaModFix/>
          </a:blip>
          <a:srcRect b="0" l="0" r="0" t="0"/>
          <a:stretch/>
        </p:blipFill>
        <p:spPr>
          <a:xfrm>
            <a:off x="11183302" y="4575"/>
            <a:ext cx="933598" cy="1398963"/>
          </a:xfrm>
          <a:prstGeom prst="rect">
            <a:avLst/>
          </a:prstGeom>
          <a:noFill/>
          <a:ln>
            <a:noFill/>
          </a:ln>
        </p:spPr>
      </p:pic>
      <p:cxnSp>
        <p:nvCxnSpPr>
          <p:cNvPr id="443" name="Google Shape;443;p17"/>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44" name="Google Shape;444;p17"/>
          <p:cNvSpPr/>
          <p:nvPr/>
        </p:nvSpPr>
        <p:spPr>
          <a:xfrm>
            <a:off x="413424"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Response</a:t>
            </a:r>
            <a:endParaRPr b="1" i="0" sz="2400" u="none" cap="none" strike="noStrike">
              <a:solidFill>
                <a:srgbClr val="C55A11"/>
              </a:solidFill>
              <a:latin typeface="Calibri"/>
              <a:ea typeface="Calibri"/>
              <a:cs typeface="Calibri"/>
              <a:sym typeface="Calibri"/>
            </a:endParaRPr>
          </a:p>
        </p:txBody>
      </p:sp>
      <p:sp>
        <p:nvSpPr>
          <p:cNvPr id="445" name="Google Shape;445;p17"/>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
        <p:nvSpPr>
          <p:cNvPr id="446" name="Google Shape;446;p17"/>
          <p:cNvSpPr/>
          <p:nvPr/>
        </p:nvSpPr>
        <p:spPr>
          <a:xfrm>
            <a:off x="6284036" y="1292051"/>
            <a:ext cx="4508644" cy="3539422"/>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HTTP/1.1 200 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Date: Thu, 22 Jul 1999 04:02:15 GMT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Server: Apache/1.3.3 Ben-SSL/1.28 (Unix)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Last-Modified: Thu, 22 Jul 1999 03:33:21 GMT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ETag: "48bb2-4f-37969101"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Accept-Ranges: 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Content-Length: 79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Keep-Alive: timeout=15, max=100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Connection: Keep-Alive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Content-Type: text/html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CRLF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&lt;head&gt;&lt;title&gt;Test page&lt;/title&gt;&lt;/head&gt;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&lt;h1&gt;Test page&lt;/h1&gt;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&lt;/html&gt;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fcfe4dd9e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 close up of a logo&#10;&#10;Description automatically generated" id="114" name="Google Shape;114;g12fcfe4dd9e_0_0"/>
          <p:cNvPicPr preferRelativeResize="0"/>
          <p:nvPr/>
        </p:nvPicPr>
        <p:blipFill rotWithShape="1">
          <a:blip r:embed="rId3">
            <a:alphaModFix/>
          </a:blip>
          <a:srcRect b="0" l="0" r="0" t="0"/>
          <a:stretch/>
        </p:blipFill>
        <p:spPr>
          <a:xfrm>
            <a:off x="11076770" y="147746"/>
            <a:ext cx="933598" cy="1398963"/>
          </a:xfrm>
          <a:prstGeom prst="rect">
            <a:avLst/>
          </a:prstGeom>
          <a:noFill/>
          <a:ln>
            <a:noFill/>
          </a:ln>
        </p:spPr>
      </p:pic>
      <p:sp>
        <p:nvSpPr>
          <p:cNvPr id="115" name="Google Shape;115;g12fcfe4dd9e_0_0"/>
          <p:cNvSpPr/>
          <p:nvPr/>
        </p:nvSpPr>
        <p:spPr>
          <a:xfrm>
            <a:off x="371880"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Common Terms</a:t>
            </a:r>
            <a:endParaRPr b="1" i="0" sz="2400" u="none" cap="none" strike="noStrike">
              <a:solidFill>
                <a:srgbClr val="C55A11"/>
              </a:solidFill>
              <a:latin typeface="Calibri"/>
              <a:ea typeface="Calibri"/>
              <a:cs typeface="Calibri"/>
              <a:sym typeface="Calibri"/>
            </a:endParaRPr>
          </a:p>
        </p:txBody>
      </p:sp>
      <p:cxnSp>
        <p:nvCxnSpPr>
          <p:cNvPr id="116" name="Google Shape;116;g12fcfe4dd9e_0_0"/>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117" name="Google Shape;117;g12fcfe4dd9e_0_0"/>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118" name="Google Shape;118;g12fcfe4dd9e_0_0"/>
          <p:cNvSpPr txBox="1"/>
          <p:nvPr/>
        </p:nvSpPr>
        <p:spPr>
          <a:xfrm>
            <a:off x="876575" y="1976625"/>
            <a:ext cx="9693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300"/>
              <a:buFont typeface="Arial"/>
              <a:buNone/>
            </a:pPr>
            <a:r>
              <a:rPr b="1" i="0" lang="en-US" sz="2300" u="none" cap="none" strike="noStrike">
                <a:solidFill>
                  <a:srgbClr val="000000"/>
                </a:solidFill>
                <a:highlight>
                  <a:schemeClr val="accent2"/>
                </a:highlight>
                <a:latin typeface="Calibri"/>
                <a:ea typeface="Calibri"/>
                <a:cs typeface="Calibri"/>
                <a:sym typeface="Calibri"/>
              </a:rPr>
              <a:t>What is Web Development?</a:t>
            </a:r>
            <a:endParaRPr b="1" i="0" sz="2300" u="none" cap="none" strike="noStrike">
              <a:solidFill>
                <a:srgbClr val="000000"/>
              </a:solidFill>
              <a:highlight>
                <a:schemeClr val="accent2"/>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Web development</a:t>
            </a:r>
            <a:r>
              <a:rPr b="0" i="0" lang="en-US" sz="2000" u="none" cap="none" strike="noStrike">
                <a:solidFill>
                  <a:schemeClr val="dk1"/>
                </a:solidFill>
                <a:latin typeface="Arial"/>
                <a:ea typeface="Arial"/>
                <a:cs typeface="Arial"/>
                <a:sym typeface="Arial"/>
              </a:rPr>
              <a:t> refers to the building, creating, and maintaining of websites. It includes aspects such as web design, web publishing, web programming, and database management. It is the creation of an application that works over the internet i.e. websites</a:t>
            </a:r>
            <a:endParaRPr b="0" i="0" sz="2300" u="none" cap="none" strike="noStrike">
              <a:solidFill>
                <a:srgbClr val="000000"/>
              </a:solidFill>
              <a:latin typeface="Calibri"/>
              <a:ea typeface="Calibri"/>
              <a:cs typeface="Calibri"/>
              <a:sym typeface="Calibri"/>
            </a:endParaRPr>
          </a:p>
        </p:txBody>
      </p:sp>
      <p:pic>
        <p:nvPicPr>
          <p:cNvPr id="119" name="Google Shape;119;g12fcfe4dd9e_0_0"/>
          <p:cNvPicPr preferRelativeResize="0"/>
          <p:nvPr/>
        </p:nvPicPr>
        <p:blipFill rotWithShape="1">
          <a:blip r:embed="rId4">
            <a:alphaModFix/>
          </a:blip>
          <a:srcRect b="0" l="0" r="0" t="0"/>
          <a:stretch/>
        </p:blipFill>
        <p:spPr>
          <a:xfrm>
            <a:off x="4983675" y="3722500"/>
            <a:ext cx="5174300" cy="2874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8"/>
          <p:cNvSpPr txBox="1"/>
          <p:nvPr>
            <p:ph idx="1" type="body"/>
          </p:nvPr>
        </p:nvSpPr>
        <p:spPr>
          <a:xfrm>
            <a:off x="-1" y="1562470"/>
            <a:ext cx="8637973" cy="4614493"/>
          </a:xfrm>
          <a:prstGeom prst="rect">
            <a:avLst/>
          </a:prstGeom>
          <a:noFill/>
          <a:ln>
            <a:noFill/>
          </a:ln>
        </p:spPr>
        <p:txBody>
          <a:bodyPr anchorCtr="0" anchor="t" bIns="45700" lIns="91425" spcFirstLastPara="1" rIns="91425" wrap="square" tIns="45700">
            <a:normAutofit/>
          </a:bodyPr>
          <a:lstStyle/>
          <a:p>
            <a:pPr indent="-228600" lvl="1" marL="685800" rtl="0" algn="l">
              <a:lnSpc>
                <a:spcPct val="80000"/>
              </a:lnSpc>
              <a:spcBef>
                <a:spcPts val="0"/>
              </a:spcBef>
              <a:spcAft>
                <a:spcPts val="0"/>
              </a:spcAft>
              <a:buClr>
                <a:schemeClr val="dk1"/>
              </a:buClr>
              <a:buSzPts val="2400"/>
              <a:buChar char="•"/>
            </a:pPr>
            <a:r>
              <a:rPr lang="en-US"/>
              <a:t>Three-digit number; first digit specifies the general status</a:t>
            </a:r>
            <a:endParaRPr/>
          </a:p>
          <a:p>
            <a:pPr indent="-228600" lvl="2" marL="1143000" rtl="0" algn="l">
              <a:lnSpc>
                <a:spcPct val="115000"/>
              </a:lnSpc>
              <a:spcBef>
                <a:spcPts val="500"/>
              </a:spcBef>
              <a:spcAft>
                <a:spcPts val="0"/>
              </a:spcAft>
              <a:buClr>
                <a:schemeClr val="dk1"/>
              </a:buClr>
              <a:buSzPts val="2400"/>
              <a:buChar char="•"/>
            </a:pPr>
            <a:r>
              <a:rPr lang="en-US" sz="2400"/>
              <a:t>1 =&gt; Informational</a:t>
            </a:r>
            <a:endParaRPr/>
          </a:p>
          <a:p>
            <a:pPr indent="-228600" lvl="2" marL="1143000" rtl="0" algn="l">
              <a:lnSpc>
                <a:spcPct val="115000"/>
              </a:lnSpc>
              <a:spcBef>
                <a:spcPts val="500"/>
              </a:spcBef>
              <a:spcAft>
                <a:spcPts val="0"/>
              </a:spcAft>
              <a:buClr>
                <a:schemeClr val="dk1"/>
              </a:buClr>
              <a:buSzPts val="2400"/>
              <a:buChar char="•"/>
            </a:pPr>
            <a:r>
              <a:rPr lang="en-US" sz="2400"/>
              <a:t>2 =&gt; Success</a:t>
            </a:r>
            <a:endParaRPr/>
          </a:p>
          <a:p>
            <a:pPr indent="-228600" lvl="2" marL="1143000" rtl="0" algn="l">
              <a:lnSpc>
                <a:spcPct val="115000"/>
              </a:lnSpc>
              <a:spcBef>
                <a:spcPts val="500"/>
              </a:spcBef>
              <a:spcAft>
                <a:spcPts val="0"/>
              </a:spcAft>
              <a:buClr>
                <a:schemeClr val="dk1"/>
              </a:buClr>
              <a:buSzPts val="2400"/>
              <a:buChar char="•"/>
            </a:pPr>
            <a:r>
              <a:rPr lang="en-US" sz="2400"/>
              <a:t>3 =&gt; Redirection</a:t>
            </a:r>
            <a:endParaRPr/>
          </a:p>
          <a:p>
            <a:pPr indent="-228600" lvl="2" marL="1143000" rtl="0" algn="l">
              <a:lnSpc>
                <a:spcPct val="115000"/>
              </a:lnSpc>
              <a:spcBef>
                <a:spcPts val="500"/>
              </a:spcBef>
              <a:spcAft>
                <a:spcPts val="0"/>
              </a:spcAft>
              <a:buClr>
                <a:schemeClr val="dk1"/>
              </a:buClr>
              <a:buSzPts val="2400"/>
              <a:buChar char="•"/>
            </a:pPr>
            <a:r>
              <a:rPr lang="en-US" sz="2400"/>
              <a:t>4 =&gt; Client error</a:t>
            </a:r>
            <a:endParaRPr/>
          </a:p>
          <a:p>
            <a:pPr indent="-228600" lvl="2" marL="1143000" rtl="0" algn="l">
              <a:lnSpc>
                <a:spcPct val="115000"/>
              </a:lnSpc>
              <a:spcBef>
                <a:spcPts val="500"/>
              </a:spcBef>
              <a:spcAft>
                <a:spcPts val="0"/>
              </a:spcAft>
              <a:buClr>
                <a:schemeClr val="dk1"/>
              </a:buClr>
              <a:buSzPts val="2400"/>
              <a:buChar char="•"/>
            </a:pPr>
            <a:r>
              <a:rPr lang="en-US" sz="2400"/>
              <a:t>5 =&gt; Server error</a:t>
            </a:r>
            <a:endParaRPr/>
          </a:p>
          <a:p>
            <a:pPr indent="-228600" lvl="1" marL="685800" rtl="0" algn="l">
              <a:lnSpc>
                <a:spcPct val="80000"/>
              </a:lnSpc>
              <a:spcBef>
                <a:spcPts val="500"/>
              </a:spcBef>
              <a:spcAft>
                <a:spcPts val="0"/>
              </a:spcAft>
              <a:buClr>
                <a:schemeClr val="dk1"/>
              </a:buClr>
              <a:buSzPts val="2400"/>
              <a:buChar char="•"/>
            </a:pPr>
            <a:r>
              <a:rPr lang="en-US"/>
              <a:t>&lt;status msg&gt; is corresponding English text.</a:t>
            </a:r>
            <a:endParaRPr/>
          </a:p>
          <a:p>
            <a:pPr indent="-228600" lvl="2" marL="1143000" rtl="0" algn="l">
              <a:lnSpc>
                <a:spcPct val="115000"/>
              </a:lnSpc>
              <a:spcBef>
                <a:spcPts val="500"/>
              </a:spcBef>
              <a:spcAft>
                <a:spcPts val="0"/>
              </a:spcAft>
              <a:buClr>
                <a:schemeClr val="dk1"/>
              </a:buClr>
              <a:buSzPts val="2400"/>
              <a:buChar char="•"/>
            </a:pPr>
            <a:r>
              <a:rPr lang="en-US" sz="2400"/>
              <a:t>200 	OK	          =&gt; Request was handled without error</a:t>
            </a:r>
            <a:endParaRPr/>
          </a:p>
          <a:p>
            <a:pPr indent="-228600" lvl="2" marL="1143000" rtl="0" algn="l">
              <a:lnSpc>
                <a:spcPct val="115000"/>
              </a:lnSpc>
              <a:spcBef>
                <a:spcPts val="500"/>
              </a:spcBef>
              <a:spcAft>
                <a:spcPts val="0"/>
              </a:spcAft>
              <a:buClr>
                <a:schemeClr val="dk1"/>
              </a:buClr>
              <a:buSzPts val="2400"/>
              <a:buChar char="•"/>
            </a:pPr>
            <a:r>
              <a:rPr lang="en-US" sz="2400"/>
              <a:t>403	Forbidden     =&gt; Client lacks permission to access file</a:t>
            </a:r>
            <a:endParaRPr/>
          </a:p>
          <a:p>
            <a:pPr indent="-228600" lvl="2" marL="1143000" rtl="0" algn="l">
              <a:lnSpc>
                <a:spcPct val="115000"/>
              </a:lnSpc>
              <a:spcBef>
                <a:spcPts val="500"/>
              </a:spcBef>
              <a:spcAft>
                <a:spcPts val="0"/>
              </a:spcAft>
              <a:buClr>
                <a:schemeClr val="dk1"/>
              </a:buClr>
              <a:buSzPts val="2400"/>
              <a:buChar char="•"/>
            </a:pPr>
            <a:r>
              <a:rPr lang="en-US" sz="2400"/>
              <a:t>404	Not found     =&gt; Server couldn’t find the file.</a:t>
            </a:r>
            <a:endParaRPr sz="2400"/>
          </a:p>
        </p:txBody>
      </p:sp>
      <p:pic>
        <p:nvPicPr>
          <p:cNvPr descr="A close up of a logo&#10;&#10;Description automatically generated" id="452" name="Google Shape;452;p18"/>
          <p:cNvPicPr preferRelativeResize="0"/>
          <p:nvPr/>
        </p:nvPicPr>
        <p:blipFill rotWithShape="1">
          <a:blip r:embed="rId3">
            <a:alphaModFix/>
          </a:blip>
          <a:srcRect b="0" l="0" r="0" t="0"/>
          <a:stretch/>
        </p:blipFill>
        <p:spPr>
          <a:xfrm>
            <a:off x="11121158" y="70395"/>
            <a:ext cx="933598" cy="1398963"/>
          </a:xfrm>
          <a:prstGeom prst="rect">
            <a:avLst/>
          </a:prstGeom>
          <a:noFill/>
          <a:ln>
            <a:noFill/>
          </a:ln>
        </p:spPr>
      </p:pic>
      <p:cxnSp>
        <p:nvCxnSpPr>
          <p:cNvPr id="453" name="Google Shape;453;p18"/>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54" name="Google Shape;454;p18"/>
          <p:cNvSpPr/>
          <p:nvPr/>
        </p:nvSpPr>
        <p:spPr>
          <a:xfrm>
            <a:off x="413424"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Response : Status Codes</a:t>
            </a:r>
            <a:endParaRPr b="1" i="0" sz="2400" u="none" cap="none" strike="noStrike">
              <a:solidFill>
                <a:srgbClr val="C55A11"/>
              </a:solidFill>
              <a:latin typeface="Calibri"/>
              <a:ea typeface="Calibri"/>
              <a:cs typeface="Calibri"/>
              <a:sym typeface="Calibri"/>
            </a:endParaRPr>
          </a:p>
        </p:txBody>
      </p:sp>
      <p:sp>
        <p:nvSpPr>
          <p:cNvPr id="455" name="Google Shape;455;p1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descr="A close up of a logo&#10;&#10;Description automatically generated" id="460" name="Google Shape;460;p19"/>
          <p:cNvPicPr preferRelativeResize="0"/>
          <p:nvPr/>
        </p:nvPicPr>
        <p:blipFill rotWithShape="1">
          <a:blip r:embed="rId3">
            <a:alphaModFix/>
          </a:blip>
          <a:srcRect b="0" l="0" r="0" t="0"/>
          <a:stretch/>
        </p:blipFill>
        <p:spPr>
          <a:xfrm>
            <a:off x="11183302" y="0"/>
            <a:ext cx="933598" cy="1398963"/>
          </a:xfrm>
          <a:prstGeom prst="rect">
            <a:avLst/>
          </a:prstGeom>
          <a:noFill/>
          <a:ln>
            <a:noFill/>
          </a:ln>
        </p:spPr>
      </p:pic>
      <p:cxnSp>
        <p:nvCxnSpPr>
          <p:cNvPr id="461" name="Google Shape;461;p19"/>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62" name="Google Shape;462;p1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
        <p:nvSpPr>
          <p:cNvPr id="463" name="Google Shape;463;p19"/>
          <p:cNvSpPr txBox="1"/>
          <p:nvPr>
            <p:ph idx="1" type="body"/>
          </p:nvPr>
        </p:nvSpPr>
        <p:spPr>
          <a:xfrm>
            <a:off x="644230" y="15485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common security attack</a:t>
            </a:r>
            <a:endParaRPr/>
          </a:p>
          <a:p>
            <a:pPr indent="-228600" lvl="0" marL="228600" rtl="0" algn="l">
              <a:lnSpc>
                <a:spcPct val="90000"/>
              </a:lnSpc>
              <a:spcBef>
                <a:spcPts val="1000"/>
              </a:spcBef>
              <a:spcAft>
                <a:spcPts val="0"/>
              </a:spcAft>
              <a:buClr>
                <a:schemeClr val="dk1"/>
              </a:buClr>
              <a:buSzPts val="2800"/>
              <a:buChar char="•"/>
            </a:pPr>
            <a:r>
              <a:rPr lang="en-US"/>
              <a:t>Need to encrypt data to save it from such attacks</a:t>
            </a:r>
            <a:endParaRPr/>
          </a:p>
        </p:txBody>
      </p:sp>
      <p:pic>
        <p:nvPicPr>
          <p:cNvPr id="464" name="Google Shape;464;p19"/>
          <p:cNvPicPr preferRelativeResize="0"/>
          <p:nvPr/>
        </p:nvPicPr>
        <p:blipFill rotWithShape="1">
          <a:blip r:embed="rId4">
            <a:alphaModFix/>
          </a:blip>
          <a:srcRect b="0" l="0" r="0" t="0"/>
          <a:stretch/>
        </p:blipFill>
        <p:spPr>
          <a:xfrm>
            <a:off x="959440" y="2680001"/>
            <a:ext cx="6477000" cy="3714750"/>
          </a:xfrm>
          <a:prstGeom prst="rect">
            <a:avLst/>
          </a:prstGeom>
          <a:noFill/>
          <a:ln>
            <a:noFill/>
          </a:ln>
        </p:spPr>
      </p:pic>
      <p:sp>
        <p:nvSpPr>
          <p:cNvPr id="465" name="Google Shape;465;p19"/>
          <p:cNvSpPr/>
          <p:nvPr/>
        </p:nvSpPr>
        <p:spPr>
          <a:xfrm>
            <a:off x="399569"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Secure (HTTPS)</a:t>
            </a:r>
            <a:endParaRPr b="1" i="0" sz="2400" u="none" cap="none" strike="noStrike">
              <a:solidFill>
                <a:srgbClr val="C55A1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cxnSp>
        <p:nvCxnSpPr>
          <p:cNvPr id="470" name="Google Shape;470;p20"/>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471" name="Google Shape;471;p20"/>
          <p:cNvSpPr/>
          <p:nvPr/>
        </p:nvSpPr>
        <p:spPr>
          <a:xfrm>
            <a:off x="5460537" y="404973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vinayj@pes.edu</a:t>
            </a:r>
            <a:endParaRPr b="1" i="0" sz="2400" u="none" cap="none" strike="noStrike">
              <a:solidFill>
                <a:schemeClr val="dk1"/>
              </a:solidFill>
              <a:latin typeface="Calibri"/>
              <a:ea typeface="Calibri"/>
              <a:cs typeface="Calibri"/>
              <a:sym typeface="Calibri"/>
            </a:endParaRPr>
          </a:p>
        </p:txBody>
      </p:sp>
      <p:sp>
        <p:nvSpPr>
          <p:cNvPr id="472" name="Google Shape;472;p20"/>
          <p:cNvSpPr/>
          <p:nvPr/>
        </p:nvSpPr>
        <p:spPr>
          <a:xfrm>
            <a:off x="5460537" y="4573019"/>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+91 80 2672 6622</a:t>
            </a:r>
            <a:endParaRPr b="0" i="0" sz="2400" u="none" cap="none" strike="noStrike">
              <a:solidFill>
                <a:schemeClr val="dk1"/>
              </a:solidFill>
              <a:latin typeface="Calibri"/>
              <a:ea typeface="Calibri"/>
              <a:cs typeface="Calibri"/>
              <a:sym typeface="Calibri"/>
            </a:endParaRPr>
          </a:p>
        </p:txBody>
      </p:sp>
      <p:pic>
        <p:nvPicPr>
          <p:cNvPr descr="A close up of a logo&#10;&#10;Description automatically generated" id="473" name="Google Shape;473;p20"/>
          <p:cNvPicPr preferRelativeResize="0"/>
          <p:nvPr/>
        </p:nvPicPr>
        <p:blipFill rotWithShape="1">
          <a:blip r:embed="rId3">
            <a:alphaModFix/>
          </a:blip>
          <a:srcRect b="0" l="0" r="0" t="0"/>
          <a:stretch/>
        </p:blipFill>
        <p:spPr>
          <a:xfrm>
            <a:off x="2411974" y="1606241"/>
            <a:ext cx="2369218" cy="3550188"/>
          </a:xfrm>
          <a:prstGeom prst="rect">
            <a:avLst/>
          </a:prstGeom>
          <a:noFill/>
          <a:ln>
            <a:noFill/>
          </a:ln>
        </p:spPr>
      </p:pic>
      <p:sp>
        <p:nvSpPr>
          <p:cNvPr id="474" name="Google Shape;474;p20"/>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475" name="Google Shape;475;p20"/>
          <p:cNvSpPr/>
          <p:nvPr/>
        </p:nvSpPr>
        <p:spPr>
          <a:xfrm>
            <a:off x="5448168" y="3128242"/>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Vinay Joshi</a:t>
            </a:r>
            <a:endParaRPr b="1" i="0" sz="2400" u="none" cap="none" strike="noStrike">
              <a:solidFill>
                <a:schemeClr val="dk1"/>
              </a:solidFill>
              <a:latin typeface="Calibri"/>
              <a:ea typeface="Calibri"/>
              <a:cs typeface="Calibri"/>
              <a:sym typeface="Calibri"/>
            </a:endParaRPr>
          </a:p>
        </p:txBody>
      </p:sp>
      <p:sp>
        <p:nvSpPr>
          <p:cNvPr id="476" name="Google Shape;476;p20"/>
          <p:cNvSpPr/>
          <p:nvPr/>
        </p:nvSpPr>
        <p:spPr>
          <a:xfrm>
            <a:off x="5448168" y="3525847"/>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grpSp>
        <p:nvGrpSpPr>
          <p:cNvPr id="477" name="Google Shape;477;p20"/>
          <p:cNvGrpSpPr/>
          <p:nvPr/>
        </p:nvGrpSpPr>
        <p:grpSpPr>
          <a:xfrm>
            <a:off x="313844" y="349466"/>
            <a:ext cx="11518407" cy="6218388"/>
            <a:chOff x="313844" y="349466"/>
            <a:chExt cx="11518407" cy="6218388"/>
          </a:xfrm>
        </p:grpSpPr>
        <p:sp>
          <p:nvSpPr>
            <p:cNvPr id="478" name="Google Shape;478;p20"/>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9" name="Google Shape;479;p20"/>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0" name="Google Shape;480;p20"/>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1" name="Google Shape;481;p20"/>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3"/>
          <p:cNvSpPr txBox="1"/>
          <p:nvPr>
            <p:ph idx="12" type="sldNum"/>
          </p:nvPr>
        </p:nvSpPr>
        <p:spPr>
          <a:xfrm>
            <a:off x="11081511" y="6464909"/>
            <a:ext cx="206375" cy="177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pic>
        <p:nvPicPr>
          <p:cNvPr descr="A close up of a logo&#10;&#10;Description automatically generated" id="125" name="Google Shape;125;p33"/>
          <p:cNvPicPr preferRelativeResize="0"/>
          <p:nvPr/>
        </p:nvPicPr>
        <p:blipFill rotWithShape="1">
          <a:blip r:embed="rId3">
            <a:alphaModFix/>
          </a:blip>
          <a:srcRect b="0" l="0" r="0" t="0"/>
          <a:stretch/>
        </p:blipFill>
        <p:spPr>
          <a:xfrm>
            <a:off x="11081511" y="0"/>
            <a:ext cx="933598" cy="1398963"/>
          </a:xfrm>
          <a:prstGeom prst="rect">
            <a:avLst/>
          </a:prstGeom>
          <a:noFill/>
          <a:ln>
            <a:noFill/>
          </a:ln>
        </p:spPr>
      </p:pic>
      <p:cxnSp>
        <p:nvCxnSpPr>
          <p:cNvPr id="126" name="Google Shape;126;p33"/>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127" name="Google Shape;127;p33"/>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What is Web Technologies?</a:t>
            </a:r>
            <a:endParaRPr b="1" i="0" sz="2400" u="none" cap="none" strike="noStrike">
              <a:solidFill>
                <a:srgbClr val="C55A11"/>
              </a:solidFill>
              <a:latin typeface="Calibri"/>
              <a:ea typeface="Calibri"/>
              <a:cs typeface="Calibri"/>
              <a:sym typeface="Calibri"/>
            </a:endParaRPr>
          </a:p>
        </p:txBody>
      </p:sp>
      <p:sp>
        <p:nvSpPr>
          <p:cNvPr id="128" name="Google Shape;128;p3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129" name="Google Shape;129;p33"/>
          <p:cNvSpPr txBox="1"/>
          <p:nvPr/>
        </p:nvSpPr>
        <p:spPr>
          <a:xfrm>
            <a:off x="1055076" y="1804126"/>
            <a:ext cx="8665699"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chemeClr val="accent2"/>
                </a:solidFill>
                <a:latin typeface="Times New Roman"/>
                <a:ea typeface="Times New Roman"/>
                <a:cs typeface="Times New Roman"/>
                <a:sym typeface="Times New Roman"/>
              </a:rPr>
              <a:t>Web Technology refers to the various tools and techniques that are utilized in the process of communication between different types of devices over the internet.</a:t>
            </a:r>
            <a:endParaRPr/>
          </a:p>
          <a:p>
            <a:pPr indent="0" lvl="0" marL="0" marR="0" rtl="0" algn="just">
              <a:lnSpc>
                <a:spcPct val="100000"/>
              </a:lnSpc>
              <a:spcBef>
                <a:spcPts val="0"/>
              </a:spcBef>
              <a:spcAft>
                <a:spcPts val="0"/>
              </a:spcAft>
              <a:buNone/>
            </a:pPr>
            <a:r>
              <a:t/>
            </a:r>
            <a:endParaRPr b="1" i="0" sz="2400" u="none" cap="none" strike="noStrike">
              <a:solidFill>
                <a:schemeClr val="accent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400" u="sng" cap="none" strike="noStrike">
                <a:solidFill>
                  <a:srgbClr val="000000"/>
                </a:solidFill>
                <a:latin typeface="Times New Roman"/>
                <a:ea typeface="Times New Roman"/>
                <a:cs typeface="Times New Roman"/>
                <a:sym typeface="Times New Roman"/>
              </a:rPr>
              <a:t>Web Technology can be classified into the following sections:</a:t>
            </a:r>
            <a:endParaRPr/>
          </a:p>
          <a:p>
            <a:pPr indent="0" lvl="0" marL="0" marR="0" rtl="0" algn="just">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400" u="none" cap="none" strike="noStrike">
                <a:solidFill>
                  <a:schemeClr val="accent2"/>
                </a:solidFill>
                <a:latin typeface="Times New Roman"/>
                <a:ea typeface="Times New Roman"/>
                <a:cs typeface="Times New Roman"/>
                <a:sym typeface="Times New Roman"/>
              </a:rPr>
              <a:t>World Wide Web (WWW)</a:t>
            </a:r>
            <a:endParaRPr/>
          </a:p>
          <a:p>
            <a:pPr indent="0" lvl="0" marL="0" marR="0" rtl="0" algn="just">
              <a:lnSpc>
                <a:spcPct val="100000"/>
              </a:lnSpc>
              <a:spcBef>
                <a:spcPts val="0"/>
              </a:spcBef>
              <a:spcAft>
                <a:spcPts val="0"/>
              </a:spcAft>
              <a:buNone/>
            </a:pPr>
            <a:r>
              <a:rPr b="1" i="0" lang="en-US" sz="2400" u="none" cap="none" strike="noStrike">
                <a:solidFill>
                  <a:schemeClr val="accent2"/>
                </a:solidFill>
                <a:latin typeface="Times New Roman"/>
                <a:ea typeface="Times New Roman"/>
                <a:cs typeface="Times New Roman"/>
                <a:sym typeface="Times New Roman"/>
              </a:rPr>
              <a:t>Web Browser</a:t>
            </a:r>
            <a:endParaRPr/>
          </a:p>
          <a:p>
            <a:pPr indent="0" lvl="0" marL="0" marR="0" rtl="0" algn="just">
              <a:lnSpc>
                <a:spcPct val="100000"/>
              </a:lnSpc>
              <a:spcBef>
                <a:spcPts val="0"/>
              </a:spcBef>
              <a:spcAft>
                <a:spcPts val="0"/>
              </a:spcAft>
              <a:buNone/>
            </a:pPr>
            <a:r>
              <a:rPr b="1" i="0" lang="en-US" sz="2400" u="none" cap="none" strike="noStrike">
                <a:solidFill>
                  <a:schemeClr val="accent2"/>
                </a:solidFill>
                <a:latin typeface="Times New Roman"/>
                <a:ea typeface="Times New Roman"/>
                <a:cs typeface="Times New Roman"/>
                <a:sym typeface="Times New Roman"/>
              </a:rPr>
              <a:t>Web Server</a:t>
            </a:r>
            <a:endParaRPr/>
          </a:p>
          <a:p>
            <a:pPr indent="0" lvl="0" marL="0" marR="0" rtl="0" algn="just">
              <a:lnSpc>
                <a:spcPct val="100000"/>
              </a:lnSpc>
              <a:spcBef>
                <a:spcPts val="0"/>
              </a:spcBef>
              <a:spcAft>
                <a:spcPts val="0"/>
              </a:spcAft>
              <a:buNone/>
            </a:pPr>
            <a:r>
              <a:rPr b="1" i="0" lang="en-US" sz="2400" u="none" cap="none" strike="noStrike">
                <a:solidFill>
                  <a:schemeClr val="accent2"/>
                </a:solidFill>
                <a:latin typeface="Times New Roman"/>
                <a:ea typeface="Times New Roman"/>
                <a:cs typeface="Times New Roman"/>
                <a:sym typeface="Times New Roman"/>
              </a:rPr>
              <a:t>Web Pages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idx="12" type="sldNum"/>
          </p:nvPr>
        </p:nvSpPr>
        <p:spPr>
          <a:xfrm>
            <a:off x="11081511" y="6464909"/>
            <a:ext cx="206375" cy="177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pic>
        <p:nvPicPr>
          <p:cNvPr descr="A close up of a logo&#10;&#10;Description automatically generated" id="135" name="Google Shape;135;p3"/>
          <p:cNvPicPr preferRelativeResize="0"/>
          <p:nvPr/>
        </p:nvPicPr>
        <p:blipFill rotWithShape="1">
          <a:blip r:embed="rId3">
            <a:alphaModFix/>
          </a:blip>
          <a:srcRect b="0" l="0" r="0" t="0"/>
          <a:stretch/>
        </p:blipFill>
        <p:spPr>
          <a:xfrm>
            <a:off x="11081511" y="0"/>
            <a:ext cx="933598" cy="1398963"/>
          </a:xfrm>
          <a:prstGeom prst="rect">
            <a:avLst/>
          </a:prstGeom>
          <a:noFill/>
          <a:ln>
            <a:noFill/>
          </a:ln>
        </p:spPr>
      </p:pic>
      <p:cxnSp>
        <p:nvCxnSpPr>
          <p:cNvPr id="136" name="Google Shape;136;p3"/>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pic>
        <p:nvPicPr>
          <p:cNvPr id="137" name="Google Shape;137;p3"/>
          <p:cNvPicPr preferRelativeResize="0"/>
          <p:nvPr/>
        </p:nvPicPr>
        <p:blipFill rotWithShape="1">
          <a:blip r:embed="rId4">
            <a:alphaModFix/>
          </a:blip>
          <a:srcRect b="0" l="0" r="0" t="0"/>
          <a:stretch/>
        </p:blipFill>
        <p:spPr>
          <a:xfrm>
            <a:off x="196072" y="1362039"/>
            <a:ext cx="4723337" cy="3515283"/>
          </a:xfrm>
          <a:prstGeom prst="rect">
            <a:avLst/>
          </a:prstGeom>
          <a:noFill/>
          <a:ln>
            <a:noFill/>
          </a:ln>
        </p:spPr>
      </p:pic>
      <p:pic>
        <p:nvPicPr>
          <p:cNvPr descr="Google Search Website Homepage Displays Stock Footage Video (100 ..." id="138" name="Google Shape;138;p3"/>
          <p:cNvPicPr preferRelativeResize="0"/>
          <p:nvPr/>
        </p:nvPicPr>
        <p:blipFill rotWithShape="1">
          <a:blip r:embed="rId5">
            <a:alphaModFix/>
          </a:blip>
          <a:srcRect b="0" l="0" r="0" t="0"/>
          <a:stretch/>
        </p:blipFill>
        <p:spPr>
          <a:xfrm>
            <a:off x="5581233" y="1398963"/>
            <a:ext cx="5151871" cy="2920480"/>
          </a:xfrm>
          <a:prstGeom prst="rect">
            <a:avLst/>
          </a:prstGeom>
          <a:noFill/>
          <a:ln>
            <a:noFill/>
          </a:ln>
        </p:spPr>
      </p:pic>
      <p:sp>
        <p:nvSpPr>
          <p:cNvPr id="139" name="Google Shape;139;p3"/>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Internet vs. WWW</a:t>
            </a:r>
            <a:endParaRPr b="1" i="0" sz="2400" u="none" cap="none" strike="noStrike">
              <a:solidFill>
                <a:srgbClr val="C55A11"/>
              </a:solidFill>
              <a:latin typeface="Calibri"/>
              <a:ea typeface="Calibri"/>
              <a:cs typeface="Calibri"/>
              <a:sym typeface="Calibri"/>
            </a:endParaRPr>
          </a:p>
        </p:txBody>
      </p:sp>
      <p:sp>
        <p:nvSpPr>
          <p:cNvPr id="140" name="Google Shape;140;p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2fcfe4dd9e_0_11"/>
          <p:cNvSpPr txBox="1"/>
          <p:nvPr>
            <p:ph idx="12" type="sldNum"/>
          </p:nvPr>
        </p:nvSpPr>
        <p:spPr>
          <a:xfrm>
            <a:off x="11081511" y="6464909"/>
            <a:ext cx="206400" cy="184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pic>
        <p:nvPicPr>
          <p:cNvPr descr="A close up of a logo&#10;&#10;Description automatically generated" id="146" name="Google Shape;146;g12fcfe4dd9e_0_11"/>
          <p:cNvPicPr preferRelativeResize="0"/>
          <p:nvPr/>
        </p:nvPicPr>
        <p:blipFill rotWithShape="1">
          <a:blip r:embed="rId3">
            <a:alphaModFix/>
          </a:blip>
          <a:srcRect b="0" l="0" r="0" t="0"/>
          <a:stretch/>
        </p:blipFill>
        <p:spPr>
          <a:xfrm>
            <a:off x="11081511" y="0"/>
            <a:ext cx="933598" cy="1398963"/>
          </a:xfrm>
          <a:prstGeom prst="rect">
            <a:avLst/>
          </a:prstGeom>
          <a:noFill/>
          <a:ln>
            <a:noFill/>
          </a:ln>
        </p:spPr>
      </p:pic>
      <p:cxnSp>
        <p:nvCxnSpPr>
          <p:cNvPr id="147" name="Google Shape;147;g12fcfe4dd9e_0_11"/>
          <p:cNvCxnSpPr/>
          <p:nvPr/>
        </p:nvCxnSpPr>
        <p:spPr>
          <a:xfrm>
            <a:off x="-8308" y="1209922"/>
            <a:ext cx="8300100" cy="0"/>
          </a:xfrm>
          <a:prstGeom prst="straightConnector1">
            <a:avLst/>
          </a:prstGeom>
          <a:noFill/>
          <a:ln cap="flat" cmpd="sng" w="38100">
            <a:solidFill>
              <a:srgbClr val="DFA267"/>
            </a:solidFill>
            <a:prstDash val="solid"/>
            <a:miter lim="800000"/>
            <a:headEnd len="sm" w="sm" type="none"/>
            <a:tailEnd len="sm" w="sm" type="none"/>
          </a:ln>
        </p:spPr>
      </p:cxnSp>
      <p:sp>
        <p:nvSpPr>
          <p:cNvPr id="148" name="Google Shape;148;g12fcfe4dd9e_0_11"/>
          <p:cNvSpPr/>
          <p:nvPr/>
        </p:nvSpPr>
        <p:spPr>
          <a:xfrm>
            <a:off x="371880"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Internet vs. WWW</a:t>
            </a:r>
            <a:endParaRPr b="1" i="0" sz="2400" u="none" cap="none" strike="noStrike">
              <a:solidFill>
                <a:srgbClr val="C55A11"/>
              </a:solidFill>
              <a:latin typeface="Calibri"/>
              <a:ea typeface="Calibri"/>
              <a:cs typeface="Calibri"/>
              <a:sym typeface="Calibri"/>
            </a:endParaRPr>
          </a:p>
        </p:txBody>
      </p:sp>
      <p:sp>
        <p:nvSpPr>
          <p:cNvPr id="149" name="Google Shape;149;g12fcfe4dd9e_0_11"/>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150" name="Google Shape;150;g12fcfe4dd9e_0_11"/>
          <p:cNvSpPr txBox="1"/>
          <p:nvPr/>
        </p:nvSpPr>
        <p:spPr>
          <a:xfrm>
            <a:off x="1100050" y="1398975"/>
            <a:ext cx="9470700" cy="54180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rgbClr val="000000"/>
              </a:buClr>
              <a:buSzPts val="2000"/>
              <a:buFont typeface="Times New Roman"/>
              <a:buChar char="❏"/>
            </a:pPr>
            <a:r>
              <a:rPr b="1" i="0" lang="en-US" sz="2000" u="none" cap="none" strike="noStrike">
                <a:solidFill>
                  <a:srgbClr val="000000"/>
                </a:solidFill>
                <a:latin typeface="Times New Roman"/>
                <a:ea typeface="Times New Roman"/>
                <a:cs typeface="Times New Roman"/>
                <a:sym typeface="Times New Roman"/>
              </a:rPr>
              <a:t>Internet is a means of connecting a computer to any other computer anywhere in the world</a:t>
            </a:r>
            <a:r>
              <a:rPr b="0" i="0" lang="en-US" sz="2000" u="none" cap="none" strike="noStrike">
                <a:solidFill>
                  <a:srgbClr val="000000"/>
                </a:solidFill>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World Wide Web which is a collection of information which is accessed via the Internet.</a:t>
            </a:r>
            <a:endParaRPr b="0" i="0" sz="20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rgbClr val="000000"/>
              </a:buClr>
              <a:buSzPts val="2000"/>
              <a:buFont typeface="Times New Roman"/>
              <a:buChar char="❏"/>
            </a:pPr>
            <a:r>
              <a:rPr b="1" i="0" lang="en-US" sz="2000" u="none" cap="none" strike="noStrike">
                <a:solidFill>
                  <a:srgbClr val="000000"/>
                </a:solidFill>
                <a:latin typeface="Times New Roman"/>
                <a:ea typeface="Times New Roman"/>
                <a:cs typeface="Times New Roman"/>
                <a:sym typeface="Times New Roman"/>
              </a:rPr>
              <a:t>Internet is infrastructure</a:t>
            </a:r>
            <a:r>
              <a:rPr b="0" i="0" lang="en-US" sz="2000" u="none" cap="none" strike="noStrike">
                <a:solidFill>
                  <a:srgbClr val="000000"/>
                </a:solidFill>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WWW is service on top of that infrastructure.</a:t>
            </a:r>
            <a:endParaRPr b="0" i="0" sz="20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rgbClr val="000000"/>
              </a:buClr>
              <a:buSzPts val="2000"/>
              <a:buFont typeface="Times New Roman"/>
              <a:buChar char="❏"/>
            </a:pPr>
            <a:r>
              <a:rPr b="1" i="0" lang="en-US" sz="2000" u="none" cap="none" strike="noStrike">
                <a:solidFill>
                  <a:srgbClr val="000000"/>
                </a:solidFill>
                <a:latin typeface="Times New Roman"/>
                <a:ea typeface="Times New Roman"/>
                <a:cs typeface="Times New Roman"/>
                <a:sym typeface="Times New Roman"/>
              </a:rPr>
              <a:t>Internet can be viewed as a big book-store.</a:t>
            </a:r>
            <a:endParaRPr b="1" i="0" sz="20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Web can be viewed as collection of books on that store.</a:t>
            </a:r>
            <a:endParaRPr b="0" i="0" sz="20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rgbClr val="000000"/>
              </a:buClr>
              <a:buSzPts val="2000"/>
              <a:buFont typeface="Times New Roman"/>
              <a:buChar char="❏"/>
            </a:pPr>
            <a:r>
              <a:rPr b="1" i="0" lang="en-US" sz="2000" u="none" cap="none" strike="noStrike">
                <a:solidFill>
                  <a:srgbClr val="000000"/>
                </a:solidFill>
                <a:latin typeface="Times New Roman"/>
                <a:ea typeface="Times New Roman"/>
                <a:cs typeface="Times New Roman"/>
                <a:sym typeface="Times New Roman"/>
              </a:rPr>
              <a:t>At some advanced level, to understand we can think of the Internet as hardware.</a:t>
            </a:r>
            <a:endParaRPr b="1" i="0" sz="20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At some advanced level, to understand we can think of the WWW as software.</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2fcfe4dd9e_0_31"/>
          <p:cNvSpPr txBox="1"/>
          <p:nvPr>
            <p:ph idx="12" type="sldNum"/>
          </p:nvPr>
        </p:nvSpPr>
        <p:spPr>
          <a:xfrm>
            <a:off x="11081511" y="6464909"/>
            <a:ext cx="206400" cy="184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pic>
        <p:nvPicPr>
          <p:cNvPr descr="A close up of a logo&#10;&#10;Description automatically generated" id="156" name="Google Shape;156;g12fcfe4dd9e_0_31"/>
          <p:cNvPicPr preferRelativeResize="0"/>
          <p:nvPr/>
        </p:nvPicPr>
        <p:blipFill rotWithShape="1">
          <a:blip r:embed="rId3">
            <a:alphaModFix/>
          </a:blip>
          <a:srcRect b="0" l="0" r="0" t="0"/>
          <a:stretch/>
        </p:blipFill>
        <p:spPr>
          <a:xfrm>
            <a:off x="11081511" y="0"/>
            <a:ext cx="933598" cy="1398963"/>
          </a:xfrm>
          <a:prstGeom prst="rect">
            <a:avLst/>
          </a:prstGeom>
          <a:noFill/>
          <a:ln>
            <a:noFill/>
          </a:ln>
        </p:spPr>
      </p:pic>
      <p:cxnSp>
        <p:nvCxnSpPr>
          <p:cNvPr id="157" name="Google Shape;157;g12fcfe4dd9e_0_31"/>
          <p:cNvCxnSpPr/>
          <p:nvPr/>
        </p:nvCxnSpPr>
        <p:spPr>
          <a:xfrm>
            <a:off x="-8308" y="1209922"/>
            <a:ext cx="8300100" cy="0"/>
          </a:xfrm>
          <a:prstGeom prst="straightConnector1">
            <a:avLst/>
          </a:prstGeom>
          <a:noFill/>
          <a:ln cap="flat" cmpd="sng" w="38100">
            <a:solidFill>
              <a:srgbClr val="DFA267"/>
            </a:solidFill>
            <a:prstDash val="solid"/>
            <a:miter lim="800000"/>
            <a:headEnd len="sm" w="sm" type="none"/>
            <a:tailEnd len="sm" w="sm" type="none"/>
          </a:ln>
        </p:spPr>
      </p:cxnSp>
      <p:sp>
        <p:nvSpPr>
          <p:cNvPr id="158" name="Google Shape;158;g12fcfe4dd9e_0_31"/>
          <p:cNvSpPr/>
          <p:nvPr/>
        </p:nvSpPr>
        <p:spPr>
          <a:xfrm>
            <a:off x="371880"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What is  WWW?</a:t>
            </a:r>
            <a:endParaRPr b="1" i="0" sz="2400" u="none" cap="none" strike="noStrike">
              <a:solidFill>
                <a:srgbClr val="C55A11"/>
              </a:solidFill>
              <a:latin typeface="Calibri"/>
              <a:ea typeface="Calibri"/>
              <a:cs typeface="Calibri"/>
              <a:sym typeface="Calibri"/>
            </a:endParaRPr>
          </a:p>
        </p:txBody>
      </p:sp>
      <p:sp>
        <p:nvSpPr>
          <p:cNvPr id="159" name="Google Shape;159;g12fcfe4dd9e_0_31"/>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160" name="Google Shape;160;g12fcfe4dd9e_0_31"/>
          <p:cNvSpPr txBox="1"/>
          <p:nvPr/>
        </p:nvSpPr>
        <p:spPr>
          <a:xfrm>
            <a:off x="977124" y="1890675"/>
            <a:ext cx="8645178" cy="3739455"/>
          </a:xfrm>
          <a:prstGeom prst="rect">
            <a:avLst/>
          </a:prstGeom>
          <a:noFill/>
          <a:ln>
            <a:noFill/>
          </a:ln>
        </p:spPr>
        <p:txBody>
          <a:bodyPr anchorCtr="0" anchor="t" bIns="91425" lIns="91425" spcFirstLastPara="1" rIns="91425" wrap="square" tIns="91425">
            <a:spAutoFit/>
          </a:bodyPr>
          <a:lstStyle/>
          <a:p>
            <a:pPr indent="-361950" lvl="0" marL="457200" marR="0" rtl="0" algn="just">
              <a:lnSpc>
                <a:spcPct val="100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The World Wide Web (WWW), commonly known as the Web, is the world's dominant</a:t>
            </a:r>
            <a:r>
              <a:rPr b="0" i="0" lang="en-US" sz="2100" u="none" cap="none" strike="noStrike">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 software platform</a:t>
            </a:r>
            <a:r>
              <a:rPr b="0" i="0" lang="en-US" sz="2100" u="none" cap="none" strike="noStrike">
                <a:solidFill>
                  <a:schemeClr val="dk1"/>
                </a:solidFill>
                <a:latin typeface="Times New Roman"/>
                <a:ea typeface="Times New Roman"/>
                <a:cs typeface="Times New Roman"/>
                <a:sym typeface="Times New Roman"/>
              </a:rPr>
              <a:t>.</a:t>
            </a:r>
            <a:endParaRPr b="0" i="0" sz="21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just">
              <a:lnSpc>
                <a:spcPct val="100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It is an</a:t>
            </a:r>
            <a:r>
              <a:rPr b="0" i="0" lang="en-US" sz="2100" u="none" cap="none" strike="noStrike">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 information space</a:t>
            </a:r>
            <a:r>
              <a:rPr b="0" i="0" lang="en-US" sz="2100" u="none" cap="none" strike="noStrike">
                <a:solidFill>
                  <a:schemeClr val="dk1"/>
                </a:solidFill>
                <a:latin typeface="Times New Roman"/>
                <a:ea typeface="Times New Roman"/>
                <a:cs typeface="Times New Roman"/>
                <a:sym typeface="Times New Roman"/>
              </a:rPr>
              <a:t> where documents and other</a:t>
            </a:r>
            <a:r>
              <a:rPr b="0" i="0" lang="en-US" sz="2100" u="none" cap="none" strike="noStrike">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 web resources</a:t>
            </a:r>
            <a:r>
              <a:rPr b="0" i="0" lang="en-US" sz="2100" u="none" cap="none" strike="noStrike">
                <a:solidFill>
                  <a:schemeClr val="dk1"/>
                </a:solidFill>
                <a:latin typeface="Times New Roman"/>
                <a:ea typeface="Times New Roman"/>
                <a:cs typeface="Times New Roman"/>
                <a:sym typeface="Times New Roman"/>
              </a:rPr>
              <a:t> can be accessed through the</a:t>
            </a:r>
            <a:r>
              <a:rPr b="0" i="0" lang="en-US" sz="2100" u="none" cap="none" strike="noStrike">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 Internet</a:t>
            </a:r>
            <a:r>
              <a:rPr b="0" i="0" lang="en-US" sz="2100" u="none" cap="none" strike="noStrike">
                <a:solidFill>
                  <a:schemeClr val="dk1"/>
                </a:solidFill>
                <a:latin typeface="Times New Roman"/>
                <a:ea typeface="Times New Roman"/>
                <a:cs typeface="Times New Roman"/>
                <a:sym typeface="Times New Roman"/>
              </a:rPr>
              <a:t> using a</a:t>
            </a:r>
            <a:r>
              <a:rPr b="0" i="0" lang="en-US" sz="2100" u="none" cap="none" strike="noStrike">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 web browser</a:t>
            </a:r>
            <a:r>
              <a:rPr b="0" i="0" lang="en-US" sz="2100" u="none" cap="none" strike="noStrike">
                <a:solidFill>
                  <a:schemeClr val="dk1"/>
                </a:solidFill>
                <a:latin typeface="Times New Roman"/>
                <a:ea typeface="Times New Roman"/>
                <a:cs typeface="Times New Roman"/>
                <a:sym typeface="Times New Roman"/>
              </a:rPr>
              <a:t>. </a:t>
            </a:r>
            <a:endParaRPr b="0" i="0" sz="21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just">
              <a:lnSpc>
                <a:spcPct val="100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The Web has changed people's lives immeasurably. </a:t>
            </a:r>
            <a:endParaRPr b="0" i="0" sz="21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just">
              <a:lnSpc>
                <a:spcPct val="100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It is the primary tool billions of people worldwide use to interact on the Internet.</a:t>
            </a:r>
            <a:endParaRPr b="0" i="0" sz="2400" u="none" cap="none" strike="noStrike">
              <a:solidFill>
                <a:schemeClr val="dk1"/>
              </a:solidFill>
              <a:latin typeface="Times New Roman"/>
              <a:ea typeface="Times New Roman"/>
              <a:cs typeface="Times New Roman"/>
              <a:sym typeface="Times New Roman"/>
            </a:endParaRPr>
          </a:p>
        </p:txBody>
      </p:sp>
      <p:pic>
        <p:nvPicPr>
          <p:cNvPr id="161" name="Google Shape;161;g12fcfe4dd9e_0_31"/>
          <p:cNvPicPr preferRelativeResize="0"/>
          <p:nvPr/>
        </p:nvPicPr>
        <p:blipFill rotWithShape="1">
          <a:blip r:embed="rId9">
            <a:alphaModFix/>
          </a:blip>
          <a:srcRect b="0" l="0" r="0" t="0"/>
          <a:stretch/>
        </p:blipFill>
        <p:spPr>
          <a:xfrm>
            <a:off x="9871984" y="3306285"/>
            <a:ext cx="2143125" cy="2143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idx="12" type="sldNum"/>
          </p:nvPr>
        </p:nvSpPr>
        <p:spPr>
          <a:xfrm>
            <a:off x="11081511" y="6464909"/>
            <a:ext cx="206400" cy="184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pic>
        <p:nvPicPr>
          <p:cNvPr descr="A close up of a logo&#10;&#10;Description automatically generated" id="167" name="Google Shape;167;p34"/>
          <p:cNvPicPr preferRelativeResize="0"/>
          <p:nvPr/>
        </p:nvPicPr>
        <p:blipFill rotWithShape="1">
          <a:blip r:embed="rId3">
            <a:alphaModFix/>
          </a:blip>
          <a:srcRect b="0" l="0" r="0" t="0"/>
          <a:stretch/>
        </p:blipFill>
        <p:spPr>
          <a:xfrm>
            <a:off x="11081511" y="0"/>
            <a:ext cx="933598" cy="1398963"/>
          </a:xfrm>
          <a:prstGeom prst="rect">
            <a:avLst/>
          </a:prstGeom>
          <a:noFill/>
          <a:ln>
            <a:noFill/>
          </a:ln>
        </p:spPr>
      </p:pic>
      <p:cxnSp>
        <p:nvCxnSpPr>
          <p:cNvPr id="168" name="Google Shape;168;p34"/>
          <p:cNvCxnSpPr/>
          <p:nvPr/>
        </p:nvCxnSpPr>
        <p:spPr>
          <a:xfrm>
            <a:off x="-8308" y="1209922"/>
            <a:ext cx="8300100" cy="0"/>
          </a:xfrm>
          <a:prstGeom prst="straightConnector1">
            <a:avLst/>
          </a:prstGeom>
          <a:noFill/>
          <a:ln cap="flat" cmpd="sng" w="38100">
            <a:solidFill>
              <a:srgbClr val="DFA267"/>
            </a:solidFill>
            <a:prstDash val="solid"/>
            <a:miter lim="800000"/>
            <a:headEnd len="sm" w="sm" type="none"/>
            <a:tailEnd len="sm" w="sm" type="none"/>
          </a:ln>
        </p:spPr>
      </p:cxnSp>
      <p:sp>
        <p:nvSpPr>
          <p:cNvPr id="169" name="Google Shape;169;p34"/>
          <p:cNvSpPr/>
          <p:nvPr/>
        </p:nvSpPr>
        <p:spPr>
          <a:xfrm>
            <a:off x="371880"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What is  WWW?</a:t>
            </a:r>
            <a:endParaRPr b="1" i="0" sz="2400" u="none" cap="none" strike="noStrike">
              <a:solidFill>
                <a:srgbClr val="C55A11"/>
              </a:solidFill>
              <a:latin typeface="Calibri"/>
              <a:ea typeface="Calibri"/>
              <a:cs typeface="Calibri"/>
              <a:sym typeface="Calibri"/>
            </a:endParaRPr>
          </a:p>
        </p:txBody>
      </p:sp>
      <p:sp>
        <p:nvSpPr>
          <p:cNvPr id="170" name="Google Shape;170;p34"/>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pic>
        <p:nvPicPr>
          <p:cNvPr id="171" name="Google Shape;171;p34"/>
          <p:cNvPicPr preferRelativeResize="0"/>
          <p:nvPr/>
        </p:nvPicPr>
        <p:blipFill rotWithShape="1">
          <a:blip r:embed="rId4">
            <a:alphaModFix/>
          </a:blip>
          <a:srcRect b="0" l="0" r="0" t="0"/>
          <a:stretch/>
        </p:blipFill>
        <p:spPr>
          <a:xfrm>
            <a:off x="9871984" y="3306285"/>
            <a:ext cx="2143125" cy="2143125"/>
          </a:xfrm>
          <a:prstGeom prst="rect">
            <a:avLst/>
          </a:prstGeom>
          <a:noFill/>
          <a:ln>
            <a:noFill/>
          </a:ln>
        </p:spPr>
      </p:pic>
      <p:sp>
        <p:nvSpPr>
          <p:cNvPr id="172" name="Google Shape;172;p34"/>
          <p:cNvSpPr txBox="1"/>
          <p:nvPr/>
        </p:nvSpPr>
        <p:spPr>
          <a:xfrm>
            <a:off x="970670" y="1973723"/>
            <a:ext cx="8553158"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sng" cap="none" strike="noStrike">
                <a:solidFill>
                  <a:srgbClr val="000000"/>
                </a:solidFill>
                <a:latin typeface="Times New Roman"/>
                <a:ea typeface="Times New Roman"/>
                <a:cs typeface="Times New Roman"/>
                <a:sym typeface="Times New Roman"/>
              </a:rPr>
              <a:t>Features of WWW: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HyperText Information System </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Cross-Platform </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Distributed </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Open Standards and Open Source </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Uses Web Browsers to provide a single interface for many services </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Dynamic, Interactive and Evolving. </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“Web 2.0”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idx="12" type="sldNum"/>
          </p:nvPr>
        </p:nvSpPr>
        <p:spPr>
          <a:xfrm>
            <a:off x="11081511" y="6464909"/>
            <a:ext cx="206400" cy="184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pic>
        <p:nvPicPr>
          <p:cNvPr descr="A close up of a logo&#10;&#10;Description automatically generated" id="178" name="Google Shape;178;p35"/>
          <p:cNvPicPr preferRelativeResize="0"/>
          <p:nvPr/>
        </p:nvPicPr>
        <p:blipFill rotWithShape="1">
          <a:blip r:embed="rId3">
            <a:alphaModFix/>
          </a:blip>
          <a:srcRect b="0" l="0" r="0" t="0"/>
          <a:stretch/>
        </p:blipFill>
        <p:spPr>
          <a:xfrm>
            <a:off x="11081511" y="0"/>
            <a:ext cx="933598" cy="1398963"/>
          </a:xfrm>
          <a:prstGeom prst="rect">
            <a:avLst/>
          </a:prstGeom>
          <a:noFill/>
          <a:ln>
            <a:noFill/>
          </a:ln>
        </p:spPr>
      </p:pic>
      <p:cxnSp>
        <p:nvCxnSpPr>
          <p:cNvPr id="179" name="Google Shape;179;p35"/>
          <p:cNvCxnSpPr/>
          <p:nvPr/>
        </p:nvCxnSpPr>
        <p:spPr>
          <a:xfrm>
            <a:off x="-8308" y="1209922"/>
            <a:ext cx="8300100" cy="0"/>
          </a:xfrm>
          <a:prstGeom prst="straightConnector1">
            <a:avLst/>
          </a:prstGeom>
          <a:noFill/>
          <a:ln cap="flat" cmpd="sng" w="38100">
            <a:solidFill>
              <a:srgbClr val="DFA267"/>
            </a:solidFill>
            <a:prstDash val="solid"/>
            <a:miter lim="800000"/>
            <a:headEnd len="sm" w="sm" type="none"/>
            <a:tailEnd len="sm" w="sm" type="none"/>
          </a:ln>
        </p:spPr>
      </p:cxnSp>
      <p:sp>
        <p:nvSpPr>
          <p:cNvPr id="180" name="Google Shape;180;p35"/>
          <p:cNvSpPr/>
          <p:nvPr/>
        </p:nvSpPr>
        <p:spPr>
          <a:xfrm>
            <a:off x="371880"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What is  WWW?</a:t>
            </a:r>
            <a:endParaRPr b="1" i="0" sz="2400" u="none" cap="none" strike="noStrike">
              <a:solidFill>
                <a:srgbClr val="C55A11"/>
              </a:solidFill>
              <a:latin typeface="Calibri"/>
              <a:ea typeface="Calibri"/>
              <a:cs typeface="Calibri"/>
              <a:sym typeface="Calibri"/>
            </a:endParaRPr>
          </a:p>
        </p:txBody>
      </p:sp>
      <p:sp>
        <p:nvSpPr>
          <p:cNvPr id="181" name="Google Shape;181;p35"/>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pic>
        <p:nvPicPr>
          <p:cNvPr id="182" name="Google Shape;182;p35"/>
          <p:cNvPicPr preferRelativeResize="0"/>
          <p:nvPr/>
        </p:nvPicPr>
        <p:blipFill rotWithShape="1">
          <a:blip r:embed="rId4">
            <a:alphaModFix/>
          </a:blip>
          <a:srcRect b="0" l="0" r="0" t="0"/>
          <a:stretch/>
        </p:blipFill>
        <p:spPr>
          <a:xfrm>
            <a:off x="9871984" y="3306285"/>
            <a:ext cx="2143125" cy="2143125"/>
          </a:xfrm>
          <a:prstGeom prst="rect">
            <a:avLst/>
          </a:prstGeom>
          <a:noFill/>
          <a:ln>
            <a:noFill/>
          </a:ln>
        </p:spPr>
      </p:pic>
      <p:sp>
        <p:nvSpPr>
          <p:cNvPr id="183" name="Google Shape;183;p35"/>
          <p:cNvSpPr txBox="1"/>
          <p:nvPr/>
        </p:nvSpPr>
        <p:spPr>
          <a:xfrm>
            <a:off x="970670" y="1973723"/>
            <a:ext cx="8553158"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Components of Web</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Uniform Resource Locator (URL): serves as system for resources on web. </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HyperText Transfer Protocol (HTTP): specifies communication of browser and server. </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Hyper Text Markup Language (HTML): defines structure, organisation and content of webpage.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2019-05-30T23:14:36Z</dcterms:created>
  <dc:creator>Prahallad Nith</dc:creator>
</cp:coreProperties>
</file>