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334" r:id="rId2"/>
    <p:sldId id="342" r:id="rId3"/>
    <p:sldId id="336" r:id="rId4"/>
    <p:sldId id="344" r:id="rId5"/>
    <p:sldId id="345" r:id="rId6"/>
    <p:sldId id="346" r:id="rId7"/>
    <p:sldId id="282" r:id="rId8"/>
    <p:sldId id="356" r:id="rId9"/>
    <p:sldId id="283" r:id="rId10"/>
    <p:sldId id="337" r:id="rId11"/>
    <p:sldId id="339" r:id="rId12"/>
    <p:sldId id="340" r:id="rId13"/>
    <p:sldId id="338" r:id="rId14"/>
    <p:sldId id="353" r:id="rId15"/>
    <p:sldId id="354" r:id="rId16"/>
    <p:sldId id="362" r:id="rId17"/>
    <p:sldId id="355" r:id="rId18"/>
    <p:sldId id="361" r:id="rId19"/>
    <p:sldId id="357" r:id="rId20"/>
    <p:sldId id="363" r:id="rId21"/>
    <p:sldId id="358" r:id="rId22"/>
    <p:sldId id="359" r:id="rId23"/>
    <p:sldId id="293" r:id="rId24"/>
    <p:sldId id="290" r:id="rId25"/>
    <p:sldId id="360" r:id="rId26"/>
    <p:sldId id="291" r:id="rId27"/>
    <p:sldId id="325" r:id="rId28"/>
    <p:sldId id="289" r:id="rId29"/>
    <p:sldId id="350" r:id="rId30"/>
    <p:sldId id="333" r:id="rId31"/>
    <p:sldId id="326" r:id="rId32"/>
    <p:sldId id="298" r:id="rId33"/>
    <p:sldId id="299" r:id="rId34"/>
    <p:sldId id="300" r:id="rId35"/>
    <p:sldId id="327" r:id="rId36"/>
    <p:sldId id="328" r:id="rId37"/>
    <p:sldId id="329" r:id="rId38"/>
    <p:sldId id="365" r:id="rId39"/>
    <p:sldId id="366" r:id="rId40"/>
    <p:sldId id="335"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B9A7"/>
    <a:srgbClr val="C55A11"/>
    <a:srgbClr val="DFA267"/>
    <a:srgbClr val="FEDC32"/>
    <a:srgbClr val="FDBA53"/>
    <a:srgbClr val="F4B3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291" autoAdjust="0"/>
  </p:normalViewPr>
  <p:slideViewPr>
    <p:cSldViewPr snapToGrid="0">
      <p:cViewPr varScale="1">
        <p:scale>
          <a:sx n="72" d="100"/>
          <a:sy n="72" d="100"/>
        </p:scale>
        <p:origin x="618" y="78"/>
      </p:cViewPr>
      <p:guideLst>
        <p:guide orient="horz" pos="2160"/>
        <p:guide pos="3840"/>
      </p:guideLst>
    </p:cSldViewPr>
  </p:slideViewPr>
  <p:notesTextViewPr>
    <p:cViewPr>
      <p:scale>
        <a:sx n="1" d="1"/>
        <a:sy n="1" d="1"/>
      </p:scale>
      <p:origin x="0" y="0"/>
    </p:cViewPr>
  </p:notesTextViewPr>
  <p:sorterViewPr>
    <p:cViewPr>
      <p:scale>
        <a:sx n="60" d="100"/>
        <a:sy n="6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C3CB51-9A86-4C01-A0DB-13EF6F656B51}" type="datetimeFigureOut">
              <a:rPr lang="en-US" smtClean="0"/>
              <a:pPr/>
              <a:t>06-Jun-22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C20C0E-3071-47FE-83D9-FB70EE300AA0}" type="slidenum">
              <a:rPr lang="en-US" smtClean="0"/>
              <a:pPr/>
              <a:t>‹#›</a:t>
            </a:fld>
            <a:endParaRPr lang="en-US"/>
          </a:p>
        </p:txBody>
      </p:sp>
    </p:spTree>
    <p:extLst>
      <p:ext uri="{BB962C8B-B14F-4D97-AF65-F5344CB8AC3E}">
        <p14:creationId xmlns:p14="http://schemas.microsoft.com/office/powerpoint/2010/main" val="2876687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AC20C0E-3071-47FE-83D9-FB70EE300AA0}"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C3D4B-626B-4009-8192-CEAEED1423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A51827C-B164-4C81-9990-CA48A6D695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07DF93E-677D-48F6-8B5A-46E43F2C154F}"/>
              </a:ext>
            </a:extLst>
          </p:cNvPr>
          <p:cNvSpPr>
            <a:spLocks noGrp="1"/>
          </p:cNvSpPr>
          <p:nvPr>
            <p:ph type="dt" sz="half" idx="10"/>
          </p:nvPr>
        </p:nvSpPr>
        <p:spPr/>
        <p:txBody>
          <a:bodyPr/>
          <a:lstStyle/>
          <a:p>
            <a:fld id="{C0697723-E498-4D64-BBB6-490ED1364AC9}" type="datetimeFigureOut">
              <a:rPr lang="en-IN" smtClean="0"/>
              <a:pPr/>
              <a:t>06-06-2022</a:t>
            </a:fld>
            <a:endParaRPr lang="en-IN"/>
          </a:p>
        </p:txBody>
      </p:sp>
      <p:sp>
        <p:nvSpPr>
          <p:cNvPr id="5" name="Footer Placeholder 4">
            <a:extLst>
              <a:ext uri="{FF2B5EF4-FFF2-40B4-BE49-F238E27FC236}">
                <a16:creationId xmlns:a16="http://schemas.microsoft.com/office/drawing/2014/main" id="{B1DF4446-763D-4DB5-A60E-E76234DDA4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82FF9A-F0E6-4BE5-A785-09D93A759624}"/>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805025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E96CC-24D7-4AC0-845A-98CA572FE6D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261921-3E80-4007-9849-91F4F1D9CF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A091F3-2079-48AC-A58B-4C729775D003}"/>
              </a:ext>
            </a:extLst>
          </p:cNvPr>
          <p:cNvSpPr>
            <a:spLocks noGrp="1"/>
          </p:cNvSpPr>
          <p:nvPr>
            <p:ph type="dt" sz="half" idx="10"/>
          </p:nvPr>
        </p:nvSpPr>
        <p:spPr/>
        <p:txBody>
          <a:bodyPr/>
          <a:lstStyle/>
          <a:p>
            <a:fld id="{C0697723-E498-4D64-BBB6-490ED1364AC9}" type="datetimeFigureOut">
              <a:rPr lang="en-IN" smtClean="0"/>
              <a:pPr/>
              <a:t>06-06-2022</a:t>
            </a:fld>
            <a:endParaRPr lang="en-IN"/>
          </a:p>
        </p:txBody>
      </p:sp>
      <p:sp>
        <p:nvSpPr>
          <p:cNvPr id="5" name="Footer Placeholder 4">
            <a:extLst>
              <a:ext uri="{FF2B5EF4-FFF2-40B4-BE49-F238E27FC236}">
                <a16:creationId xmlns:a16="http://schemas.microsoft.com/office/drawing/2014/main" id="{42536A67-7BBF-4557-B86C-E3D43DA805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DF2A7F-20B3-4FEC-B2FB-22B3B56A9620}"/>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386502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974505-5F88-4C68-B044-B90A875A12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154938-180F-400A-A444-2DAC9B404C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44BC1C-22DF-43AD-B4A1-B55EB4C01F8A}"/>
              </a:ext>
            </a:extLst>
          </p:cNvPr>
          <p:cNvSpPr>
            <a:spLocks noGrp="1"/>
          </p:cNvSpPr>
          <p:nvPr>
            <p:ph type="dt" sz="half" idx="10"/>
          </p:nvPr>
        </p:nvSpPr>
        <p:spPr/>
        <p:txBody>
          <a:bodyPr/>
          <a:lstStyle/>
          <a:p>
            <a:fld id="{C0697723-E498-4D64-BBB6-490ED1364AC9}" type="datetimeFigureOut">
              <a:rPr lang="en-IN" smtClean="0"/>
              <a:pPr/>
              <a:t>06-06-2022</a:t>
            </a:fld>
            <a:endParaRPr lang="en-IN"/>
          </a:p>
        </p:txBody>
      </p:sp>
      <p:sp>
        <p:nvSpPr>
          <p:cNvPr id="5" name="Footer Placeholder 4">
            <a:extLst>
              <a:ext uri="{FF2B5EF4-FFF2-40B4-BE49-F238E27FC236}">
                <a16:creationId xmlns:a16="http://schemas.microsoft.com/office/drawing/2014/main" id="{1C439F43-011E-4BE1-A79A-17FE1495CC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025448-2680-4648-B696-07B726E5BEA4}"/>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1186034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E7D49-DB18-4481-BBAD-3CCDB0B6E13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7B48B0F-E770-4648-80B0-0B9A177348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89BBA6-35F4-4C69-B817-8B6D5B3C7F64}"/>
              </a:ext>
            </a:extLst>
          </p:cNvPr>
          <p:cNvSpPr>
            <a:spLocks noGrp="1"/>
          </p:cNvSpPr>
          <p:nvPr>
            <p:ph type="dt" sz="half" idx="10"/>
          </p:nvPr>
        </p:nvSpPr>
        <p:spPr/>
        <p:txBody>
          <a:bodyPr/>
          <a:lstStyle/>
          <a:p>
            <a:fld id="{C0697723-E498-4D64-BBB6-490ED1364AC9}" type="datetimeFigureOut">
              <a:rPr lang="en-IN" smtClean="0"/>
              <a:pPr/>
              <a:t>06-06-2022</a:t>
            </a:fld>
            <a:endParaRPr lang="en-IN"/>
          </a:p>
        </p:txBody>
      </p:sp>
      <p:sp>
        <p:nvSpPr>
          <p:cNvPr id="5" name="Footer Placeholder 4">
            <a:extLst>
              <a:ext uri="{FF2B5EF4-FFF2-40B4-BE49-F238E27FC236}">
                <a16:creationId xmlns:a16="http://schemas.microsoft.com/office/drawing/2014/main" id="{1F6B119B-E4E0-4014-B1F1-495E208A0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B45A5E-AE1B-4A92-B64A-2F8A4786E1A2}"/>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1563409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8196D-BED0-4BD8-AB4C-B2B3CCC7D5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CC613EC-F0A0-4466-A6C2-D28B863D15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CF7A95-22EE-4F22-AEDA-C190D2F87D01}"/>
              </a:ext>
            </a:extLst>
          </p:cNvPr>
          <p:cNvSpPr>
            <a:spLocks noGrp="1"/>
          </p:cNvSpPr>
          <p:nvPr>
            <p:ph type="dt" sz="half" idx="10"/>
          </p:nvPr>
        </p:nvSpPr>
        <p:spPr/>
        <p:txBody>
          <a:bodyPr/>
          <a:lstStyle/>
          <a:p>
            <a:fld id="{C0697723-E498-4D64-BBB6-490ED1364AC9}" type="datetimeFigureOut">
              <a:rPr lang="en-IN" smtClean="0"/>
              <a:pPr/>
              <a:t>06-06-2022</a:t>
            </a:fld>
            <a:endParaRPr lang="en-IN"/>
          </a:p>
        </p:txBody>
      </p:sp>
      <p:sp>
        <p:nvSpPr>
          <p:cNvPr id="5" name="Footer Placeholder 4">
            <a:extLst>
              <a:ext uri="{FF2B5EF4-FFF2-40B4-BE49-F238E27FC236}">
                <a16:creationId xmlns:a16="http://schemas.microsoft.com/office/drawing/2014/main" id="{7C385F91-0601-4D65-A3E8-CFDC20A775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D0A9F0-9DDE-4015-8C5C-5C9D6B60DDA0}"/>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255963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E85AF-03C6-4B44-A538-43B0427D31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C33EE5-59F6-4A1A-AE1E-8765B2B763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D9D6861-A242-46E3-9BF3-A0C8A8DBB4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A9D4037-319B-46C2-9889-B7EE91425689}"/>
              </a:ext>
            </a:extLst>
          </p:cNvPr>
          <p:cNvSpPr>
            <a:spLocks noGrp="1"/>
          </p:cNvSpPr>
          <p:nvPr>
            <p:ph type="dt" sz="half" idx="10"/>
          </p:nvPr>
        </p:nvSpPr>
        <p:spPr/>
        <p:txBody>
          <a:bodyPr/>
          <a:lstStyle/>
          <a:p>
            <a:fld id="{C0697723-E498-4D64-BBB6-490ED1364AC9}" type="datetimeFigureOut">
              <a:rPr lang="en-IN" smtClean="0"/>
              <a:pPr/>
              <a:t>06-06-2022</a:t>
            </a:fld>
            <a:endParaRPr lang="en-IN"/>
          </a:p>
        </p:txBody>
      </p:sp>
      <p:sp>
        <p:nvSpPr>
          <p:cNvPr id="6" name="Footer Placeholder 5">
            <a:extLst>
              <a:ext uri="{FF2B5EF4-FFF2-40B4-BE49-F238E27FC236}">
                <a16:creationId xmlns:a16="http://schemas.microsoft.com/office/drawing/2014/main" id="{C1EE4E15-6B43-42E0-9689-9D809E7745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5B8A2C-7787-42C7-9053-9FAC49800765}"/>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4130094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D7F82-17CF-402C-A83C-9BB0B0450C8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6925B8-18E2-4648-9C7D-9A50568E68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ECAC91-5516-49CF-ABB2-BDCA1101D9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3B518C-5424-4D17-AE61-73B5540B3F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18E488-5143-4637-878A-8024B768B6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2F92FE0-EADD-43E3-B191-7F6FEA9C81E6}"/>
              </a:ext>
            </a:extLst>
          </p:cNvPr>
          <p:cNvSpPr>
            <a:spLocks noGrp="1"/>
          </p:cNvSpPr>
          <p:nvPr>
            <p:ph type="dt" sz="half" idx="10"/>
          </p:nvPr>
        </p:nvSpPr>
        <p:spPr/>
        <p:txBody>
          <a:bodyPr/>
          <a:lstStyle/>
          <a:p>
            <a:fld id="{C0697723-E498-4D64-BBB6-490ED1364AC9}" type="datetimeFigureOut">
              <a:rPr lang="en-IN" smtClean="0"/>
              <a:pPr/>
              <a:t>06-06-2022</a:t>
            </a:fld>
            <a:endParaRPr lang="en-IN"/>
          </a:p>
        </p:txBody>
      </p:sp>
      <p:sp>
        <p:nvSpPr>
          <p:cNvPr id="8" name="Footer Placeholder 7">
            <a:extLst>
              <a:ext uri="{FF2B5EF4-FFF2-40B4-BE49-F238E27FC236}">
                <a16:creationId xmlns:a16="http://schemas.microsoft.com/office/drawing/2014/main" id="{FD4604E9-CD41-4846-B48F-03B22B3709D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AFE060F-933B-49D3-8FF3-B0DEF9DC6484}"/>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046113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33CA-B572-4BA7-A189-A42C96F1089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8BA2B92-6276-46C5-8418-926229142AF0}"/>
              </a:ext>
            </a:extLst>
          </p:cNvPr>
          <p:cNvSpPr>
            <a:spLocks noGrp="1"/>
          </p:cNvSpPr>
          <p:nvPr>
            <p:ph type="dt" sz="half" idx="10"/>
          </p:nvPr>
        </p:nvSpPr>
        <p:spPr/>
        <p:txBody>
          <a:bodyPr/>
          <a:lstStyle/>
          <a:p>
            <a:fld id="{C0697723-E498-4D64-BBB6-490ED1364AC9}" type="datetimeFigureOut">
              <a:rPr lang="en-IN" smtClean="0"/>
              <a:pPr/>
              <a:t>06-06-2022</a:t>
            </a:fld>
            <a:endParaRPr lang="en-IN"/>
          </a:p>
        </p:txBody>
      </p:sp>
      <p:sp>
        <p:nvSpPr>
          <p:cNvPr id="4" name="Footer Placeholder 3">
            <a:extLst>
              <a:ext uri="{FF2B5EF4-FFF2-40B4-BE49-F238E27FC236}">
                <a16:creationId xmlns:a16="http://schemas.microsoft.com/office/drawing/2014/main" id="{ADC7E3F1-B21B-41C5-BFFE-A0D23D01EE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33B9AF-625C-4788-81E5-2B790AE33D0F}"/>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4773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34E3B9-7089-4D8E-9F92-ED9350E73E40}"/>
              </a:ext>
            </a:extLst>
          </p:cNvPr>
          <p:cNvSpPr>
            <a:spLocks noGrp="1"/>
          </p:cNvSpPr>
          <p:nvPr>
            <p:ph type="dt" sz="half" idx="10"/>
          </p:nvPr>
        </p:nvSpPr>
        <p:spPr/>
        <p:txBody>
          <a:bodyPr/>
          <a:lstStyle/>
          <a:p>
            <a:fld id="{C0697723-E498-4D64-BBB6-490ED1364AC9}" type="datetimeFigureOut">
              <a:rPr lang="en-IN" smtClean="0"/>
              <a:pPr/>
              <a:t>06-06-2022</a:t>
            </a:fld>
            <a:endParaRPr lang="en-IN"/>
          </a:p>
        </p:txBody>
      </p:sp>
      <p:sp>
        <p:nvSpPr>
          <p:cNvPr id="3" name="Footer Placeholder 2">
            <a:extLst>
              <a:ext uri="{FF2B5EF4-FFF2-40B4-BE49-F238E27FC236}">
                <a16:creationId xmlns:a16="http://schemas.microsoft.com/office/drawing/2014/main" id="{C85D6F49-DBB0-4783-8669-C7B8A7030AF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8775C0C-F413-41B7-B055-646B0BFD3A09}"/>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4223190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5262E-9CC6-4471-87B5-E96BB4A839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C85306A-CD4B-46EE-9161-2B0A130F2A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7A59BE6-9514-4D99-A003-32E53BEDF6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1144FC-DE55-4C66-B467-EE320664508C}"/>
              </a:ext>
            </a:extLst>
          </p:cNvPr>
          <p:cNvSpPr>
            <a:spLocks noGrp="1"/>
          </p:cNvSpPr>
          <p:nvPr>
            <p:ph type="dt" sz="half" idx="10"/>
          </p:nvPr>
        </p:nvSpPr>
        <p:spPr/>
        <p:txBody>
          <a:bodyPr/>
          <a:lstStyle/>
          <a:p>
            <a:fld id="{C0697723-E498-4D64-BBB6-490ED1364AC9}" type="datetimeFigureOut">
              <a:rPr lang="en-IN" smtClean="0"/>
              <a:pPr/>
              <a:t>06-06-2022</a:t>
            </a:fld>
            <a:endParaRPr lang="en-IN"/>
          </a:p>
        </p:txBody>
      </p:sp>
      <p:sp>
        <p:nvSpPr>
          <p:cNvPr id="6" name="Footer Placeholder 5">
            <a:extLst>
              <a:ext uri="{FF2B5EF4-FFF2-40B4-BE49-F238E27FC236}">
                <a16:creationId xmlns:a16="http://schemas.microsoft.com/office/drawing/2014/main" id="{7ABC472B-5E7F-485E-A706-89B79D412C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56C44B-3BC6-40D9-94ED-B0796F8E1329}"/>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490178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59C2A-444C-4E85-BF34-29BD3E3F6D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B688350-F59A-41DF-B2EF-F9EEA24700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C5D8DC2-A933-46C8-BE16-322CE1A3EC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17E0BD-405F-407D-AAE8-84A2C67291BD}"/>
              </a:ext>
            </a:extLst>
          </p:cNvPr>
          <p:cNvSpPr>
            <a:spLocks noGrp="1"/>
          </p:cNvSpPr>
          <p:nvPr>
            <p:ph type="dt" sz="half" idx="10"/>
          </p:nvPr>
        </p:nvSpPr>
        <p:spPr/>
        <p:txBody>
          <a:bodyPr/>
          <a:lstStyle/>
          <a:p>
            <a:fld id="{C0697723-E498-4D64-BBB6-490ED1364AC9}" type="datetimeFigureOut">
              <a:rPr lang="en-IN" smtClean="0"/>
              <a:pPr/>
              <a:t>06-06-2022</a:t>
            </a:fld>
            <a:endParaRPr lang="en-IN"/>
          </a:p>
        </p:txBody>
      </p:sp>
      <p:sp>
        <p:nvSpPr>
          <p:cNvPr id="6" name="Footer Placeholder 5">
            <a:extLst>
              <a:ext uri="{FF2B5EF4-FFF2-40B4-BE49-F238E27FC236}">
                <a16:creationId xmlns:a16="http://schemas.microsoft.com/office/drawing/2014/main" id="{F5294B3E-2DAE-4C72-9B6F-EE43965DA9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74055D-9410-4E28-8C54-90B4F6E7DBFF}"/>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2931258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49A4AD-9C61-4A2F-99E0-675E335926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0F732A-189B-4AC1-886A-23584A50B8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F3EE23-AF03-4903-9219-60875A711F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697723-E498-4D64-BBB6-490ED1364AC9}" type="datetimeFigureOut">
              <a:rPr lang="en-IN" smtClean="0"/>
              <a:pPr/>
              <a:t>06-06-2022</a:t>
            </a:fld>
            <a:endParaRPr lang="en-IN"/>
          </a:p>
        </p:txBody>
      </p:sp>
      <p:sp>
        <p:nvSpPr>
          <p:cNvPr id="5" name="Footer Placeholder 4">
            <a:extLst>
              <a:ext uri="{FF2B5EF4-FFF2-40B4-BE49-F238E27FC236}">
                <a16:creationId xmlns:a16="http://schemas.microsoft.com/office/drawing/2014/main" id="{957FC4B0-FF26-4AB9-BACD-041A24DCD2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4C8E684-F46A-48CC-BAD8-663F8E1173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30BA08-B69C-4752-B2CF-0C56A0BACDE6}" type="slidenum">
              <a:rPr lang="en-IN" smtClean="0"/>
              <a:pPr/>
              <a:t>‹#›</a:t>
            </a:fld>
            <a:endParaRPr lang="en-IN"/>
          </a:p>
        </p:txBody>
      </p:sp>
    </p:spTree>
    <p:extLst>
      <p:ext uri="{BB962C8B-B14F-4D97-AF65-F5344CB8AC3E}">
        <p14:creationId xmlns:p14="http://schemas.microsoft.com/office/powerpoint/2010/main" val="4711093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2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2.bin"/><Relationship Id="rId1" Type="http://schemas.openxmlformats.org/officeDocument/2006/relationships/slideLayout" Target="../slideLayouts/slideLayout2.xml"/><Relationship Id="rId6" Type="http://schemas.openxmlformats.org/officeDocument/2006/relationships/image" Target="../media/image11.emf"/><Relationship Id="rId5" Type="http://schemas.openxmlformats.org/officeDocument/2006/relationships/oleObject" Target="../embeddings/oleObject3.bin"/><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gif"/></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4781916" y="1688267"/>
            <a:ext cx="7497214" cy="646331"/>
          </a:xfrm>
          <a:prstGeom prst="rect">
            <a:avLst/>
          </a:prstGeom>
        </p:spPr>
        <p:txBody>
          <a:bodyPr wrap="square">
            <a:spAutoFit/>
          </a:bodyPr>
          <a:lstStyle/>
          <a:p>
            <a:r>
              <a:rPr lang="en-US" sz="3600" b="1" dirty="0">
                <a:solidFill>
                  <a:schemeClr val="accent2">
                    <a:lumMod val="75000"/>
                  </a:schemeClr>
                </a:solidFill>
              </a:rPr>
              <a:t>WEB TECHNOLOGIES</a:t>
            </a:r>
          </a:p>
        </p:txBody>
      </p:sp>
      <p:sp>
        <p:nvSpPr>
          <p:cNvPr id="13" name="Rectangle 12">
            <a:extLst>
              <a:ext uri="{FF2B5EF4-FFF2-40B4-BE49-F238E27FC236}">
                <a16:creationId xmlns:a16="http://schemas.microsoft.com/office/drawing/2014/main" id="{34CEFAD4-E477-4E46-B5A6-ADB26E6A2863}"/>
              </a:ext>
            </a:extLst>
          </p:cNvPr>
          <p:cNvSpPr/>
          <p:nvPr/>
        </p:nvSpPr>
        <p:spPr>
          <a:xfrm>
            <a:off x="4781916" y="2841955"/>
            <a:ext cx="7497214" cy="646331"/>
          </a:xfrm>
          <a:prstGeom prst="rect">
            <a:avLst/>
          </a:prstGeom>
        </p:spPr>
        <p:txBody>
          <a:bodyPr wrap="square">
            <a:spAutoFit/>
          </a:bodyPr>
          <a:lstStyle/>
          <a:p>
            <a:r>
              <a:rPr lang="en-US" sz="3600" b="1" dirty="0">
                <a:solidFill>
                  <a:schemeClr val="accent1">
                    <a:lumMod val="75000"/>
                  </a:schemeClr>
                </a:solidFill>
              </a:rPr>
              <a:t>HTML - Basic Markups</a:t>
            </a:r>
          </a:p>
        </p:txBody>
      </p:sp>
      <p:sp>
        <p:nvSpPr>
          <p:cNvPr id="14" name="Rectangle 13">
            <a:extLst>
              <a:ext uri="{FF2B5EF4-FFF2-40B4-BE49-F238E27FC236}">
                <a16:creationId xmlns:a16="http://schemas.microsoft.com/office/drawing/2014/main" id="{585D8B7B-5B60-4808-A096-FB24198F96E9}"/>
              </a:ext>
            </a:extLst>
          </p:cNvPr>
          <p:cNvSpPr/>
          <p:nvPr/>
        </p:nvSpPr>
        <p:spPr>
          <a:xfrm>
            <a:off x="4781916" y="4415503"/>
            <a:ext cx="7497214" cy="461665"/>
          </a:xfrm>
          <a:prstGeom prst="rect">
            <a:avLst/>
          </a:prstGeom>
        </p:spPr>
        <p:txBody>
          <a:bodyPr wrap="square">
            <a:spAutoFit/>
          </a:bodyPr>
          <a:lstStyle/>
          <a:p>
            <a:r>
              <a:rPr lang="en-US" sz="2400" b="1" dirty="0"/>
              <a:t>Revathi G P</a:t>
            </a:r>
            <a:endParaRPr lang="en-IN" sz="2400" b="1" dirty="0"/>
          </a:p>
        </p:txBody>
      </p:sp>
      <p:sp>
        <p:nvSpPr>
          <p:cNvPr id="15" name="Rectangle 14">
            <a:extLst>
              <a:ext uri="{FF2B5EF4-FFF2-40B4-BE49-F238E27FC236}">
                <a16:creationId xmlns:a16="http://schemas.microsoft.com/office/drawing/2014/main" id="{743662B4-0C28-4203-AEB1-4CC1644B8226}"/>
              </a:ext>
            </a:extLst>
          </p:cNvPr>
          <p:cNvSpPr/>
          <p:nvPr/>
        </p:nvSpPr>
        <p:spPr>
          <a:xfrm>
            <a:off x="4781916" y="4813108"/>
            <a:ext cx="7497214" cy="830997"/>
          </a:xfrm>
          <a:prstGeom prst="rect">
            <a:avLst/>
          </a:prstGeom>
        </p:spPr>
        <p:txBody>
          <a:bodyPr wrap="square">
            <a:spAutoFit/>
          </a:bodyPr>
          <a:lstStyle/>
          <a:p>
            <a:r>
              <a:rPr lang="en-US" sz="2400" dirty="0"/>
              <a:t>Department of </a:t>
            </a:r>
          </a:p>
          <a:p>
            <a:r>
              <a:rPr lang="en-US" sz="2400" dirty="0"/>
              <a:t>Computer Science and Engineering</a:t>
            </a:r>
            <a:endParaRPr lang="en-IN" sz="2400" dirty="0"/>
          </a:p>
        </p:txBody>
      </p:sp>
      <p:grpSp>
        <p:nvGrpSpPr>
          <p:cNvPr id="2"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75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a:extLst>
              <a:ext uri="{FF2B5EF4-FFF2-40B4-BE49-F238E27FC236}">
                <a16:creationId xmlns:a16="http://schemas.microsoft.com/office/drawing/2014/main" id="{1EEB87D2-BD33-43D4-B135-6F0E91C4917A}"/>
              </a:ext>
            </a:extLst>
          </p:cNvPr>
          <p:cNvCxnSpPr>
            <a:cxnSpLocks/>
          </p:cNvCxnSpPr>
          <p:nvPr/>
        </p:nvCxnSpPr>
        <p:spPr>
          <a:xfrm flipV="1">
            <a:off x="4781916" y="4112436"/>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a:extLst>
              <a:ext uri="{FF2B5EF4-FFF2-40B4-BE49-F238E27FC236}">
                <a16:creationId xmlns:a16="http://schemas.microsoft.com/office/drawing/2014/main" id="{66C7B340-EC4A-4D32-8643-325F1D66DF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5722" y="1606241"/>
            <a:ext cx="2369218" cy="3550188"/>
          </a:xfrm>
          <a:prstGeom prst="rect">
            <a:avLst/>
          </a:prstGeom>
        </p:spPr>
      </p:pic>
      <p:grpSp>
        <p:nvGrpSpPr>
          <p:cNvPr id="3" name="Group 15">
            <a:extLst>
              <a:ext uri="{FF2B5EF4-FFF2-40B4-BE49-F238E27FC236}">
                <a16:creationId xmlns:a16="http://schemas.microsoft.com/office/drawing/2014/main" id="{87008925-27BE-4F37-8F3C-D51A4CE1017D}"/>
              </a:ext>
            </a:extLst>
          </p:cNvPr>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300290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5FA377-76E8-4603-999C-5E8AF9583285}"/>
              </a:ext>
            </a:extLst>
          </p:cNvPr>
          <p:cNvSpPr>
            <a:spLocks noGrp="1"/>
          </p:cNvSpPr>
          <p:nvPr>
            <p:ph idx="1"/>
          </p:nvPr>
        </p:nvSpPr>
        <p:spPr>
          <a:xfrm>
            <a:off x="483537" y="1777646"/>
            <a:ext cx="11029615" cy="880756"/>
          </a:xfrm>
        </p:spPr>
        <p:txBody>
          <a:bodyPr>
            <a:normAutofit fontScale="70000" lnSpcReduction="20000"/>
          </a:bodyPr>
          <a:lstStyle/>
          <a:p>
            <a:r>
              <a:rPr lang="en-IN" dirty="0"/>
              <a:t>An HTML comment begins with </a:t>
            </a:r>
            <a:r>
              <a:rPr lang="en-IN" b="1" dirty="0">
                <a:latin typeface="Arial Narrow" pitchFamily="34" charset="0"/>
              </a:rPr>
              <a:t>&lt;! – – </a:t>
            </a:r>
            <a:r>
              <a:rPr lang="en-IN" dirty="0"/>
              <a:t>and the comment closes with </a:t>
            </a:r>
            <a:r>
              <a:rPr lang="en-IN" b="1" dirty="0">
                <a:latin typeface="Arial" pitchFamily="34" charset="0"/>
                <a:cs typeface="Arial" pitchFamily="34" charset="0"/>
              </a:rPr>
              <a:t>– –&gt;</a:t>
            </a:r>
            <a:r>
              <a:rPr lang="en-IN" dirty="0">
                <a:latin typeface="Arial" pitchFamily="34" charset="0"/>
                <a:cs typeface="Arial" pitchFamily="34" charset="0"/>
              </a:rPr>
              <a:t>. </a:t>
            </a:r>
          </a:p>
          <a:p>
            <a:r>
              <a:rPr lang="en-IN" dirty="0"/>
              <a:t>HTML comments are visible to anyone that views the page source code, but are not rendered when the HTML document is rendered by a browser.</a:t>
            </a:r>
          </a:p>
          <a:p>
            <a:endParaRPr lang="en-IN" dirty="0"/>
          </a:p>
        </p:txBody>
      </p:sp>
      <p:pic>
        <p:nvPicPr>
          <p:cNvPr id="5" name="Picture 4">
            <a:extLst>
              <a:ext uri="{FF2B5EF4-FFF2-40B4-BE49-F238E27FC236}">
                <a16:creationId xmlns:a16="http://schemas.microsoft.com/office/drawing/2014/main" id="{EB252BE3-41F2-4F7F-A11B-3AC811585B62}"/>
              </a:ext>
            </a:extLst>
          </p:cNvPr>
          <p:cNvPicPr>
            <a:picLocks noChangeAspect="1"/>
          </p:cNvPicPr>
          <p:nvPr/>
        </p:nvPicPr>
        <p:blipFill>
          <a:blip r:embed="rId2"/>
          <a:stretch>
            <a:fillRect/>
          </a:stretch>
        </p:blipFill>
        <p:spPr>
          <a:xfrm>
            <a:off x="1705164" y="2642235"/>
            <a:ext cx="7172325" cy="4124325"/>
          </a:xfrm>
          <a:prstGeom prst="rect">
            <a:avLst/>
          </a:prstGeom>
        </p:spPr>
      </p:pic>
      <p:pic>
        <p:nvPicPr>
          <p:cNvPr id="6" name="Picture 5" descr="A close up of a logo&#10;&#10;Description automatically generated">
            <a:extLst>
              <a:ext uri="{FF2B5EF4-FFF2-40B4-BE49-F238E27FC236}">
                <a16:creationId xmlns:a16="http://schemas.microsoft.com/office/drawing/2014/main" id="{10071E53-CC00-49E9-9470-008FAAD49AB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20694" y="0"/>
            <a:ext cx="933598" cy="1398963"/>
          </a:xfrm>
          <a:prstGeom prst="rect">
            <a:avLst/>
          </a:prstGeom>
        </p:spPr>
      </p:pic>
      <p:sp>
        <p:nvSpPr>
          <p:cNvPr id="9" name="Rectangle 8">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GB" sz="2400" b="1" dirty="0">
                <a:solidFill>
                  <a:schemeClr val="accent2">
                    <a:lumMod val="75000"/>
                  </a:schemeClr>
                </a:solidFill>
              </a:rPr>
              <a:t>Comments</a:t>
            </a:r>
          </a:p>
        </p:txBody>
      </p:sp>
      <p:cxnSp>
        <p:nvCxnSpPr>
          <p:cNvPr id="10" name="Straight Connector 9">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HTML – Basic Markups</a:t>
            </a:r>
          </a:p>
        </p:txBody>
      </p:sp>
    </p:spTree>
    <p:extLst>
      <p:ext uri="{BB962C8B-B14F-4D97-AF65-F5344CB8AC3E}">
        <p14:creationId xmlns:p14="http://schemas.microsoft.com/office/powerpoint/2010/main" val="1074014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10071E53-CC00-49E9-9470-008FAAD49A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20694" y="0"/>
            <a:ext cx="933598" cy="1398963"/>
          </a:xfrm>
          <a:prstGeom prst="rect">
            <a:avLst/>
          </a:prstGeom>
        </p:spPr>
      </p:pic>
      <p:sp>
        <p:nvSpPr>
          <p:cNvPr id="9" name="Rectangle 8">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GB" sz="2400" b="1" dirty="0">
                <a:solidFill>
                  <a:schemeClr val="accent2">
                    <a:lumMod val="75000"/>
                  </a:schemeClr>
                </a:solidFill>
              </a:rPr>
              <a:t>Document Structure</a:t>
            </a:r>
          </a:p>
        </p:txBody>
      </p:sp>
      <p:cxnSp>
        <p:nvCxnSpPr>
          <p:cNvPr id="10" name="Straight Connector 9">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HTML – Basic Markups</a:t>
            </a:r>
          </a:p>
        </p:txBody>
      </p:sp>
      <p:pic>
        <p:nvPicPr>
          <p:cNvPr id="28674" name="Picture 2"/>
          <p:cNvPicPr>
            <a:picLocks noChangeAspect="1" noChangeArrowheads="1"/>
          </p:cNvPicPr>
          <p:nvPr/>
        </p:nvPicPr>
        <p:blipFill>
          <a:blip r:embed="rId3"/>
          <a:srcRect/>
          <a:stretch>
            <a:fillRect/>
          </a:stretch>
        </p:blipFill>
        <p:spPr bwMode="auto">
          <a:xfrm>
            <a:off x="493776" y="2207972"/>
            <a:ext cx="7652695" cy="3918507"/>
          </a:xfrm>
          <a:prstGeom prst="rect">
            <a:avLst/>
          </a:prstGeom>
          <a:noFill/>
          <a:ln w="9525">
            <a:noFill/>
            <a:miter lim="800000"/>
            <a:headEnd/>
            <a:tailEnd/>
          </a:ln>
          <a:effectLst/>
        </p:spPr>
      </p:pic>
      <p:grpSp>
        <p:nvGrpSpPr>
          <p:cNvPr id="20" name="Group 19"/>
          <p:cNvGrpSpPr/>
          <p:nvPr/>
        </p:nvGrpSpPr>
        <p:grpSpPr>
          <a:xfrm>
            <a:off x="841248" y="1609344"/>
            <a:ext cx="2194560" cy="914400"/>
            <a:chOff x="841248" y="1609344"/>
            <a:chExt cx="2194560" cy="914400"/>
          </a:xfrm>
        </p:grpSpPr>
        <p:sp>
          <p:nvSpPr>
            <p:cNvPr id="12" name="Oval 11"/>
            <p:cNvSpPr/>
            <p:nvPr/>
          </p:nvSpPr>
          <p:spPr>
            <a:xfrm>
              <a:off x="841248" y="2103120"/>
              <a:ext cx="896112" cy="420624"/>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cxnSp>
          <p:nvCxnSpPr>
            <p:cNvPr id="14" name="Straight Arrow Connector 13"/>
            <p:cNvCxnSpPr>
              <a:stCxn id="12" idx="7"/>
            </p:cNvCxnSpPr>
            <p:nvPr/>
          </p:nvCxnSpPr>
          <p:spPr>
            <a:xfrm rot="5400000" flipH="1" flipV="1">
              <a:off x="1714096" y="1757408"/>
              <a:ext cx="299343" cy="51528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139696" y="1609344"/>
              <a:ext cx="896112" cy="369332"/>
            </a:xfrm>
            <a:prstGeom prst="rect">
              <a:avLst/>
            </a:prstGeom>
            <a:noFill/>
          </p:spPr>
          <p:txBody>
            <a:bodyPr wrap="square" rtlCol="0">
              <a:spAutoFit/>
            </a:bodyPr>
            <a:lstStyle/>
            <a:p>
              <a:r>
                <a:rPr lang="en-US" dirty="0"/>
                <a:t>title</a:t>
              </a:r>
              <a:endParaRPr lang="en-GB" dirty="0"/>
            </a:p>
          </p:txBody>
        </p:sp>
      </p:grpSp>
      <p:grpSp>
        <p:nvGrpSpPr>
          <p:cNvPr id="19" name="Group 18"/>
          <p:cNvGrpSpPr/>
          <p:nvPr/>
        </p:nvGrpSpPr>
        <p:grpSpPr>
          <a:xfrm>
            <a:off x="3438144" y="3297936"/>
            <a:ext cx="4352544" cy="2627376"/>
            <a:chOff x="749808" y="2529840"/>
            <a:chExt cx="4352544" cy="2627376"/>
          </a:xfrm>
        </p:grpSpPr>
        <p:sp>
          <p:nvSpPr>
            <p:cNvPr id="16" name="Oval 15"/>
            <p:cNvSpPr/>
            <p:nvPr/>
          </p:nvSpPr>
          <p:spPr>
            <a:xfrm>
              <a:off x="749808" y="2596896"/>
              <a:ext cx="2950464" cy="2560320"/>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cxnSp>
          <p:nvCxnSpPr>
            <p:cNvPr id="17" name="Straight Arrow Connector 16"/>
            <p:cNvCxnSpPr>
              <a:stCxn id="16" idx="7"/>
            </p:cNvCxnSpPr>
            <p:nvPr/>
          </p:nvCxnSpPr>
          <p:spPr>
            <a:xfrm rot="5400000" flipH="1" flipV="1">
              <a:off x="3485730" y="2507368"/>
              <a:ext cx="246934" cy="68202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029456" y="2529840"/>
              <a:ext cx="1072896" cy="369332"/>
            </a:xfrm>
            <a:prstGeom prst="rect">
              <a:avLst/>
            </a:prstGeom>
            <a:noFill/>
          </p:spPr>
          <p:txBody>
            <a:bodyPr wrap="square" rtlCol="0">
              <a:spAutoFit/>
            </a:bodyPr>
            <a:lstStyle/>
            <a:p>
              <a:r>
                <a:rPr lang="en-US" dirty="0"/>
                <a:t>body</a:t>
              </a:r>
              <a:endParaRPr lang="en-GB" dirty="0"/>
            </a:p>
          </p:txBody>
        </p:sp>
      </p:grpSp>
    </p:spTree>
    <p:extLst>
      <p:ext uri="{BB962C8B-B14F-4D97-AF65-F5344CB8AC3E}">
        <p14:creationId xmlns:p14="http://schemas.microsoft.com/office/powerpoint/2010/main" val="1074014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78F3FABD-7317-40CD-BFCA-F4E4A89877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4424" y="0"/>
            <a:ext cx="933598" cy="1398963"/>
          </a:xfrm>
          <a:prstGeom prst="rect">
            <a:avLst/>
          </a:prstGeom>
        </p:spPr>
      </p:pic>
      <p:sp>
        <p:nvSpPr>
          <p:cNvPr id="6" name="Rectangle 5">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GB" sz="2400" b="1" dirty="0">
                <a:solidFill>
                  <a:schemeClr val="accent2">
                    <a:lumMod val="75000"/>
                  </a:schemeClr>
                </a:solidFill>
              </a:rPr>
              <a:t>Common Tags / Elements</a:t>
            </a:r>
          </a:p>
        </p:txBody>
      </p:sp>
      <p:cxnSp>
        <p:nvCxnSpPr>
          <p:cNvPr id="7" name="Straight Connector 6">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HTML – Basic Markups</a:t>
            </a:r>
          </a:p>
        </p:txBody>
      </p:sp>
      <p:pic>
        <p:nvPicPr>
          <p:cNvPr id="29698" name="Picture 2"/>
          <p:cNvPicPr>
            <a:picLocks noChangeAspect="1" noChangeArrowheads="1"/>
          </p:cNvPicPr>
          <p:nvPr/>
        </p:nvPicPr>
        <p:blipFill>
          <a:blip r:embed="rId3"/>
          <a:srcRect/>
          <a:stretch>
            <a:fillRect/>
          </a:stretch>
        </p:blipFill>
        <p:spPr bwMode="auto">
          <a:xfrm>
            <a:off x="238125" y="1700595"/>
            <a:ext cx="8174355" cy="4572190"/>
          </a:xfrm>
          <a:prstGeom prst="rect">
            <a:avLst/>
          </a:prstGeom>
          <a:noFill/>
          <a:ln w="9525">
            <a:noFill/>
            <a:miter lim="800000"/>
            <a:headEnd/>
            <a:tailEnd/>
          </a:ln>
          <a:effectLst/>
        </p:spPr>
      </p:pic>
      <p:grpSp>
        <p:nvGrpSpPr>
          <p:cNvPr id="11" name="Group 10"/>
          <p:cNvGrpSpPr/>
          <p:nvPr/>
        </p:nvGrpSpPr>
        <p:grpSpPr>
          <a:xfrm>
            <a:off x="237744" y="2962656"/>
            <a:ext cx="1901952" cy="1152144"/>
            <a:chOff x="-164592" y="1371600"/>
            <a:chExt cx="1901952" cy="1152144"/>
          </a:xfrm>
        </p:grpSpPr>
        <p:sp>
          <p:nvSpPr>
            <p:cNvPr id="12" name="Oval 11"/>
            <p:cNvSpPr/>
            <p:nvPr/>
          </p:nvSpPr>
          <p:spPr>
            <a:xfrm>
              <a:off x="841248" y="2103120"/>
              <a:ext cx="896112" cy="420624"/>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cxnSp>
          <p:nvCxnSpPr>
            <p:cNvPr id="13" name="Straight Arrow Connector 12"/>
            <p:cNvCxnSpPr>
              <a:stCxn id="12" idx="1"/>
              <a:endCxn id="14" idx="2"/>
            </p:cNvCxnSpPr>
            <p:nvPr/>
          </p:nvCxnSpPr>
          <p:spPr>
            <a:xfrm rot="16200000" flipV="1">
              <a:off x="493804" y="1686041"/>
              <a:ext cx="423787" cy="53356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64592" y="1371600"/>
              <a:ext cx="1207008" cy="369332"/>
            </a:xfrm>
            <a:prstGeom prst="rect">
              <a:avLst/>
            </a:prstGeom>
            <a:noFill/>
          </p:spPr>
          <p:txBody>
            <a:bodyPr wrap="square" rtlCol="0">
              <a:spAutoFit/>
            </a:bodyPr>
            <a:lstStyle/>
            <a:p>
              <a:r>
                <a:rPr lang="en-US" b="1" dirty="0">
                  <a:solidFill>
                    <a:srgbClr val="002060"/>
                  </a:solidFill>
                </a:rPr>
                <a:t>Paragraph</a:t>
              </a:r>
              <a:endParaRPr lang="en-GB" b="1" dirty="0">
                <a:solidFill>
                  <a:srgbClr val="002060"/>
                </a:solidFill>
              </a:endParaRPr>
            </a:p>
          </p:txBody>
        </p:sp>
      </p:grpSp>
      <p:grpSp>
        <p:nvGrpSpPr>
          <p:cNvPr id="17" name="Group 16"/>
          <p:cNvGrpSpPr/>
          <p:nvPr/>
        </p:nvGrpSpPr>
        <p:grpSpPr>
          <a:xfrm>
            <a:off x="5199888" y="2383536"/>
            <a:ext cx="2170176" cy="2353056"/>
            <a:chOff x="-164592" y="1371600"/>
            <a:chExt cx="2170176" cy="2353056"/>
          </a:xfrm>
        </p:grpSpPr>
        <p:sp>
          <p:nvSpPr>
            <p:cNvPr id="18" name="Oval 17"/>
            <p:cNvSpPr/>
            <p:nvPr/>
          </p:nvSpPr>
          <p:spPr>
            <a:xfrm>
              <a:off x="469392" y="2103120"/>
              <a:ext cx="1536192" cy="1621536"/>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cxnSp>
          <p:nvCxnSpPr>
            <p:cNvPr id="19" name="Straight Arrow Connector 18"/>
            <p:cNvCxnSpPr>
              <a:stCxn id="18" idx="1"/>
              <a:endCxn id="20" idx="2"/>
            </p:cNvCxnSpPr>
            <p:nvPr/>
          </p:nvCxnSpPr>
          <p:spPr>
            <a:xfrm rot="16200000" flipV="1">
              <a:off x="266809" y="1913035"/>
              <a:ext cx="599656" cy="2554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64592" y="1371600"/>
              <a:ext cx="1207008" cy="369332"/>
            </a:xfrm>
            <a:prstGeom prst="rect">
              <a:avLst/>
            </a:prstGeom>
            <a:noFill/>
          </p:spPr>
          <p:txBody>
            <a:bodyPr wrap="square" rtlCol="0">
              <a:spAutoFit/>
            </a:bodyPr>
            <a:lstStyle/>
            <a:p>
              <a:r>
                <a:rPr lang="en-US" b="1" dirty="0">
                  <a:solidFill>
                    <a:srgbClr val="002060"/>
                  </a:solidFill>
                </a:rPr>
                <a:t>Images</a:t>
              </a:r>
              <a:endParaRPr lang="en-GB" b="1" dirty="0">
                <a:solidFill>
                  <a:srgbClr val="002060"/>
                </a:solidFill>
              </a:endParaRPr>
            </a:p>
          </p:txBody>
        </p:sp>
      </p:grpSp>
      <p:grpSp>
        <p:nvGrpSpPr>
          <p:cNvPr id="24" name="Group 23"/>
          <p:cNvGrpSpPr/>
          <p:nvPr/>
        </p:nvGrpSpPr>
        <p:grpSpPr>
          <a:xfrm>
            <a:off x="4663440" y="4334256"/>
            <a:ext cx="2255520" cy="774192"/>
            <a:chOff x="-518160" y="1749552"/>
            <a:chExt cx="2255520" cy="774192"/>
          </a:xfrm>
        </p:grpSpPr>
        <p:sp>
          <p:nvSpPr>
            <p:cNvPr id="25" name="Oval 24"/>
            <p:cNvSpPr/>
            <p:nvPr/>
          </p:nvSpPr>
          <p:spPr>
            <a:xfrm>
              <a:off x="841248" y="2103120"/>
              <a:ext cx="896112" cy="420624"/>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cxnSp>
          <p:nvCxnSpPr>
            <p:cNvPr id="26" name="Straight Arrow Connector 25"/>
            <p:cNvCxnSpPr>
              <a:stCxn id="25" idx="1"/>
              <a:endCxn id="27" idx="3"/>
            </p:cNvCxnSpPr>
            <p:nvPr/>
          </p:nvCxnSpPr>
          <p:spPr>
            <a:xfrm rot="16200000" flipV="1">
              <a:off x="645311" y="1837548"/>
              <a:ext cx="230501" cy="42384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18160" y="1749552"/>
              <a:ext cx="1066800" cy="369332"/>
            </a:xfrm>
            <a:prstGeom prst="rect">
              <a:avLst/>
            </a:prstGeom>
            <a:noFill/>
          </p:spPr>
          <p:txBody>
            <a:bodyPr wrap="square" rtlCol="0">
              <a:spAutoFit/>
            </a:bodyPr>
            <a:lstStyle/>
            <a:p>
              <a:r>
                <a:rPr lang="en-US" b="1" dirty="0">
                  <a:solidFill>
                    <a:srgbClr val="002060"/>
                  </a:solidFill>
                </a:rPr>
                <a:t>Headings</a:t>
              </a:r>
              <a:endParaRPr lang="en-GB" b="1" dirty="0">
                <a:solidFill>
                  <a:srgbClr val="002060"/>
                </a:solidFill>
              </a:endParaRPr>
            </a:p>
          </p:txBody>
        </p:sp>
      </p:grpSp>
      <p:grpSp>
        <p:nvGrpSpPr>
          <p:cNvPr id="32" name="Group 31"/>
          <p:cNvGrpSpPr/>
          <p:nvPr/>
        </p:nvGrpSpPr>
        <p:grpSpPr>
          <a:xfrm>
            <a:off x="2840736" y="3938016"/>
            <a:ext cx="1255776" cy="1100852"/>
            <a:chOff x="841248" y="2103120"/>
            <a:chExt cx="1255776" cy="1100852"/>
          </a:xfrm>
        </p:grpSpPr>
        <p:sp>
          <p:nvSpPr>
            <p:cNvPr id="33" name="Oval 32"/>
            <p:cNvSpPr/>
            <p:nvPr/>
          </p:nvSpPr>
          <p:spPr>
            <a:xfrm>
              <a:off x="841248" y="2103120"/>
              <a:ext cx="896112" cy="420624"/>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cxnSp>
          <p:nvCxnSpPr>
            <p:cNvPr id="34" name="Straight Arrow Connector 33"/>
            <p:cNvCxnSpPr>
              <a:stCxn id="33" idx="4"/>
              <a:endCxn id="35" idx="1"/>
            </p:cNvCxnSpPr>
            <p:nvPr/>
          </p:nvCxnSpPr>
          <p:spPr>
            <a:xfrm rot="16200000" flipH="1">
              <a:off x="1110103" y="2702945"/>
              <a:ext cx="495562" cy="13716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426464" y="2834640"/>
              <a:ext cx="670560" cy="369332"/>
            </a:xfrm>
            <a:prstGeom prst="rect">
              <a:avLst/>
            </a:prstGeom>
            <a:noFill/>
          </p:spPr>
          <p:txBody>
            <a:bodyPr wrap="square" rtlCol="0">
              <a:spAutoFit/>
            </a:bodyPr>
            <a:lstStyle/>
            <a:p>
              <a:r>
                <a:rPr lang="en-US" b="1" dirty="0">
                  <a:solidFill>
                    <a:srgbClr val="002060"/>
                  </a:solidFill>
                </a:rPr>
                <a:t>Links</a:t>
              </a:r>
              <a:endParaRPr lang="en-GB" b="1" dirty="0">
                <a:solidFill>
                  <a:srgbClr val="002060"/>
                </a:solidFill>
              </a:endParaRPr>
            </a:p>
          </p:txBody>
        </p:sp>
      </p:grpSp>
    </p:spTree>
    <p:extLst>
      <p:ext uri="{BB962C8B-B14F-4D97-AF65-F5344CB8AC3E}">
        <p14:creationId xmlns:p14="http://schemas.microsoft.com/office/powerpoint/2010/main" val="345911692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3"/>
          <p:cNvSpPr>
            <a:spLocks noGrp="1" noChangeArrowheads="1"/>
          </p:cNvSpPr>
          <p:nvPr>
            <p:ph type="body" idx="1"/>
          </p:nvPr>
        </p:nvSpPr>
        <p:spPr/>
        <p:txBody>
          <a:bodyPr>
            <a:noAutofit/>
          </a:bodyPr>
          <a:lstStyle/>
          <a:p>
            <a:pPr marL="225425" indent="-225425">
              <a:lnSpc>
                <a:spcPct val="110000"/>
              </a:lnSpc>
              <a:buSzTx/>
            </a:pPr>
            <a:r>
              <a:rPr lang="en-US" altLang="en-US" sz="2400" dirty="0"/>
              <a:t>Text Content</a:t>
            </a:r>
          </a:p>
          <a:p>
            <a:pPr marL="682625" lvl="1" indent="-225425">
              <a:lnSpc>
                <a:spcPct val="110000"/>
              </a:lnSpc>
            </a:pPr>
            <a:r>
              <a:rPr lang="en-US" altLang="en-US" dirty="0"/>
              <a:t>Paragraphs</a:t>
            </a:r>
          </a:p>
          <a:p>
            <a:pPr marL="682625" lvl="1" indent="-225425">
              <a:lnSpc>
                <a:spcPct val="110000"/>
              </a:lnSpc>
            </a:pPr>
            <a:r>
              <a:rPr lang="en-US" altLang="en-US" dirty="0"/>
              <a:t>Headings</a:t>
            </a:r>
          </a:p>
          <a:p>
            <a:pPr marL="682625" lvl="1" indent="-225425">
              <a:lnSpc>
                <a:spcPct val="110000"/>
              </a:lnSpc>
            </a:pPr>
            <a:r>
              <a:rPr lang="en-US" altLang="en-US" dirty="0"/>
              <a:t>Lists</a:t>
            </a:r>
          </a:p>
          <a:p>
            <a:pPr marL="682625" lvl="1" indent="-225425">
              <a:lnSpc>
                <a:spcPct val="110000"/>
              </a:lnSpc>
            </a:pPr>
            <a:r>
              <a:rPr lang="en-US" altLang="en-US" dirty="0"/>
              <a:t>Tables</a:t>
            </a:r>
          </a:p>
          <a:p>
            <a:pPr marL="225425" indent="-225425">
              <a:lnSpc>
                <a:spcPct val="110000"/>
              </a:lnSpc>
              <a:buSzTx/>
            </a:pPr>
            <a:endParaRPr lang="en-US" altLang="en-US" sz="2400" dirty="0"/>
          </a:p>
          <a:p>
            <a:pPr marL="225425" indent="-225425">
              <a:lnSpc>
                <a:spcPct val="110000"/>
              </a:lnSpc>
              <a:buSzTx/>
            </a:pPr>
            <a:r>
              <a:rPr lang="en-US" altLang="en-US" sz="2400" dirty="0"/>
              <a:t>Images</a:t>
            </a:r>
          </a:p>
          <a:p>
            <a:pPr marL="225425" indent="-225425">
              <a:lnSpc>
                <a:spcPct val="110000"/>
              </a:lnSpc>
              <a:buSzTx/>
            </a:pPr>
            <a:endParaRPr lang="en-US" altLang="en-US" sz="2400" dirty="0"/>
          </a:p>
          <a:p>
            <a:pPr marL="225425" indent="-225425">
              <a:lnSpc>
                <a:spcPct val="110000"/>
              </a:lnSpc>
              <a:buSzTx/>
            </a:pPr>
            <a:r>
              <a:rPr lang="en-US" altLang="en-US" sz="2400" dirty="0"/>
              <a:t>Links</a:t>
            </a:r>
          </a:p>
          <a:p>
            <a:pPr marL="225425" indent="-225425">
              <a:lnSpc>
                <a:spcPct val="110000"/>
              </a:lnSpc>
              <a:buSzTx/>
            </a:pPr>
            <a:endParaRPr lang="en-US" altLang="en-US" sz="2400" dirty="0"/>
          </a:p>
        </p:txBody>
      </p:sp>
      <p:pic>
        <p:nvPicPr>
          <p:cNvPr id="4" name="Picture 3" descr="A close up of a logo&#10;&#10;Description automatically generated">
            <a:extLst>
              <a:ext uri="{FF2B5EF4-FFF2-40B4-BE49-F238E27FC236}">
                <a16:creationId xmlns:a16="http://schemas.microsoft.com/office/drawing/2014/main" id="{78F3FABD-7317-40CD-BFCA-F4E4A89877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4424" y="0"/>
            <a:ext cx="933598" cy="1398963"/>
          </a:xfrm>
          <a:prstGeom prst="rect">
            <a:avLst/>
          </a:prstGeom>
        </p:spPr>
      </p:pic>
      <p:sp>
        <p:nvSpPr>
          <p:cNvPr id="6" name="Rectangle 5">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GB" sz="2400" b="1" dirty="0">
                <a:solidFill>
                  <a:schemeClr val="accent2">
                    <a:lumMod val="75000"/>
                  </a:schemeClr>
                </a:solidFill>
              </a:rPr>
              <a:t>Common Tags / Elements</a:t>
            </a:r>
          </a:p>
        </p:txBody>
      </p:sp>
      <p:cxnSp>
        <p:nvCxnSpPr>
          <p:cNvPr id="7" name="Straight Connector 6">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HTML – Basic Markups</a:t>
            </a:r>
          </a:p>
        </p:txBody>
      </p:sp>
    </p:spTree>
    <p:extLst>
      <p:ext uri="{BB962C8B-B14F-4D97-AF65-F5344CB8AC3E}">
        <p14:creationId xmlns:p14="http://schemas.microsoft.com/office/powerpoint/2010/main" val="345911692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3"/>
          <p:cNvSpPr>
            <a:spLocks noGrp="1" noChangeArrowheads="1"/>
          </p:cNvSpPr>
          <p:nvPr>
            <p:ph type="body" idx="1"/>
          </p:nvPr>
        </p:nvSpPr>
        <p:spPr/>
        <p:txBody>
          <a:bodyPr>
            <a:noAutofit/>
          </a:bodyPr>
          <a:lstStyle/>
          <a:p>
            <a:pPr marL="0" indent="0">
              <a:lnSpc>
                <a:spcPct val="110000"/>
              </a:lnSpc>
              <a:buSzTx/>
              <a:buNone/>
            </a:pPr>
            <a:r>
              <a:rPr lang="en-US" altLang="en-US" sz="3200" b="1" u="sng" dirty="0"/>
              <a:t>Heading Tags</a:t>
            </a:r>
          </a:p>
          <a:p>
            <a:pPr marL="225425" indent="-225425">
              <a:lnSpc>
                <a:spcPct val="110000"/>
              </a:lnSpc>
              <a:buSzTx/>
            </a:pPr>
            <a:r>
              <a:rPr lang="en-US" altLang="en-US" sz="2400" dirty="0"/>
              <a:t>&lt;h1&gt;   &lt;/h1&gt;</a:t>
            </a:r>
          </a:p>
          <a:p>
            <a:pPr marL="225425" indent="-225425">
              <a:lnSpc>
                <a:spcPct val="110000"/>
              </a:lnSpc>
              <a:buSzTx/>
            </a:pPr>
            <a:r>
              <a:rPr lang="en-US" altLang="en-US" sz="2400" dirty="0"/>
              <a:t>&lt;h2&gt;   &lt;/h2&gt;</a:t>
            </a:r>
          </a:p>
          <a:p>
            <a:pPr marL="225425" indent="-225425">
              <a:lnSpc>
                <a:spcPct val="110000"/>
              </a:lnSpc>
              <a:buSzTx/>
            </a:pPr>
            <a:r>
              <a:rPr lang="en-US" altLang="en-US" sz="2400" dirty="0"/>
              <a:t>&lt;h3&gt;    &lt;/h3&gt;</a:t>
            </a:r>
          </a:p>
          <a:p>
            <a:pPr marL="225425" indent="-225425">
              <a:lnSpc>
                <a:spcPct val="110000"/>
              </a:lnSpc>
              <a:buSzTx/>
            </a:pPr>
            <a:r>
              <a:rPr lang="en-US" altLang="en-US" sz="2400" dirty="0"/>
              <a:t>&lt;h4&gt;     &lt;/h4&gt;</a:t>
            </a:r>
          </a:p>
          <a:p>
            <a:pPr marL="225425" indent="-225425">
              <a:lnSpc>
                <a:spcPct val="110000"/>
              </a:lnSpc>
              <a:buSzTx/>
            </a:pPr>
            <a:r>
              <a:rPr lang="en-US" altLang="en-US" sz="2400" dirty="0"/>
              <a:t>&lt;h5&gt;      &lt;/h5&gt;</a:t>
            </a:r>
          </a:p>
          <a:p>
            <a:pPr marL="225425" indent="-225425">
              <a:lnSpc>
                <a:spcPct val="110000"/>
              </a:lnSpc>
              <a:buSzTx/>
            </a:pPr>
            <a:r>
              <a:rPr lang="en-US" altLang="en-US" sz="2400" dirty="0"/>
              <a:t>&lt;h6&gt;      &lt;/h6&gt;</a:t>
            </a:r>
          </a:p>
        </p:txBody>
      </p:sp>
      <p:pic>
        <p:nvPicPr>
          <p:cNvPr id="4" name="Picture 3" descr="A close up of a logo&#10;&#10;Description automatically generated">
            <a:extLst>
              <a:ext uri="{FF2B5EF4-FFF2-40B4-BE49-F238E27FC236}">
                <a16:creationId xmlns:a16="http://schemas.microsoft.com/office/drawing/2014/main" id="{78F3FABD-7317-40CD-BFCA-F4E4A89877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4424" y="0"/>
            <a:ext cx="933598" cy="1398963"/>
          </a:xfrm>
          <a:prstGeom prst="rect">
            <a:avLst/>
          </a:prstGeom>
        </p:spPr>
      </p:pic>
      <p:sp>
        <p:nvSpPr>
          <p:cNvPr id="6" name="Rectangle 5">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GB" sz="2400" b="1" dirty="0">
                <a:solidFill>
                  <a:schemeClr val="accent2">
                    <a:lumMod val="75000"/>
                  </a:schemeClr>
                </a:solidFill>
              </a:rPr>
              <a:t>Basic Tags</a:t>
            </a:r>
          </a:p>
        </p:txBody>
      </p:sp>
      <p:cxnSp>
        <p:nvCxnSpPr>
          <p:cNvPr id="7" name="Straight Connector 6">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HTML – Basic Markups</a:t>
            </a:r>
          </a:p>
        </p:txBody>
      </p:sp>
    </p:spTree>
    <p:extLst>
      <p:ext uri="{BB962C8B-B14F-4D97-AF65-F5344CB8AC3E}">
        <p14:creationId xmlns:p14="http://schemas.microsoft.com/office/powerpoint/2010/main" val="276057898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78F3FABD-7317-40CD-BFCA-F4E4A89877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4424" y="0"/>
            <a:ext cx="933598" cy="1398963"/>
          </a:xfrm>
          <a:prstGeom prst="rect">
            <a:avLst/>
          </a:prstGeom>
        </p:spPr>
      </p:pic>
      <p:sp>
        <p:nvSpPr>
          <p:cNvPr id="6" name="Rectangle 5">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GB" sz="2400" b="1" dirty="0">
                <a:solidFill>
                  <a:schemeClr val="accent2">
                    <a:lumMod val="75000"/>
                  </a:schemeClr>
                </a:solidFill>
              </a:rPr>
              <a:t>Basic Tags</a:t>
            </a:r>
          </a:p>
        </p:txBody>
      </p:sp>
      <p:cxnSp>
        <p:nvCxnSpPr>
          <p:cNvPr id="7" name="Straight Connector 6">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HTML – Basic Markups</a:t>
            </a:r>
          </a:p>
        </p:txBody>
      </p:sp>
      <p:sp>
        <p:nvSpPr>
          <p:cNvPr id="3" name="Content Placeholder 2">
            <a:extLst>
              <a:ext uri="{FF2B5EF4-FFF2-40B4-BE49-F238E27FC236}">
                <a16:creationId xmlns:a16="http://schemas.microsoft.com/office/drawing/2014/main" id="{39E00167-21BF-4045-BDA8-D92103D77680}"/>
              </a:ext>
            </a:extLst>
          </p:cNvPr>
          <p:cNvSpPr>
            <a:spLocks noGrp="1"/>
          </p:cNvSpPr>
          <p:nvPr>
            <p:ph idx="1"/>
          </p:nvPr>
        </p:nvSpPr>
        <p:spPr/>
        <p:txBody>
          <a:bodyPr/>
          <a:lstStyle/>
          <a:p>
            <a:pPr algn="just">
              <a:buFont typeface="Wingdings" panose="05000000000000000000" pitchFamily="2" charset="2"/>
              <a:buChar char="Ø"/>
            </a:pPr>
            <a:r>
              <a:rPr lang="en-US" b="1" dirty="0">
                <a:solidFill>
                  <a:srgbClr val="FF0000"/>
                </a:solidFill>
              </a:rPr>
              <a:t>Paragraph Tag</a:t>
            </a:r>
          </a:p>
          <a:p>
            <a:pPr algn="just">
              <a:buFont typeface="Wingdings" panose="05000000000000000000" pitchFamily="2" charset="2"/>
              <a:buChar char="Ø"/>
            </a:pPr>
            <a:r>
              <a:rPr lang="en-US" dirty="0"/>
              <a:t>The </a:t>
            </a:r>
            <a:r>
              <a:rPr lang="en-US" b="1" dirty="0"/>
              <a:t>&lt;p&gt;</a:t>
            </a:r>
            <a:r>
              <a:rPr lang="en-US" dirty="0"/>
              <a:t> tag offers a way to structure your text into different paragraphs. Each paragraph of text should go in between an opening &lt;p&gt; and a closing &lt;/p&gt;</a:t>
            </a:r>
          </a:p>
          <a:p>
            <a:pPr algn="just">
              <a:buFont typeface="Wingdings" panose="05000000000000000000" pitchFamily="2" charset="2"/>
              <a:buChar char="Ø"/>
            </a:pPr>
            <a:r>
              <a:rPr lang="en-IN" b="1" dirty="0">
                <a:solidFill>
                  <a:srgbClr val="FF0000"/>
                </a:solidFill>
              </a:rPr>
              <a:t>Line Break Tag</a:t>
            </a:r>
          </a:p>
          <a:p>
            <a:pPr algn="just">
              <a:buFont typeface="Wingdings" panose="05000000000000000000" pitchFamily="2" charset="2"/>
              <a:buChar char="Ø"/>
            </a:pPr>
            <a:r>
              <a:rPr lang="en-IN" dirty="0"/>
              <a:t>&lt;</a:t>
            </a:r>
            <a:r>
              <a:rPr lang="en-IN" dirty="0" err="1"/>
              <a:t>br</a:t>
            </a:r>
            <a:r>
              <a:rPr lang="en-IN" dirty="0"/>
              <a:t>&gt;-&gt;to break paragraph to next line</a:t>
            </a:r>
          </a:p>
          <a:p>
            <a:pPr algn="just">
              <a:buFont typeface="Wingdings" panose="05000000000000000000" pitchFamily="2" charset="2"/>
              <a:buChar char="Ø"/>
            </a:pPr>
            <a:r>
              <a:rPr lang="en-US" b="1" dirty="0">
                <a:solidFill>
                  <a:srgbClr val="FF0000"/>
                </a:solidFill>
              </a:rPr>
              <a:t>&lt;center&gt;</a:t>
            </a:r>
            <a:r>
              <a:rPr lang="en-US" dirty="0">
                <a:solidFill>
                  <a:srgbClr val="FF0000"/>
                </a:solidFill>
              </a:rPr>
              <a:t> </a:t>
            </a:r>
            <a:r>
              <a:rPr lang="en-US" dirty="0"/>
              <a:t>tag to put any content in the center of the page </a:t>
            </a:r>
          </a:p>
          <a:p>
            <a:pPr algn="just">
              <a:buFont typeface="Wingdings" panose="05000000000000000000" pitchFamily="2" charset="2"/>
              <a:buChar char="Ø"/>
            </a:pPr>
            <a:r>
              <a:rPr lang="en-US" dirty="0">
                <a:solidFill>
                  <a:srgbClr val="FF0000"/>
                </a:solidFill>
              </a:rPr>
              <a:t>The </a:t>
            </a:r>
            <a:r>
              <a:rPr lang="en-US" b="1" dirty="0">
                <a:solidFill>
                  <a:srgbClr val="FF0000"/>
                </a:solidFill>
              </a:rPr>
              <a:t>&lt;</a:t>
            </a:r>
            <a:r>
              <a:rPr lang="en-US" b="1" dirty="0" err="1">
                <a:solidFill>
                  <a:srgbClr val="FF0000"/>
                </a:solidFill>
              </a:rPr>
              <a:t>hr</a:t>
            </a:r>
            <a:r>
              <a:rPr lang="en-US" b="1" dirty="0">
                <a:solidFill>
                  <a:srgbClr val="FF0000"/>
                </a:solidFill>
              </a:rPr>
              <a:t>&gt;</a:t>
            </a:r>
            <a:r>
              <a:rPr lang="en-US" dirty="0">
                <a:solidFill>
                  <a:srgbClr val="FF0000"/>
                </a:solidFill>
              </a:rPr>
              <a:t> </a:t>
            </a:r>
            <a:r>
              <a:rPr lang="en-US" dirty="0"/>
              <a:t>tag creates a line from the current position in the document to the right margin and breaks the line accordingly.</a:t>
            </a:r>
            <a:endParaRPr lang="en-IN" dirty="0"/>
          </a:p>
          <a:p>
            <a:endParaRPr lang="en-IN" dirty="0"/>
          </a:p>
        </p:txBody>
      </p:sp>
    </p:spTree>
    <p:extLst>
      <p:ext uri="{BB962C8B-B14F-4D97-AF65-F5344CB8AC3E}">
        <p14:creationId xmlns:p14="http://schemas.microsoft.com/office/powerpoint/2010/main" val="133860765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43" name="Rectangle 3"/>
          <p:cNvSpPr>
            <a:spLocks noGrp="1" noChangeArrowheads="1"/>
          </p:cNvSpPr>
          <p:nvPr>
            <p:ph type="body" idx="1"/>
          </p:nvPr>
        </p:nvSpPr>
        <p:spPr>
          <a:xfrm>
            <a:off x="581192" y="1815548"/>
            <a:ext cx="11029615" cy="5042452"/>
          </a:xfrm>
        </p:spPr>
        <p:txBody>
          <a:bodyPr>
            <a:normAutofit/>
          </a:bodyPr>
          <a:lstStyle/>
          <a:p>
            <a:pPr lvl="1">
              <a:lnSpc>
                <a:spcPct val="100000"/>
              </a:lnSpc>
              <a:spcBef>
                <a:spcPct val="20000"/>
              </a:spcBef>
              <a:buSzTx/>
              <a:buFontTx/>
              <a:buNone/>
            </a:pPr>
            <a:r>
              <a:rPr lang="en-US" altLang="en-US" b="1" dirty="0"/>
              <a:t>Example:</a:t>
            </a:r>
          </a:p>
          <a:p>
            <a:pPr lvl="1">
              <a:lnSpc>
                <a:spcPct val="100000"/>
              </a:lnSpc>
              <a:spcBef>
                <a:spcPct val="20000"/>
              </a:spcBef>
              <a:buSzTx/>
              <a:buFontTx/>
              <a:buNone/>
            </a:pPr>
            <a:r>
              <a:rPr lang="en-US" altLang="en-US" b="1" dirty="0"/>
              <a:t>&lt;!DOCTYPE&gt;</a:t>
            </a:r>
          </a:p>
          <a:p>
            <a:pPr lvl="1">
              <a:lnSpc>
                <a:spcPct val="100000"/>
              </a:lnSpc>
              <a:spcBef>
                <a:spcPct val="20000"/>
              </a:spcBef>
              <a:buSzTx/>
              <a:buFontTx/>
              <a:buNone/>
            </a:pPr>
            <a:r>
              <a:rPr lang="en-US" altLang="en-US" b="1" dirty="0"/>
              <a:t>&lt;html&gt;  </a:t>
            </a:r>
          </a:p>
          <a:p>
            <a:pPr lvl="1">
              <a:lnSpc>
                <a:spcPct val="100000"/>
              </a:lnSpc>
              <a:spcBef>
                <a:spcPct val="20000"/>
              </a:spcBef>
              <a:buSzTx/>
              <a:buFontTx/>
              <a:buNone/>
            </a:pPr>
            <a:r>
              <a:rPr lang="en-US" altLang="en-US" b="1" dirty="0"/>
              <a:t>&lt;head&gt;</a:t>
            </a:r>
          </a:p>
          <a:p>
            <a:pPr lvl="1">
              <a:lnSpc>
                <a:spcPct val="100000"/>
              </a:lnSpc>
              <a:spcBef>
                <a:spcPct val="20000"/>
              </a:spcBef>
              <a:buSzTx/>
              <a:buFontTx/>
              <a:buNone/>
            </a:pPr>
            <a:r>
              <a:rPr lang="en-US" altLang="en-US" b="1" dirty="0"/>
              <a:t>&lt;</a:t>
            </a:r>
            <a:r>
              <a:rPr lang="en-US" altLang="en-US" b="1" dirty="0" err="1"/>
              <a:t>Web_page</a:t>
            </a:r>
            <a:r>
              <a:rPr lang="en-US" altLang="en-US" b="1" dirty="0"/>
              <a:t>&gt;</a:t>
            </a:r>
          </a:p>
          <a:p>
            <a:pPr lvl="1">
              <a:lnSpc>
                <a:spcPct val="100000"/>
              </a:lnSpc>
              <a:spcBef>
                <a:spcPct val="20000"/>
              </a:spcBef>
              <a:buSzTx/>
              <a:buFontTx/>
              <a:buNone/>
            </a:pPr>
            <a:r>
              <a:rPr lang="en-US" altLang="en-US" b="1" dirty="0"/>
              <a:t>&lt;/head&gt;</a:t>
            </a:r>
          </a:p>
          <a:p>
            <a:pPr lvl="1">
              <a:lnSpc>
                <a:spcPct val="100000"/>
              </a:lnSpc>
              <a:spcBef>
                <a:spcPct val="20000"/>
              </a:spcBef>
              <a:buSzTx/>
              <a:buFontTx/>
              <a:buNone/>
            </a:pPr>
            <a:r>
              <a:rPr lang="en-US" altLang="en-US" b="1" dirty="0"/>
              <a:t>&lt;body&gt;  </a:t>
            </a:r>
          </a:p>
          <a:p>
            <a:pPr lvl="1">
              <a:lnSpc>
                <a:spcPct val="100000"/>
              </a:lnSpc>
              <a:spcBef>
                <a:spcPct val="20000"/>
              </a:spcBef>
              <a:buSzTx/>
              <a:buFontTx/>
              <a:buNone/>
            </a:pPr>
            <a:r>
              <a:rPr lang="en-US" altLang="en-US" b="1" dirty="0"/>
              <a:t>&lt;p&gt; My first web page &lt;/p&gt;</a:t>
            </a:r>
          </a:p>
          <a:p>
            <a:pPr lvl="1">
              <a:lnSpc>
                <a:spcPct val="100000"/>
              </a:lnSpc>
              <a:spcBef>
                <a:spcPct val="20000"/>
              </a:spcBef>
              <a:buSzTx/>
              <a:buFontTx/>
              <a:buNone/>
            </a:pPr>
            <a:r>
              <a:rPr lang="en-US" altLang="en-US" b="1" dirty="0"/>
              <a:t>&lt;/body&gt;  </a:t>
            </a:r>
          </a:p>
          <a:p>
            <a:pPr lvl="1">
              <a:lnSpc>
                <a:spcPct val="100000"/>
              </a:lnSpc>
              <a:spcBef>
                <a:spcPct val="20000"/>
              </a:spcBef>
              <a:buSzTx/>
              <a:buFontTx/>
              <a:buNone/>
            </a:pPr>
            <a:r>
              <a:rPr lang="en-US" altLang="en-US" b="1" dirty="0"/>
              <a:t>&lt;/html&gt;</a:t>
            </a:r>
          </a:p>
        </p:txBody>
      </p:sp>
      <p:pic>
        <p:nvPicPr>
          <p:cNvPr id="4" name="Picture 3" descr="A close up of a logo&#10;&#10;Description automatically generated">
            <a:extLst>
              <a:ext uri="{FF2B5EF4-FFF2-40B4-BE49-F238E27FC236}">
                <a16:creationId xmlns:a16="http://schemas.microsoft.com/office/drawing/2014/main" id="{602C24F5-3AD8-403B-AB28-FFB54517FA3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44008" y="0"/>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GB" sz="2400" b="1" dirty="0">
                <a:solidFill>
                  <a:schemeClr val="accent2">
                    <a:lumMod val="75000"/>
                  </a:schemeClr>
                </a:solidFill>
              </a:rPr>
              <a:t>Formatting tags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HTML – Basic Markups</a:t>
            </a:r>
          </a:p>
        </p:txBody>
      </p:sp>
    </p:spTree>
    <p:extLst>
      <p:ext uri="{BB962C8B-B14F-4D97-AF65-F5344CB8AC3E}">
        <p14:creationId xmlns:p14="http://schemas.microsoft.com/office/powerpoint/2010/main" val="329621333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78F3FABD-7317-40CD-BFCA-F4E4A89877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4424" y="0"/>
            <a:ext cx="933598" cy="1398963"/>
          </a:xfrm>
          <a:prstGeom prst="rect">
            <a:avLst/>
          </a:prstGeom>
        </p:spPr>
      </p:pic>
      <p:sp>
        <p:nvSpPr>
          <p:cNvPr id="6" name="Rectangle 5">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GB" sz="2400" b="1" dirty="0">
                <a:solidFill>
                  <a:schemeClr val="accent2">
                    <a:lumMod val="75000"/>
                  </a:schemeClr>
                </a:solidFill>
              </a:rPr>
              <a:t>Basic Tags</a:t>
            </a:r>
          </a:p>
        </p:txBody>
      </p:sp>
      <p:cxnSp>
        <p:nvCxnSpPr>
          <p:cNvPr id="7" name="Straight Connector 6">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HTML – Basic Markups</a:t>
            </a:r>
          </a:p>
        </p:txBody>
      </p:sp>
      <p:sp>
        <p:nvSpPr>
          <p:cNvPr id="3" name="Content Placeholder 2">
            <a:extLst>
              <a:ext uri="{FF2B5EF4-FFF2-40B4-BE49-F238E27FC236}">
                <a16:creationId xmlns:a16="http://schemas.microsoft.com/office/drawing/2014/main" id="{39E00167-21BF-4045-BDA8-D92103D77680}"/>
              </a:ext>
            </a:extLst>
          </p:cNvPr>
          <p:cNvSpPr>
            <a:spLocks noGrp="1"/>
          </p:cNvSpPr>
          <p:nvPr>
            <p:ph idx="1"/>
          </p:nvPr>
        </p:nvSpPr>
        <p:spPr/>
        <p:txBody>
          <a:bodyPr>
            <a:normAutofit fontScale="85000" lnSpcReduction="20000"/>
          </a:bodyPr>
          <a:lstStyle/>
          <a:p>
            <a:r>
              <a:rPr lang="en-IN" b="1" u="sng" dirty="0">
                <a:solidFill>
                  <a:srgbClr val="0070C0"/>
                </a:solidFill>
              </a:rPr>
              <a:t>HTML - Formatting</a:t>
            </a:r>
          </a:p>
          <a:p>
            <a:r>
              <a:rPr lang="en-IN" b="1" dirty="0"/>
              <a:t>&lt;b&gt;...&lt;/b&gt;----</a:t>
            </a:r>
            <a:r>
              <a:rPr lang="en-IN" b="1" dirty="0">
                <a:sym typeface="Wingdings" panose="05000000000000000000" pitchFamily="2" charset="2"/>
              </a:rPr>
              <a:t>bold</a:t>
            </a:r>
          </a:p>
          <a:p>
            <a:r>
              <a:rPr lang="en-IN" b="1" dirty="0"/>
              <a:t>&lt;</a:t>
            </a:r>
            <a:r>
              <a:rPr lang="en-IN" b="1" dirty="0" err="1"/>
              <a:t>i</a:t>
            </a:r>
            <a:r>
              <a:rPr lang="en-IN" b="1" dirty="0"/>
              <a:t>&gt;...&lt;/</a:t>
            </a:r>
            <a:r>
              <a:rPr lang="en-IN" b="1" dirty="0" err="1"/>
              <a:t>i</a:t>
            </a:r>
            <a:r>
              <a:rPr lang="en-IN" b="1" dirty="0"/>
              <a:t>&gt;</a:t>
            </a:r>
            <a:r>
              <a:rPr lang="en-IN" b="1" dirty="0">
                <a:sym typeface="Wingdings" panose="05000000000000000000" pitchFamily="2" charset="2"/>
              </a:rPr>
              <a:t>---italic</a:t>
            </a:r>
          </a:p>
          <a:p>
            <a:r>
              <a:rPr lang="en-IN" b="1" dirty="0"/>
              <a:t>&lt;u&gt;...&lt;/u&gt;</a:t>
            </a:r>
            <a:r>
              <a:rPr lang="en-IN" b="1" dirty="0">
                <a:sym typeface="Wingdings" panose="05000000000000000000" pitchFamily="2" charset="2"/>
              </a:rPr>
              <a:t>-underline</a:t>
            </a:r>
          </a:p>
          <a:p>
            <a:r>
              <a:rPr lang="en-IN" b="1" dirty="0"/>
              <a:t>&lt;strike&gt;...&lt;/strike&gt;</a:t>
            </a:r>
            <a:endParaRPr lang="en-IN" b="1" dirty="0">
              <a:sym typeface="Wingdings" panose="05000000000000000000" pitchFamily="2" charset="2"/>
            </a:endParaRPr>
          </a:p>
          <a:p>
            <a:r>
              <a:rPr lang="en-IN" b="1" dirty="0"/>
              <a:t>&lt;sup&gt;...&lt;/sup&gt;</a:t>
            </a:r>
            <a:r>
              <a:rPr lang="en-IN" dirty="0"/>
              <a:t> </a:t>
            </a:r>
            <a:r>
              <a:rPr lang="en-IN" b="1" dirty="0">
                <a:sym typeface="Wingdings" panose="05000000000000000000" pitchFamily="2" charset="2"/>
              </a:rPr>
              <a:t>-superscript</a:t>
            </a:r>
          </a:p>
          <a:p>
            <a:r>
              <a:rPr lang="en-IN" b="1" dirty="0">
                <a:sym typeface="Wingdings" panose="05000000000000000000" pitchFamily="2" charset="2"/>
              </a:rPr>
              <a:t>&lt;sub&gt;…&lt;/sub&gt;subscript</a:t>
            </a:r>
          </a:p>
          <a:p>
            <a:r>
              <a:rPr lang="en-IN" b="1" dirty="0">
                <a:sym typeface="Wingdings" panose="05000000000000000000" pitchFamily="2" charset="2"/>
              </a:rPr>
              <a:t>&lt;big&gt;….&lt;/big&gt;</a:t>
            </a:r>
          </a:p>
          <a:p>
            <a:r>
              <a:rPr lang="en-IN" b="1" dirty="0">
                <a:sym typeface="Wingdings" panose="05000000000000000000" pitchFamily="2" charset="2"/>
              </a:rPr>
              <a:t>&lt;small&gt;….&lt;/small&gt;</a:t>
            </a:r>
          </a:p>
          <a:p>
            <a:r>
              <a:rPr lang="en-IN" b="1" dirty="0">
                <a:sym typeface="Wingdings" panose="05000000000000000000" pitchFamily="2" charset="2"/>
              </a:rPr>
              <a:t>&lt;mark&gt;…..&lt;/mark&gt;</a:t>
            </a:r>
          </a:p>
          <a:p>
            <a:r>
              <a:rPr lang="en-IN" b="1" dirty="0">
                <a:sym typeface="Wingdings" panose="05000000000000000000" pitchFamily="2" charset="2"/>
              </a:rPr>
              <a:t>&lt;strong&gt;….&lt;/strong&gt;</a:t>
            </a:r>
          </a:p>
          <a:p>
            <a:endParaRPr lang="en-IN" dirty="0"/>
          </a:p>
        </p:txBody>
      </p:sp>
    </p:spTree>
    <p:extLst>
      <p:ext uri="{BB962C8B-B14F-4D97-AF65-F5344CB8AC3E}">
        <p14:creationId xmlns:p14="http://schemas.microsoft.com/office/powerpoint/2010/main" val="350288589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43" name="Rectangle 3"/>
          <p:cNvSpPr>
            <a:spLocks noGrp="1" noChangeArrowheads="1"/>
          </p:cNvSpPr>
          <p:nvPr>
            <p:ph type="body" idx="1"/>
          </p:nvPr>
        </p:nvSpPr>
        <p:spPr>
          <a:xfrm>
            <a:off x="581192" y="1815548"/>
            <a:ext cx="11029615" cy="5042452"/>
          </a:xfrm>
        </p:spPr>
        <p:txBody>
          <a:bodyPr>
            <a:normAutofit/>
          </a:bodyPr>
          <a:lstStyle/>
          <a:p>
            <a:pPr lvl="1">
              <a:lnSpc>
                <a:spcPct val="100000"/>
              </a:lnSpc>
              <a:spcBef>
                <a:spcPct val="20000"/>
              </a:spcBef>
              <a:buSzTx/>
              <a:buFontTx/>
              <a:buNone/>
            </a:pPr>
            <a:r>
              <a:rPr lang="en-US" altLang="en-US" b="1" dirty="0"/>
              <a:t>Example:</a:t>
            </a:r>
          </a:p>
          <a:p>
            <a:pPr lvl="1">
              <a:lnSpc>
                <a:spcPct val="100000"/>
              </a:lnSpc>
              <a:spcBef>
                <a:spcPct val="20000"/>
              </a:spcBef>
              <a:buSzTx/>
              <a:buFontTx/>
              <a:buNone/>
            </a:pPr>
            <a:r>
              <a:rPr lang="en-US" altLang="en-US" b="1" dirty="0"/>
              <a:t>&lt;!DOCTYPE&gt;</a:t>
            </a:r>
          </a:p>
          <a:p>
            <a:pPr lvl="1">
              <a:lnSpc>
                <a:spcPct val="100000"/>
              </a:lnSpc>
              <a:spcBef>
                <a:spcPct val="20000"/>
              </a:spcBef>
              <a:buSzTx/>
              <a:buFontTx/>
              <a:buNone/>
            </a:pPr>
            <a:r>
              <a:rPr lang="en-US" altLang="en-US" b="1" dirty="0"/>
              <a:t>&lt;html&gt;  </a:t>
            </a:r>
          </a:p>
          <a:p>
            <a:pPr lvl="1">
              <a:lnSpc>
                <a:spcPct val="100000"/>
              </a:lnSpc>
              <a:spcBef>
                <a:spcPct val="20000"/>
              </a:spcBef>
              <a:buSzTx/>
              <a:buFontTx/>
              <a:buNone/>
            </a:pPr>
            <a:r>
              <a:rPr lang="en-US" altLang="en-US" b="1" dirty="0"/>
              <a:t>&lt;body&gt;  </a:t>
            </a:r>
          </a:p>
          <a:p>
            <a:pPr lvl="1">
              <a:lnSpc>
                <a:spcPct val="100000"/>
              </a:lnSpc>
              <a:spcBef>
                <a:spcPct val="20000"/>
              </a:spcBef>
              <a:buSzTx/>
              <a:buFontTx/>
              <a:buNone/>
            </a:pPr>
            <a:r>
              <a:rPr lang="en-US" altLang="en-US" b="1" dirty="0"/>
              <a:t>&lt;p&gt; Paragraph Tag &lt;/p&gt;</a:t>
            </a:r>
          </a:p>
          <a:p>
            <a:pPr lvl="1">
              <a:lnSpc>
                <a:spcPct val="100000"/>
              </a:lnSpc>
              <a:spcBef>
                <a:spcPct val="20000"/>
              </a:spcBef>
              <a:buSzTx/>
              <a:buFontTx/>
              <a:buNone/>
            </a:pPr>
            <a:r>
              <a:rPr lang="en-US" altLang="en-US" b="1" dirty="0"/>
              <a:t>&lt;h2&gt; Heading Tag &lt;/h2&gt;</a:t>
            </a:r>
          </a:p>
          <a:p>
            <a:pPr lvl="1">
              <a:lnSpc>
                <a:spcPct val="100000"/>
              </a:lnSpc>
              <a:spcBef>
                <a:spcPct val="20000"/>
              </a:spcBef>
              <a:buSzTx/>
              <a:buFontTx/>
              <a:buNone/>
            </a:pPr>
            <a:r>
              <a:rPr lang="en-US" altLang="en-US" b="1" dirty="0"/>
              <a:t>&lt;b&gt; Bold Tag &lt;/b&gt;</a:t>
            </a:r>
          </a:p>
          <a:p>
            <a:pPr lvl="1">
              <a:lnSpc>
                <a:spcPct val="100000"/>
              </a:lnSpc>
              <a:spcBef>
                <a:spcPct val="20000"/>
              </a:spcBef>
              <a:buSzTx/>
              <a:buFontTx/>
              <a:buNone/>
            </a:pPr>
            <a:r>
              <a:rPr lang="en-US" altLang="en-US" b="1" dirty="0"/>
              <a:t>&lt;</a:t>
            </a:r>
            <a:r>
              <a:rPr lang="en-US" altLang="en-US" b="1" dirty="0" err="1"/>
              <a:t>i</a:t>
            </a:r>
            <a:r>
              <a:rPr lang="en-US" altLang="en-US" b="1" dirty="0"/>
              <a:t>&gt; Italic Tag &lt;/</a:t>
            </a:r>
            <a:r>
              <a:rPr lang="en-US" altLang="en-US" b="1" dirty="0" err="1"/>
              <a:t>i</a:t>
            </a:r>
            <a:r>
              <a:rPr lang="en-US" altLang="en-US" b="1" dirty="0"/>
              <a:t>&gt;</a:t>
            </a:r>
          </a:p>
          <a:p>
            <a:pPr lvl="1">
              <a:lnSpc>
                <a:spcPct val="100000"/>
              </a:lnSpc>
              <a:spcBef>
                <a:spcPct val="20000"/>
              </a:spcBef>
              <a:buSzTx/>
              <a:buFontTx/>
              <a:buNone/>
            </a:pPr>
            <a:r>
              <a:rPr lang="en-US" altLang="en-US" b="1" dirty="0"/>
              <a:t>&lt;u&gt; Underline Tag&lt;/u&gt;</a:t>
            </a:r>
          </a:p>
          <a:p>
            <a:pPr lvl="1">
              <a:lnSpc>
                <a:spcPct val="100000"/>
              </a:lnSpc>
              <a:spcBef>
                <a:spcPct val="20000"/>
              </a:spcBef>
              <a:buSzTx/>
              <a:buFontTx/>
              <a:buNone/>
            </a:pPr>
            <a:r>
              <a:rPr lang="en-US" altLang="en-US" b="1" dirty="0"/>
              <a:t>&lt;/body&gt;  </a:t>
            </a:r>
          </a:p>
          <a:p>
            <a:pPr lvl="1">
              <a:lnSpc>
                <a:spcPct val="100000"/>
              </a:lnSpc>
              <a:spcBef>
                <a:spcPct val="20000"/>
              </a:spcBef>
              <a:buSzTx/>
              <a:buFontTx/>
              <a:buNone/>
            </a:pPr>
            <a:r>
              <a:rPr lang="en-US" altLang="en-US" b="1" dirty="0"/>
              <a:t>&lt;/html&gt;</a:t>
            </a:r>
          </a:p>
        </p:txBody>
      </p:sp>
      <p:pic>
        <p:nvPicPr>
          <p:cNvPr id="4" name="Picture 3" descr="A close up of a logo&#10;&#10;Description automatically generated">
            <a:extLst>
              <a:ext uri="{FF2B5EF4-FFF2-40B4-BE49-F238E27FC236}">
                <a16:creationId xmlns:a16="http://schemas.microsoft.com/office/drawing/2014/main" id="{602C24F5-3AD8-403B-AB28-FFB54517FA3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44008" y="0"/>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GB" sz="2400" b="1" dirty="0">
                <a:solidFill>
                  <a:schemeClr val="accent2">
                    <a:lumMod val="75000"/>
                  </a:schemeClr>
                </a:solidFill>
              </a:rPr>
              <a:t>Formatting tags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HTML – Basic Markups</a:t>
            </a:r>
          </a:p>
        </p:txBody>
      </p:sp>
    </p:spTree>
    <p:extLst>
      <p:ext uri="{BB962C8B-B14F-4D97-AF65-F5344CB8AC3E}">
        <p14:creationId xmlns:p14="http://schemas.microsoft.com/office/powerpoint/2010/main" val="397900400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78F3FABD-7317-40CD-BFCA-F4E4A89877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4424" y="0"/>
            <a:ext cx="933598" cy="1398963"/>
          </a:xfrm>
          <a:prstGeom prst="rect">
            <a:avLst/>
          </a:prstGeom>
        </p:spPr>
      </p:pic>
      <p:sp>
        <p:nvSpPr>
          <p:cNvPr id="6" name="Rectangle 5">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GB" sz="2400" b="1" dirty="0">
                <a:solidFill>
                  <a:schemeClr val="accent2">
                    <a:lumMod val="75000"/>
                  </a:schemeClr>
                </a:solidFill>
              </a:rPr>
              <a:t>Basic Tags</a:t>
            </a:r>
          </a:p>
        </p:txBody>
      </p:sp>
      <p:cxnSp>
        <p:nvCxnSpPr>
          <p:cNvPr id="7" name="Straight Connector 6">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HTML – Basic Markups</a:t>
            </a:r>
          </a:p>
        </p:txBody>
      </p:sp>
      <p:sp>
        <p:nvSpPr>
          <p:cNvPr id="3" name="Content Placeholder 2">
            <a:extLst>
              <a:ext uri="{FF2B5EF4-FFF2-40B4-BE49-F238E27FC236}">
                <a16:creationId xmlns:a16="http://schemas.microsoft.com/office/drawing/2014/main" id="{39E00167-21BF-4045-BDA8-D92103D77680}"/>
              </a:ext>
            </a:extLst>
          </p:cNvPr>
          <p:cNvSpPr>
            <a:spLocks noGrp="1"/>
          </p:cNvSpPr>
          <p:nvPr>
            <p:ph idx="1"/>
          </p:nvPr>
        </p:nvSpPr>
        <p:spPr/>
        <p:txBody>
          <a:bodyPr/>
          <a:lstStyle/>
          <a:p>
            <a:pPr marL="0" indent="0">
              <a:buNone/>
            </a:pPr>
            <a:r>
              <a:rPr lang="en-US" b="1" dirty="0"/>
              <a:t>Unclosed HTML Tags</a:t>
            </a:r>
          </a:p>
          <a:p>
            <a:r>
              <a:rPr lang="en-US" dirty="0"/>
              <a:t>Some HTML tags are not closed, for example </a:t>
            </a:r>
            <a:r>
              <a:rPr lang="en-US" dirty="0" err="1"/>
              <a:t>br</a:t>
            </a:r>
            <a:r>
              <a:rPr lang="en-US" dirty="0"/>
              <a:t> and hr.</a:t>
            </a:r>
          </a:p>
          <a:p>
            <a:r>
              <a:rPr lang="en-US" b="1" dirty="0">
                <a:effectLst/>
              </a:rPr>
              <a:t>&lt;</a:t>
            </a:r>
            <a:r>
              <a:rPr lang="en-US" b="1" dirty="0" err="1">
                <a:effectLst/>
              </a:rPr>
              <a:t>br</a:t>
            </a:r>
            <a:r>
              <a:rPr lang="en-US" b="1" dirty="0">
                <a:effectLst/>
              </a:rPr>
              <a:t>&gt; Tag</a:t>
            </a:r>
            <a:r>
              <a:rPr lang="en-US" dirty="0"/>
              <a:t>: </a:t>
            </a:r>
            <a:r>
              <a:rPr lang="en-US" dirty="0" err="1"/>
              <a:t>br</a:t>
            </a:r>
            <a:r>
              <a:rPr lang="en-US" dirty="0"/>
              <a:t> stands for break line, it breaks the line of the code.</a:t>
            </a:r>
          </a:p>
          <a:p>
            <a:r>
              <a:rPr lang="en-US" b="1" dirty="0">
                <a:effectLst/>
              </a:rPr>
              <a:t>&lt;</a:t>
            </a:r>
            <a:r>
              <a:rPr lang="en-US" b="1" dirty="0" err="1">
                <a:effectLst/>
              </a:rPr>
              <a:t>hr</a:t>
            </a:r>
            <a:r>
              <a:rPr lang="en-US" b="1" dirty="0">
                <a:effectLst/>
              </a:rPr>
              <a:t>&gt; Tag</a:t>
            </a:r>
            <a:r>
              <a:rPr lang="en-US" dirty="0"/>
              <a:t>: </a:t>
            </a:r>
            <a:r>
              <a:rPr lang="en-US" dirty="0" err="1"/>
              <a:t>hr</a:t>
            </a:r>
            <a:r>
              <a:rPr lang="en-US" dirty="0"/>
              <a:t> stands for Horizontal Rule. This tag is used to put a line across the webpage.</a:t>
            </a:r>
          </a:p>
          <a:p>
            <a:r>
              <a:rPr lang="en-US" b="1" dirty="0"/>
              <a:t>Void element:</a:t>
            </a:r>
            <a:r>
              <a:rPr lang="en-US" dirty="0"/>
              <a:t> All the elements in HTML do not require to have start tag and end tag, some elements does not have content and end tag such elements are known as Void elements or empty elements. </a:t>
            </a:r>
            <a:r>
              <a:rPr lang="en-US" b="1" dirty="0"/>
              <a:t>These elements are also called as unpaired tag</a:t>
            </a:r>
            <a:r>
              <a:rPr lang="en-US" dirty="0"/>
              <a:t>.</a:t>
            </a:r>
          </a:p>
          <a:p>
            <a:endParaRPr lang="en-IN" dirty="0"/>
          </a:p>
        </p:txBody>
      </p:sp>
    </p:spTree>
    <p:extLst>
      <p:ext uri="{BB962C8B-B14F-4D97-AF65-F5344CB8AC3E}">
        <p14:creationId xmlns:p14="http://schemas.microsoft.com/office/powerpoint/2010/main" val="144106607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A8133348-205E-499D-A6E6-EA91A880A0C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44008" y="88151"/>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GB" sz="2400" b="1" dirty="0">
                <a:solidFill>
                  <a:schemeClr val="accent2">
                    <a:lumMod val="75000"/>
                  </a:schemeClr>
                </a:solidFill>
              </a:rPr>
              <a:t>Basic Syntax</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HTML – Basic Markups</a:t>
            </a:r>
          </a:p>
        </p:txBody>
      </p:sp>
      <p:sp>
        <p:nvSpPr>
          <p:cNvPr id="3" name="Content Placeholder 2">
            <a:extLst>
              <a:ext uri="{FF2B5EF4-FFF2-40B4-BE49-F238E27FC236}">
                <a16:creationId xmlns:a16="http://schemas.microsoft.com/office/drawing/2014/main" id="{E3A84D79-096D-5B51-6537-E3A86BCD122D}"/>
              </a:ext>
            </a:extLst>
          </p:cNvPr>
          <p:cNvSpPr>
            <a:spLocks noGrp="1"/>
          </p:cNvSpPr>
          <p:nvPr>
            <p:ph idx="1"/>
          </p:nvPr>
        </p:nvSpPr>
        <p:spPr>
          <a:xfrm>
            <a:off x="838200" y="1825625"/>
            <a:ext cx="9405730" cy="4351338"/>
          </a:xfrm>
        </p:spPr>
        <p:txBody>
          <a:bodyPr/>
          <a:lstStyle/>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HTML is used to create the structure of web pages that are displayed on the World Wide Web (www). </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contains Tags and Attributes that are used to design the web pages. Also, we can link multiple pages using Hyperlinks.</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HTML stands for Hypertext Markup Language.</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HTML is used to create web pages and web applications.</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HTML is widely used language on the web.</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can create a static website by HTML only.</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Technically, HTML is a Markup language rather than a programming language.</a:t>
            </a:r>
          </a:p>
          <a:p>
            <a:pPr algn="just">
              <a:buFont typeface="Arial" panose="020B0604020202020204" pitchFamily="34" charset="0"/>
              <a:buChar char="•"/>
            </a:pPr>
            <a:endParaRPr lang="en-US" dirty="0"/>
          </a:p>
          <a:p>
            <a:endParaRPr lang="en-IN" dirty="0"/>
          </a:p>
        </p:txBody>
      </p:sp>
    </p:spTree>
    <p:extLst>
      <p:ext uri="{BB962C8B-B14F-4D97-AF65-F5344CB8AC3E}">
        <p14:creationId xmlns:p14="http://schemas.microsoft.com/office/powerpoint/2010/main" val="32634258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43" name="Rectangle 3"/>
          <p:cNvSpPr>
            <a:spLocks noGrp="1" noChangeArrowheads="1"/>
          </p:cNvSpPr>
          <p:nvPr>
            <p:ph type="body" idx="1"/>
          </p:nvPr>
        </p:nvSpPr>
        <p:spPr>
          <a:xfrm>
            <a:off x="581192" y="1815548"/>
            <a:ext cx="11029615" cy="5042452"/>
          </a:xfrm>
        </p:spPr>
        <p:txBody>
          <a:bodyPr>
            <a:normAutofit fontScale="92500" lnSpcReduction="10000"/>
          </a:bodyPr>
          <a:lstStyle/>
          <a:p>
            <a:pPr lvl="1">
              <a:lnSpc>
                <a:spcPct val="100000"/>
              </a:lnSpc>
              <a:spcBef>
                <a:spcPct val="20000"/>
              </a:spcBef>
              <a:buSzTx/>
              <a:buFontTx/>
              <a:buNone/>
            </a:pPr>
            <a:r>
              <a:rPr lang="en-US" altLang="en-US" b="1" dirty="0"/>
              <a:t>Example:</a:t>
            </a:r>
          </a:p>
          <a:p>
            <a:pPr lvl="1">
              <a:lnSpc>
                <a:spcPct val="100000"/>
              </a:lnSpc>
              <a:spcBef>
                <a:spcPct val="20000"/>
              </a:spcBef>
              <a:buSzTx/>
              <a:buFontTx/>
              <a:buNone/>
            </a:pPr>
            <a:r>
              <a:rPr lang="en-US" altLang="en-US" b="1" dirty="0"/>
              <a:t>&lt;!DOCTYPE&gt;</a:t>
            </a:r>
          </a:p>
          <a:p>
            <a:pPr lvl="1">
              <a:lnSpc>
                <a:spcPct val="100000"/>
              </a:lnSpc>
              <a:spcBef>
                <a:spcPct val="20000"/>
              </a:spcBef>
              <a:buSzTx/>
              <a:buFontTx/>
              <a:buNone/>
            </a:pPr>
            <a:r>
              <a:rPr lang="en-US" altLang="en-US" b="1" dirty="0"/>
              <a:t>&lt;html&gt;  </a:t>
            </a:r>
          </a:p>
          <a:p>
            <a:pPr lvl="1">
              <a:lnSpc>
                <a:spcPct val="100000"/>
              </a:lnSpc>
              <a:spcBef>
                <a:spcPct val="20000"/>
              </a:spcBef>
              <a:buSzTx/>
              <a:buFontTx/>
              <a:buNone/>
            </a:pPr>
            <a:r>
              <a:rPr lang="en-US" altLang="en-US" b="1" dirty="0"/>
              <a:t>&lt;head&gt;</a:t>
            </a:r>
          </a:p>
          <a:p>
            <a:pPr lvl="1">
              <a:lnSpc>
                <a:spcPct val="100000"/>
              </a:lnSpc>
              <a:spcBef>
                <a:spcPct val="20000"/>
              </a:spcBef>
              <a:buSzTx/>
              <a:buFontTx/>
              <a:buNone/>
            </a:pPr>
            <a:r>
              <a:rPr lang="en-US" altLang="en-US" b="1" dirty="0"/>
              <a:t>&lt;</a:t>
            </a:r>
            <a:r>
              <a:rPr lang="en-US" altLang="en-US" b="1" dirty="0" err="1"/>
              <a:t>Web_page</a:t>
            </a:r>
            <a:r>
              <a:rPr lang="en-US" altLang="en-US" b="1" dirty="0"/>
              <a:t>&gt;</a:t>
            </a:r>
          </a:p>
          <a:p>
            <a:pPr lvl="1">
              <a:lnSpc>
                <a:spcPct val="100000"/>
              </a:lnSpc>
              <a:spcBef>
                <a:spcPct val="20000"/>
              </a:spcBef>
              <a:buSzTx/>
              <a:buFontTx/>
              <a:buNone/>
            </a:pPr>
            <a:r>
              <a:rPr lang="en-US" altLang="en-US" b="1" dirty="0"/>
              <a:t>&lt;/head&gt;</a:t>
            </a:r>
          </a:p>
          <a:p>
            <a:pPr lvl="1">
              <a:lnSpc>
                <a:spcPct val="100000"/>
              </a:lnSpc>
              <a:spcBef>
                <a:spcPct val="20000"/>
              </a:spcBef>
              <a:buSzTx/>
              <a:buFontTx/>
              <a:buNone/>
            </a:pPr>
            <a:r>
              <a:rPr lang="en-US" altLang="en-US" b="1" dirty="0"/>
              <a:t>&lt;body&gt;  </a:t>
            </a:r>
          </a:p>
          <a:p>
            <a:pPr lvl="1">
              <a:lnSpc>
                <a:spcPct val="100000"/>
              </a:lnSpc>
              <a:spcBef>
                <a:spcPct val="20000"/>
              </a:spcBef>
              <a:buSzTx/>
              <a:buFontTx/>
              <a:buNone/>
            </a:pPr>
            <a:r>
              <a:rPr lang="en-US" altLang="en-US" b="1" dirty="0"/>
              <a:t>&lt;p&gt; My first web page &lt;</a:t>
            </a:r>
            <a:r>
              <a:rPr lang="en-US" altLang="en-US" b="1" dirty="0" err="1"/>
              <a:t>br</a:t>
            </a:r>
            <a:r>
              <a:rPr lang="en-US" altLang="en-US" b="1" dirty="0"/>
              <a:t>&gt;</a:t>
            </a:r>
          </a:p>
          <a:p>
            <a:pPr lvl="1">
              <a:lnSpc>
                <a:spcPct val="100000"/>
              </a:lnSpc>
              <a:spcBef>
                <a:spcPct val="20000"/>
              </a:spcBef>
              <a:buSzTx/>
              <a:buFontTx/>
              <a:buNone/>
            </a:pPr>
            <a:r>
              <a:rPr lang="en-US" altLang="en-US" b="1" dirty="0"/>
              <a:t>Welcome to web page&lt;</a:t>
            </a:r>
            <a:r>
              <a:rPr lang="en-US" altLang="en-US" b="1" dirty="0" err="1"/>
              <a:t>hr</a:t>
            </a:r>
            <a:r>
              <a:rPr lang="en-US" altLang="en-US" b="1" dirty="0"/>
              <a:t>&gt;</a:t>
            </a:r>
          </a:p>
          <a:p>
            <a:pPr lvl="1">
              <a:lnSpc>
                <a:spcPct val="100000"/>
              </a:lnSpc>
              <a:spcBef>
                <a:spcPct val="20000"/>
              </a:spcBef>
              <a:buSzTx/>
              <a:buFontTx/>
              <a:buNone/>
            </a:pPr>
            <a:r>
              <a:rPr lang="en-US" altLang="en-US" b="1" dirty="0"/>
              <a:t>Welcome to </a:t>
            </a:r>
            <a:r>
              <a:rPr lang="en-US" altLang="en-US" b="1" dirty="0" err="1"/>
              <a:t>Webtech</a:t>
            </a:r>
            <a:endParaRPr lang="en-US" altLang="en-US" b="1" dirty="0"/>
          </a:p>
          <a:p>
            <a:pPr lvl="1">
              <a:lnSpc>
                <a:spcPct val="100000"/>
              </a:lnSpc>
              <a:spcBef>
                <a:spcPct val="20000"/>
              </a:spcBef>
              <a:buSzTx/>
              <a:buFontTx/>
              <a:buNone/>
            </a:pPr>
            <a:r>
              <a:rPr lang="en-US" altLang="en-US" b="1" dirty="0"/>
              <a:t>&lt;/p&gt;</a:t>
            </a:r>
          </a:p>
          <a:p>
            <a:pPr lvl="1">
              <a:lnSpc>
                <a:spcPct val="100000"/>
              </a:lnSpc>
              <a:spcBef>
                <a:spcPct val="20000"/>
              </a:spcBef>
              <a:buSzTx/>
              <a:buFontTx/>
              <a:buNone/>
            </a:pPr>
            <a:r>
              <a:rPr lang="en-US" altLang="en-US" b="1" dirty="0"/>
              <a:t>&lt;/body&gt;  </a:t>
            </a:r>
          </a:p>
          <a:p>
            <a:pPr lvl="1">
              <a:lnSpc>
                <a:spcPct val="100000"/>
              </a:lnSpc>
              <a:spcBef>
                <a:spcPct val="20000"/>
              </a:spcBef>
              <a:buSzTx/>
              <a:buFontTx/>
              <a:buNone/>
            </a:pPr>
            <a:r>
              <a:rPr lang="en-US" altLang="en-US" b="1" dirty="0"/>
              <a:t>&lt;/html&gt;</a:t>
            </a:r>
          </a:p>
        </p:txBody>
      </p:sp>
      <p:pic>
        <p:nvPicPr>
          <p:cNvPr id="4" name="Picture 3" descr="A close up of a logo&#10;&#10;Description automatically generated">
            <a:extLst>
              <a:ext uri="{FF2B5EF4-FFF2-40B4-BE49-F238E27FC236}">
                <a16:creationId xmlns:a16="http://schemas.microsoft.com/office/drawing/2014/main" id="{602C24F5-3AD8-403B-AB28-FFB54517FA3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44008" y="0"/>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GB" sz="2400" b="1" dirty="0">
                <a:solidFill>
                  <a:schemeClr val="accent2">
                    <a:lumMod val="75000"/>
                  </a:schemeClr>
                </a:solidFill>
              </a:rPr>
              <a:t>Formatting tags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HTML – Basic Markups</a:t>
            </a:r>
          </a:p>
        </p:txBody>
      </p:sp>
    </p:spTree>
    <p:extLst>
      <p:ext uri="{BB962C8B-B14F-4D97-AF65-F5344CB8AC3E}">
        <p14:creationId xmlns:p14="http://schemas.microsoft.com/office/powerpoint/2010/main" val="144510769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78F3FABD-7317-40CD-BFCA-F4E4A89877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4424" y="0"/>
            <a:ext cx="933598" cy="1398963"/>
          </a:xfrm>
          <a:prstGeom prst="rect">
            <a:avLst/>
          </a:prstGeom>
        </p:spPr>
      </p:pic>
      <p:sp>
        <p:nvSpPr>
          <p:cNvPr id="6" name="Rectangle 5">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GB" sz="2400" b="1" dirty="0">
                <a:solidFill>
                  <a:schemeClr val="accent2">
                    <a:lumMod val="75000"/>
                  </a:schemeClr>
                </a:solidFill>
              </a:rPr>
              <a:t>HTML Attribute</a:t>
            </a:r>
          </a:p>
        </p:txBody>
      </p:sp>
      <p:cxnSp>
        <p:nvCxnSpPr>
          <p:cNvPr id="7" name="Straight Connector 6">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HTML – Basic Markups</a:t>
            </a:r>
          </a:p>
        </p:txBody>
      </p:sp>
      <p:sp>
        <p:nvSpPr>
          <p:cNvPr id="3" name="Content Placeholder 2">
            <a:extLst>
              <a:ext uri="{FF2B5EF4-FFF2-40B4-BE49-F238E27FC236}">
                <a16:creationId xmlns:a16="http://schemas.microsoft.com/office/drawing/2014/main" id="{39E00167-21BF-4045-BDA8-D92103D77680}"/>
              </a:ext>
            </a:extLst>
          </p:cNvPr>
          <p:cNvSpPr>
            <a:spLocks noGrp="1"/>
          </p:cNvSpPr>
          <p:nvPr>
            <p:ph idx="1"/>
          </p:nvPr>
        </p:nvSpPr>
        <p:spPr/>
        <p:txBody>
          <a:bodyPr/>
          <a:lstStyle/>
          <a:p>
            <a:pPr algn="just">
              <a:buFont typeface="Wingdings" panose="05000000000000000000" pitchFamily="2" charset="2"/>
              <a:buChar char="Ø"/>
            </a:pPr>
            <a:r>
              <a:rPr lang="en-US" dirty="0"/>
              <a:t>HTML attributes are special words which provide additional information about the elements or attributes are the modifier of the HTML element.</a:t>
            </a:r>
          </a:p>
          <a:p>
            <a:pPr algn="just">
              <a:buFont typeface="Wingdings" panose="05000000000000000000" pitchFamily="2" charset="2"/>
              <a:buChar char="Ø"/>
            </a:pPr>
            <a:r>
              <a:rPr lang="en-US" dirty="0"/>
              <a:t>Each element or tag can have attributes, which defines the behavior of that element.</a:t>
            </a:r>
          </a:p>
          <a:p>
            <a:pPr algn="just">
              <a:buFont typeface="Wingdings" panose="05000000000000000000" pitchFamily="2" charset="2"/>
              <a:buChar char="Ø"/>
            </a:pPr>
            <a:r>
              <a:rPr lang="en-US" dirty="0"/>
              <a:t>Attributes should always be applied with start tag.</a:t>
            </a:r>
          </a:p>
          <a:p>
            <a:pPr algn="just">
              <a:buFont typeface="Wingdings" panose="05000000000000000000" pitchFamily="2" charset="2"/>
              <a:buChar char="Ø"/>
            </a:pPr>
            <a:r>
              <a:rPr lang="en-US" dirty="0"/>
              <a:t>The Attribute should always be applied with its name and value pair.</a:t>
            </a:r>
          </a:p>
          <a:p>
            <a:pPr algn="just">
              <a:buFont typeface="Wingdings" panose="05000000000000000000" pitchFamily="2" charset="2"/>
              <a:buChar char="Ø"/>
            </a:pPr>
            <a:r>
              <a:rPr lang="en-US" dirty="0"/>
              <a:t>The Attributes name and values are case sensitive, and it is recommended by W3C that it should be written in Lowercase only. </a:t>
            </a:r>
            <a:endParaRPr lang="en-IN" dirty="0"/>
          </a:p>
        </p:txBody>
      </p:sp>
    </p:spTree>
    <p:extLst>
      <p:ext uri="{BB962C8B-B14F-4D97-AF65-F5344CB8AC3E}">
        <p14:creationId xmlns:p14="http://schemas.microsoft.com/office/powerpoint/2010/main" val="3675696393"/>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78F3FABD-7317-40CD-BFCA-F4E4A89877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4424" y="0"/>
            <a:ext cx="933598" cy="1398963"/>
          </a:xfrm>
          <a:prstGeom prst="rect">
            <a:avLst/>
          </a:prstGeom>
        </p:spPr>
      </p:pic>
      <p:sp>
        <p:nvSpPr>
          <p:cNvPr id="6" name="Rectangle 5">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GB" sz="2400" b="1" dirty="0" err="1">
                <a:solidFill>
                  <a:schemeClr val="accent2">
                    <a:lumMod val="75000"/>
                  </a:schemeClr>
                </a:solidFill>
              </a:rPr>
              <a:t>Attribute:href</a:t>
            </a:r>
            <a:endParaRPr lang="en-GB" sz="2400" b="1" dirty="0">
              <a:solidFill>
                <a:schemeClr val="accent2">
                  <a:lumMod val="75000"/>
                </a:schemeClr>
              </a:solidFill>
            </a:endParaRPr>
          </a:p>
        </p:txBody>
      </p:sp>
      <p:cxnSp>
        <p:nvCxnSpPr>
          <p:cNvPr id="7" name="Straight Connector 6">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HTML – Basic Markups</a:t>
            </a:r>
          </a:p>
        </p:txBody>
      </p:sp>
      <p:sp>
        <p:nvSpPr>
          <p:cNvPr id="3" name="Content Placeholder 2">
            <a:extLst>
              <a:ext uri="{FF2B5EF4-FFF2-40B4-BE49-F238E27FC236}">
                <a16:creationId xmlns:a16="http://schemas.microsoft.com/office/drawing/2014/main" id="{39E00167-21BF-4045-BDA8-D92103D77680}"/>
              </a:ext>
            </a:extLst>
          </p:cNvPr>
          <p:cNvSpPr>
            <a:spLocks noGrp="1"/>
          </p:cNvSpPr>
          <p:nvPr>
            <p:ph idx="1"/>
          </p:nvPr>
        </p:nvSpPr>
        <p:spPr/>
        <p:txBody>
          <a:bodyPr>
            <a:normAutofit lnSpcReduction="10000"/>
          </a:bodyPr>
          <a:lstStyle/>
          <a:p>
            <a:r>
              <a:rPr lang="en-IN" b="1" dirty="0" err="1">
                <a:solidFill>
                  <a:schemeClr val="accent1"/>
                </a:solidFill>
              </a:rPr>
              <a:t>Synatax</a:t>
            </a:r>
            <a:endParaRPr lang="en-IN" b="1" dirty="0">
              <a:solidFill>
                <a:schemeClr val="accent1"/>
              </a:solidFill>
            </a:endParaRPr>
          </a:p>
          <a:p>
            <a:r>
              <a:rPr lang="en-IN" b="1" dirty="0">
                <a:solidFill>
                  <a:schemeClr val="accent1"/>
                </a:solidFill>
              </a:rPr>
              <a:t>&lt;element </a:t>
            </a:r>
            <a:r>
              <a:rPr lang="en-IN" b="1" dirty="0" err="1">
                <a:solidFill>
                  <a:schemeClr val="accent1"/>
                </a:solidFill>
              </a:rPr>
              <a:t>attribute_name</a:t>
            </a:r>
            <a:r>
              <a:rPr lang="en-IN" b="1" dirty="0">
                <a:solidFill>
                  <a:schemeClr val="accent1"/>
                </a:solidFill>
              </a:rPr>
              <a:t>="value"&gt;content&lt;/element&gt; </a:t>
            </a:r>
          </a:p>
          <a:p>
            <a:pPr marL="0" indent="0">
              <a:buNone/>
            </a:pPr>
            <a:r>
              <a:rPr lang="en-IN" dirty="0"/>
              <a:t>&lt;a&gt;</a:t>
            </a:r>
          </a:p>
          <a:p>
            <a:pPr marL="0" indent="0">
              <a:buNone/>
            </a:pPr>
            <a:r>
              <a:rPr lang="en-IN" dirty="0"/>
              <a:t>&lt;</a:t>
            </a:r>
            <a:r>
              <a:rPr lang="en-IN" dirty="0" err="1"/>
              <a:t>href</a:t>
            </a:r>
            <a:r>
              <a:rPr lang="en-IN" dirty="0"/>
              <a:t>&gt;</a:t>
            </a:r>
          </a:p>
          <a:p>
            <a:pPr>
              <a:buFont typeface="Wingdings" panose="05000000000000000000" pitchFamily="2" charset="2"/>
              <a:buChar char="Ø"/>
            </a:pPr>
            <a:r>
              <a:rPr lang="en-US" dirty="0"/>
              <a:t>The </a:t>
            </a:r>
            <a:r>
              <a:rPr lang="en-US" dirty="0" err="1"/>
              <a:t>href</a:t>
            </a:r>
            <a:r>
              <a:rPr lang="en-US" dirty="0"/>
              <a:t> attribute is the main attribute of &lt;a&gt; anchor tag. </a:t>
            </a:r>
          </a:p>
          <a:p>
            <a:pPr>
              <a:buFont typeface="Wingdings" panose="05000000000000000000" pitchFamily="2" charset="2"/>
              <a:buChar char="Ø"/>
            </a:pPr>
            <a:r>
              <a:rPr lang="en-US" dirty="0"/>
              <a:t>This attribute gives the link address which is specified in that link.</a:t>
            </a:r>
          </a:p>
          <a:p>
            <a:pPr>
              <a:buFont typeface="Wingdings" panose="05000000000000000000" pitchFamily="2" charset="2"/>
              <a:buChar char="Ø"/>
            </a:pPr>
            <a:r>
              <a:rPr lang="en-US" dirty="0"/>
              <a:t> </a:t>
            </a:r>
            <a:r>
              <a:rPr lang="en-US" b="1" dirty="0"/>
              <a:t>The </a:t>
            </a:r>
            <a:r>
              <a:rPr lang="en-US" b="1" dirty="0" err="1"/>
              <a:t>href</a:t>
            </a:r>
            <a:r>
              <a:rPr lang="en-US" b="1" dirty="0"/>
              <a:t> attribute provides the hyperlink, and if it is blank, then it will remain in same page</a:t>
            </a:r>
            <a:r>
              <a:rPr lang="en-US" dirty="0"/>
              <a:t>.</a:t>
            </a:r>
            <a:endParaRPr lang="en-IN" dirty="0"/>
          </a:p>
          <a:p>
            <a:pPr>
              <a:buFont typeface="Wingdings" panose="05000000000000000000" pitchFamily="2" charset="2"/>
              <a:buChar char="Ø"/>
            </a:pPr>
            <a:r>
              <a:rPr lang="en-IN" dirty="0"/>
              <a:t>&lt;a </a:t>
            </a:r>
            <a:r>
              <a:rPr lang="en-IN" dirty="0" err="1"/>
              <a:t>href</a:t>
            </a:r>
            <a:r>
              <a:rPr lang="en-IN" dirty="0"/>
              <a:t>="https://www.flipkart.com/html-anchor"&gt;This is a link&lt;/a&gt;  </a:t>
            </a:r>
          </a:p>
          <a:p>
            <a:pPr marL="0" indent="0">
              <a:buNone/>
            </a:pPr>
            <a:endParaRPr lang="en-IN" dirty="0"/>
          </a:p>
          <a:p>
            <a:endParaRPr lang="en-IN" dirty="0"/>
          </a:p>
          <a:p>
            <a:endParaRPr lang="en-IN" dirty="0"/>
          </a:p>
        </p:txBody>
      </p:sp>
    </p:spTree>
    <p:extLst>
      <p:ext uri="{BB962C8B-B14F-4D97-AF65-F5344CB8AC3E}">
        <p14:creationId xmlns:p14="http://schemas.microsoft.com/office/powerpoint/2010/main" val="321841584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7763" name="Rectangle 3"/>
          <p:cNvSpPr>
            <a:spLocks noGrp="1" noChangeArrowheads="1"/>
          </p:cNvSpPr>
          <p:nvPr>
            <p:ph type="body" idx="1"/>
          </p:nvPr>
        </p:nvSpPr>
        <p:spPr>
          <a:xfrm>
            <a:off x="213065" y="1612153"/>
            <a:ext cx="8418317" cy="4351338"/>
          </a:xfrm>
        </p:spPr>
        <p:txBody>
          <a:bodyPr>
            <a:noAutofit/>
          </a:bodyPr>
          <a:lstStyle/>
          <a:p>
            <a:pPr algn="just">
              <a:lnSpc>
                <a:spcPct val="140000"/>
              </a:lnSpc>
              <a:spcBef>
                <a:spcPct val="20000"/>
              </a:spcBef>
              <a:buSzTx/>
              <a:buFont typeface="Times" panose="02020603050405020304" pitchFamily="18" charset="0"/>
              <a:buChar char="•"/>
            </a:pPr>
            <a:r>
              <a:rPr lang="en-US" altLang="en-US" sz="2400" b="0" dirty="0"/>
              <a:t>Hypertext is the essence of the Web!</a:t>
            </a:r>
          </a:p>
          <a:p>
            <a:pPr algn="just">
              <a:lnSpc>
                <a:spcPct val="140000"/>
              </a:lnSpc>
              <a:spcBef>
                <a:spcPct val="20000"/>
              </a:spcBef>
              <a:buSzTx/>
              <a:buFont typeface="Times" panose="02020603050405020304" pitchFamily="18" charset="0"/>
              <a:buChar char="•"/>
            </a:pPr>
            <a:r>
              <a:rPr lang="en-US" altLang="en-US" sz="2400" b="0" dirty="0"/>
              <a:t>A link is specified with the </a:t>
            </a:r>
            <a:r>
              <a:rPr lang="en-US" altLang="en-US" sz="2400" b="0" dirty="0" err="1"/>
              <a:t>href</a:t>
            </a:r>
            <a:r>
              <a:rPr lang="en-US" altLang="en-US" sz="2400" b="0" dirty="0"/>
              <a:t> attribute of &lt;a&gt; (the anchor tag)</a:t>
            </a:r>
          </a:p>
          <a:p>
            <a:pPr lvl="1" algn="just">
              <a:lnSpc>
                <a:spcPct val="140000"/>
              </a:lnSpc>
              <a:spcBef>
                <a:spcPct val="20000"/>
              </a:spcBef>
              <a:buSzTx/>
              <a:buFont typeface="Times" panose="02020603050405020304" pitchFamily="18" charset="0"/>
              <a:buChar char="•"/>
            </a:pPr>
            <a:r>
              <a:rPr lang="en-US" altLang="en-US" b="0" dirty="0"/>
              <a:t>The content of &lt;a&gt; is the visual link in the document</a:t>
            </a:r>
          </a:p>
          <a:p>
            <a:pPr lvl="1" algn="just">
              <a:lnSpc>
                <a:spcPct val="140000"/>
              </a:lnSpc>
              <a:spcBef>
                <a:spcPct val="20000"/>
              </a:spcBef>
              <a:buSzTx/>
              <a:buFont typeface="Times" panose="02020603050405020304" pitchFamily="18" charset="0"/>
              <a:buChar char="•"/>
            </a:pPr>
            <a:r>
              <a:rPr lang="en-US" altLang="en-US" b="0" dirty="0"/>
              <a:t>If the target is a whole document (not the one in which the link appears), the target need not be specified in the target document as being the target</a:t>
            </a:r>
          </a:p>
          <a:p>
            <a:pPr algn="just">
              <a:lnSpc>
                <a:spcPct val="140000"/>
              </a:lnSpc>
              <a:spcBef>
                <a:spcPct val="20000"/>
              </a:spcBef>
              <a:buSzTx/>
              <a:buFont typeface="Times" panose="02020603050405020304" pitchFamily="18" charset="0"/>
              <a:buChar char="•"/>
            </a:pPr>
            <a:r>
              <a:rPr lang="en-US" altLang="en-US" sz="2400" b="0" dirty="0"/>
              <a:t>Note: Relative addressing of targets is easier to maintain and more portable than absolute addressing</a:t>
            </a:r>
          </a:p>
        </p:txBody>
      </p:sp>
      <p:pic>
        <p:nvPicPr>
          <p:cNvPr id="4" name="Picture 3" descr="A close up of a logo&#10;&#10;Description automatically generated">
            <a:extLst>
              <a:ext uri="{FF2B5EF4-FFF2-40B4-BE49-F238E27FC236}">
                <a16:creationId xmlns:a16="http://schemas.microsoft.com/office/drawing/2014/main" id="{DC19B386-5F59-49AF-B5A7-A16D2DE0F42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4424" y="0"/>
            <a:ext cx="933598" cy="1398963"/>
          </a:xfrm>
          <a:prstGeom prst="rect">
            <a:avLst/>
          </a:prstGeom>
        </p:spPr>
      </p:pic>
      <p:sp>
        <p:nvSpPr>
          <p:cNvPr id="6" name="Rectangle 5">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GB" sz="2400" b="1" dirty="0">
                <a:solidFill>
                  <a:schemeClr val="accent2">
                    <a:lumMod val="75000"/>
                  </a:schemeClr>
                </a:solidFill>
              </a:rPr>
              <a:t>Hypertext Links</a:t>
            </a:r>
          </a:p>
        </p:txBody>
      </p:sp>
      <p:cxnSp>
        <p:nvCxnSpPr>
          <p:cNvPr id="7" name="Straight Connector 6">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HTML – Basic Markups</a:t>
            </a:r>
          </a:p>
        </p:txBody>
      </p:sp>
    </p:spTree>
    <p:extLst>
      <p:ext uri="{BB962C8B-B14F-4D97-AF65-F5344CB8AC3E}">
        <p14:creationId xmlns:p14="http://schemas.microsoft.com/office/powerpoint/2010/main" val="391840941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4691" name="Rectangle 3"/>
          <p:cNvSpPr>
            <a:spLocks noGrp="1" noChangeArrowheads="1"/>
          </p:cNvSpPr>
          <p:nvPr>
            <p:ph type="body" idx="1"/>
          </p:nvPr>
        </p:nvSpPr>
        <p:spPr>
          <a:xfrm>
            <a:off x="381739" y="1616075"/>
            <a:ext cx="8152661" cy="4876800"/>
          </a:xfrm>
        </p:spPr>
        <p:txBody>
          <a:bodyPr>
            <a:noAutofit/>
          </a:bodyPr>
          <a:lstStyle/>
          <a:p>
            <a:pPr marL="168275" indent="-168275">
              <a:lnSpc>
                <a:spcPct val="110000"/>
              </a:lnSpc>
              <a:buSzTx/>
            </a:pPr>
            <a:r>
              <a:rPr lang="en-US" altLang="en-US" sz="2400" dirty="0"/>
              <a:t>GIF (Graphic Interchange Format) =8-bit color (256 different colors)</a:t>
            </a:r>
          </a:p>
          <a:p>
            <a:pPr marL="168275" indent="-168275">
              <a:lnSpc>
                <a:spcPct val="110000"/>
              </a:lnSpc>
              <a:buSzTx/>
            </a:pPr>
            <a:r>
              <a:rPr lang="en-US" altLang="en-US" sz="2400" dirty="0"/>
              <a:t>JPEG (Joint Photographic Experts Group) =24-bit color (16 million different colors)</a:t>
            </a:r>
          </a:p>
          <a:p>
            <a:pPr marL="168275" indent="-168275">
              <a:lnSpc>
                <a:spcPct val="110000"/>
              </a:lnSpc>
              <a:buSzTx/>
            </a:pPr>
            <a:r>
              <a:rPr lang="en-US" altLang="en-US" sz="2400" dirty="0"/>
              <a:t>Portable Network Graphics (PNG)</a:t>
            </a:r>
          </a:p>
          <a:p>
            <a:pPr marL="168275" indent="-168275">
              <a:lnSpc>
                <a:spcPct val="110000"/>
              </a:lnSpc>
              <a:buSzTx/>
            </a:pPr>
            <a:r>
              <a:rPr lang="en-US" altLang="en-US" sz="2400" dirty="0"/>
              <a:t>Images are inserted into a document with the &lt;</a:t>
            </a:r>
            <a:r>
              <a:rPr lang="en-US" altLang="en-US" sz="2400" dirty="0" err="1"/>
              <a:t>img</a:t>
            </a:r>
            <a:r>
              <a:rPr lang="en-US" altLang="en-US" sz="2400" dirty="0"/>
              <a:t> /&gt; tag with the </a:t>
            </a:r>
            <a:r>
              <a:rPr lang="en-US" altLang="en-US" sz="2400" dirty="0" err="1"/>
              <a:t>src</a:t>
            </a:r>
            <a:r>
              <a:rPr lang="en-US" altLang="en-US" sz="2400" dirty="0"/>
              <a:t> attribute</a:t>
            </a:r>
          </a:p>
          <a:p>
            <a:pPr marL="512763" lvl="1" indent="-165100">
              <a:lnSpc>
                <a:spcPct val="110000"/>
              </a:lnSpc>
              <a:buSzTx/>
            </a:pPr>
            <a:r>
              <a:rPr lang="en-US" altLang="en-US" dirty="0"/>
              <a:t>The alt attribute is required by XHTML</a:t>
            </a:r>
          </a:p>
          <a:p>
            <a:pPr marL="512763" lvl="1" indent="-165100">
              <a:lnSpc>
                <a:spcPct val="110000"/>
              </a:lnSpc>
              <a:buSzTx/>
              <a:buNone/>
            </a:pPr>
            <a:r>
              <a:rPr lang="en-US" altLang="en-US" dirty="0"/>
              <a:t>&lt;</a:t>
            </a:r>
            <a:r>
              <a:rPr lang="en-US" altLang="en-US" dirty="0" err="1"/>
              <a:t>img</a:t>
            </a:r>
            <a:r>
              <a:rPr lang="en-US" altLang="en-US" dirty="0"/>
              <a:t> </a:t>
            </a:r>
            <a:r>
              <a:rPr lang="en-US" altLang="en-US" dirty="0" err="1"/>
              <a:t>src</a:t>
            </a:r>
            <a:r>
              <a:rPr lang="en-US" altLang="en-US" dirty="0"/>
              <a:t> = "comets.jpg"  alt = "Picture of comets" /&gt;</a:t>
            </a:r>
          </a:p>
          <a:p>
            <a:pPr marL="168275" indent="-168275">
              <a:lnSpc>
                <a:spcPct val="110000"/>
              </a:lnSpc>
              <a:buSzTx/>
            </a:pPr>
            <a:r>
              <a:rPr lang="en-US" altLang="en-US" sz="2400" dirty="0"/>
              <a:t>The &lt;</a:t>
            </a:r>
            <a:r>
              <a:rPr lang="en-US" altLang="en-US" sz="2400" dirty="0" err="1"/>
              <a:t>img</a:t>
            </a:r>
            <a:r>
              <a:rPr lang="en-US" altLang="en-US" sz="2400" dirty="0"/>
              <a:t>&gt; tag has 30 different attributes, including width and height (in pixels)</a:t>
            </a:r>
          </a:p>
          <a:p>
            <a:pPr marL="168275" indent="-168275">
              <a:lnSpc>
                <a:spcPct val="110000"/>
              </a:lnSpc>
              <a:buSzTx/>
            </a:pPr>
            <a:endParaRPr lang="en-US" altLang="en-US" sz="2400" dirty="0"/>
          </a:p>
        </p:txBody>
      </p:sp>
      <p:pic>
        <p:nvPicPr>
          <p:cNvPr id="4" name="Picture 3" descr="A close up of a logo&#10;&#10;Description automatically generated">
            <a:extLst>
              <a:ext uri="{FF2B5EF4-FFF2-40B4-BE49-F238E27FC236}">
                <a16:creationId xmlns:a16="http://schemas.microsoft.com/office/drawing/2014/main" id="{7771AA82-11E9-4E8A-B13D-2AB782992C9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4424" y="0"/>
            <a:ext cx="933598" cy="1398963"/>
          </a:xfrm>
          <a:prstGeom prst="rect">
            <a:avLst/>
          </a:prstGeom>
        </p:spPr>
      </p:pic>
      <p:sp>
        <p:nvSpPr>
          <p:cNvPr id="6" name="Rectangle 5">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GB" sz="2400" b="1" dirty="0">
                <a:solidFill>
                  <a:schemeClr val="accent2">
                    <a:lumMod val="75000"/>
                  </a:schemeClr>
                </a:solidFill>
              </a:rPr>
              <a:t>Images</a:t>
            </a:r>
          </a:p>
        </p:txBody>
      </p:sp>
      <p:cxnSp>
        <p:nvCxnSpPr>
          <p:cNvPr id="7" name="Straight Connector 6">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HTML – Basic Markups</a:t>
            </a:r>
          </a:p>
        </p:txBody>
      </p:sp>
    </p:spTree>
    <p:extLst>
      <p:ext uri="{BB962C8B-B14F-4D97-AF65-F5344CB8AC3E}">
        <p14:creationId xmlns:p14="http://schemas.microsoft.com/office/powerpoint/2010/main" val="262469916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78F3FABD-7317-40CD-BFCA-F4E4A89877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4424" y="0"/>
            <a:ext cx="933598" cy="1398963"/>
          </a:xfrm>
          <a:prstGeom prst="rect">
            <a:avLst/>
          </a:prstGeom>
        </p:spPr>
      </p:pic>
      <p:sp>
        <p:nvSpPr>
          <p:cNvPr id="6" name="Rectangle 5">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GB" sz="2400" b="1" dirty="0" err="1">
                <a:solidFill>
                  <a:schemeClr val="accent2">
                    <a:lumMod val="75000"/>
                  </a:schemeClr>
                </a:solidFill>
              </a:rPr>
              <a:t>src</a:t>
            </a:r>
            <a:r>
              <a:rPr lang="en-GB" sz="2400" b="1" dirty="0">
                <a:solidFill>
                  <a:schemeClr val="accent2">
                    <a:lumMod val="75000"/>
                  </a:schemeClr>
                </a:solidFill>
              </a:rPr>
              <a:t> attribute</a:t>
            </a:r>
          </a:p>
        </p:txBody>
      </p:sp>
      <p:cxnSp>
        <p:nvCxnSpPr>
          <p:cNvPr id="7" name="Straight Connector 6">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HTML – Basic Markups</a:t>
            </a:r>
          </a:p>
        </p:txBody>
      </p:sp>
      <p:sp>
        <p:nvSpPr>
          <p:cNvPr id="3" name="Content Placeholder 2">
            <a:extLst>
              <a:ext uri="{FF2B5EF4-FFF2-40B4-BE49-F238E27FC236}">
                <a16:creationId xmlns:a16="http://schemas.microsoft.com/office/drawing/2014/main" id="{39E00167-21BF-4045-BDA8-D92103D77680}"/>
              </a:ext>
            </a:extLst>
          </p:cNvPr>
          <p:cNvSpPr>
            <a:spLocks noGrp="1"/>
          </p:cNvSpPr>
          <p:nvPr>
            <p:ph idx="1"/>
          </p:nvPr>
        </p:nvSpPr>
        <p:spPr/>
        <p:txBody>
          <a:bodyPr/>
          <a:lstStyle/>
          <a:p>
            <a:r>
              <a:rPr lang="en-US" dirty="0"/>
              <a:t>The </a:t>
            </a:r>
            <a:r>
              <a:rPr lang="en-US" b="1" dirty="0" err="1"/>
              <a:t>src</a:t>
            </a:r>
            <a:r>
              <a:rPr lang="en-US" dirty="0"/>
              <a:t> attribute is one of the important and required attribute of </a:t>
            </a:r>
            <a:r>
              <a:rPr lang="en-US" b="1" dirty="0"/>
              <a:t>&lt;</a:t>
            </a:r>
            <a:r>
              <a:rPr lang="en-US" b="1" dirty="0" err="1"/>
              <a:t>img</a:t>
            </a:r>
            <a:r>
              <a:rPr lang="en-US" b="1" dirty="0"/>
              <a:t>&gt;</a:t>
            </a:r>
            <a:r>
              <a:rPr lang="en-US" dirty="0"/>
              <a:t> element. </a:t>
            </a:r>
          </a:p>
          <a:p>
            <a:r>
              <a:rPr lang="en-US" dirty="0"/>
              <a:t>It is source for the image which is required to display on browser. This attribute can contain image in same directory or another directory. </a:t>
            </a:r>
          </a:p>
          <a:p>
            <a:r>
              <a:rPr lang="en-US" dirty="0"/>
              <a:t>The image name or source should be correct else browser will not display the image. </a:t>
            </a:r>
          </a:p>
          <a:p>
            <a:r>
              <a:rPr lang="en-US" dirty="0"/>
              <a:t>&lt;</a:t>
            </a:r>
            <a:r>
              <a:rPr lang="en-US" dirty="0" err="1"/>
              <a:t>img</a:t>
            </a:r>
            <a:r>
              <a:rPr lang="en-US" dirty="0"/>
              <a:t> </a:t>
            </a:r>
            <a:r>
              <a:rPr lang="en-US" dirty="0" err="1"/>
              <a:t>src</a:t>
            </a:r>
            <a:r>
              <a:rPr lang="en-US" dirty="0"/>
              <a:t>="whitepeacock.jpg" height="400" width="600"&gt;  </a:t>
            </a:r>
          </a:p>
          <a:p>
            <a:pPr marL="0" indent="0">
              <a:buNone/>
            </a:pPr>
            <a:endParaRPr lang="en-IN" dirty="0"/>
          </a:p>
        </p:txBody>
      </p:sp>
    </p:spTree>
    <p:extLst>
      <p:ext uri="{BB962C8B-B14F-4D97-AF65-F5344CB8AC3E}">
        <p14:creationId xmlns:p14="http://schemas.microsoft.com/office/powerpoint/2010/main" val="227933237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5715" name="Rectangle 3"/>
          <p:cNvSpPr>
            <a:spLocks noGrp="1" noChangeArrowheads="1"/>
          </p:cNvSpPr>
          <p:nvPr>
            <p:ph type="body" idx="1"/>
          </p:nvPr>
        </p:nvSpPr>
        <p:spPr>
          <a:xfrm>
            <a:off x="430272" y="1690688"/>
            <a:ext cx="7466819" cy="4470415"/>
          </a:xfrm>
        </p:spPr>
        <p:txBody>
          <a:bodyPr>
            <a:normAutofit fontScale="25000" lnSpcReduction="20000"/>
          </a:bodyPr>
          <a:lstStyle/>
          <a:p>
            <a:pPr>
              <a:lnSpc>
                <a:spcPct val="80000"/>
              </a:lnSpc>
              <a:spcBef>
                <a:spcPct val="20000"/>
              </a:spcBef>
              <a:buSzTx/>
              <a:buFontTx/>
              <a:buNone/>
            </a:pPr>
            <a:endParaRPr lang="en-US" altLang="en-US" sz="4400" b="1" dirty="0">
              <a:latin typeface="Courier New" panose="02070309020205020404" pitchFamily="49" charset="0"/>
            </a:endParaRPr>
          </a:p>
          <a:p>
            <a:pPr>
              <a:lnSpc>
                <a:spcPct val="80000"/>
              </a:lnSpc>
              <a:spcBef>
                <a:spcPct val="20000"/>
              </a:spcBef>
              <a:buSzTx/>
              <a:buFontTx/>
              <a:buNone/>
            </a:pPr>
            <a:r>
              <a:rPr lang="en-US" altLang="en-US" sz="9600" dirty="0">
                <a:latin typeface="Calibri" panose="020F0502020204030204" pitchFamily="34" charset="0"/>
                <a:cs typeface="Calibri" panose="020F0502020204030204" pitchFamily="34" charset="0"/>
              </a:rPr>
              <a:t>&lt;html&gt;</a:t>
            </a:r>
          </a:p>
          <a:p>
            <a:pPr>
              <a:lnSpc>
                <a:spcPct val="80000"/>
              </a:lnSpc>
              <a:spcBef>
                <a:spcPct val="20000"/>
              </a:spcBef>
              <a:buSzTx/>
              <a:buFontTx/>
              <a:buNone/>
            </a:pPr>
            <a:r>
              <a:rPr lang="en-US" altLang="en-US" sz="9600" dirty="0">
                <a:latin typeface="Calibri" panose="020F0502020204030204" pitchFamily="34" charset="0"/>
                <a:cs typeface="Calibri" panose="020F0502020204030204" pitchFamily="34" charset="0"/>
              </a:rPr>
              <a:t>  &lt;head&gt; &lt;title&gt; Images &lt;/title&gt;</a:t>
            </a:r>
          </a:p>
          <a:p>
            <a:pPr>
              <a:lnSpc>
                <a:spcPct val="80000"/>
              </a:lnSpc>
              <a:spcBef>
                <a:spcPct val="20000"/>
              </a:spcBef>
              <a:buSzTx/>
              <a:buFontTx/>
              <a:buNone/>
            </a:pPr>
            <a:r>
              <a:rPr lang="en-US" altLang="en-US" sz="9600" dirty="0">
                <a:latin typeface="Calibri" panose="020F0502020204030204" pitchFamily="34" charset="0"/>
                <a:cs typeface="Calibri" panose="020F0502020204030204" pitchFamily="34" charset="0"/>
              </a:rPr>
              <a:t>  &lt;/head&gt;</a:t>
            </a:r>
          </a:p>
          <a:p>
            <a:pPr>
              <a:lnSpc>
                <a:spcPct val="80000"/>
              </a:lnSpc>
              <a:spcBef>
                <a:spcPct val="20000"/>
              </a:spcBef>
              <a:buSzTx/>
              <a:buFontTx/>
              <a:buNone/>
            </a:pPr>
            <a:r>
              <a:rPr lang="en-US" altLang="en-US" sz="9600" dirty="0">
                <a:latin typeface="Calibri" panose="020F0502020204030204" pitchFamily="34" charset="0"/>
                <a:cs typeface="Calibri" panose="020F0502020204030204" pitchFamily="34" charset="0"/>
              </a:rPr>
              <a:t>  &lt;body&gt;</a:t>
            </a:r>
          </a:p>
          <a:p>
            <a:pPr>
              <a:lnSpc>
                <a:spcPct val="80000"/>
              </a:lnSpc>
              <a:spcBef>
                <a:spcPct val="20000"/>
              </a:spcBef>
              <a:buSzTx/>
              <a:buFontTx/>
              <a:buNone/>
            </a:pPr>
            <a:r>
              <a:rPr lang="en-US" altLang="en-US" sz="9600" dirty="0">
                <a:latin typeface="Calibri" panose="020F0502020204030204" pitchFamily="34" charset="0"/>
                <a:cs typeface="Calibri" panose="020F0502020204030204" pitchFamily="34" charset="0"/>
              </a:rPr>
              <a:t>&lt;p&gt;</a:t>
            </a:r>
          </a:p>
          <a:p>
            <a:pPr>
              <a:lnSpc>
                <a:spcPct val="80000"/>
              </a:lnSpc>
              <a:spcBef>
                <a:spcPct val="20000"/>
              </a:spcBef>
              <a:buSzTx/>
              <a:buFontTx/>
              <a:buNone/>
            </a:pPr>
            <a:r>
              <a:rPr lang="en-US" altLang="en-US" sz="9600" dirty="0">
                <a:latin typeface="Calibri" panose="020F0502020204030204" pitchFamily="34" charset="0"/>
                <a:cs typeface="Calibri" panose="020F0502020204030204" pitchFamily="34" charset="0"/>
              </a:rPr>
              <a:t>&lt;</a:t>
            </a:r>
            <a:r>
              <a:rPr lang="en-US" altLang="en-US" sz="9600" dirty="0" err="1">
                <a:latin typeface="Calibri" panose="020F0502020204030204" pitchFamily="34" charset="0"/>
                <a:cs typeface="Calibri" panose="020F0502020204030204" pitchFamily="34" charset="0"/>
              </a:rPr>
              <a:t>img</a:t>
            </a:r>
            <a:r>
              <a:rPr lang="en-US" altLang="en-US" sz="9600" dirty="0">
                <a:latin typeface="Calibri" panose="020F0502020204030204" pitchFamily="34" charset="0"/>
                <a:cs typeface="Calibri" panose="020F0502020204030204" pitchFamily="34" charset="0"/>
              </a:rPr>
              <a:t> </a:t>
            </a:r>
            <a:r>
              <a:rPr lang="en-US" altLang="en-US" sz="9600" dirty="0" err="1">
                <a:latin typeface="Calibri" panose="020F0502020204030204" pitchFamily="34" charset="0"/>
                <a:cs typeface="Calibri" panose="020F0502020204030204" pitchFamily="34" charset="0"/>
              </a:rPr>
              <a:t>src</a:t>
            </a:r>
            <a:r>
              <a:rPr lang="en-US" altLang="en-US" sz="9600" dirty="0">
                <a:latin typeface="Calibri" panose="020F0502020204030204" pitchFamily="34" charset="0"/>
                <a:cs typeface="Calibri" panose="020F0502020204030204" pitchFamily="34" charset="0"/>
              </a:rPr>
              <a:t> = "c210new.jpg"  alt = "Picture of a Cessna 210"/&gt; </a:t>
            </a:r>
          </a:p>
          <a:p>
            <a:pPr>
              <a:lnSpc>
                <a:spcPct val="80000"/>
              </a:lnSpc>
              <a:spcBef>
                <a:spcPct val="20000"/>
              </a:spcBef>
              <a:buSzTx/>
              <a:buFontTx/>
              <a:buNone/>
            </a:pPr>
            <a:r>
              <a:rPr lang="en-US" altLang="en-US" sz="9600" dirty="0">
                <a:latin typeface="Calibri" panose="020F0502020204030204" pitchFamily="34" charset="0"/>
                <a:cs typeface="Calibri" panose="020F0502020204030204" pitchFamily="34" charset="0"/>
              </a:rPr>
              <a:t>      &lt;</a:t>
            </a:r>
            <a:r>
              <a:rPr lang="en-US" altLang="en-US" sz="9600" dirty="0" err="1">
                <a:latin typeface="Calibri" panose="020F0502020204030204" pitchFamily="34" charset="0"/>
                <a:cs typeface="Calibri" panose="020F0502020204030204" pitchFamily="34" charset="0"/>
              </a:rPr>
              <a:t>br</a:t>
            </a:r>
            <a:r>
              <a:rPr lang="en-US" altLang="en-US" sz="9600" dirty="0">
                <a:latin typeface="Calibri" panose="020F0502020204030204" pitchFamily="34" charset="0"/>
                <a:cs typeface="Calibri" panose="020F0502020204030204" pitchFamily="34" charset="0"/>
              </a:rPr>
              <a:t> /&gt;</a:t>
            </a:r>
          </a:p>
          <a:p>
            <a:pPr>
              <a:lnSpc>
                <a:spcPct val="80000"/>
              </a:lnSpc>
              <a:spcBef>
                <a:spcPct val="20000"/>
              </a:spcBef>
              <a:buSzTx/>
              <a:buFontTx/>
              <a:buNone/>
            </a:pPr>
            <a:r>
              <a:rPr lang="en-US" altLang="en-US" sz="9600" dirty="0">
                <a:latin typeface="Calibri" panose="020F0502020204030204" pitchFamily="34" charset="0"/>
                <a:cs typeface="Calibri" panose="020F0502020204030204" pitchFamily="34" charset="0"/>
              </a:rPr>
              <a:t>      Buy this fine airplane today at a </a:t>
            </a:r>
          </a:p>
          <a:p>
            <a:pPr>
              <a:lnSpc>
                <a:spcPct val="80000"/>
              </a:lnSpc>
              <a:spcBef>
                <a:spcPct val="20000"/>
              </a:spcBef>
              <a:buSzTx/>
              <a:buFontTx/>
              <a:buNone/>
            </a:pPr>
            <a:r>
              <a:rPr lang="en-US" altLang="en-US" sz="9600" dirty="0">
                <a:latin typeface="Calibri" panose="020F0502020204030204" pitchFamily="34" charset="0"/>
                <a:cs typeface="Calibri" panose="020F0502020204030204" pitchFamily="34" charset="0"/>
              </a:rPr>
              <a:t>      remarkably low price &lt;</a:t>
            </a:r>
            <a:r>
              <a:rPr lang="en-US" altLang="en-US" sz="9600" dirty="0" err="1">
                <a:latin typeface="Calibri" panose="020F0502020204030204" pitchFamily="34" charset="0"/>
                <a:cs typeface="Calibri" panose="020F0502020204030204" pitchFamily="34" charset="0"/>
              </a:rPr>
              <a:t>br</a:t>
            </a:r>
            <a:r>
              <a:rPr lang="en-US" altLang="en-US" sz="9600" dirty="0">
                <a:latin typeface="Calibri" panose="020F0502020204030204" pitchFamily="34" charset="0"/>
                <a:cs typeface="Calibri" panose="020F0502020204030204" pitchFamily="34" charset="0"/>
              </a:rPr>
              <a:t> /&gt;</a:t>
            </a:r>
          </a:p>
          <a:p>
            <a:pPr>
              <a:lnSpc>
                <a:spcPct val="80000"/>
              </a:lnSpc>
              <a:spcBef>
                <a:spcPct val="20000"/>
              </a:spcBef>
              <a:buSzTx/>
              <a:buFontTx/>
              <a:buNone/>
            </a:pPr>
            <a:r>
              <a:rPr lang="en-US" altLang="en-US" sz="9600" dirty="0">
                <a:latin typeface="Calibri" panose="020F0502020204030204" pitchFamily="34" charset="0"/>
                <a:cs typeface="Calibri" panose="020F0502020204030204" pitchFamily="34" charset="0"/>
              </a:rPr>
              <a:t>      Call 999-555-1111 today!</a:t>
            </a:r>
          </a:p>
          <a:p>
            <a:pPr>
              <a:lnSpc>
                <a:spcPct val="80000"/>
              </a:lnSpc>
              <a:spcBef>
                <a:spcPct val="20000"/>
              </a:spcBef>
              <a:buSzTx/>
              <a:buFontTx/>
              <a:buNone/>
            </a:pPr>
            <a:r>
              <a:rPr lang="en-US" altLang="en-US" sz="9600" dirty="0">
                <a:latin typeface="Calibri" panose="020F0502020204030204" pitchFamily="34" charset="0"/>
                <a:cs typeface="Calibri" panose="020F0502020204030204" pitchFamily="34" charset="0"/>
              </a:rPr>
              <a:t> &lt;/p&gt;</a:t>
            </a:r>
          </a:p>
          <a:p>
            <a:pPr>
              <a:lnSpc>
                <a:spcPct val="80000"/>
              </a:lnSpc>
              <a:spcBef>
                <a:spcPct val="20000"/>
              </a:spcBef>
              <a:buSzTx/>
              <a:buFontTx/>
              <a:buNone/>
            </a:pPr>
            <a:r>
              <a:rPr lang="en-US" altLang="en-US" sz="9600" dirty="0">
                <a:latin typeface="Calibri" panose="020F0502020204030204" pitchFamily="34" charset="0"/>
                <a:cs typeface="Calibri" panose="020F0502020204030204" pitchFamily="34" charset="0"/>
              </a:rPr>
              <a:t> &lt;/body&gt;</a:t>
            </a:r>
          </a:p>
          <a:p>
            <a:pPr>
              <a:lnSpc>
                <a:spcPct val="80000"/>
              </a:lnSpc>
              <a:spcBef>
                <a:spcPct val="20000"/>
              </a:spcBef>
              <a:buSzTx/>
              <a:buFontTx/>
              <a:buNone/>
            </a:pPr>
            <a:r>
              <a:rPr lang="en-US" altLang="en-US" sz="9600" dirty="0">
                <a:latin typeface="Calibri" panose="020F0502020204030204" pitchFamily="34" charset="0"/>
                <a:cs typeface="Calibri" panose="020F0502020204030204" pitchFamily="34" charset="0"/>
              </a:rPr>
              <a:t>&lt;/html&gt;</a:t>
            </a:r>
          </a:p>
        </p:txBody>
      </p:sp>
      <p:sp>
        <p:nvSpPr>
          <p:cNvPr id="4" name="Rectangle 2">
            <a:extLst>
              <a:ext uri="{FF2B5EF4-FFF2-40B4-BE49-F238E27FC236}">
                <a16:creationId xmlns:a16="http://schemas.microsoft.com/office/drawing/2014/main" id="{71796118-1DD2-44A6-A5EC-8615435E73DF}"/>
              </a:ext>
            </a:extLst>
          </p:cNvPr>
          <p:cNvSpPr txBox="1">
            <a:spLocks noChangeArrowheads="1"/>
          </p:cNvSpPr>
          <p:nvPr/>
        </p:nvSpPr>
        <p:spPr>
          <a:xfrm>
            <a:off x="83978" y="21785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ct val="20000"/>
              </a:spcBef>
            </a:pPr>
            <a:endParaRPr lang="en-US" altLang="en-US" dirty="0">
              <a:latin typeface="+mn-lt"/>
            </a:endParaRPr>
          </a:p>
        </p:txBody>
      </p:sp>
      <p:pic>
        <p:nvPicPr>
          <p:cNvPr id="5" name="Picture 4" descr="A close up of a logo&#10;&#10;Description automatically generated">
            <a:extLst>
              <a:ext uri="{FF2B5EF4-FFF2-40B4-BE49-F238E27FC236}">
                <a16:creationId xmlns:a16="http://schemas.microsoft.com/office/drawing/2014/main" id="{9EC48409-8086-47F8-BA26-F35E73A2915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4424" y="0"/>
            <a:ext cx="933598" cy="1398963"/>
          </a:xfrm>
          <a:prstGeom prst="rect">
            <a:avLst/>
          </a:prstGeom>
        </p:spPr>
      </p:pic>
      <p:sp>
        <p:nvSpPr>
          <p:cNvPr id="8" name="Rectangle 7">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GB" sz="2400" b="1" dirty="0">
                <a:solidFill>
                  <a:schemeClr val="accent2">
                    <a:lumMod val="75000"/>
                  </a:schemeClr>
                </a:solidFill>
              </a:rPr>
              <a:t>Images…(</a:t>
            </a:r>
            <a:r>
              <a:rPr lang="en-GB" sz="2400" b="1" dirty="0" err="1">
                <a:solidFill>
                  <a:schemeClr val="accent2">
                    <a:lumMod val="75000"/>
                  </a:schemeClr>
                </a:solidFill>
              </a:rPr>
              <a:t>cntd</a:t>
            </a:r>
            <a:r>
              <a:rPr lang="en-GB" sz="2400" b="1" dirty="0">
                <a:solidFill>
                  <a:schemeClr val="accent2">
                    <a:lumMod val="75000"/>
                  </a:schemeClr>
                </a:solidFill>
              </a:rPr>
              <a:t>.)</a:t>
            </a:r>
          </a:p>
        </p:txBody>
      </p:sp>
      <p:cxnSp>
        <p:nvCxnSpPr>
          <p:cNvPr id="9" name="Straight Connector 8">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HTML – Basic Markups</a:t>
            </a:r>
          </a:p>
        </p:txBody>
      </p:sp>
      <p:graphicFrame>
        <p:nvGraphicFramePr>
          <p:cNvPr id="21505" name="Object 1"/>
          <p:cNvGraphicFramePr>
            <a:graphicFrameLocks noGrp="1" noChangeAspect="1"/>
          </p:cNvGraphicFramePr>
          <p:nvPr/>
        </p:nvGraphicFramePr>
        <p:xfrm>
          <a:off x="8272318" y="1493981"/>
          <a:ext cx="3447704" cy="3133436"/>
        </p:xfrm>
        <a:graphic>
          <a:graphicData uri="http://schemas.openxmlformats.org/presentationml/2006/ole">
            <mc:AlternateContent xmlns:mc="http://schemas.openxmlformats.org/markup-compatibility/2006">
              <mc:Choice xmlns:v="urn:schemas-microsoft-com:vml" Requires="v">
                <p:oleObj name="Document" r:id="rId3" imgW="5477256" imgH="5372100" progId="Word.Document.8">
                  <p:embed/>
                </p:oleObj>
              </mc:Choice>
              <mc:Fallback>
                <p:oleObj name="Document" r:id="rId3" imgW="5477256" imgH="5372100" progId="Word.Document.8">
                  <p:embed/>
                  <p:pic>
                    <p:nvPicPr>
                      <p:cNvPr id="0" name="Picture 1"/>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2318" y="1493981"/>
                        <a:ext cx="3447704" cy="31334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3020130"/>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6626" name="Object 2"/>
          <p:cNvGraphicFramePr>
            <a:graphicFrameLocks noChangeAspect="1"/>
          </p:cNvGraphicFramePr>
          <p:nvPr/>
        </p:nvGraphicFramePr>
        <p:xfrm>
          <a:off x="5732314" y="1412013"/>
          <a:ext cx="4724400" cy="2159000"/>
        </p:xfrm>
        <a:graphic>
          <a:graphicData uri="http://schemas.openxmlformats.org/presentationml/2006/ole">
            <mc:AlternateContent xmlns:mc="http://schemas.openxmlformats.org/markup-compatibility/2006">
              <mc:Choice xmlns:v="urn:schemas-microsoft-com:vml" Requires="v">
                <p:oleObj name="Document" r:id="rId2" imgW="5481324" imgH="2425803" progId="Word.Document.8">
                  <p:embed/>
                </p:oleObj>
              </mc:Choice>
              <mc:Fallback>
                <p:oleObj name="Document" r:id="rId2" imgW="5481324" imgH="2425803" progId="Word.Document.8">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2314" y="1412013"/>
                        <a:ext cx="4724400" cy="215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8787" name="Rectangle 3"/>
          <p:cNvSpPr>
            <a:spLocks noGrp="1" noChangeArrowheads="1"/>
          </p:cNvSpPr>
          <p:nvPr>
            <p:ph type="body" idx="1"/>
          </p:nvPr>
        </p:nvSpPr>
        <p:spPr>
          <a:xfrm>
            <a:off x="297107" y="1436486"/>
            <a:ext cx="8237294" cy="3850386"/>
          </a:xfrm>
        </p:spPr>
        <p:txBody>
          <a:bodyPr>
            <a:noAutofit/>
          </a:bodyPr>
          <a:lstStyle/>
          <a:p>
            <a:pPr>
              <a:lnSpc>
                <a:spcPct val="100000"/>
              </a:lnSpc>
              <a:spcBef>
                <a:spcPct val="20000"/>
              </a:spcBef>
              <a:buSzTx/>
              <a:buFontTx/>
              <a:buNone/>
            </a:pPr>
            <a:r>
              <a:rPr lang="en-US" altLang="en-US" sz="2400" u="sng" dirty="0">
                <a:latin typeface="Calibri" panose="020F0502020204030204" pitchFamily="34" charset="0"/>
                <a:cs typeface="Calibri" panose="020F0502020204030204" pitchFamily="34" charset="0"/>
              </a:rPr>
              <a:t>Example:</a:t>
            </a:r>
          </a:p>
          <a:p>
            <a:pPr>
              <a:lnSpc>
                <a:spcPct val="100000"/>
              </a:lnSpc>
              <a:spcBef>
                <a:spcPct val="20000"/>
              </a:spcBef>
              <a:buSzTx/>
              <a:buFontTx/>
              <a:buNone/>
            </a:pPr>
            <a:r>
              <a:rPr lang="en-US" altLang="en-US" sz="2400" dirty="0">
                <a:latin typeface="Calibri" panose="020F0502020204030204" pitchFamily="34" charset="0"/>
                <a:cs typeface="Calibri" panose="020F0502020204030204" pitchFamily="34" charset="0"/>
              </a:rPr>
              <a:t>&lt;html&gt;</a:t>
            </a:r>
          </a:p>
          <a:p>
            <a:pPr>
              <a:lnSpc>
                <a:spcPct val="100000"/>
              </a:lnSpc>
              <a:spcBef>
                <a:spcPct val="20000"/>
              </a:spcBef>
              <a:buSzTx/>
              <a:buFontTx/>
              <a:buNone/>
            </a:pPr>
            <a:r>
              <a:rPr lang="en-US" altLang="en-US" sz="2400" dirty="0">
                <a:latin typeface="Calibri" panose="020F0502020204030204" pitchFamily="34" charset="0"/>
                <a:cs typeface="Calibri" panose="020F0502020204030204" pitchFamily="34" charset="0"/>
              </a:rPr>
              <a:t>  &lt;head&gt; &lt;title&gt; Links &lt;/title&gt;  &lt;/head&gt;</a:t>
            </a:r>
          </a:p>
          <a:p>
            <a:pPr>
              <a:lnSpc>
                <a:spcPct val="100000"/>
              </a:lnSpc>
              <a:spcBef>
                <a:spcPct val="20000"/>
              </a:spcBef>
              <a:buSzTx/>
              <a:buFontTx/>
              <a:buNone/>
            </a:pPr>
            <a:r>
              <a:rPr lang="en-US" altLang="en-US" sz="2400" dirty="0">
                <a:latin typeface="Calibri" panose="020F0502020204030204" pitchFamily="34" charset="0"/>
                <a:cs typeface="Calibri" panose="020F0502020204030204" pitchFamily="34" charset="0"/>
              </a:rPr>
              <a:t>  &lt;body&gt;</a:t>
            </a:r>
          </a:p>
          <a:p>
            <a:pPr>
              <a:lnSpc>
                <a:spcPct val="100000"/>
              </a:lnSpc>
              <a:spcBef>
                <a:spcPct val="20000"/>
              </a:spcBef>
              <a:buSzTx/>
              <a:buFontTx/>
              <a:buNone/>
            </a:pPr>
            <a:r>
              <a:rPr lang="en-US" altLang="en-US" sz="2400" dirty="0">
                <a:latin typeface="Calibri" panose="020F0502020204030204" pitchFamily="34" charset="0"/>
                <a:cs typeface="Calibri" panose="020F0502020204030204" pitchFamily="34" charset="0"/>
              </a:rPr>
              <a:t>   …</a:t>
            </a:r>
          </a:p>
          <a:p>
            <a:pPr>
              <a:lnSpc>
                <a:spcPct val="100000"/>
              </a:lnSpc>
              <a:spcBef>
                <a:spcPct val="20000"/>
              </a:spcBef>
              <a:buSzTx/>
              <a:buFontTx/>
              <a:buNone/>
            </a:pPr>
            <a:r>
              <a:rPr lang="en-US" altLang="en-US" sz="2400" dirty="0">
                <a:latin typeface="Calibri" panose="020F0502020204030204" pitchFamily="34" charset="0"/>
                <a:cs typeface="Calibri" panose="020F0502020204030204" pitchFamily="34" charset="0"/>
              </a:rPr>
              <a:t>	&lt;h2&gt; Special of the month &lt;/h2&gt;</a:t>
            </a:r>
          </a:p>
          <a:p>
            <a:pPr>
              <a:lnSpc>
                <a:spcPct val="100000"/>
              </a:lnSpc>
              <a:spcBef>
                <a:spcPct val="20000"/>
              </a:spcBef>
              <a:buSzTx/>
              <a:buFontTx/>
              <a:buNone/>
            </a:pPr>
            <a:r>
              <a:rPr lang="en-US" altLang="en-US" sz="2400" dirty="0">
                <a:latin typeface="Calibri" panose="020F0502020204030204" pitchFamily="34" charset="0"/>
                <a:cs typeface="Calibri" panose="020F0502020204030204" pitchFamily="34" charset="0"/>
              </a:rPr>
              <a:t>	&lt;p&gt; 1960 Cessna 210 &lt;</a:t>
            </a:r>
            <a:r>
              <a:rPr lang="en-US" altLang="en-US" sz="2400" dirty="0" err="1">
                <a:latin typeface="Calibri" panose="020F0502020204030204" pitchFamily="34" charset="0"/>
                <a:cs typeface="Calibri" panose="020F0502020204030204" pitchFamily="34" charset="0"/>
              </a:rPr>
              <a:t>br</a:t>
            </a:r>
            <a:r>
              <a:rPr lang="en-US" altLang="en-US" sz="2400" dirty="0">
                <a:latin typeface="Calibri" panose="020F0502020204030204" pitchFamily="34" charset="0"/>
                <a:cs typeface="Calibri" panose="020F0502020204030204" pitchFamily="34" charset="0"/>
              </a:rPr>
              <a:t> /&gt;</a:t>
            </a:r>
            <a:endParaRPr lang="en-US" altLang="en-US" sz="2000" dirty="0">
              <a:latin typeface="Calibri" panose="020F0502020204030204" pitchFamily="34" charset="0"/>
              <a:cs typeface="Calibri" panose="020F0502020204030204" pitchFamily="34" charset="0"/>
            </a:endParaRPr>
          </a:p>
          <a:p>
            <a:pPr>
              <a:lnSpc>
                <a:spcPct val="100000"/>
              </a:lnSpc>
              <a:spcBef>
                <a:spcPct val="20000"/>
              </a:spcBef>
              <a:buSzTx/>
              <a:buFontTx/>
              <a:buNone/>
            </a:pPr>
            <a:r>
              <a:rPr lang="en-US" altLang="en-US" sz="2000" dirty="0">
                <a:latin typeface="Calibri" panose="020F0502020204030204" pitchFamily="34" charset="0"/>
                <a:cs typeface="Calibri" panose="020F0502020204030204" pitchFamily="34" charset="0"/>
              </a:rPr>
              <a:t>	</a:t>
            </a:r>
            <a:r>
              <a:rPr lang="en-US" altLang="en-US" sz="2400" dirty="0">
                <a:latin typeface="Calibri" panose="020F0502020204030204" pitchFamily="34" charset="0"/>
                <a:cs typeface="Calibri" panose="020F0502020204030204" pitchFamily="34" charset="0"/>
              </a:rPr>
              <a:t>&lt;a </a:t>
            </a:r>
            <a:r>
              <a:rPr lang="en-US" altLang="en-US" sz="2400" dirty="0" err="1">
                <a:latin typeface="Calibri" panose="020F0502020204030204" pitchFamily="34" charset="0"/>
                <a:cs typeface="Calibri" panose="020F0502020204030204" pitchFamily="34" charset="0"/>
              </a:rPr>
              <a:t>href</a:t>
            </a:r>
            <a:r>
              <a:rPr lang="en-US" altLang="en-US" sz="2400" dirty="0">
                <a:latin typeface="Calibri" panose="020F0502020204030204" pitchFamily="34" charset="0"/>
                <a:cs typeface="Calibri" panose="020F0502020204030204" pitchFamily="34" charset="0"/>
              </a:rPr>
              <a:t> = "C210data.html"&gt; Information on the Cessna 210 &lt;/a&gt;</a:t>
            </a:r>
          </a:p>
          <a:p>
            <a:pPr>
              <a:lnSpc>
                <a:spcPct val="100000"/>
              </a:lnSpc>
              <a:spcBef>
                <a:spcPct val="20000"/>
              </a:spcBef>
              <a:buSzTx/>
              <a:buFontTx/>
              <a:buNone/>
            </a:pPr>
            <a:r>
              <a:rPr lang="en-US" altLang="en-US" sz="2400" dirty="0">
                <a:latin typeface="Calibri" panose="020F0502020204030204" pitchFamily="34" charset="0"/>
                <a:cs typeface="Calibri" panose="020F0502020204030204" pitchFamily="34" charset="0"/>
              </a:rPr>
              <a:t>    &lt;/p&gt;</a:t>
            </a:r>
          </a:p>
          <a:p>
            <a:pPr>
              <a:lnSpc>
                <a:spcPct val="100000"/>
              </a:lnSpc>
              <a:spcBef>
                <a:spcPct val="20000"/>
              </a:spcBef>
              <a:buSzTx/>
              <a:buFontTx/>
              <a:buNone/>
            </a:pPr>
            <a:r>
              <a:rPr lang="en-US" altLang="en-US" sz="2400" dirty="0">
                <a:latin typeface="Calibri" panose="020F0502020204030204" pitchFamily="34" charset="0"/>
                <a:cs typeface="Calibri" panose="020F0502020204030204" pitchFamily="34" charset="0"/>
              </a:rPr>
              <a:t>  &lt;/body&gt;</a:t>
            </a:r>
          </a:p>
          <a:p>
            <a:pPr>
              <a:lnSpc>
                <a:spcPct val="100000"/>
              </a:lnSpc>
              <a:spcBef>
                <a:spcPct val="20000"/>
              </a:spcBef>
              <a:buSzTx/>
              <a:buFontTx/>
              <a:buNone/>
            </a:pPr>
            <a:r>
              <a:rPr lang="en-US" altLang="en-US" sz="2400" dirty="0">
                <a:latin typeface="Calibri" panose="020F0502020204030204" pitchFamily="34" charset="0"/>
                <a:cs typeface="Calibri" panose="020F0502020204030204" pitchFamily="34" charset="0"/>
              </a:rPr>
              <a:t>&lt;/html&gt;</a:t>
            </a:r>
          </a:p>
        </p:txBody>
      </p:sp>
      <p:pic>
        <p:nvPicPr>
          <p:cNvPr id="4" name="Picture 3" descr="A close up of a logo&#10;&#10;Description automatically generated">
            <a:extLst>
              <a:ext uri="{FF2B5EF4-FFF2-40B4-BE49-F238E27FC236}">
                <a16:creationId xmlns:a16="http://schemas.microsoft.com/office/drawing/2014/main" id="{9F2F05FA-C529-4805-97D9-D61F44244D5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74424" y="0"/>
            <a:ext cx="933598" cy="1398963"/>
          </a:xfrm>
          <a:prstGeom prst="rect">
            <a:avLst/>
          </a:prstGeom>
        </p:spPr>
      </p:pic>
      <p:sp>
        <p:nvSpPr>
          <p:cNvPr id="6" name="Rectangle 5">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GB" sz="2400" b="1" dirty="0">
                <a:solidFill>
                  <a:schemeClr val="accent2">
                    <a:lumMod val="75000"/>
                  </a:schemeClr>
                </a:solidFill>
              </a:rPr>
              <a:t>Hypertext links…(</a:t>
            </a:r>
            <a:r>
              <a:rPr lang="en-GB" sz="2400" b="1" dirty="0" err="1">
                <a:solidFill>
                  <a:schemeClr val="accent2">
                    <a:lumMod val="75000"/>
                  </a:schemeClr>
                </a:solidFill>
              </a:rPr>
              <a:t>cntd</a:t>
            </a:r>
            <a:r>
              <a:rPr lang="en-GB" sz="2400" b="1" dirty="0">
                <a:solidFill>
                  <a:schemeClr val="accent2">
                    <a:lumMod val="75000"/>
                  </a:schemeClr>
                </a:solidFill>
              </a:rPr>
              <a:t>.)</a:t>
            </a:r>
          </a:p>
        </p:txBody>
      </p:sp>
      <p:cxnSp>
        <p:nvCxnSpPr>
          <p:cNvPr id="7" name="Straight Connector 6">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HTML – Basic Markups</a:t>
            </a:r>
          </a:p>
        </p:txBody>
      </p:sp>
      <p:graphicFrame>
        <p:nvGraphicFramePr>
          <p:cNvPr id="26625" name="Object 1"/>
          <p:cNvGraphicFramePr>
            <a:graphicFrameLocks noChangeAspect="1"/>
          </p:cNvGraphicFramePr>
          <p:nvPr/>
        </p:nvGraphicFramePr>
        <p:xfrm>
          <a:off x="8305800" y="1810331"/>
          <a:ext cx="3886200" cy="2578100"/>
        </p:xfrm>
        <a:graphic>
          <a:graphicData uri="http://schemas.openxmlformats.org/presentationml/2006/ole">
            <mc:AlternateContent xmlns:mc="http://schemas.openxmlformats.org/markup-compatibility/2006">
              <mc:Choice xmlns:v="urn:schemas-microsoft-com:vml" Requires="v">
                <p:oleObj name="Document" r:id="rId5" imgW="5239618" imgH="3478015" progId="Word.Document.8">
                  <p:embed/>
                </p:oleObj>
              </mc:Choice>
              <mc:Fallback>
                <p:oleObj name="Document" r:id="rId5" imgW="5239618" imgH="3478015" progId="Word.Document.8">
                  <p:embed/>
                  <p:pic>
                    <p:nvPicPr>
                      <p:cNvPr id="0"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05800" y="1810331"/>
                        <a:ext cx="3886200" cy="257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2880276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625"/>
                                        </p:tgtEl>
                                        <p:attrNameLst>
                                          <p:attrName>style.visibility</p:attrName>
                                        </p:attrNameLst>
                                      </p:cBhvr>
                                      <p:to>
                                        <p:strVal val="visible"/>
                                      </p:to>
                                    </p:set>
                                    <p:anim calcmode="lin" valueType="num">
                                      <p:cBhvr additive="base">
                                        <p:cTn id="7" dur="500" fill="hold"/>
                                        <p:tgtEl>
                                          <p:spTgt spid="26625"/>
                                        </p:tgtEl>
                                        <p:attrNameLst>
                                          <p:attrName>ppt_x</p:attrName>
                                        </p:attrNameLst>
                                      </p:cBhvr>
                                      <p:tavLst>
                                        <p:tav tm="0">
                                          <p:val>
                                            <p:strVal val="#ppt_x"/>
                                          </p:val>
                                        </p:tav>
                                        <p:tav tm="100000">
                                          <p:val>
                                            <p:strVal val="#ppt_x"/>
                                          </p:val>
                                        </p:tav>
                                      </p:tavLst>
                                    </p:anim>
                                    <p:anim calcmode="lin" valueType="num">
                                      <p:cBhvr additive="base">
                                        <p:cTn id="8" dur="500" fill="hold"/>
                                        <p:tgtEl>
                                          <p:spTgt spid="266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3667" name="Rectangle 3"/>
          <p:cNvSpPr>
            <a:spLocks noGrp="1" noChangeArrowheads="1"/>
          </p:cNvSpPr>
          <p:nvPr>
            <p:ph type="body" idx="1"/>
          </p:nvPr>
        </p:nvSpPr>
        <p:spPr>
          <a:xfrm>
            <a:off x="603682" y="1600200"/>
            <a:ext cx="9835718" cy="4800600"/>
          </a:xfrm>
        </p:spPr>
        <p:txBody>
          <a:bodyPr>
            <a:noAutofit/>
          </a:bodyPr>
          <a:lstStyle/>
          <a:p>
            <a:pPr>
              <a:buSzTx/>
              <a:tabLst>
                <a:tab pos="1146175" algn="l"/>
                <a:tab pos="2686050" algn="l"/>
              </a:tabLst>
            </a:pPr>
            <a:r>
              <a:rPr lang="en-US" altLang="en-US" sz="2400" dirty="0"/>
              <a:t>Character Entities:</a:t>
            </a:r>
          </a:p>
          <a:p>
            <a:pPr lvl="1">
              <a:buNone/>
              <a:tabLst>
                <a:tab pos="1146175" algn="l"/>
                <a:tab pos="2686050" algn="l"/>
              </a:tabLst>
            </a:pPr>
            <a:r>
              <a:rPr lang="en-US" altLang="en-US" i="1" dirty="0"/>
              <a:t>Char.	     Entity	               Meaning	</a:t>
            </a:r>
            <a:endParaRPr lang="en-US" altLang="en-US" dirty="0"/>
          </a:p>
          <a:p>
            <a:pPr lvl="1">
              <a:buNone/>
              <a:tabLst>
                <a:tab pos="1146175" algn="l"/>
                <a:tab pos="2686050" algn="l"/>
              </a:tabLst>
            </a:pPr>
            <a:r>
              <a:rPr lang="en-US" altLang="en-US" dirty="0"/>
              <a:t>&amp;		       &amp;amp;	             Ampersand	</a:t>
            </a:r>
          </a:p>
          <a:p>
            <a:pPr lvl="1">
              <a:buNone/>
              <a:tabLst>
                <a:tab pos="1146175" algn="l"/>
                <a:tab pos="2686050" algn="l"/>
              </a:tabLst>
            </a:pPr>
            <a:r>
              <a:rPr lang="en-US" altLang="en-US" dirty="0"/>
              <a:t>&lt;		       &amp;</a:t>
            </a:r>
            <a:r>
              <a:rPr lang="en-US" altLang="en-US" dirty="0" err="1"/>
              <a:t>lt</a:t>
            </a:r>
            <a:r>
              <a:rPr lang="en-US" altLang="en-US" dirty="0"/>
              <a:t>;	             Less than	</a:t>
            </a:r>
          </a:p>
          <a:p>
            <a:pPr lvl="1">
              <a:buNone/>
              <a:tabLst>
                <a:tab pos="1146175" algn="l"/>
                <a:tab pos="2686050" algn="l"/>
              </a:tabLst>
            </a:pPr>
            <a:r>
              <a:rPr lang="en-US" altLang="en-US" dirty="0"/>
              <a:t>&gt;		       &amp;</a:t>
            </a:r>
            <a:r>
              <a:rPr lang="en-US" altLang="en-US" dirty="0" err="1"/>
              <a:t>gt</a:t>
            </a:r>
            <a:r>
              <a:rPr lang="en-US" altLang="en-US" dirty="0"/>
              <a:t>;	             Greater than	</a:t>
            </a:r>
          </a:p>
          <a:p>
            <a:pPr lvl="1">
              <a:buNone/>
              <a:tabLst>
                <a:tab pos="1146175" algn="l"/>
                <a:tab pos="2686050" algn="l"/>
              </a:tabLst>
            </a:pPr>
            <a:r>
              <a:rPr lang="en-US" altLang="en-US" dirty="0"/>
              <a:t>”		       &amp;</a:t>
            </a:r>
            <a:r>
              <a:rPr lang="en-US" altLang="en-US" dirty="0" err="1"/>
              <a:t>quot</a:t>
            </a:r>
            <a:r>
              <a:rPr lang="en-US" altLang="en-US" dirty="0"/>
              <a:t>;	             Double quote	</a:t>
            </a:r>
          </a:p>
          <a:p>
            <a:pPr lvl="1">
              <a:buNone/>
              <a:tabLst>
                <a:tab pos="1146175" algn="l"/>
                <a:tab pos="2686050" algn="l"/>
              </a:tabLst>
            </a:pPr>
            <a:r>
              <a:rPr lang="en-US" altLang="en-US" dirty="0"/>
              <a:t>’		       &amp;apos;	             Single quote	</a:t>
            </a:r>
          </a:p>
          <a:p>
            <a:pPr lvl="1">
              <a:buNone/>
              <a:tabLst>
                <a:tab pos="1146175" algn="l"/>
                <a:tab pos="2686050" algn="l"/>
              </a:tabLst>
            </a:pPr>
            <a:r>
              <a:rPr lang="en-US" altLang="en-US" dirty="0"/>
              <a:t>(space)    &amp;</a:t>
            </a:r>
            <a:r>
              <a:rPr lang="en-US" altLang="en-US" dirty="0" err="1"/>
              <a:t>nbsp</a:t>
            </a:r>
            <a:r>
              <a:rPr lang="en-US" altLang="en-US" dirty="0"/>
              <a:t>;		            Non-breaking space	</a:t>
            </a:r>
          </a:p>
          <a:p>
            <a:pPr>
              <a:buSzTx/>
              <a:tabLst>
                <a:tab pos="1146175" algn="l"/>
                <a:tab pos="2686050" algn="l"/>
              </a:tabLst>
            </a:pPr>
            <a:r>
              <a:rPr lang="en-US" altLang="en-US" sz="2400" dirty="0"/>
              <a:t>Horizontal rules:</a:t>
            </a:r>
          </a:p>
          <a:p>
            <a:pPr marL="457200" lvl="1" indent="0">
              <a:buSzTx/>
              <a:buNone/>
              <a:tabLst>
                <a:tab pos="1146175" algn="l"/>
                <a:tab pos="2686050" algn="l"/>
              </a:tabLst>
            </a:pPr>
            <a:r>
              <a:rPr lang="en-US" altLang="en-US" dirty="0"/>
              <a:t>&lt;</a:t>
            </a:r>
            <a:r>
              <a:rPr lang="en-US" altLang="en-US" dirty="0" err="1"/>
              <a:t>hr</a:t>
            </a:r>
            <a:r>
              <a:rPr lang="en-US" altLang="en-US" dirty="0"/>
              <a:t> /&gt; draws a line across the display, after a line break</a:t>
            </a:r>
          </a:p>
        </p:txBody>
      </p:sp>
      <p:pic>
        <p:nvPicPr>
          <p:cNvPr id="4" name="Picture 3" descr="A close up of a logo&#10;&#10;Description automatically generated">
            <a:extLst>
              <a:ext uri="{FF2B5EF4-FFF2-40B4-BE49-F238E27FC236}">
                <a16:creationId xmlns:a16="http://schemas.microsoft.com/office/drawing/2014/main" id="{3B5F7302-19F3-4B40-80CC-F74CF2BD6AC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4424" y="0"/>
            <a:ext cx="933598" cy="1398963"/>
          </a:xfrm>
          <a:prstGeom prst="rect">
            <a:avLst/>
          </a:prstGeom>
        </p:spPr>
      </p:pic>
      <p:sp>
        <p:nvSpPr>
          <p:cNvPr id="6" name="Rectangle 5">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GB" sz="2400" b="1" dirty="0">
                <a:solidFill>
                  <a:schemeClr val="accent2">
                    <a:lumMod val="75000"/>
                  </a:schemeClr>
                </a:solidFill>
              </a:rPr>
              <a:t>Special Characters</a:t>
            </a:r>
          </a:p>
        </p:txBody>
      </p:sp>
      <p:cxnSp>
        <p:nvCxnSpPr>
          <p:cNvPr id="7" name="Straight Connector 6">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HTML – Basic Markups</a:t>
            </a:r>
          </a:p>
        </p:txBody>
      </p:sp>
    </p:spTree>
    <p:extLst>
      <p:ext uri="{BB962C8B-B14F-4D97-AF65-F5344CB8AC3E}">
        <p14:creationId xmlns:p14="http://schemas.microsoft.com/office/powerpoint/2010/main" val="271547798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43" name="Rectangle 3"/>
          <p:cNvSpPr>
            <a:spLocks noGrp="1" noChangeArrowheads="1"/>
          </p:cNvSpPr>
          <p:nvPr>
            <p:ph type="body" idx="1"/>
          </p:nvPr>
        </p:nvSpPr>
        <p:spPr>
          <a:xfrm>
            <a:off x="581192" y="1815548"/>
            <a:ext cx="11029615" cy="5042452"/>
          </a:xfrm>
        </p:spPr>
        <p:txBody>
          <a:bodyPr>
            <a:normAutofit/>
          </a:bodyPr>
          <a:lstStyle/>
          <a:p>
            <a:r>
              <a:rPr lang="en-IN" b="1" dirty="0"/>
              <a:t>HTML Meta Tags: </a:t>
            </a:r>
            <a:r>
              <a:rPr lang="en-IN" dirty="0"/>
              <a:t>DOCTYPE, title, link, meta and style.</a:t>
            </a:r>
          </a:p>
          <a:p>
            <a:endParaRPr lang="en-IN" dirty="0"/>
          </a:p>
          <a:p>
            <a:r>
              <a:rPr lang="en-IN" b="1" dirty="0"/>
              <a:t>HTML Text Tags:</a:t>
            </a:r>
            <a:r>
              <a:rPr lang="en-IN" dirty="0"/>
              <a:t>&lt;p&gt;, &lt;h1&gt;, &lt;h2&gt;, &lt;h3&gt;, &lt;h4&gt;, &lt;h5&gt;, &lt;h6&gt;, &lt;strong&gt;, &lt;</a:t>
            </a:r>
            <a:r>
              <a:rPr lang="en-IN" dirty="0" err="1"/>
              <a:t>em</a:t>
            </a:r>
            <a:r>
              <a:rPr lang="en-IN" dirty="0"/>
              <a:t>&gt;, &lt;</a:t>
            </a:r>
            <a:r>
              <a:rPr lang="en-IN" dirty="0" err="1"/>
              <a:t>abbr</a:t>
            </a:r>
            <a:r>
              <a:rPr lang="en-IN" dirty="0"/>
              <a:t>&gt;, &lt;acronym&gt;, &lt;address&gt;, &lt;</a:t>
            </a:r>
            <a:r>
              <a:rPr lang="en-IN" dirty="0" err="1"/>
              <a:t>bdo</a:t>
            </a:r>
            <a:r>
              <a:rPr lang="en-IN" dirty="0"/>
              <a:t>&gt;, &lt;blockquote&gt;, &lt;cite&gt;, &lt;q&gt;, &lt;code&gt;, &lt;ins&gt;, &lt;del&gt;, &lt;</a:t>
            </a:r>
            <a:r>
              <a:rPr lang="en-IN" dirty="0" err="1"/>
              <a:t>dfn</a:t>
            </a:r>
            <a:r>
              <a:rPr lang="en-IN" dirty="0"/>
              <a:t>&gt;, &lt;</a:t>
            </a:r>
            <a:r>
              <a:rPr lang="en-IN" dirty="0" err="1"/>
              <a:t>kbd</a:t>
            </a:r>
            <a:r>
              <a:rPr lang="en-IN" dirty="0"/>
              <a:t>&gt;, &lt;pre&gt;, &lt;</a:t>
            </a:r>
            <a:r>
              <a:rPr lang="en-IN" dirty="0" err="1"/>
              <a:t>samp</a:t>
            </a:r>
            <a:r>
              <a:rPr lang="en-IN" dirty="0"/>
              <a:t>&gt;, &lt;var&gt; and &lt;</a:t>
            </a:r>
            <a:r>
              <a:rPr lang="en-IN" dirty="0" err="1"/>
              <a:t>br</a:t>
            </a:r>
            <a:r>
              <a:rPr lang="en-IN" dirty="0"/>
              <a:t>&gt;</a:t>
            </a:r>
          </a:p>
          <a:p>
            <a:endParaRPr lang="en-IN" dirty="0"/>
          </a:p>
          <a:p>
            <a:pPr lvl="1">
              <a:lnSpc>
                <a:spcPct val="100000"/>
              </a:lnSpc>
              <a:spcBef>
                <a:spcPct val="20000"/>
              </a:spcBef>
              <a:buSzTx/>
              <a:buFontTx/>
              <a:buNone/>
            </a:pPr>
            <a:endParaRPr lang="en-US" altLang="en-US" b="1" dirty="0"/>
          </a:p>
        </p:txBody>
      </p:sp>
      <p:pic>
        <p:nvPicPr>
          <p:cNvPr id="4" name="Picture 3" descr="A close up of a logo&#10;&#10;Description automatically generated">
            <a:extLst>
              <a:ext uri="{FF2B5EF4-FFF2-40B4-BE49-F238E27FC236}">
                <a16:creationId xmlns:a16="http://schemas.microsoft.com/office/drawing/2014/main" id="{602C24F5-3AD8-403B-AB28-FFB54517FA3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44008" y="0"/>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GB" sz="2400" b="1" dirty="0">
                <a:solidFill>
                  <a:schemeClr val="accent2">
                    <a:lumMod val="75000"/>
                  </a:schemeClr>
                </a:solidFill>
              </a:rPr>
              <a:t>Formatting tags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HTML – Basic Markups</a:t>
            </a:r>
          </a:p>
        </p:txBody>
      </p:sp>
    </p:spTree>
    <p:extLst>
      <p:ext uri="{BB962C8B-B14F-4D97-AF65-F5344CB8AC3E}">
        <p14:creationId xmlns:p14="http://schemas.microsoft.com/office/powerpoint/2010/main" val="119772045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type="body" idx="1"/>
          </p:nvPr>
        </p:nvSpPr>
        <p:spPr>
          <a:xfrm>
            <a:off x="581192" y="1828800"/>
            <a:ext cx="4891353" cy="4797287"/>
          </a:xfrm>
        </p:spPr>
        <p:txBody>
          <a:bodyPr>
            <a:normAutofit/>
          </a:bodyPr>
          <a:lstStyle/>
          <a:p>
            <a:pPr>
              <a:lnSpc>
                <a:spcPct val="150000"/>
              </a:lnSpc>
              <a:buSzTx/>
              <a:buNone/>
            </a:pPr>
            <a:r>
              <a:rPr lang="en-US" altLang="en-US" sz="2400" b="1" dirty="0">
                <a:solidFill>
                  <a:schemeClr val="accent1">
                    <a:lumMod val="75000"/>
                  </a:schemeClr>
                </a:solidFill>
              </a:rPr>
              <a:t>HTML – </a:t>
            </a:r>
            <a:r>
              <a:rPr lang="en-US" altLang="en-US" sz="2400" b="1" dirty="0">
                <a:solidFill>
                  <a:srgbClr val="C55A11"/>
                </a:solidFill>
              </a:rPr>
              <a:t>Hyper Text </a:t>
            </a:r>
            <a:r>
              <a:rPr lang="en-US" altLang="en-US" sz="2400" b="1" dirty="0">
                <a:solidFill>
                  <a:schemeClr val="accent6">
                    <a:lumMod val="75000"/>
                  </a:schemeClr>
                </a:solidFill>
              </a:rPr>
              <a:t>Markup</a:t>
            </a:r>
            <a:r>
              <a:rPr lang="en-US" altLang="en-US" sz="2400" b="1" dirty="0">
                <a:solidFill>
                  <a:schemeClr val="accent1">
                    <a:lumMod val="75000"/>
                  </a:schemeClr>
                </a:solidFill>
              </a:rPr>
              <a:t> Language</a:t>
            </a:r>
          </a:p>
          <a:p>
            <a:pPr>
              <a:lnSpc>
                <a:spcPct val="100000"/>
              </a:lnSpc>
              <a:buSzTx/>
              <a:buNone/>
            </a:pPr>
            <a:r>
              <a:rPr lang="en-US" altLang="en-US" sz="2400" b="1" dirty="0">
                <a:solidFill>
                  <a:srgbClr val="C55A11"/>
                </a:solidFill>
              </a:rPr>
              <a:t>Hypertext</a:t>
            </a:r>
            <a:r>
              <a:rPr lang="en-US" altLang="en-US" sz="2400" dirty="0"/>
              <a:t> - </a:t>
            </a:r>
            <a:r>
              <a:rPr lang="en-GB" sz="2400" dirty="0"/>
              <a:t>cross-referencing /linking between related sections of text and associated graphic material</a:t>
            </a:r>
            <a:endParaRPr lang="en-US" altLang="en-US" sz="2400" dirty="0"/>
          </a:p>
        </p:txBody>
      </p:sp>
      <p:pic>
        <p:nvPicPr>
          <p:cNvPr id="5" name="Picture 4" descr="A close up of a logo&#10;&#10;Description automatically generated">
            <a:extLst>
              <a:ext uri="{FF2B5EF4-FFF2-40B4-BE49-F238E27FC236}">
                <a16:creationId xmlns:a16="http://schemas.microsoft.com/office/drawing/2014/main" id="{A8133348-205E-499D-A6E6-EA91A880A0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4008" y="88151"/>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GB" sz="2400" b="1" dirty="0">
                <a:solidFill>
                  <a:schemeClr val="accent2">
                    <a:lumMod val="75000"/>
                  </a:schemeClr>
                </a:solidFill>
              </a:rPr>
              <a:t>Introduction</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HTML – Basic Markups</a:t>
            </a:r>
          </a:p>
        </p:txBody>
      </p:sp>
      <p:pic>
        <p:nvPicPr>
          <p:cNvPr id="29698" name="Picture 2" descr="Chapter 1.1.1, Hypertext"/>
          <p:cNvPicPr>
            <a:picLocks noChangeAspect="1" noChangeArrowheads="1"/>
          </p:cNvPicPr>
          <p:nvPr/>
        </p:nvPicPr>
        <p:blipFill>
          <a:blip r:embed="rId4"/>
          <a:srcRect/>
          <a:stretch>
            <a:fillRect/>
          </a:stretch>
        </p:blipFill>
        <p:spPr bwMode="auto">
          <a:xfrm>
            <a:off x="585066" y="3625417"/>
            <a:ext cx="3810000" cy="2952751"/>
          </a:xfrm>
          <a:prstGeom prst="rect">
            <a:avLst/>
          </a:prstGeom>
          <a:noFill/>
        </p:spPr>
      </p:pic>
      <p:sp>
        <p:nvSpPr>
          <p:cNvPr id="10" name="Rectangle 3"/>
          <p:cNvSpPr txBox="1">
            <a:spLocks noChangeArrowheads="1"/>
          </p:cNvSpPr>
          <p:nvPr/>
        </p:nvSpPr>
        <p:spPr>
          <a:xfrm>
            <a:off x="5582674" y="1825178"/>
            <a:ext cx="4891353" cy="4797287"/>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endParaRPr kumimoji="0" lang="en-US" altLang="en-US" sz="2400" b="1" i="0" u="none" strike="noStrike" kern="1200" cap="none" spc="0" normalizeH="0" baseline="0" noProof="0" dirty="0">
              <a:ln>
                <a:noFill/>
              </a:ln>
              <a:solidFill>
                <a:schemeClr val="accent1">
                  <a:lumMod val="75000"/>
                </a:schemeClr>
              </a:solidFill>
              <a:effectLst/>
              <a:uLnTx/>
              <a:uFillTx/>
              <a:latin typeface="+mn-lt"/>
              <a:ea typeface="+mn-ea"/>
              <a:cs typeface="+mn-cs"/>
            </a:endParaRPr>
          </a:p>
          <a:p>
            <a:pPr marL="228600" lvl="0" indent="-228600">
              <a:spcBef>
                <a:spcPts val="1000"/>
              </a:spcBef>
            </a:pPr>
            <a:r>
              <a:rPr kumimoji="0" lang="en-US" altLang="en-US" sz="2400" b="1" i="0" u="none" strike="noStrike" kern="1200" cap="none" spc="0" normalizeH="0" baseline="0" noProof="0" dirty="0">
                <a:ln>
                  <a:noFill/>
                </a:ln>
                <a:solidFill>
                  <a:schemeClr val="accent6">
                    <a:lumMod val="75000"/>
                  </a:schemeClr>
                </a:solidFill>
                <a:effectLst/>
                <a:uLnTx/>
                <a:uFillTx/>
                <a:latin typeface="+mn-lt"/>
                <a:ea typeface="+mn-ea"/>
                <a:cs typeface="+mn-cs"/>
              </a:rPr>
              <a:t>Markup</a:t>
            </a:r>
            <a:r>
              <a:rPr kumimoji="0" lang="en-US" altLang="en-US" sz="2400" b="0" i="0" u="none" strike="noStrike" kern="1200" cap="none" spc="0" normalizeH="0" baseline="0" noProof="0" dirty="0">
                <a:ln>
                  <a:noFill/>
                </a:ln>
                <a:solidFill>
                  <a:schemeClr val="tx1"/>
                </a:solidFill>
                <a:effectLst/>
                <a:uLnTx/>
                <a:uFillTx/>
                <a:latin typeface="+mn-lt"/>
                <a:ea typeface="+mn-ea"/>
                <a:cs typeface="+mn-cs"/>
              </a:rPr>
              <a:t> - </a:t>
            </a:r>
            <a:r>
              <a:rPr lang="en-GB" sz="2400" dirty="0"/>
              <a:t>define elements within a document using tags</a:t>
            </a:r>
            <a:endParaRPr kumimoji="0" lang="en-US" altLang="en-US"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29700" name="Picture 4" descr="Markup language - Wikipedia"/>
          <p:cNvPicPr>
            <a:picLocks noChangeAspect="1" noChangeArrowheads="1"/>
          </p:cNvPicPr>
          <p:nvPr/>
        </p:nvPicPr>
        <p:blipFill>
          <a:blip r:embed="rId5"/>
          <a:srcRect/>
          <a:stretch>
            <a:fillRect/>
          </a:stretch>
        </p:blipFill>
        <p:spPr bwMode="auto">
          <a:xfrm>
            <a:off x="5098467" y="3349308"/>
            <a:ext cx="4448753" cy="3051491"/>
          </a:xfrm>
          <a:prstGeom prst="rect">
            <a:avLst/>
          </a:prstGeom>
          <a:noFill/>
        </p:spPr>
      </p:pic>
    </p:spTree>
    <p:extLst>
      <p:ext uri="{BB962C8B-B14F-4D97-AF65-F5344CB8AC3E}">
        <p14:creationId xmlns:p14="http://schemas.microsoft.com/office/powerpoint/2010/main" val="20726843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1859" name="Rectangle 3"/>
          <p:cNvSpPr>
            <a:spLocks noGrp="1" noChangeArrowheads="1"/>
          </p:cNvSpPr>
          <p:nvPr>
            <p:ph type="body" idx="1"/>
          </p:nvPr>
        </p:nvSpPr>
        <p:spPr>
          <a:xfrm>
            <a:off x="213064" y="1588751"/>
            <a:ext cx="10515599" cy="4648200"/>
          </a:xfrm>
        </p:spPr>
        <p:txBody>
          <a:bodyPr>
            <a:normAutofit/>
          </a:bodyPr>
          <a:lstStyle/>
          <a:p>
            <a:pPr algn="just">
              <a:lnSpc>
                <a:spcPct val="80000"/>
              </a:lnSpc>
              <a:spcBef>
                <a:spcPct val="20000"/>
              </a:spcBef>
              <a:buNone/>
            </a:pPr>
            <a:r>
              <a:rPr lang="en-US" sz="2400" dirty="0"/>
              <a:t>Used to present list of information in well formed and semantic way.</a:t>
            </a:r>
          </a:p>
          <a:p>
            <a:pPr algn="just">
              <a:lnSpc>
                <a:spcPct val="80000"/>
              </a:lnSpc>
              <a:spcBef>
                <a:spcPct val="20000"/>
              </a:spcBef>
              <a:buNone/>
            </a:pPr>
            <a:endParaRPr lang="en-US" altLang="en-US" sz="2400" dirty="0"/>
          </a:p>
          <a:p>
            <a:pPr algn="just">
              <a:lnSpc>
                <a:spcPct val="80000"/>
              </a:lnSpc>
              <a:spcBef>
                <a:spcPct val="20000"/>
              </a:spcBef>
            </a:pPr>
            <a:r>
              <a:rPr lang="en-US" altLang="en-US" sz="2400" dirty="0"/>
              <a:t>Three types of Lists:</a:t>
            </a:r>
          </a:p>
          <a:p>
            <a:pPr lvl="1" algn="just">
              <a:lnSpc>
                <a:spcPct val="80000"/>
              </a:lnSpc>
              <a:spcBef>
                <a:spcPct val="20000"/>
              </a:spcBef>
              <a:buFont typeface="Wingdings" panose="05000000000000000000" pitchFamily="2" charset="2"/>
              <a:buChar char="q"/>
            </a:pPr>
            <a:r>
              <a:rPr lang="en-US" altLang="en-US" dirty="0"/>
              <a:t>Unordered list</a:t>
            </a:r>
          </a:p>
          <a:p>
            <a:pPr lvl="1" algn="just">
              <a:lnSpc>
                <a:spcPct val="80000"/>
              </a:lnSpc>
              <a:spcBef>
                <a:spcPct val="20000"/>
              </a:spcBef>
              <a:buFont typeface="Wingdings" panose="05000000000000000000" pitchFamily="2" charset="2"/>
              <a:buChar char="q"/>
            </a:pPr>
            <a:r>
              <a:rPr lang="en-US" altLang="en-US" dirty="0"/>
              <a:t>Ordered list</a:t>
            </a:r>
          </a:p>
          <a:p>
            <a:pPr lvl="1" algn="just">
              <a:lnSpc>
                <a:spcPct val="80000"/>
              </a:lnSpc>
              <a:spcBef>
                <a:spcPct val="20000"/>
              </a:spcBef>
              <a:buFont typeface="Wingdings" panose="05000000000000000000" pitchFamily="2" charset="2"/>
              <a:buChar char="q"/>
            </a:pPr>
            <a:r>
              <a:rPr lang="en-US" altLang="en-US" dirty="0"/>
              <a:t>Definition List</a:t>
            </a:r>
          </a:p>
          <a:p>
            <a:pPr>
              <a:lnSpc>
                <a:spcPct val="80000"/>
              </a:lnSpc>
              <a:spcBef>
                <a:spcPct val="20000"/>
              </a:spcBef>
              <a:buSzTx/>
              <a:buFontTx/>
              <a:buNone/>
            </a:pPr>
            <a:endParaRPr lang="en-US" altLang="en-US" sz="1600" dirty="0">
              <a:latin typeface="Arial" panose="020B0604020202020204" pitchFamily="34" charset="0"/>
            </a:endParaRPr>
          </a:p>
          <a:p>
            <a:pPr>
              <a:lnSpc>
                <a:spcPct val="80000"/>
              </a:lnSpc>
              <a:spcBef>
                <a:spcPct val="20000"/>
              </a:spcBef>
              <a:buSzTx/>
              <a:buFontTx/>
              <a:buNone/>
            </a:pPr>
            <a:endParaRPr lang="en-US" altLang="en-US" sz="1600" dirty="0">
              <a:latin typeface="Arial" panose="020B0604020202020204" pitchFamily="34" charset="0"/>
            </a:endParaRPr>
          </a:p>
          <a:p>
            <a:pPr>
              <a:lnSpc>
                <a:spcPct val="80000"/>
              </a:lnSpc>
              <a:spcBef>
                <a:spcPct val="20000"/>
              </a:spcBef>
              <a:buSzTx/>
              <a:buFontTx/>
              <a:buNone/>
            </a:pPr>
            <a:endParaRPr lang="en-US" altLang="en-US" sz="1600" dirty="0">
              <a:latin typeface="Arial" panose="020B0604020202020204" pitchFamily="34" charset="0"/>
            </a:endParaRPr>
          </a:p>
          <a:p>
            <a:pPr>
              <a:lnSpc>
                <a:spcPct val="80000"/>
              </a:lnSpc>
              <a:spcBef>
                <a:spcPct val="20000"/>
              </a:spcBef>
              <a:buSzTx/>
              <a:buFontTx/>
              <a:buNone/>
            </a:pPr>
            <a:endParaRPr lang="en-US" altLang="en-US" sz="1600" dirty="0">
              <a:latin typeface="Arial" panose="020B0604020202020204" pitchFamily="34" charset="0"/>
            </a:endParaRPr>
          </a:p>
          <a:p>
            <a:pPr>
              <a:lnSpc>
                <a:spcPct val="80000"/>
              </a:lnSpc>
              <a:spcBef>
                <a:spcPct val="20000"/>
              </a:spcBef>
              <a:buSzTx/>
              <a:buFontTx/>
              <a:buNone/>
            </a:pPr>
            <a:endParaRPr lang="en-US" altLang="en-US" sz="1600" dirty="0">
              <a:latin typeface="Arial" panose="020B0604020202020204" pitchFamily="34" charset="0"/>
            </a:endParaRPr>
          </a:p>
        </p:txBody>
      </p:sp>
      <p:pic>
        <p:nvPicPr>
          <p:cNvPr id="5" name="Picture 4" descr="A close up of a logo&#10;&#10;Description automatically generated">
            <a:extLst>
              <a:ext uri="{FF2B5EF4-FFF2-40B4-BE49-F238E27FC236}">
                <a16:creationId xmlns:a16="http://schemas.microsoft.com/office/drawing/2014/main" id="{C2DBB685-2BDA-4B80-95AD-098D0CAD00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4424" y="0"/>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GB" sz="2400" b="1" dirty="0">
                <a:solidFill>
                  <a:schemeClr val="accent2">
                    <a:lumMod val="75000"/>
                  </a:schemeClr>
                </a:solidFill>
              </a:rPr>
              <a:t>Lists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HTML – Basic Markups</a:t>
            </a:r>
          </a:p>
        </p:txBody>
      </p:sp>
    </p:spTree>
    <p:extLst>
      <p:ext uri="{BB962C8B-B14F-4D97-AF65-F5344CB8AC3E}">
        <p14:creationId xmlns:p14="http://schemas.microsoft.com/office/powerpoint/2010/main" val="3616430730"/>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1859" name="Rectangle 3"/>
          <p:cNvSpPr>
            <a:spLocks noGrp="1" noChangeArrowheads="1"/>
          </p:cNvSpPr>
          <p:nvPr>
            <p:ph type="body" idx="1"/>
          </p:nvPr>
        </p:nvSpPr>
        <p:spPr>
          <a:xfrm>
            <a:off x="213065" y="1499974"/>
            <a:ext cx="8686800" cy="4648200"/>
          </a:xfrm>
        </p:spPr>
        <p:txBody>
          <a:bodyPr>
            <a:normAutofit/>
          </a:bodyPr>
          <a:lstStyle/>
          <a:p>
            <a:pPr>
              <a:lnSpc>
                <a:spcPct val="80000"/>
              </a:lnSpc>
              <a:spcBef>
                <a:spcPct val="20000"/>
              </a:spcBef>
              <a:buSzTx/>
              <a:buFont typeface="Times" panose="02020603050405020304" pitchFamily="18" charset="0"/>
              <a:buChar char="•"/>
            </a:pPr>
            <a:r>
              <a:rPr lang="en-US" altLang="en-US" sz="2400" dirty="0"/>
              <a:t>The list is the content of the &lt;</a:t>
            </a:r>
            <a:r>
              <a:rPr lang="en-US" altLang="en-US" sz="2400" dirty="0" err="1"/>
              <a:t>ul</a:t>
            </a:r>
            <a:r>
              <a:rPr lang="en-US" altLang="en-US" sz="2400" dirty="0"/>
              <a:t>&gt; tag</a:t>
            </a:r>
          </a:p>
          <a:p>
            <a:pPr>
              <a:lnSpc>
                <a:spcPct val="80000"/>
              </a:lnSpc>
              <a:spcBef>
                <a:spcPct val="20000"/>
              </a:spcBef>
              <a:buSzTx/>
              <a:buFont typeface="Times" panose="02020603050405020304" pitchFamily="18" charset="0"/>
              <a:buChar char="•"/>
            </a:pPr>
            <a:r>
              <a:rPr lang="en-US" altLang="en-US" sz="2400" dirty="0"/>
              <a:t>List elements are the content of the &lt;li&gt; tag</a:t>
            </a:r>
          </a:p>
          <a:p>
            <a:pPr>
              <a:lnSpc>
                <a:spcPct val="80000"/>
              </a:lnSpc>
              <a:spcBef>
                <a:spcPct val="20000"/>
              </a:spcBef>
              <a:buSzTx/>
              <a:buFontTx/>
              <a:buNone/>
            </a:pPr>
            <a:r>
              <a:rPr lang="en-US" altLang="en-US" sz="2400" dirty="0"/>
              <a:t>&lt;h3&gt; Some Common Single-Engine Aircraft &lt;/h3&gt;</a:t>
            </a:r>
          </a:p>
          <a:p>
            <a:pPr>
              <a:lnSpc>
                <a:spcPct val="80000"/>
              </a:lnSpc>
              <a:spcBef>
                <a:spcPct val="20000"/>
              </a:spcBef>
              <a:buSzTx/>
              <a:buFontTx/>
              <a:buNone/>
            </a:pPr>
            <a:r>
              <a:rPr lang="en-US" altLang="en-US" sz="2400" dirty="0"/>
              <a:t> &lt;</a:t>
            </a:r>
            <a:r>
              <a:rPr lang="en-US" altLang="en-US" sz="2400" dirty="0" err="1"/>
              <a:t>ul</a:t>
            </a:r>
            <a:r>
              <a:rPr lang="en-US" altLang="en-US" sz="2400" dirty="0"/>
              <a:t>&gt; </a:t>
            </a:r>
          </a:p>
          <a:p>
            <a:pPr>
              <a:lnSpc>
                <a:spcPct val="80000"/>
              </a:lnSpc>
              <a:spcBef>
                <a:spcPct val="20000"/>
              </a:spcBef>
              <a:buSzTx/>
              <a:buFontTx/>
              <a:buNone/>
            </a:pPr>
            <a:r>
              <a:rPr lang="en-US" altLang="en-US" sz="2400" dirty="0"/>
              <a:t>   &lt;li&gt; Cessna Skyhawk &lt;/li&gt;</a:t>
            </a:r>
          </a:p>
          <a:p>
            <a:pPr>
              <a:lnSpc>
                <a:spcPct val="80000"/>
              </a:lnSpc>
              <a:spcBef>
                <a:spcPct val="20000"/>
              </a:spcBef>
              <a:buSzTx/>
              <a:buFontTx/>
              <a:buNone/>
            </a:pPr>
            <a:r>
              <a:rPr lang="en-US" altLang="en-US" sz="2400" dirty="0"/>
              <a:t>   &lt;li&gt; Beechcraft Bonanza &lt;/li&gt;</a:t>
            </a:r>
          </a:p>
          <a:p>
            <a:pPr>
              <a:lnSpc>
                <a:spcPct val="80000"/>
              </a:lnSpc>
              <a:spcBef>
                <a:spcPct val="20000"/>
              </a:spcBef>
              <a:buSzTx/>
              <a:buFontTx/>
              <a:buNone/>
            </a:pPr>
            <a:r>
              <a:rPr lang="en-US" altLang="en-US" sz="2400" dirty="0"/>
              <a:t>   &lt;li&gt; Piper Cherokee &lt;/li&gt;</a:t>
            </a:r>
          </a:p>
          <a:p>
            <a:pPr>
              <a:lnSpc>
                <a:spcPct val="80000"/>
              </a:lnSpc>
              <a:spcBef>
                <a:spcPct val="20000"/>
              </a:spcBef>
              <a:buSzTx/>
              <a:buFontTx/>
              <a:buNone/>
            </a:pPr>
            <a:r>
              <a:rPr lang="en-US" altLang="en-US" sz="2400" dirty="0"/>
              <a:t> &lt;/</a:t>
            </a:r>
            <a:r>
              <a:rPr lang="en-US" altLang="en-US" sz="2400" dirty="0" err="1"/>
              <a:t>ul</a:t>
            </a:r>
            <a:r>
              <a:rPr lang="en-US" altLang="en-US" sz="2400" dirty="0"/>
              <a:t>&gt; </a:t>
            </a:r>
          </a:p>
          <a:p>
            <a:pPr>
              <a:lnSpc>
                <a:spcPct val="80000"/>
              </a:lnSpc>
              <a:spcBef>
                <a:spcPct val="20000"/>
              </a:spcBef>
              <a:buSzTx/>
              <a:buFontTx/>
              <a:buNone/>
            </a:pPr>
            <a:endParaRPr lang="en-US" altLang="en-US" sz="1600" dirty="0">
              <a:latin typeface="Arial" panose="020B0604020202020204" pitchFamily="34" charset="0"/>
            </a:endParaRPr>
          </a:p>
          <a:p>
            <a:pPr>
              <a:lnSpc>
                <a:spcPct val="80000"/>
              </a:lnSpc>
              <a:spcBef>
                <a:spcPct val="20000"/>
              </a:spcBef>
              <a:buSzTx/>
              <a:buFontTx/>
              <a:buNone/>
            </a:pPr>
            <a:endParaRPr lang="en-US" altLang="en-US" sz="1600" dirty="0">
              <a:latin typeface="Arial" panose="020B0604020202020204" pitchFamily="34" charset="0"/>
            </a:endParaRPr>
          </a:p>
          <a:p>
            <a:pPr>
              <a:lnSpc>
                <a:spcPct val="80000"/>
              </a:lnSpc>
              <a:spcBef>
                <a:spcPct val="20000"/>
              </a:spcBef>
              <a:buSzTx/>
              <a:buFontTx/>
              <a:buNone/>
            </a:pPr>
            <a:endParaRPr lang="en-US" altLang="en-US" sz="1600" dirty="0">
              <a:latin typeface="Arial" panose="020B0604020202020204" pitchFamily="34" charset="0"/>
            </a:endParaRPr>
          </a:p>
          <a:p>
            <a:pPr>
              <a:lnSpc>
                <a:spcPct val="80000"/>
              </a:lnSpc>
              <a:spcBef>
                <a:spcPct val="20000"/>
              </a:spcBef>
              <a:buSzTx/>
              <a:buFontTx/>
              <a:buNone/>
            </a:pPr>
            <a:endParaRPr lang="en-US" altLang="en-US" sz="1600" dirty="0">
              <a:latin typeface="Arial" panose="020B0604020202020204" pitchFamily="34" charset="0"/>
            </a:endParaRPr>
          </a:p>
          <a:p>
            <a:pPr>
              <a:lnSpc>
                <a:spcPct val="80000"/>
              </a:lnSpc>
              <a:spcBef>
                <a:spcPct val="20000"/>
              </a:spcBef>
              <a:buSzTx/>
              <a:buFontTx/>
              <a:buNone/>
            </a:pPr>
            <a:endParaRPr lang="en-US" altLang="en-US" sz="1600" dirty="0">
              <a:latin typeface="Arial" panose="020B0604020202020204" pitchFamily="34" charset="0"/>
            </a:endParaRPr>
          </a:p>
          <a:p>
            <a:pPr>
              <a:lnSpc>
                <a:spcPct val="80000"/>
              </a:lnSpc>
              <a:spcBef>
                <a:spcPct val="20000"/>
              </a:spcBef>
              <a:buSzTx/>
              <a:buFontTx/>
              <a:buNone/>
            </a:pPr>
            <a:endParaRPr lang="en-US" altLang="en-US" sz="1600" dirty="0">
              <a:latin typeface="Arial" panose="020B0604020202020204" pitchFamily="34" charset="0"/>
            </a:endParaRPr>
          </a:p>
        </p:txBody>
      </p:sp>
      <p:pic>
        <p:nvPicPr>
          <p:cNvPr id="121860" name="Picture 4" descr="ch2_7"/>
          <p:cNvPicPr>
            <a:picLocks noChangeAspect="1" noChangeArrowheads="1"/>
          </p:cNvPicPr>
          <p:nvPr/>
        </p:nvPicPr>
        <p:blipFill>
          <a:blip r:embed="rId2">
            <a:extLst>
              <a:ext uri="{28A0092B-C50C-407E-A947-70E740481C1C}">
                <a14:useLocalDpi xmlns:a14="http://schemas.microsoft.com/office/drawing/2010/main" val="0"/>
              </a:ext>
            </a:extLst>
          </a:blip>
          <a:srcRect t="47682"/>
          <a:stretch>
            <a:fillRect/>
          </a:stretch>
        </p:blipFill>
        <p:spPr bwMode="auto">
          <a:xfrm>
            <a:off x="6694937" y="1853875"/>
            <a:ext cx="4409855" cy="15049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close up of a logo&#10;&#10;Description automatically generated">
            <a:extLst>
              <a:ext uri="{FF2B5EF4-FFF2-40B4-BE49-F238E27FC236}">
                <a16:creationId xmlns:a16="http://schemas.microsoft.com/office/drawing/2014/main" id="{C2DBB685-2BDA-4B80-95AD-098D0CAD005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74424" y="0"/>
            <a:ext cx="933598" cy="1398963"/>
          </a:xfrm>
          <a:prstGeom prst="rect">
            <a:avLst/>
          </a:prstGeom>
        </p:spPr>
      </p:pic>
      <p:sp>
        <p:nvSpPr>
          <p:cNvPr id="8" name="Rectangle 7">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GB" sz="2400" b="1" dirty="0">
                <a:solidFill>
                  <a:schemeClr val="accent2">
                    <a:lumMod val="75000"/>
                  </a:schemeClr>
                </a:solidFill>
              </a:rPr>
              <a:t>Unordered Lists</a:t>
            </a:r>
          </a:p>
        </p:txBody>
      </p:sp>
      <p:cxnSp>
        <p:nvCxnSpPr>
          <p:cNvPr id="9" name="Straight Connector 8">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HTML – Basic Markups</a:t>
            </a:r>
          </a:p>
        </p:txBody>
      </p:sp>
    </p:spTree>
    <p:extLst>
      <p:ext uri="{BB962C8B-B14F-4D97-AF65-F5344CB8AC3E}">
        <p14:creationId xmlns:p14="http://schemas.microsoft.com/office/powerpoint/2010/main" val="416088951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1860"/>
                                        </p:tgtEl>
                                        <p:attrNameLst>
                                          <p:attrName>style.visibility</p:attrName>
                                        </p:attrNameLst>
                                      </p:cBhvr>
                                      <p:to>
                                        <p:strVal val="visible"/>
                                      </p:to>
                                    </p:set>
                                    <p:anim calcmode="lin" valueType="num">
                                      <p:cBhvr additive="base">
                                        <p:cTn id="7" dur="500" fill="hold"/>
                                        <p:tgtEl>
                                          <p:spTgt spid="121860"/>
                                        </p:tgtEl>
                                        <p:attrNameLst>
                                          <p:attrName>ppt_x</p:attrName>
                                        </p:attrNameLst>
                                      </p:cBhvr>
                                      <p:tavLst>
                                        <p:tav tm="0">
                                          <p:val>
                                            <p:strVal val="#ppt_x"/>
                                          </p:val>
                                        </p:tav>
                                        <p:tav tm="100000">
                                          <p:val>
                                            <p:strVal val="#ppt_x"/>
                                          </p:val>
                                        </p:tav>
                                      </p:tavLst>
                                    </p:anim>
                                    <p:anim calcmode="lin" valueType="num">
                                      <p:cBhvr additive="base">
                                        <p:cTn id="8" dur="500" fill="hold"/>
                                        <p:tgtEl>
                                          <p:spTgt spid="1218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883" name="Rectangle 3"/>
          <p:cNvSpPr>
            <a:spLocks noGrp="1" noChangeArrowheads="1"/>
          </p:cNvSpPr>
          <p:nvPr>
            <p:ph type="body" idx="1"/>
          </p:nvPr>
        </p:nvSpPr>
        <p:spPr>
          <a:xfrm>
            <a:off x="142045" y="1422485"/>
            <a:ext cx="11397742" cy="5142044"/>
          </a:xfrm>
        </p:spPr>
        <p:txBody>
          <a:bodyPr>
            <a:normAutofit fontScale="25000" lnSpcReduction="20000"/>
          </a:bodyPr>
          <a:lstStyle/>
          <a:p>
            <a:pPr>
              <a:spcBef>
                <a:spcPct val="20000"/>
              </a:spcBef>
              <a:buSzTx/>
              <a:buFontTx/>
              <a:buNone/>
            </a:pPr>
            <a:endParaRPr lang="en-US" altLang="en-US" sz="1400" dirty="0">
              <a:latin typeface="Courier New" panose="02070309020205020404" pitchFamily="49" charset="0"/>
            </a:endParaRPr>
          </a:p>
          <a:p>
            <a:pPr lvl="1">
              <a:lnSpc>
                <a:spcPct val="80000"/>
              </a:lnSpc>
              <a:buSzTx/>
              <a:buFont typeface="Times" panose="02020603050405020304" pitchFamily="18" charset="0"/>
              <a:buChar char="•"/>
            </a:pPr>
            <a:r>
              <a:rPr lang="en-US" altLang="en-US" sz="9600" dirty="0"/>
              <a:t>The list is the content of the &lt;</a:t>
            </a:r>
            <a:r>
              <a:rPr lang="en-US" altLang="en-US" sz="9600" dirty="0" err="1"/>
              <a:t>ol</a:t>
            </a:r>
            <a:r>
              <a:rPr lang="en-US" altLang="en-US" sz="9600" dirty="0"/>
              <a:t>&gt; tag</a:t>
            </a:r>
          </a:p>
          <a:p>
            <a:pPr lvl="1">
              <a:lnSpc>
                <a:spcPct val="80000"/>
              </a:lnSpc>
              <a:buSzTx/>
              <a:buFont typeface="Times" panose="02020603050405020304" pitchFamily="18" charset="0"/>
              <a:buChar char="•"/>
            </a:pPr>
            <a:r>
              <a:rPr lang="en-US" altLang="en-US" sz="9600" dirty="0"/>
              <a:t>Each item in the display is preceded by a sequence value</a:t>
            </a:r>
          </a:p>
          <a:p>
            <a:pPr>
              <a:spcBef>
                <a:spcPct val="20000"/>
              </a:spcBef>
              <a:buSzTx/>
              <a:buFontTx/>
              <a:buNone/>
            </a:pPr>
            <a:endParaRPr lang="en-US" altLang="en-US" sz="9600" dirty="0"/>
          </a:p>
          <a:p>
            <a:pPr>
              <a:spcBef>
                <a:spcPct val="20000"/>
              </a:spcBef>
              <a:buSzTx/>
              <a:buFontTx/>
              <a:buNone/>
            </a:pPr>
            <a:r>
              <a:rPr lang="en-US" altLang="en-US" sz="9600" dirty="0"/>
              <a:t>&lt;h3&gt; Cessna 210 Engine Starting Instructions&lt;/h3&gt;</a:t>
            </a:r>
          </a:p>
          <a:p>
            <a:pPr>
              <a:spcBef>
                <a:spcPct val="20000"/>
              </a:spcBef>
              <a:buSzTx/>
              <a:buFontTx/>
              <a:buNone/>
            </a:pPr>
            <a:r>
              <a:rPr lang="en-US" altLang="en-US" sz="9600" dirty="0"/>
              <a:t>&lt;</a:t>
            </a:r>
            <a:r>
              <a:rPr lang="en-US" altLang="en-US" sz="9600" dirty="0" err="1"/>
              <a:t>ol</a:t>
            </a:r>
            <a:r>
              <a:rPr lang="en-US" altLang="en-US" sz="9600" dirty="0"/>
              <a:t>&gt;</a:t>
            </a:r>
          </a:p>
          <a:p>
            <a:pPr>
              <a:spcBef>
                <a:spcPct val="20000"/>
              </a:spcBef>
              <a:buSzTx/>
              <a:buFontTx/>
              <a:buNone/>
            </a:pPr>
            <a:r>
              <a:rPr lang="en-US" altLang="en-US" sz="9600" dirty="0"/>
              <a:t>  &lt;li&gt; Set mixture to rich &lt;/li&gt;</a:t>
            </a:r>
          </a:p>
          <a:p>
            <a:pPr>
              <a:spcBef>
                <a:spcPct val="20000"/>
              </a:spcBef>
              <a:buSzTx/>
              <a:buFontTx/>
              <a:buNone/>
            </a:pPr>
            <a:r>
              <a:rPr lang="en-US" altLang="en-US" sz="9600" dirty="0"/>
              <a:t>  &lt;li&gt; Set propeller to high RPM &lt;/li&gt;</a:t>
            </a:r>
          </a:p>
          <a:p>
            <a:pPr>
              <a:spcBef>
                <a:spcPct val="20000"/>
              </a:spcBef>
              <a:buSzTx/>
              <a:buFontTx/>
              <a:buNone/>
            </a:pPr>
            <a:r>
              <a:rPr lang="en-US" altLang="en-US" sz="9600" dirty="0"/>
              <a:t>  &lt;li&gt; Set ignition switch to "BOTH" &lt;/li&gt;</a:t>
            </a:r>
          </a:p>
          <a:p>
            <a:pPr>
              <a:spcBef>
                <a:spcPct val="20000"/>
              </a:spcBef>
              <a:buSzTx/>
              <a:buFontTx/>
              <a:buNone/>
            </a:pPr>
            <a:r>
              <a:rPr lang="en-US" altLang="en-US" sz="9600" dirty="0"/>
              <a:t>  &lt;li&gt; Set auxiliary fuel pump switch to </a:t>
            </a:r>
          </a:p>
          <a:p>
            <a:pPr>
              <a:spcBef>
                <a:spcPct val="20000"/>
              </a:spcBef>
              <a:buSzTx/>
              <a:buFontTx/>
              <a:buNone/>
            </a:pPr>
            <a:r>
              <a:rPr lang="en-US" altLang="en-US" sz="9600" dirty="0"/>
              <a:t>       "LOW PRIME" &lt;/li&gt;</a:t>
            </a:r>
          </a:p>
          <a:p>
            <a:pPr>
              <a:spcBef>
                <a:spcPct val="20000"/>
              </a:spcBef>
              <a:buSzTx/>
              <a:buFontTx/>
              <a:buNone/>
            </a:pPr>
            <a:r>
              <a:rPr lang="en-US" altLang="en-US" sz="9600" dirty="0"/>
              <a:t>  &lt;li&gt; When fuel pressure reaches 2 to 2.5 </a:t>
            </a:r>
          </a:p>
          <a:p>
            <a:pPr>
              <a:spcBef>
                <a:spcPct val="20000"/>
              </a:spcBef>
              <a:buSzTx/>
              <a:buFontTx/>
              <a:buNone/>
            </a:pPr>
            <a:r>
              <a:rPr lang="en-US" altLang="en-US" sz="9600" dirty="0"/>
              <a:t>       PSI, push starter button &lt;/li&gt;</a:t>
            </a:r>
          </a:p>
          <a:p>
            <a:pPr>
              <a:spcBef>
                <a:spcPct val="20000"/>
              </a:spcBef>
              <a:buSzTx/>
              <a:buFontTx/>
              <a:buNone/>
            </a:pPr>
            <a:r>
              <a:rPr lang="en-US" altLang="en-US" sz="9600" dirty="0"/>
              <a:t>&lt;/</a:t>
            </a:r>
            <a:r>
              <a:rPr lang="en-US" altLang="en-US" sz="9600" dirty="0" err="1"/>
              <a:t>ol</a:t>
            </a:r>
            <a:r>
              <a:rPr lang="en-US" altLang="en-US" sz="9600" dirty="0"/>
              <a:t>&gt; </a:t>
            </a:r>
          </a:p>
          <a:p>
            <a:pPr>
              <a:spcBef>
                <a:spcPct val="20000"/>
              </a:spcBef>
              <a:buSzTx/>
              <a:buFont typeface="Times" panose="02020603050405020304" pitchFamily="18" charset="0"/>
              <a:buChar char="•"/>
            </a:pPr>
            <a:endParaRPr lang="en-US" altLang="en-US" i="1" dirty="0">
              <a:latin typeface="Arial" panose="020B0604020202020204" pitchFamily="34" charset="0"/>
            </a:endParaRPr>
          </a:p>
          <a:p>
            <a:pPr>
              <a:spcBef>
                <a:spcPct val="20000"/>
              </a:spcBef>
              <a:buSzTx/>
              <a:buFont typeface="Times" panose="02020603050405020304" pitchFamily="18" charset="0"/>
              <a:buChar char="•"/>
            </a:pPr>
            <a:endParaRPr lang="en-US" altLang="en-US" i="1" dirty="0">
              <a:latin typeface="Arial" panose="020B0604020202020204" pitchFamily="34" charset="0"/>
            </a:endParaRPr>
          </a:p>
          <a:p>
            <a:pPr>
              <a:spcBef>
                <a:spcPct val="20000"/>
              </a:spcBef>
              <a:buSzTx/>
              <a:buFont typeface="Times" panose="02020603050405020304" pitchFamily="18" charset="0"/>
              <a:buNone/>
            </a:pPr>
            <a:endParaRPr lang="en-US" altLang="en-US" i="1" dirty="0">
              <a:latin typeface="Arial" panose="020B0604020202020204" pitchFamily="34" charset="0"/>
            </a:endParaRPr>
          </a:p>
          <a:p>
            <a:pPr>
              <a:spcBef>
                <a:spcPct val="20000"/>
              </a:spcBef>
              <a:buSzTx/>
              <a:buFont typeface="Times" panose="02020603050405020304" pitchFamily="18" charset="0"/>
              <a:buNone/>
            </a:pPr>
            <a:endParaRPr lang="en-US" altLang="en-US" i="1" dirty="0">
              <a:latin typeface="Arial" panose="020B0604020202020204" pitchFamily="34" charset="0"/>
            </a:endParaRPr>
          </a:p>
          <a:p>
            <a:pPr>
              <a:spcBef>
                <a:spcPct val="20000"/>
              </a:spcBef>
              <a:buSzTx/>
              <a:buFont typeface="Times" panose="02020603050405020304" pitchFamily="18" charset="0"/>
              <a:buChar char="•"/>
            </a:pPr>
            <a:endParaRPr lang="en-US" altLang="en-US" i="1" dirty="0">
              <a:latin typeface="Arial" panose="020B0604020202020204" pitchFamily="34" charset="0"/>
            </a:endParaRPr>
          </a:p>
          <a:p>
            <a:pPr>
              <a:spcBef>
                <a:spcPct val="20000"/>
              </a:spcBef>
              <a:buSzTx/>
              <a:buFont typeface="Times" panose="02020603050405020304" pitchFamily="18" charset="0"/>
              <a:buChar char="•"/>
            </a:pPr>
            <a:endParaRPr lang="en-US" altLang="en-US" i="1" dirty="0">
              <a:latin typeface="Arial" panose="020B0604020202020204" pitchFamily="34" charset="0"/>
            </a:endParaRPr>
          </a:p>
        </p:txBody>
      </p:sp>
      <p:pic>
        <p:nvPicPr>
          <p:cNvPr id="122884" name="Picture 4" descr="ch2_8"/>
          <p:cNvPicPr>
            <a:picLocks noChangeAspect="1" noChangeArrowheads="1"/>
          </p:cNvPicPr>
          <p:nvPr/>
        </p:nvPicPr>
        <p:blipFill>
          <a:blip r:embed="rId2">
            <a:extLst>
              <a:ext uri="{28A0092B-C50C-407E-A947-70E740481C1C}">
                <a14:useLocalDpi xmlns:a14="http://schemas.microsoft.com/office/drawing/2010/main" val="0"/>
              </a:ext>
            </a:extLst>
          </a:blip>
          <a:srcRect t="41261"/>
          <a:stretch>
            <a:fillRect/>
          </a:stretch>
        </p:blipFill>
        <p:spPr bwMode="auto">
          <a:xfrm>
            <a:off x="6768037" y="2573606"/>
            <a:ext cx="3786328" cy="18573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close up of a logo&#10;&#10;Description automatically generated">
            <a:extLst>
              <a:ext uri="{FF2B5EF4-FFF2-40B4-BE49-F238E27FC236}">
                <a16:creationId xmlns:a16="http://schemas.microsoft.com/office/drawing/2014/main" id="{E04FB466-CA35-40E1-AA95-9A1A915B53E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74424" y="0"/>
            <a:ext cx="933598" cy="1398963"/>
          </a:xfrm>
          <a:prstGeom prst="rect">
            <a:avLst/>
          </a:prstGeom>
        </p:spPr>
      </p:pic>
      <p:sp>
        <p:nvSpPr>
          <p:cNvPr id="8" name="Rectangle 7">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GB" sz="2400" b="1" dirty="0">
                <a:solidFill>
                  <a:schemeClr val="accent2">
                    <a:lumMod val="75000"/>
                  </a:schemeClr>
                </a:solidFill>
              </a:rPr>
              <a:t>Ordered Lists</a:t>
            </a:r>
          </a:p>
        </p:txBody>
      </p:sp>
      <p:cxnSp>
        <p:nvCxnSpPr>
          <p:cNvPr id="9" name="Straight Connector 8">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HTML – Basic Markups</a:t>
            </a:r>
          </a:p>
        </p:txBody>
      </p:sp>
    </p:spTree>
    <p:extLst>
      <p:ext uri="{BB962C8B-B14F-4D97-AF65-F5344CB8AC3E}">
        <p14:creationId xmlns:p14="http://schemas.microsoft.com/office/powerpoint/2010/main" val="226026256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2884"/>
                                        </p:tgtEl>
                                        <p:attrNameLst>
                                          <p:attrName>style.visibility</p:attrName>
                                        </p:attrNameLst>
                                      </p:cBhvr>
                                      <p:to>
                                        <p:strVal val="visible"/>
                                      </p:to>
                                    </p:set>
                                    <p:anim calcmode="lin" valueType="num">
                                      <p:cBhvr additive="base">
                                        <p:cTn id="7" dur="500" fill="hold"/>
                                        <p:tgtEl>
                                          <p:spTgt spid="122884"/>
                                        </p:tgtEl>
                                        <p:attrNameLst>
                                          <p:attrName>ppt_x</p:attrName>
                                        </p:attrNameLst>
                                      </p:cBhvr>
                                      <p:tavLst>
                                        <p:tav tm="0">
                                          <p:val>
                                            <p:strVal val="#ppt_x"/>
                                          </p:val>
                                        </p:tav>
                                        <p:tav tm="100000">
                                          <p:val>
                                            <p:strVal val="#ppt_x"/>
                                          </p:val>
                                        </p:tav>
                                      </p:tavLst>
                                    </p:anim>
                                    <p:anim calcmode="lin" valueType="num">
                                      <p:cBhvr additive="base">
                                        <p:cTn id="8" dur="500" fill="hold"/>
                                        <p:tgtEl>
                                          <p:spTgt spid="1228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3907" name="Rectangle 3"/>
          <p:cNvSpPr>
            <a:spLocks noGrp="1" noChangeArrowheads="1"/>
          </p:cNvSpPr>
          <p:nvPr>
            <p:ph type="body" idx="1"/>
          </p:nvPr>
        </p:nvSpPr>
        <p:spPr>
          <a:xfrm>
            <a:off x="310051" y="1453264"/>
            <a:ext cx="7032862" cy="5002962"/>
          </a:xfrm>
        </p:spPr>
        <p:txBody>
          <a:bodyPr>
            <a:noAutofit/>
          </a:bodyPr>
          <a:lstStyle/>
          <a:p>
            <a:pPr>
              <a:lnSpc>
                <a:spcPct val="100000"/>
              </a:lnSpc>
              <a:spcBef>
                <a:spcPct val="20000"/>
              </a:spcBef>
            </a:pPr>
            <a:r>
              <a:rPr lang="en-US" altLang="en-US" sz="2400" dirty="0"/>
              <a:t>List is the content of the &lt;dl&gt; tag</a:t>
            </a:r>
          </a:p>
          <a:p>
            <a:pPr>
              <a:lnSpc>
                <a:spcPct val="100000"/>
              </a:lnSpc>
              <a:spcBef>
                <a:spcPct val="20000"/>
              </a:spcBef>
            </a:pPr>
            <a:r>
              <a:rPr lang="en-US" altLang="en-US" sz="2400" dirty="0"/>
              <a:t>Terms being defined are the content of the &lt;dt&gt; tag</a:t>
            </a:r>
          </a:p>
          <a:p>
            <a:pPr>
              <a:lnSpc>
                <a:spcPct val="100000"/>
              </a:lnSpc>
              <a:spcBef>
                <a:spcPct val="20000"/>
              </a:spcBef>
            </a:pPr>
            <a:r>
              <a:rPr lang="en-US" altLang="en-US" sz="2400" dirty="0"/>
              <a:t>The definitions themselves are the content of the &lt;dd&gt; tag</a:t>
            </a:r>
          </a:p>
          <a:p>
            <a:pPr>
              <a:lnSpc>
                <a:spcPct val="100000"/>
              </a:lnSpc>
              <a:spcBef>
                <a:spcPct val="20000"/>
              </a:spcBef>
              <a:buSzTx/>
              <a:buFontTx/>
              <a:buNone/>
            </a:pPr>
            <a:endParaRPr lang="en-US" altLang="en-US" sz="2400" dirty="0"/>
          </a:p>
          <a:p>
            <a:pPr>
              <a:lnSpc>
                <a:spcPct val="100000"/>
              </a:lnSpc>
              <a:spcBef>
                <a:spcPct val="20000"/>
              </a:spcBef>
              <a:buSzTx/>
              <a:buFontTx/>
              <a:buNone/>
            </a:pPr>
            <a:r>
              <a:rPr lang="en-US" altLang="en-US" sz="2400" dirty="0"/>
              <a:t>&lt;h3&gt; Single-Engine Cessna Airplanes &lt;/h3&gt;</a:t>
            </a:r>
          </a:p>
          <a:p>
            <a:pPr>
              <a:lnSpc>
                <a:spcPct val="100000"/>
              </a:lnSpc>
              <a:spcBef>
                <a:spcPct val="20000"/>
              </a:spcBef>
              <a:buSzTx/>
              <a:buFontTx/>
              <a:buNone/>
            </a:pPr>
            <a:r>
              <a:rPr lang="en-US" altLang="en-US" sz="2400" dirty="0"/>
              <a:t>&lt;dl &gt;</a:t>
            </a:r>
          </a:p>
          <a:p>
            <a:pPr>
              <a:lnSpc>
                <a:spcPct val="100000"/>
              </a:lnSpc>
              <a:spcBef>
                <a:spcPct val="20000"/>
              </a:spcBef>
              <a:buSzTx/>
              <a:buFontTx/>
              <a:buNone/>
            </a:pPr>
            <a:r>
              <a:rPr lang="en-US" altLang="en-US" sz="2400" dirty="0"/>
              <a:t>  &lt;</a:t>
            </a:r>
            <a:r>
              <a:rPr lang="en-US" altLang="en-US" sz="2400" dirty="0" err="1"/>
              <a:t>dt</a:t>
            </a:r>
            <a:r>
              <a:rPr lang="en-US" altLang="en-US" sz="2400" dirty="0"/>
              <a:t>&gt; 152 &lt;/</a:t>
            </a:r>
            <a:r>
              <a:rPr lang="en-US" altLang="en-US" sz="2400" dirty="0" err="1"/>
              <a:t>dt</a:t>
            </a:r>
            <a:r>
              <a:rPr lang="en-US" altLang="en-US" sz="2400" dirty="0"/>
              <a:t>&gt;</a:t>
            </a:r>
          </a:p>
          <a:p>
            <a:pPr>
              <a:lnSpc>
                <a:spcPct val="100000"/>
              </a:lnSpc>
              <a:spcBef>
                <a:spcPct val="20000"/>
              </a:spcBef>
              <a:buSzTx/>
              <a:buFontTx/>
              <a:buNone/>
            </a:pPr>
            <a:r>
              <a:rPr lang="en-US" altLang="en-US" sz="2400" dirty="0"/>
              <a:t>  &lt;</a:t>
            </a:r>
            <a:r>
              <a:rPr lang="en-US" altLang="en-US" sz="2400" dirty="0" err="1"/>
              <a:t>dd</a:t>
            </a:r>
            <a:r>
              <a:rPr lang="en-US" altLang="en-US" sz="2400" dirty="0"/>
              <a:t>&gt; Two-place trainer &lt;/</a:t>
            </a:r>
            <a:r>
              <a:rPr lang="en-US" altLang="en-US" sz="2400" dirty="0" err="1"/>
              <a:t>dd</a:t>
            </a:r>
            <a:r>
              <a:rPr lang="en-US" altLang="en-US" sz="2400" dirty="0"/>
              <a:t>&gt;</a:t>
            </a:r>
          </a:p>
          <a:p>
            <a:pPr>
              <a:lnSpc>
                <a:spcPct val="100000"/>
              </a:lnSpc>
              <a:spcBef>
                <a:spcPct val="20000"/>
              </a:spcBef>
              <a:buSzTx/>
              <a:buFontTx/>
              <a:buNone/>
            </a:pPr>
            <a:r>
              <a:rPr lang="en-US" altLang="en-US" sz="2400" dirty="0"/>
              <a:t>  &lt;</a:t>
            </a:r>
            <a:r>
              <a:rPr lang="en-US" altLang="en-US" sz="2400" dirty="0" err="1"/>
              <a:t>dt</a:t>
            </a:r>
            <a:r>
              <a:rPr lang="en-US" altLang="en-US" sz="2400" dirty="0"/>
              <a:t>&gt; 172 &lt;/</a:t>
            </a:r>
            <a:r>
              <a:rPr lang="en-US" altLang="en-US" sz="2400" dirty="0" err="1"/>
              <a:t>dt</a:t>
            </a:r>
            <a:r>
              <a:rPr lang="en-US" altLang="en-US" sz="2400" dirty="0"/>
              <a:t>&gt;</a:t>
            </a:r>
          </a:p>
          <a:p>
            <a:pPr>
              <a:lnSpc>
                <a:spcPct val="100000"/>
              </a:lnSpc>
              <a:spcBef>
                <a:spcPct val="20000"/>
              </a:spcBef>
              <a:buSzTx/>
              <a:buFontTx/>
              <a:buNone/>
            </a:pPr>
            <a:r>
              <a:rPr lang="en-US" altLang="en-US" sz="2400" dirty="0"/>
              <a:t>  &lt;</a:t>
            </a:r>
            <a:r>
              <a:rPr lang="en-US" altLang="en-US" sz="2400" dirty="0" err="1"/>
              <a:t>dd</a:t>
            </a:r>
            <a:r>
              <a:rPr lang="en-US" altLang="en-US" sz="2400" dirty="0"/>
              <a:t>&gt; Smaller four-place airplane &lt;/</a:t>
            </a:r>
            <a:r>
              <a:rPr lang="en-US" altLang="en-US" sz="2400" dirty="0" err="1"/>
              <a:t>dd</a:t>
            </a:r>
            <a:r>
              <a:rPr lang="en-US" altLang="en-US" sz="2400" dirty="0"/>
              <a:t>&gt;</a:t>
            </a:r>
          </a:p>
          <a:p>
            <a:pPr>
              <a:lnSpc>
                <a:spcPct val="100000"/>
              </a:lnSpc>
              <a:spcBef>
                <a:spcPct val="20000"/>
              </a:spcBef>
              <a:buSzTx/>
              <a:buFontTx/>
              <a:buNone/>
            </a:pPr>
            <a:r>
              <a:rPr lang="en-US" altLang="en-US" sz="2400" dirty="0"/>
              <a:t>&lt;/dl&gt;</a:t>
            </a:r>
          </a:p>
        </p:txBody>
      </p:sp>
      <p:pic>
        <p:nvPicPr>
          <p:cNvPr id="123908" name="Picture 4" descr="ch2_10"/>
          <p:cNvPicPr>
            <a:picLocks noChangeAspect="1" noChangeArrowheads="1"/>
          </p:cNvPicPr>
          <p:nvPr/>
        </p:nvPicPr>
        <p:blipFill>
          <a:blip r:embed="rId2">
            <a:extLst>
              <a:ext uri="{28A0092B-C50C-407E-A947-70E740481C1C}">
                <a14:useLocalDpi xmlns:a14="http://schemas.microsoft.com/office/drawing/2010/main" val="0"/>
              </a:ext>
            </a:extLst>
          </a:blip>
          <a:srcRect t="36182"/>
          <a:stretch>
            <a:fillRect/>
          </a:stretch>
        </p:blipFill>
        <p:spPr bwMode="auto">
          <a:xfrm>
            <a:off x="7198873" y="1625612"/>
            <a:ext cx="4442350" cy="183802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close up of a logo&#10;&#10;Description automatically generated">
            <a:extLst>
              <a:ext uri="{FF2B5EF4-FFF2-40B4-BE49-F238E27FC236}">
                <a16:creationId xmlns:a16="http://schemas.microsoft.com/office/drawing/2014/main" id="{9FCB352C-7449-4767-8DEA-E8083C10B3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74424" y="0"/>
            <a:ext cx="933598" cy="1398963"/>
          </a:xfrm>
          <a:prstGeom prst="rect">
            <a:avLst/>
          </a:prstGeom>
        </p:spPr>
      </p:pic>
      <p:sp>
        <p:nvSpPr>
          <p:cNvPr id="8" name="Rectangle 7">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GB" sz="2400" b="1" dirty="0">
                <a:solidFill>
                  <a:schemeClr val="accent2">
                    <a:lumMod val="75000"/>
                  </a:schemeClr>
                </a:solidFill>
              </a:rPr>
              <a:t>Definition Lists</a:t>
            </a:r>
          </a:p>
        </p:txBody>
      </p:sp>
      <p:cxnSp>
        <p:nvCxnSpPr>
          <p:cNvPr id="9" name="Straight Connector 8">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HTML – Basic Markups</a:t>
            </a:r>
          </a:p>
        </p:txBody>
      </p:sp>
    </p:spTree>
    <p:extLst>
      <p:ext uri="{BB962C8B-B14F-4D97-AF65-F5344CB8AC3E}">
        <p14:creationId xmlns:p14="http://schemas.microsoft.com/office/powerpoint/2010/main" val="1408309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3908"/>
                                        </p:tgtEl>
                                        <p:attrNameLst>
                                          <p:attrName>style.visibility</p:attrName>
                                        </p:attrNameLst>
                                      </p:cBhvr>
                                      <p:to>
                                        <p:strVal val="visible"/>
                                      </p:to>
                                    </p:set>
                                    <p:anim calcmode="lin" valueType="num">
                                      <p:cBhvr additive="base">
                                        <p:cTn id="7" dur="500" fill="hold"/>
                                        <p:tgtEl>
                                          <p:spTgt spid="123908"/>
                                        </p:tgtEl>
                                        <p:attrNameLst>
                                          <p:attrName>ppt_x</p:attrName>
                                        </p:attrNameLst>
                                      </p:cBhvr>
                                      <p:tavLst>
                                        <p:tav tm="0">
                                          <p:val>
                                            <p:strVal val="#ppt_x"/>
                                          </p:val>
                                        </p:tav>
                                        <p:tav tm="100000">
                                          <p:val>
                                            <p:strVal val="#ppt_x"/>
                                          </p:val>
                                        </p:tav>
                                      </p:tavLst>
                                    </p:anim>
                                    <p:anim calcmode="lin" valueType="num">
                                      <p:cBhvr additive="base">
                                        <p:cTn id="8" dur="500" fill="hold"/>
                                        <p:tgtEl>
                                          <p:spTgt spid="1239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4931" name="Rectangle 3"/>
          <p:cNvSpPr>
            <a:spLocks noGrp="1" noChangeArrowheads="1"/>
          </p:cNvSpPr>
          <p:nvPr>
            <p:ph type="body" idx="1"/>
          </p:nvPr>
        </p:nvSpPr>
        <p:spPr>
          <a:xfrm>
            <a:off x="213065" y="1475011"/>
            <a:ext cx="9429700" cy="4351338"/>
          </a:xfrm>
        </p:spPr>
        <p:txBody>
          <a:bodyPr>
            <a:noAutofit/>
          </a:bodyPr>
          <a:lstStyle/>
          <a:p>
            <a:pPr>
              <a:lnSpc>
                <a:spcPct val="120000"/>
              </a:lnSpc>
              <a:spcBef>
                <a:spcPct val="20000"/>
              </a:spcBef>
              <a:buSzTx/>
              <a:buFont typeface="Times" panose="02020603050405020304" pitchFamily="18" charset="0"/>
              <a:buChar char="•"/>
            </a:pPr>
            <a:r>
              <a:rPr lang="en-US" altLang="en-US" sz="2400" dirty="0">
                <a:latin typeface="Calibri" panose="020F0502020204030204" pitchFamily="34" charset="0"/>
                <a:cs typeface="Calibri" panose="020F0502020204030204" pitchFamily="34" charset="0"/>
              </a:rPr>
              <a:t>A matrix of cells, each possibly having content</a:t>
            </a:r>
          </a:p>
          <a:p>
            <a:pPr>
              <a:lnSpc>
                <a:spcPct val="120000"/>
              </a:lnSpc>
              <a:spcBef>
                <a:spcPct val="20000"/>
              </a:spcBef>
              <a:buSzTx/>
              <a:buFont typeface="Times" panose="02020603050405020304" pitchFamily="18" charset="0"/>
              <a:buChar char="•"/>
            </a:pPr>
            <a:r>
              <a:rPr lang="en-US" altLang="en-US" sz="2400" dirty="0">
                <a:latin typeface="Calibri" panose="020F0502020204030204" pitchFamily="34" charset="0"/>
                <a:cs typeface="Calibri" panose="020F0502020204030204" pitchFamily="34" charset="0"/>
              </a:rPr>
              <a:t>The cells can include almost any element</a:t>
            </a:r>
          </a:p>
          <a:p>
            <a:pPr>
              <a:lnSpc>
                <a:spcPct val="120000"/>
              </a:lnSpc>
              <a:spcBef>
                <a:spcPct val="20000"/>
              </a:spcBef>
              <a:buSzTx/>
              <a:buFont typeface="Times" panose="02020603050405020304" pitchFamily="18" charset="0"/>
              <a:buChar char="•"/>
            </a:pPr>
            <a:r>
              <a:rPr lang="en-US" altLang="en-US" sz="2400" dirty="0">
                <a:latin typeface="Calibri" panose="020F0502020204030204" pitchFamily="34" charset="0"/>
                <a:cs typeface="Calibri" panose="020F0502020204030204" pitchFamily="34" charset="0"/>
              </a:rPr>
              <a:t>Some cells have row or column labels and some have data</a:t>
            </a:r>
          </a:p>
          <a:p>
            <a:pPr>
              <a:lnSpc>
                <a:spcPct val="120000"/>
              </a:lnSpc>
              <a:spcBef>
                <a:spcPct val="20000"/>
              </a:spcBef>
              <a:buSzTx/>
              <a:buFont typeface="Times" panose="02020603050405020304" pitchFamily="18" charset="0"/>
              <a:buChar char="•"/>
            </a:pPr>
            <a:r>
              <a:rPr lang="en-US" altLang="en-US" sz="2400" dirty="0">
                <a:latin typeface="Calibri" panose="020F0502020204030204" pitchFamily="34" charset="0"/>
                <a:cs typeface="Calibri" panose="020F0502020204030204" pitchFamily="34" charset="0"/>
              </a:rPr>
              <a:t>A table is specified as the content of a &lt;table&gt; tag</a:t>
            </a:r>
          </a:p>
          <a:p>
            <a:pPr>
              <a:lnSpc>
                <a:spcPct val="120000"/>
              </a:lnSpc>
              <a:spcBef>
                <a:spcPct val="20000"/>
              </a:spcBef>
              <a:buSzTx/>
              <a:buFont typeface="Times" panose="02020603050405020304" pitchFamily="18" charset="0"/>
              <a:buChar char="•"/>
            </a:pPr>
            <a:r>
              <a:rPr lang="en-US" altLang="en-US" sz="2400" dirty="0">
                <a:latin typeface="Calibri" panose="020F0502020204030204" pitchFamily="34" charset="0"/>
                <a:cs typeface="Calibri" panose="020F0502020204030204" pitchFamily="34" charset="0"/>
              </a:rPr>
              <a:t>A border attribute in the &lt;table&gt; tag specifies a border between the cells</a:t>
            </a:r>
          </a:p>
          <a:p>
            <a:pPr>
              <a:lnSpc>
                <a:spcPct val="120000"/>
              </a:lnSpc>
              <a:spcBef>
                <a:spcPct val="20000"/>
              </a:spcBef>
              <a:buSzTx/>
              <a:buFont typeface="Times" panose="02020603050405020304" pitchFamily="18" charset="0"/>
              <a:buChar char="•"/>
            </a:pPr>
            <a:r>
              <a:rPr lang="en-US" altLang="en-US" sz="2400" dirty="0">
                <a:latin typeface="Calibri" panose="020F0502020204030204" pitchFamily="34" charset="0"/>
                <a:cs typeface="Calibri" panose="020F0502020204030204" pitchFamily="34" charset="0"/>
              </a:rPr>
              <a:t>Tables are given titles with the &lt;caption&gt; tag, which can immediately follow &lt;table&gt;</a:t>
            </a:r>
          </a:p>
        </p:txBody>
      </p:sp>
      <p:pic>
        <p:nvPicPr>
          <p:cNvPr id="4" name="Picture 3" descr="A close up of a logo&#10;&#10;Description automatically generated">
            <a:extLst>
              <a:ext uri="{FF2B5EF4-FFF2-40B4-BE49-F238E27FC236}">
                <a16:creationId xmlns:a16="http://schemas.microsoft.com/office/drawing/2014/main" id="{AEE37E07-FE85-4F19-AE99-654A3534DAB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4424" y="0"/>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GB" sz="2400" b="1" dirty="0">
                <a:solidFill>
                  <a:schemeClr val="accent2">
                    <a:lumMod val="75000"/>
                  </a:schemeClr>
                </a:solidFill>
              </a:rPr>
              <a:t>Tables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HTML – Basic Markups</a:t>
            </a:r>
          </a:p>
        </p:txBody>
      </p:sp>
    </p:spTree>
    <p:extLst>
      <p:ext uri="{BB962C8B-B14F-4D97-AF65-F5344CB8AC3E}">
        <p14:creationId xmlns:p14="http://schemas.microsoft.com/office/powerpoint/2010/main" val="146540878"/>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5411" name="Rectangle 3"/>
          <p:cNvSpPr>
            <a:spLocks noGrp="1" noChangeArrowheads="1"/>
          </p:cNvSpPr>
          <p:nvPr>
            <p:ph type="body" idx="1"/>
          </p:nvPr>
        </p:nvSpPr>
        <p:spPr>
          <a:xfrm>
            <a:off x="213065" y="1466791"/>
            <a:ext cx="5170251" cy="2100760"/>
          </a:xfrm>
        </p:spPr>
        <p:txBody>
          <a:bodyPr>
            <a:noAutofit/>
          </a:bodyPr>
          <a:lstStyle/>
          <a:p>
            <a:pPr>
              <a:lnSpc>
                <a:spcPct val="80000"/>
              </a:lnSpc>
              <a:spcBef>
                <a:spcPct val="20000"/>
              </a:spcBef>
              <a:buSzTx/>
            </a:pPr>
            <a:r>
              <a:rPr lang="en-US" altLang="en-US" sz="2400" dirty="0"/>
              <a:t>Each row of a table is specified as the content of a &lt;</a:t>
            </a:r>
            <a:r>
              <a:rPr lang="en-US" altLang="en-US" sz="2400" dirty="0" err="1"/>
              <a:t>tr</a:t>
            </a:r>
            <a:r>
              <a:rPr lang="en-US" altLang="en-US" sz="2400" dirty="0"/>
              <a:t>&gt; tag</a:t>
            </a:r>
          </a:p>
          <a:p>
            <a:pPr>
              <a:lnSpc>
                <a:spcPct val="80000"/>
              </a:lnSpc>
              <a:spcBef>
                <a:spcPct val="20000"/>
              </a:spcBef>
              <a:buSzTx/>
            </a:pPr>
            <a:r>
              <a:rPr lang="en-US" altLang="en-US" sz="2400" dirty="0"/>
              <a:t>The row headings are specified as the content of a &lt;</a:t>
            </a:r>
            <a:r>
              <a:rPr lang="en-US" altLang="en-US" sz="2400" dirty="0" err="1"/>
              <a:t>th</a:t>
            </a:r>
            <a:r>
              <a:rPr lang="en-US" altLang="en-US" sz="2400" dirty="0"/>
              <a:t>&gt; tag</a:t>
            </a:r>
          </a:p>
          <a:p>
            <a:pPr>
              <a:lnSpc>
                <a:spcPct val="80000"/>
              </a:lnSpc>
              <a:spcBef>
                <a:spcPct val="20000"/>
              </a:spcBef>
              <a:buSzTx/>
            </a:pPr>
            <a:r>
              <a:rPr lang="en-US" altLang="en-US" sz="2400" dirty="0"/>
              <a:t>The contents of a data cell is specified as the content of a &lt;td&gt; tag.</a:t>
            </a:r>
          </a:p>
          <a:p>
            <a:pPr>
              <a:lnSpc>
                <a:spcPct val="80000"/>
              </a:lnSpc>
              <a:spcBef>
                <a:spcPct val="20000"/>
              </a:spcBef>
              <a:buSzTx/>
            </a:pPr>
            <a:endParaRPr lang="en-US" altLang="en-US" sz="2400" dirty="0"/>
          </a:p>
          <a:p>
            <a:pPr>
              <a:lnSpc>
                <a:spcPct val="80000"/>
              </a:lnSpc>
              <a:spcBef>
                <a:spcPct val="20000"/>
              </a:spcBef>
              <a:buSzTx/>
              <a:buFontTx/>
              <a:buNone/>
            </a:pPr>
            <a:endParaRPr lang="en-US" altLang="en-US" sz="500" dirty="0">
              <a:latin typeface="Courier New" panose="02070309020205020404" pitchFamily="49" charset="0"/>
            </a:endParaRPr>
          </a:p>
          <a:p>
            <a:pPr>
              <a:lnSpc>
                <a:spcPct val="80000"/>
              </a:lnSpc>
              <a:spcBef>
                <a:spcPct val="20000"/>
              </a:spcBef>
              <a:buSzTx/>
              <a:buFontTx/>
              <a:buNone/>
            </a:pPr>
            <a:endParaRPr lang="en-US" altLang="en-US" sz="1050" dirty="0"/>
          </a:p>
        </p:txBody>
      </p:sp>
      <p:pic>
        <p:nvPicPr>
          <p:cNvPr id="4" name="Picture 4" descr="ch2_11"/>
          <p:cNvPicPr>
            <a:picLocks noChangeAspect="1" noChangeArrowheads="1"/>
          </p:cNvPicPr>
          <p:nvPr/>
        </p:nvPicPr>
        <p:blipFill>
          <a:blip r:embed="rId2">
            <a:extLst>
              <a:ext uri="{28A0092B-C50C-407E-A947-70E740481C1C}">
                <a14:useLocalDpi xmlns:a14="http://schemas.microsoft.com/office/drawing/2010/main" val="0"/>
              </a:ext>
            </a:extLst>
          </a:blip>
          <a:srcRect t="41739"/>
          <a:stretch>
            <a:fillRect/>
          </a:stretch>
        </p:blipFill>
        <p:spPr bwMode="auto">
          <a:xfrm>
            <a:off x="522908" y="3936650"/>
            <a:ext cx="3810000" cy="12477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txBox="1">
            <a:spLocks noChangeArrowheads="1"/>
          </p:cNvSpPr>
          <p:nvPr/>
        </p:nvSpPr>
        <p:spPr>
          <a:xfrm>
            <a:off x="6238849" y="1345360"/>
            <a:ext cx="5467042" cy="4505601"/>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6000" marR="0" lvl="0" indent="-306000" algn="l" defTabSz="457200" rtl="0" eaLnBrk="1" fontAlgn="auto" latinLnBrk="0" hangingPunct="1">
              <a:lnSpc>
                <a:spcPct val="80000"/>
              </a:lnSpc>
              <a:spcBef>
                <a:spcPct val="20000"/>
              </a:spcBef>
              <a:spcAft>
                <a:spcPts val="600"/>
              </a:spcAft>
              <a:buClr>
                <a:srgbClr val="ED8428"/>
              </a:buClr>
              <a:buSzTx/>
              <a:buFontTx/>
              <a:buNone/>
              <a:tabLst/>
              <a:defRPr/>
            </a:pPr>
            <a:endParaRPr kumimoji="0" lang="en-US" altLang="en-US" sz="1600" b="0" i="0" u="none" strike="noStrike" kern="1200" cap="none" spc="0" normalizeH="0" baseline="0" noProof="0" dirty="0">
              <a:ln>
                <a:noFill/>
              </a:ln>
              <a:solidFill>
                <a:srgbClr val="3D3D3D"/>
              </a:solidFill>
              <a:effectLst/>
              <a:uLnTx/>
              <a:uFillTx/>
              <a:latin typeface="+mj-lt"/>
              <a:ea typeface="+mn-ea"/>
              <a:cs typeface="+mn-cs"/>
            </a:endParaRPr>
          </a:p>
          <a:p>
            <a:pPr marL="306000" marR="0" lvl="0" indent="-306000" algn="l" defTabSz="457200" rtl="0" eaLnBrk="1" fontAlgn="auto" latinLnBrk="0" hangingPunct="1">
              <a:lnSpc>
                <a:spcPct val="80000"/>
              </a:lnSpc>
              <a:spcBef>
                <a:spcPct val="20000"/>
              </a:spcBef>
              <a:spcAft>
                <a:spcPts val="600"/>
              </a:spcAft>
              <a:buClr>
                <a:srgbClr val="ED8428"/>
              </a:buClr>
              <a:buSzTx/>
              <a:buFontTx/>
              <a:buNone/>
              <a:tabLst/>
              <a:defRPr/>
            </a:pPr>
            <a:r>
              <a:rPr kumimoji="0" lang="en-US" altLang="en-US" sz="1600" b="0" i="0" u="none" strike="noStrike" kern="1200" cap="none" spc="0" normalizeH="0" baseline="0" noProof="0" dirty="0">
                <a:ln>
                  <a:noFill/>
                </a:ln>
                <a:solidFill>
                  <a:srgbClr val="3D3D3D"/>
                </a:solidFill>
                <a:effectLst/>
                <a:uLnTx/>
                <a:uFillTx/>
                <a:latin typeface="+mj-lt"/>
                <a:cs typeface="Calibri" panose="020F0502020204030204" pitchFamily="34" charset="0"/>
              </a:rPr>
              <a:t>&lt;table border = "border"&gt;</a:t>
            </a:r>
          </a:p>
          <a:p>
            <a:pPr marL="306000" marR="0" lvl="0" indent="-306000" algn="l" defTabSz="457200" rtl="0" eaLnBrk="1" fontAlgn="auto" latinLnBrk="0" hangingPunct="1">
              <a:lnSpc>
                <a:spcPct val="80000"/>
              </a:lnSpc>
              <a:spcBef>
                <a:spcPct val="20000"/>
              </a:spcBef>
              <a:spcAft>
                <a:spcPts val="600"/>
              </a:spcAft>
              <a:buClr>
                <a:srgbClr val="ED8428"/>
              </a:buClr>
              <a:buSzTx/>
              <a:buFontTx/>
              <a:buNone/>
              <a:tabLst/>
              <a:defRPr/>
            </a:pPr>
            <a:r>
              <a:rPr kumimoji="0" lang="en-US" altLang="en-US" sz="1600" b="0" i="0" u="none" strike="noStrike" kern="1200" cap="none" spc="0" normalizeH="0" baseline="0" noProof="0" dirty="0">
                <a:ln>
                  <a:noFill/>
                </a:ln>
                <a:solidFill>
                  <a:srgbClr val="3D3D3D"/>
                </a:solidFill>
                <a:effectLst/>
                <a:uLnTx/>
                <a:uFillTx/>
                <a:latin typeface="+mj-lt"/>
                <a:cs typeface="Calibri" panose="020F0502020204030204" pitchFamily="34" charset="0"/>
              </a:rPr>
              <a:t>   &lt;caption&gt; Fruit Juice Drinks &lt;/caption&gt;</a:t>
            </a:r>
          </a:p>
          <a:p>
            <a:pPr marL="306000" marR="0" lvl="0" indent="-306000" algn="l" defTabSz="457200" rtl="0" eaLnBrk="1" fontAlgn="auto" latinLnBrk="0" hangingPunct="1">
              <a:lnSpc>
                <a:spcPct val="80000"/>
              </a:lnSpc>
              <a:spcBef>
                <a:spcPct val="20000"/>
              </a:spcBef>
              <a:spcAft>
                <a:spcPts val="600"/>
              </a:spcAft>
              <a:buClr>
                <a:srgbClr val="ED8428"/>
              </a:buClr>
              <a:buSzTx/>
              <a:buFontTx/>
              <a:buNone/>
              <a:tabLst/>
              <a:defRPr/>
            </a:pPr>
            <a:r>
              <a:rPr kumimoji="0" lang="en-US" altLang="en-US" sz="1600" b="0" i="0" u="none" strike="noStrike" kern="1200" cap="none" spc="0" normalizeH="0" baseline="0" noProof="0" dirty="0">
                <a:ln>
                  <a:noFill/>
                </a:ln>
                <a:solidFill>
                  <a:srgbClr val="3D3D3D"/>
                </a:solidFill>
                <a:effectLst/>
                <a:uLnTx/>
                <a:uFillTx/>
                <a:latin typeface="+mj-lt"/>
                <a:cs typeface="Calibri" panose="020F0502020204030204" pitchFamily="34" charset="0"/>
              </a:rPr>
              <a:t>     &lt;</a:t>
            </a:r>
            <a:r>
              <a:rPr kumimoji="0" lang="en-US" altLang="en-US" sz="1600" b="0" i="0" u="none" strike="noStrike" kern="1200" cap="none" spc="0" normalizeH="0" baseline="0" noProof="0" dirty="0" err="1">
                <a:ln>
                  <a:noFill/>
                </a:ln>
                <a:solidFill>
                  <a:srgbClr val="3D3D3D"/>
                </a:solidFill>
                <a:effectLst/>
                <a:uLnTx/>
                <a:uFillTx/>
                <a:latin typeface="+mj-lt"/>
                <a:cs typeface="Calibri" panose="020F0502020204030204" pitchFamily="34" charset="0"/>
              </a:rPr>
              <a:t>tr</a:t>
            </a:r>
            <a:r>
              <a:rPr kumimoji="0" lang="en-US" altLang="en-US" sz="1600" b="0" i="0" u="none" strike="noStrike" kern="1200" cap="none" spc="0" normalizeH="0" baseline="0" noProof="0" dirty="0">
                <a:ln>
                  <a:noFill/>
                </a:ln>
                <a:solidFill>
                  <a:srgbClr val="3D3D3D"/>
                </a:solidFill>
                <a:effectLst/>
                <a:uLnTx/>
                <a:uFillTx/>
                <a:latin typeface="+mj-lt"/>
                <a:cs typeface="Calibri" panose="020F0502020204030204" pitchFamily="34" charset="0"/>
              </a:rPr>
              <a:t>&gt;</a:t>
            </a:r>
          </a:p>
          <a:p>
            <a:pPr marL="306000" marR="0" lvl="0" indent="-306000" algn="l" defTabSz="457200" rtl="0" eaLnBrk="1" fontAlgn="auto" latinLnBrk="0" hangingPunct="1">
              <a:lnSpc>
                <a:spcPct val="80000"/>
              </a:lnSpc>
              <a:spcBef>
                <a:spcPct val="20000"/>
              </a:spcBef>
              <a:spcAft>
                <a:spcPts val="600"/>
              </a:spcAft>
              <a:buClr>
                <a:srgbClr val="ED8428"/>
              </a:buClr>
              <a:buSzTx/>
              <a:buFontTx/>
              <a:buNone/>
              <a:tabLst/>
              <a:defRPr/>
            </a:pPr>
            <a:r>
              <a:rPr kumimoji="0" lang="en-US" altLang="en-US" sz="1600" b="0" i="0" u="none" strike="noStrike" kern="1200" cap="none" spc="0" normalizeH="0" baseline="0" noProof="0" dirty="0">
                <a:ln>
                  <a:noFill/>
                </a:ln>
                <a:solidFill>
                  <a:srgbClr val="3D3D3D"/>
                </a:solidFill>
                <a:effectLst/>
                <a:uLnTx/>
                <a:uFillTx/>
                <a:latin typeface="+mj-lt"/>
                <a:cs typeface="Calibri" panose="020F0502020204030204" pitchFamily="34" charset="0"/>
              </a:rPr>
              <a:t>       &lt;</a:t>
            </a:r>
            <a:r>
              <a:rPr kumimoji="0" lang="en-US" altLang="en-US" sz="1600" b="0" i="0" u="none" strike="noStrike" kern="1200" cap="none" spc="0" normalizeH="0" baseline="0" noProof="0" dirty="0" err="1">
                <a:ln>
                  <a:noFill/>
                </a:ln>
                <a:solidFill>
                  <a:srgbClr val="3D3D3D"/>
                </a:solidFill>
                <a:effectLst/>
                <a:uLnTx/>
                <a:uFillTx/>
                <a:latin typeface="+mj-lt"/>
                <a:cs typeface="Calibri" panose="020F0502020204030204" pitchFamily="34" charset="0"/>
              </a:rPr>
              <a:t>th</a:t>
            </a:r>
            <a:r>
              <a:rPr kumimoji="0" lang="en-US" altLang="en-US" sz="1600" b="0" i="0" u="none" strike="noStrike" kern="1200" cap="none" spc="0" normalizeH="0" baseline="0" noProof="0" dirty="0">
                <a:ln>
                  <a:noFill/>
                </a:ln>
                <a:solidFill>
                  <a:srgbClr val="3D3D3D"/>
                </a:solidFill>
                <a:effectLst/>
                <a:uLnTx/>
                <a:uFillTx/>
                <a:latin typeface="+mj-lt"/>
                <a:cs typeface="Calibri" panose="020F0502020204030204" pitchFamily="34" charset="0"/>
              </a:rPr>
              <a:t>&gt; &lt;/</a:t>
            </a:r>
            <a:r>
              <a:rPr kumimoji="0" lang="en-US" altLang="en-US" sz="1600" b="0" i="0" u="none" strike="noStrike" kern="1200" cap="none" spc="0" normalizeH="0" baseline="0" noProof="0" dirty="0" err="1">
                <a:ln>
                  <a:noFill/>
                </a:ln>
                <a:solidFill>
                  <a:srgbClr val="3D3D3D"/>
                </a:solidFill>
                <a:effectLst/>
                <a:uLnTx/>
                <a:uFillTx/>
                <a:latin typeface="+mj-lt"/>
                <a:cs typeface="Calibri" panose="020F0502020204030204" pitchFamily="34" charset="0"/>
              </a:rPr>
              <a:t>th</a:t>
            </a:r>
            <a:r>
              <a:rPr kumimoji="0" lang="en-US" altLang="en-US" sz="1600" b="0" i="0" u="none" strike="noStrike" kern="1200" cap="none" spc="0" normalizeH="0" baseline="0" noProof="0" dirty="0">
                <a:ln>
                  <a:noFill/>
                </a:ln>
                <a:solidFill>
                  <a:srgbClr val="3D3D3D"/>
                </a:solidFill>
                <a:effectLst/>
                <a:uLnTx/>
                <a:uFillTx/>
                <a:latin typeface="+mj-lt"/>
                <a:cs typeface="Calibri" panose="020F0502020204030204" pitchFamily="34" charset="0"/>
              </a:rPr>
              <a:t>&gt;</a:t>
            </a:r>
          </a:p>
          <a:p>
            <a:pPr marL="306000" marR="0" lvl="0" indent="-306000" algn="l" defTabSz="457200" rtl="0" eaLnBrk="1" fontAlgn="auto" latinLnBrk="0" hangingPunct="1">
              <a:lnSpc>
                <a:spcPct val="80000"/>
              </a:lnSpc>
              <a:spcBef>
                <a:spcPct val="20000"/>
              </a:spcBef>
              <a:spcAft>
                <a:spcPts val="600"/>
              </a:spcAft>
              <a:buClr>
                <a:srgbClr val="ED8428"/>
              </a:buClr>
              <a:buSzTx/>
              <a:buFontTx/>
              <a:buNone/>
              <a:tabLst/>
              <a:defRPr/>
            </a:pPr>
            <a:r>
              <a:rPr kumimoji="0" lang="en-US" altLang="en-US" sz="1600" b="0" i="0" u="none" strike="noStrike" kern="1200" cap="none" spc="0" normalizeH="0" baseline="0" noProof="0" dirty="0">
                <a:ln>
                  <a:noFill/>
                </a:ln>
                <a:solidFill>
                  <a:srgbClr val="3D3D3D"/>
                </a:solidFill>
                <a:effectLst/>
                <a:uLnTx/>
                <a:uFillTx/>
                <a:latin typeface="+mj-lt"/>
                <a:cs typeface="Calibri" panose="020F0502020204030204" pitchFamily="34" charset="0"/>
              </a:rPr>
              <a:t>       &lt;</a:t>
            </a:r>
            <a:r>
              <a:rPr kumimoji="0" lang="en-US" altLang="en-US" sz="1600" b="0" i="0" u="none" strike="noStrike" kern="1200" cap="none" spc="0" normalizeH="0" baseline="0" noProof="0" dirty="0" err="1">
                <a:ln>
                  <a:noFill/>
                </a:ln>
                <a:solidFill>
                  <a:srgbClr val="3D3D3D"/>
                </a:solidFill>
                <a:effectLst/>
                <a:uLnTx/>
                <a:uFillTx/>
                <a:latin typeface="+mj-lt"/>
                <a:cs typeface="Calibri" panose="020F0502020204030204" pitchFamily="34" charset="0"/>
              </a:rPr>
              <a:t>th</a:t>
            </a:r>
            <a:r>
              <a:rPr kumimoji="0" lang="en-US" altLang="en-US" sz="1600" b="0" i="0" u="none" strike="noStrike" kern="1200" cap="none" spc="0" normalizeH="0" baseline="0" noProof="0" dirty="0">
                <a:ln>
                  <a:noFill/>
                </a:ln>
                <a:solidFill>
                  <a:srgbClr val="3D3D3D"/>
                </a:solidFill>
                <a:effectLst/>
                <a:uLnTx/>
                <a:uFillTx/>
                <a:latin typeface="+mj-lt"/>
                <a:cs typeface="Calibri" panose="020F0502020204030204" pitchFamily="34" charset="0"/>
              </a:rPr>
              <a:t>&gt; Apple &lt;/</a:t>
            </a:r>
            <a:r>
              <a:rPr kumimoji="0" lang="en-US" altLang="en-US" sz="1600" b="0" i="0" u="none" strike="noStrike" kern="1200" cap="none" spc="0" normalizeH="0" baseline="0" noProof="0" dirty="0" err="1">
                <a:ln>
                  <a:noFill/>
                </a:ln>
                <a:solidFill>
                  <a:srgbClr val="3D3D3D"/>
                </a:solidFill>
                <a:effectLst/>
                <a:uLnTx/>
                <a:uFillTx/>
                <a:latin typeface="+mj-lt"/>
                <a:cs typeface="Calibri" panose="020F0502020204030204" pitchFamily="34" charset="0"/>
              </a:rPr>
              <a:t>th</a:t>
            </a:r>
            <a:r>
              <a:rPr kumimoji="0" lang="en-US" altLang="en-US" sz="1600" b="0" i="0" u="none" strike="noStrike" kern="1200" cap="none" spc="0" normalizeH="0" baseline="0" noProof="0" dirty="0">
                <a:ln>
                  <a:noFill/>
                </a:ln>
                <a:solidFill>
                  <a:srgbClr val="3D3D3D"/>
                </a:solidFill>
                <a:effectLst/>
                <a:uLnTx/>
                <a:uFillTx/>
                <a:latin typeface="+mj-lt"/>
                <a:cs typeface="Calibri" panose="020F0502020204030204" pitchFamily="34" charset="0"/>
              </a:rPr>
              <a:t>&gt;</a:t>
            </a:r>
          </a:p>
          <a:p>
            <a:pPr marL="306000" marR="0" lvl="0" indent="-306000" algn="l" defTabSz="457200" rtl="0" eaLnBrk="1" fontAlgn="auto" latinLnBrk="0" hangingPunct="1">
              <a:lnSpc>
                <a:spcPct val="80000"/>
              </a:lnSpc>
              <a:spcBef>
                <a:spcPct val="20000"/>
              </a:spcBef>
              <a:spcAft>
                <a:spcPts val="600"/>
              </a:spcAft>
              <a:buClr>
                <a:srgbClr val="ED8428"/>
              </a:buClr>
              <a:buSzTx/>
              <a:buFontTx/>
              <a:buNone/>
              <a:tabLst/>
              <a:defRPr/>
            </a:pPr>
            <a:r>
              <a:rPr kumimoji="0" lang="en-US" altLang="en-US" sz="1600" b="0" i="0" u="none" strike="noStrike" kern="1200" cap="none" spc="0" normalizeH="0" baseline="0" noProof="0" dirty="0">
                <a:ln>
                  <a:noFill/>
                </a:ln>
                <a:solidFill>
                  <a:srgbClr val="3D3D3D"/>
                </a:solidFill>
                <a:effectLst/>
                <a:uLnTx/>
                <a:uFillTx/>
                <a:latin typeface="+mj-lt"/>
                <a:cs typeface="Calibri" panose="020F0502020204030204" pitchFamily="34" charset="0"/>
              </a:rPr>
              <a:t>       &lt;</a:t>
            </a:r>
            <a:r>
              <a:rPr kumimoji="0" lang="en-US" altLang="en-US" sz="1600" b="0" i="0" u="none" strike="noStrike" kern="1200" cap="none" spc="0" normalizeH="0" baseline="0" noProof="0" dirty="0" err="1">
                <a:ln>
                  <a:noFill/>
                </a:ln>
                <a:solidFill>
                  <a:srgbClr val="3D3D3D"/>
                </a:solidFill>
                <a:effectLst/>
                <a:uLnTx/>
                <a:uFillTx/>
                <a:latin typeface="+mj-lt"/>
                <a:cs typeface="Calibri" panose="020F0502020204030204" pitchFamily="34" charset="0"/>
              </a:rPr>
              <a:t>th</a:t>
            </a:r>
            <a:r>
              <a:rPr kumimoji="0" lang="en-US" altLang="en-US" sz="1600" b="0" i="0" u="none" strike="noStrike" kern="1200" cap="none" spc="0" normalizeH="0" baseline="0" noProof="0" dirty="0">
                <a:ln>
                  <a:noFill/>
                </a:ln>
                <a:solidFill>
                  <a:srgbClr val="3D3D3D"/>
                </a:solidFill>
                <a:effectLst/>
                <a:uLnTx/>
                <a:uFillTx/>
                <a:latin typeface="+mj-lt"/>
                <a:cs typeface="Calibri" panose="020F0502020204030204" pitchFamily="34" charset="0"/>
              </a:rPr>
              <a:t>&gt; Orange &lt;/</a:t>
            </a:r>
            <a:r>
              <a:rPr kumimoji="0" lang="en-US" altLang="en-US" sz="1600" b="0" i="0" u="none" strike="noStrike" kern="1200" cap="none" spc="0" normalizeH="0" baseline="0" noProof="0" dirty="0" err="1">
                <a:ln>
                  <a:noFill/>
                </a:ln>
                <a:solidFill>
                  <a:srgbClr val="3D3D3D"/>
                </a:solidFill>
                <a:effectLst/>
                <a:uLnTx/>
                <a:uFillTx/>
                <a:latin typeface="+mj-lt"/>
                <a:cs typeface="Calibri" panose="020F0502020204030204" pitchFamily="34" charset="0"/>
              </a:rPr>
              <a:t>th</a:t>
            </a:r>
            <a:r>
              <a:rPr kumimoji="0" lang="en-US" altLang="en-US" sz="1600" b="0" i="0" u="none" strike="noStrike" kern="1200" cap="none" spc="0" normalizeH="0" baseline="0" noProof="0" dirty="0">
                <a:ln>
                  <a:noFill/>
                </a:ln>
                <a:solidFill>
                  <a:srgbClr val="3D3D3D"/>
                </a:solidFill>
                <a:effectLst/>
                <a:uLnTx/>
                <a:uFillTx/>
                <a:latin typeface="+mj-lt"/>
                <a:cs typeface="Calibri" panose="020F0502020204030204" pitchFamily="34" charset="0"/>
              </a:rPr>
              <a:t>&gt;</a:t>
            </a:r>
          </a:p>
          <a:p>
            <a:pPr marL="306000" marR="0" lvl="0" indent="-306000" algn="l" defTabSz="457200" rtl="0" eaLnBrk="1" fontAlgn="auto" latinLnBrk="0" hangingPunct="1">
              <a:lnSpc>
                <a:spcPct val="80000"/>
              </a:lnSpc>
              <a:spcBef>
                <a:spcPct val="20000"/>
              </a:spcBef>
              <a:spcAft>
                <a:spcPts val="600"/>
              </a:spcAft>
              <a:buClr>
                <a:srgbClr val="ED8428"/>
              </a:buClr>
              <a:buSzTx/>
              <a:buFontTx/>
              <a:buNone/>
              <a:tabLst/>
              <a:defRPr/>
            </a:pPr>
            <a:r>
              <a:rPr kumimoji="0" lang="en-US" altLang="en-US" sz="1600" b="0" i="0" u="none" strike="noStrike" kern="1200" cap="none" spc="0" normalizeH="0" baseline="0" noProof="0" dirty="0">
                <a:ln>
                  <a:noFill/>
                </a:ln>
                <a:solidFill>
                  <a:srgbClr val="3D3D3D"/>
                </a:solidFill>
                <a:effectLst/>
                <a:uLnTx/>
                <a:uFillTx/>
                <a:latin typeface="+mj-lt"/>
                <a:cs typeface="Calibri" panose="020F0502020204030204" pitchFamily="34" charset="0"/>
              </a:rPr>
              <a:t>       &lt;</a:t>
            </a:r>
            <a:r>
              <a:rPr kumimoji="0" lang="en-US" altLang="en-US" sz="1600" b="0" i="0" u="none" strike="noStrike" kern="1200" cap="none" spc="0" normalizeH="0" baseline="0" noProof="0" dirty="0" err="1">
                <a:ln>
                  <a:noFill/>
                </a:ln>
                <a:solidFill>
                  <a:srgbClr val="3D3D3D"/>
                </a:solidFill>
                <a:effectLst/>
                <a:uLnTx/>
                <a:uFillTx/>
                <a:latin typeface="+mj-lt"/>
                <a:cs typeface="Calibri" panose="020F0502020204030204" pitchFamily="34" charset="0"/>
              </a:rPr>
              <a:t>th</a:t>
            </a:r>
            <a:r>
              <a:rPr kumimoji="0" lang="en-US" altLang="en-US" sz="1600" b="0" i="0" u="none" strike="noStrike" kern="1200" cap="none" spc="0" normalizeH="0" baseline="0" noProof="0" dirty="0">
                <a:ln>
                  <a:noFill/>
                </a:ln>
                <a:solidFill>
                  <a:srgbClr val="3D3D3D"/>
                </a:solidFill>
                <a:effectLst/>
                <a:uLnTx/>
                <a:uFillTx/>
                <a:latin typeface="+mj-lt"/>
                <a:cs typeface="Calibri" panose="020F0502020204030204" pitchFamily="34" charset="0"/>
              </a:rPr>
              <a:t>&gt; Screwdriver &lt;/</a:t>
            </a:r>
            <a:r>
              <a:rPr kumimoji="0" lang="en-US" altLang="en-US" sz="1600" b="0" i="0" u="none" strike="noStrike" kern="1200" cap="none" spc="0" normalizeH="0" baseline="0" noProof="0" dirty="0" err="1">
                <a:ln>
                  <a:noFill/>
                </a:ln>
                <a:solidFill>
                  <a:srgbClr val="3D3D3D"/>
                </a:solidFill>
                <a:effectLst/>
                <a:uLnTx/>
                <a:uFillTx/>
                <a:latin typeface="+mj-lt"/>
                <a:cs typeface="Calibri" panose="020F0502020204030204" pitchFamily="34" charset="0"/>
              </a:rPr>
              <a:t>th</a:t>
            </a:r>
            <a:r>
              <a:rPr kumimoji="0" lang="en-US" altLang="en-US" sz="1600" b="0" i="0" u="none" strike="noStrike" kern="1200" cap="none" spc="0" normalizeH="0" baseline="0" noProof="0" dirty="0">
                <a:ln>
                  <a:noFill/>
                </a:ln>
                <a:solidFill>
                  <a:srgbClr val="3D3D3D"/>
                </a:solidFill>
                <a:effectLst/>
                <a:uLnTx/>
                <a:uFillTx/>
                <a:latin typeface="+mj-lt"/>
                <a:cs typeface="Calibri" panose="020F0502020204030204" pitchFamily="34" charset="0"/>
              </a:rPr>
              <a:t>&gt;</a:t>
            </a:r>
          </a:p>
          <a:p>
            <a:pPr marL="306000" marR="0" lvl="0" indent="-306000" algn="l" defTabSz="457200" rtl="0" eaLnBrk="1" fontAlgn="auto" latinLnBrk="0" hangingPunct="1">
              <a:lnSpc>
                <a:spcPct val="80000"/>
              </a:lnSpc>
              <a:spcBef>
                <a:spcPct val="20000"/>
              </a:spcBef>
              <a:spcAft>
                <a:spcPts val="600"/>
              </a:spcAft>
              <a:buClr>
                <a:srgbClr val="ED8428"/>
              </a:buClr>
              <a:buSzTx/>
              <a:buFontTx/>
              <a:buNone/>
              <a:tabLst/>
              <a:defRPr/>
            </a:pPr>
            <a:r>
              <a:rPr kumimoji="0" lang="en-US" altLang="en-US" sz="1600" b="0" i="0" u="none" strike="noStrike" kern="1200" cap="none" spc="0" normalizeH="0" baseline="0" noProof="0" dirty="0">
                <a:ln>
                  <a:noFill/>
                </a:ln>
                <a:solidFill>
                  <a:srgbClr val="3D3D3D"/>
                </a:solidFill>
                <a:effectLst/>
                <a:uLnTx/>
                <a:uFillTx/>
                <a:latin typeface="+mj-lt"/>
                <a:cs typeface="Calibri" panose="020F0502020204030204" pitchFamily="34" charset="0"/>
              </a:rPr>
              <a:t>     &lt;/</a:t>
            </a:r>
            <a:r>
              <a:rPr kumimoji="0" lang="en-US" altLang="en-US" sz="1600" b="0" i="0" u="none" strike="noStrike" kern="1200" cap="none" spc="0" normalizeH="0" baseline="0" noProof="0" dirty="0" err="1">
                <a:ln>
                  <a:noFill/>
                </a:ln>
                <a:solidFill>
                  <a:srgbClr val="3D3D3D"/>
                </a:solidFill>
                <a:effectLst/>
                <a:uLnTx/>
                <a:uFillTx/>
                <a:latin typeface="+mj-lt"/>
                <a:cs typeface="Calibri" panose="020F0502020204030204" pitchFamily="34" charset="0"/>
              </a:rPr>
              <a:t>tr</a:t>
            </a:r>
            <a:r>
              <a:rPr kumimoji="0" lang="en-US" altLang="en-US" sz="1600" b="0" i="0" u="none" strike="noStrike" kern="1200" cap="none" spc="0" normalizeH="0" baseline="0" noProof="0" dirty="0">
                <a:ln>
                  <a:noFill/>
                </a:ln>
                <a:solidFill>
                  <a:srgbClr val="3D3D3D"/>
                </a:solidFill>
                <a:effectLst/>
                <a:uLnTx/>
                <a:uFillTx/>
                <a:latin typeface="+mj-lt"/>
                <a:cs typeface="Calibri" panose="020F0502020204030204" pitchFamily="34" charset="0"/>
              </a:rPr>
              <a:t>&gt;</a:t>
            </a:r>
          </a:p>
          <a:p>
            <a:pPr marL="306000" marR="0" lvl="0" indent="-306000" algn="l" defTabSz="457200" rtl="0" eaLnBrk="1" fontAlgn="auto" latinLnBrk="0" hangingPunct="1">
              <a:lnSpc>
                <a:spcPct val="80000"/>
              </a:lnSpc>
              <a:spcBef>
                <a:spcPct val="20000"/>
              </a:spcBef>
              <a:spcAft>
                <a:spcPts val="600"/>
              </a:spcAft>
              <a:buClr>
                <a:srgbClr val="ED8428"/>
              </a:buClr>
              <a:buSzTx/>
              <a:buFontTx/>
              <a:buNone/>
              <a:tabLst/>
              <a:defRPr/>
            </a:pPr>
            <a:r>
              <a:rPr kumimoji="0" lang="en-US" altLang="en-US" sz="1600" b="0" i="0" u="none" strike="noStrike" kern="1200" cap="none" spc="0" normalizeH="0" baseline="0" noProof="0" dirty="0">
                <a:ln>
                  <a:noFill/>
                </a:ln>
                <a:solidFill>
                  <a:srgbClr val="3D3D3D"/>
                </a:solidFill>
                <a:effectLst/>
                <a:uLnTx/>
                <a:uFillTx/>
                <a:latin typeface="+mj-lt"/>
                <a:cs typeface="Calibri" panose="020F0502020204030204" pitchFamily="34" charset="0"/>
              </a:rPr>
              <a:t>     &lt;</a:t>
            </a:r>
            <a:r>
              <a:rPr kumimoji="0" lang="en-US" altLang="en-US" sz="1600" b="0" i="0" u="none" strike="noStrike" kern="1200" cap="none" spc="0" normalizeH="0" baseline="0" noProof="0" dirty="0" err="1">
                <a:ln>
                  <a:noFill/>
                </a:ln>
                <a:solidFill>
                  <a:srgbClr val="3D3D3D"/>
                </a:solidFill>
                <a:effectLst/>
                <a:uLnTx/>
                <a:uFillTx/>
                <a:latin typeface="+mj-lt"/>
                <a:cs typeface="Calibri" panose="020F0502020204030204" pitchFamily="34" charset="0"/>
              </a:rPr>
              <a:t>tr</a:t>
            </a:r>
            <a:r>
              <a:rPr kumimoji="0" lang="en-US" altLang="en-US" sz="1600" b="0" i="0" u="none" strike="noStrike" kern="1200" cap="none" spc="0" normalizeH="0" baseline="0" noProof="0" dirty="0">
                <a:ln>
                  <a:noFill/>
                </a:ln>
                <a:solidFill>
                  <a:srgbClr val="3D3D3D"/>
                </a:solidFill>
                <a:effectLst/>
                <a:uLnTx/>
                <a:uFillTx/>
                <a:latin typeface="+mj-lt"/>
                <a:cs typeface="Calibri" panose="020F0502020204030204" pitchFamily="34" charset="0"/>
              </a:rPr>
              <a:t>&gt;</a:t>
            </a:r>
          </a:p>
          <a:p>
            <a:pPr marL="306000" marR="0" lvl="0" indent="-306000" algn="l" defTabSz="457200" rtl="0" eaLnBrk="1" fontAlgn="auto" latinLnBrk="0" hangingPunct="1">
              <a:lnSpc>
                <a:spcPct val="80000"/>
              </a:lnSpc>
              <a:spcBef>
                <a:spcPct val="20000"/>
              </a:spcBef>
              <a:spcAft>
                <a:spcPts val="600"/>
              </a:spcAft>
              <a:buClr>
                <a:srgbClr val="ED8428"/>
              </a:buClr>
              <a:buSzTx/>
              <a:buFontTx/>
              <a:buNone/>
              <a:tabLst/>
              <a:defRPr/>
            </a:pPr>
            <a:r>
              <a:rPr kumimoji="0" lang="en-US" altLang="en-US" sz="1600" b="0" i="0" u="none" strike="noStrike" kern="1200" cap="none" spc="0" normalizeH="0" baseline="0" noProof="0" dirty="0">
                <a:ln>
                  <a:noFill/>
                </a:ln>
                <a:solidFill>
                  <a:srgbClr val="3D3D3D"/>
                </a:solidFill>
                <a:effectLst/>
                <a:uLnTx/>
                <a:uFillTx/>
                <a:latin typeface="+mj-lt"/>
                <a:cs typeface="Calibri" panose="020F0502020204030204" pitchFamily="34" charset="0"/>
              </a:rPr>
              <a:t>       &lt;</a:t>
            </a:r>
            <a:r>
              <a:rPr kumimoji="0" lang="en-US" altLang="en-US" sz="1600" b="0" i="0" u="none" strike="noStrike" kern="1200" cap="none" spc="0" normalizeH="0" baseline="0" noProof="0" dirty="0" err="1">
                <a:ln>
                  <a:noFill/>
                </a:ln>
                <a:solidFill>
                  <a:srgbClr val="3D3D3D"/>
                </a:solidFill>
                <a:effectLst/>
                <a:uLnTx/>
                <a:uFillTx/>
                <a:latin typeface="+mj-lt"/>
                <a:cs typeface="Calibri" panose="020F0502020204030204" pitchFamily="34" charset="0"/>
              </a:rPr>
              <a:t>th</a:t>
            </a:r>
            <a:r>
              <a:rPr kumimoji="0" lang="en-US" altLang="en-US" sz="1600" b="0" i="0" u="none" strike="noStrike" kern="1200" cap="none" spc="0" normalizeH="0" baseline="0" noProof="0" dirty="0">
                <a:ln>
                  <a:noFill/>
                </a:ln>
                <a:solidFill>
                  <a:srgbClr val="3D3D3D"/>
                </a:solidFill>
                <a:effectLst/>
                <a:uLnTx/>
                <a:uFillTx/>
                <a:latin typeface="+mj-lt"/>
                <a:cs typeface="Calibri" panose="020F0502020204030204" pitchFamily="34" charset="0"/>
              </a:rPr>
              <a:t>&gt; Breakfast &lt;/</a:t>
            </a:r>
            <a:r>
              <a:rPr kumimoji="0" lang="en-US" altLang="en-US" sz="1600" b="0" i="0" u="none" strike="noStrike" kern="1200" cap="none" spc="0" normalizeH="0" baseline="0" noProof="0" dirty="0" err="1">
                <a:ln>
                  <a:noFill/>
                </a:ln>
                <a:solidFill>
                  <a:srgbClr val="3D3D3D"/>
                </a:solidFill>
                <a:effectLst/>
                <a:uLnTx/>
                <a:uFillTx/>
                <a:latin typeface="+mj-lt"/>
                <a:cs typeface="Calibri" panose="020F0502020204030204" pitchFamily="34" charset="0"/>
              </a:rPr>
              <a:t>th</a:t>
            </a:r>
            <a:r>
              <a:rPr kumimoji="0" lang="en-US" altLang="en-US" sz="1600" b="0" i="0" u="none" strike="noStrike" kern="1200" cap="none" spc="0" normalizeH="0" baseline="0" noProof="0" dirty="0">
                <a:ln>
                  <a:noFill/>
                </a:ln>
                <a:solidFill>
                  <a:srgbClr val="3D3D3D"/>
                </a:solidFill>
                <a:effectLst/>
                <a:uLnTx/>
                <a:uFillTx/>
                <a:latin typeface="+mj-lt"/>
                <a:cs typeface="Calibri" panose="020F0502020204030204" pitchFamily="34" charset="0"/>
              </a:rPr>
              <a:t>&gt;</a:t>
            </a:r>
          </a:p>
          <a:p>
            <a:pPr marL="306000" marR="0" lvl="0" indent="-306000" algn="l" defTabSz="457200" rtl="0" eaLnBrk="1" fontAlgn="auto" latinLnBrk="0" hangingPunct="1">
              <a:lnSpc>
                <a:spcPct val="80000"/>
              </a:lnSpc>
              <a:spcBef>
                <a:spcPct val="20000"/>
              </a:spcBef>
              <a:spcAft>
                <a:spcPts val="600"/>
              </a:spcAft>
              <a:buClr>
                <a:srgbClr val="ED8428"/>
              </a:buClr>
              <a:buSzTx/>
              <a:buFontTx/>
              <a:buNone/>
              <a:tabLst/>
              <a:defRPr/>
            </a:pPr>
            <a:r>
              <a:rPr kumimoji="0" lang="en-US" altLang="en-US" sz="1600" b="0" i="0" u="none" strike="noStrike" kern="1200" cap="none" spc="0" normalizeH="0" baseline="0" noProof="0" dirty="0">
                <a:ln>
                  <a:noFill/>
                </a:ln>
                <a:solidFill>
                  <a:srgbClr val="3D3D3D"/>
                </a:solidFill>
                <a:effectLst/>
                <a:uLnTx/>
                <a:uFillTx/>
                <a:latin typeface="+mj-lt"/>
                <a:cs typeface="Calibri" panose="020F0502020204030204" pitchFamily="34" charset="0"/>
              </a:rPr>
              <a:t>       &lt;td&gt; 0 &lt;/td&gt;</a:t>
            </a:r>
          </a:p>
          <a:p>
            <a:pPr marL="306000" marR="0" lvl="0" indent="-306000" algn="l" defTabSz="457200" rtl="0" eaLnBrk="1" fontAlgn="auto" latinLnBrk="0" hangingPunct="1">
              <a:lnSpc>
                <a:spcPct val="80000"/>
              </a:lnSpc>
              <a:spcBef>
                <a:spcPct val="20000"/>
              </a:spcBef>
              <a:spcAft>
                <a:spcPts val="600"/>
              </a:spcAft>
              <a:buClr>
                <a:srgbClr val="ED8428"/>
              </a:buClr>
              <a:buSzTx/>
              <a:buFontTx/>
              <a:buNone/>
              <a:tabLst/>
              <a:defRPr/>
            </a:pPr>
            <a:r>
              <a:rPr kumimoji="0" lang="en-US" altLang="en-US" sz="1600" b="0" i="0" u="none" strike="noStrike" kern="1200" cap="none" spc="0" normalizeH="0" baseline="0" noProof="0" dirty="0">
                <a:ln>
                  <a:noFill/>
                </a:ln>
                <a:solidFill>
                  <a:srgbClr val="3D3D3D"/>
                </a:solidFill>
                <a:effectLst/>
                <a:uLnTx/>
                <a:uFillTx/>
                <a:latin typeface="+mj-lt"/>
                <a:cs typeface="Calibri" panose="020F0502020204030204" pitchFamily="34" charset="0"/>
              </a:rPr>
              <a:t>       &lt;td&gt; 1 &lt;/td&gt;</a:t>
            </a:r>
          </a:p>
          <a:p>
            <a:pPr marL="306000" marR="0" lvl="0" indent="-306000" algn="l" defTabSz="457200" rtl="0" eaLnBrk="1" fontAlgn="auto" latinLnBrk="0" hangingPunct="1">
              <a:lnSpc>
                <a:spcPct val="80000"/>
              </a:lnSpc>
              <a:spcBef>
                <a:spcPct val="20000"/>
              </a:spcBef>
              <a:spcAft>
                <a:spcPts val="600"/>
              </a:spcAft>
              <a:buClr>
                <a:srgbClr val="ED8428"/>
              </a:buClr>
              <a:buSzTx/>
              <a:buFontTx/>
              <a:buNone/>
              <a:tabLst/>
              <a:defRPr/>
            </a:pPr>
            <a:r>
              <a:rPr kumimoji="0" lang="en-US" altLang="en-US" sz="1600" b="0" i="0" u="none" strike="noStrike" kern="1200" cap="none" spc="0" normalizeH="0" baseline="0" noProof="0" dirty="0">
                <a:ln>
                  <a:noFill/>
                </a:ln>
                <a:solidFill>
                  <a:srgbClr val="3D3D3D"/>
                </a:solidFill>
                <a:effectLst/>
                <a:uLnTx/>
                <a:uFillTx/>
                <a:latin typeface="+mj-lt"/>
                <a:cs typeface="Calibri" panose="020F0502020204030204" pitchFamily="34" charset="0"/>
              </a:rPr>
              <a:t>       &lt;td&gt; 0 &lt;/td&gt;</a:t>
            </a:r>
          </a:p>
          <a:p>
            <a:pPr marL="306000" marR="0" lvl="0" indent="-306000" algn="l" defTabSz="457200" rtl="0" eaLnBrk="1" fontAlgn="auto" latinLnBrk="0" hangingPunct="1">
              <a:lnSpc>
                <a:spcPct val="80000"/>
              </a:lnSpc>
              <a:spcBef>
                <a:spcPct val="20000"/>
              </a:spcBef>
              <a:spcAft>
                <a:spcPts val="600"/>
              </a:spcAft>
              <a:buClr>
                <a:srgbClr val="ED8428"/>
              </a:buClr>
              <a:buSzTx/>
              <a:buFontTx/>
              <a:buNone/>
              <a:tabLst/>
              <a:defRPr/>
            </a:pPr>
            <a:r>
              <a:rPr kumimoji="0" lang="en-US" altLang="en-US" sz="1600" b="0" i="0" u="none" strike="noStrike" kern="1200" cap="none" spc="0" normalizeH="0" baseline="0" noProof="0" dirty="0">
                <a:ln>
                  <a:noFill/>
                </a:ln>
                <a:solidFill>
                  <a:srgbClr val="3D3D3D"/>
                </a:solidFill>
                <a:effectLst/>
                <a:uLnTx/>
                <a:uFillTx/>
                <a:latin typeface="+mj-lt"/>
                <a:cs typeface="Calibri" panose="020F0502020204030204" pitchFamily="34" charset="0"/>
              </a:rPr>
              <a:t>     &lt;/</a:t>
            </a:r>
            <a:r>
              <a:rPr kumimoji="0" lang="en-US" altLang="en-US" sz="1600" b="0" i="0" u="none" strike="noStrike" kern="1200" cap="none" spc="0" normalizeH="0" baseline="0" noProof="0" dirty="0" err="1">
                <a:ln>
                  <a:noFill/>
                </a:ln>
                <a:solidFill>
                  <a:srgbClr val="3D3D3D"/>
                </a:solidFill>
                <a:effectLst/>
                <a:uLnTx/>
                <a:uFillTx/>
                <a:latin typeface="+mj-lt"/>
                <a:cs typeface="Calibri" panose="020F0502020204030204" pitchFamily="34" charset="0"/>
              </a:rPr>
              <a:t>tr</a:t>
            </a:r>
            <a:r>
              <a:rPr kumimoji="0" lang="en-US" altLang="en-US" sz="1600" b="0" i="0" u="none" strike="noStrike" kern="1200" cap="none" spc="0" normalizeH="0" baseline="0" noProof="0" dirty="0">
                <a:ln>
                  <a:noFill/>
                </a:ln>
                <a:solidFill>
                  <a:srgbClr val="3D3D3D"/>
                </a:solidFill>
                <a:effectLst/>
                <a:uLnTx/>
                <a:uFillTx/>
                <a:latin typeface="+mj-lt"/>
                <a:cs typeface="Calibri" panose="020F0502020204030204" pitchFamily="34" charset="0"/>
              </a:rPr>
              <a:t>&gt;</a:t>
            </a:r>
          </a:p>
          <a:p>
            <a:pPr marL="306000" marR="0" lvl="0" indent="-306000" algn="l" defTabSz="457200" rtl="0" eaLnBrk="1" fontAlgn="auto" latinLnBrk="0" hangingPunct="1">
              <a:lnSpc>
                <a:spcPct val="80000"/>
              </a:lnSpc>
              <a:spcBef>
                <a:spcPct val="20000"/>
              </a:spcBef>
              <a:spcAft>
                <a:spcPts val="600"/>
              </a:spcAft>
              <a:buClr>
                <a:srgbClr val="ED8428"/>
              </a:buClr>
              <a:buSzTx/>
              <a:buFontTx/>
              <a:buNone/>
              <a:tabLst/>
              <a:defRPr/>
            </a:pPr>
            <a:r>
              <a:rPr kumimoji="0" lang="en-US" altLang="en-US" sz="1600" b="0" i="0" u="none" strike="noStrike" kern="1200" cap="none" spc="0" normalizeH="0" baseline="0" noProof="0" dirty="0">
                <a:ln>
                  <a:noFill/>
                </a:ln>
                <a:solidFill>
                  <a:srgbClr val="3D3D3D"/>
                </a:solidFill>
                <a:effectLst/>
                <a:uLnTx/>
                <a:uFillTx/>
                <a:latin typeface="+mj-lt"/>
                <a:cs typeface="Calibri" panose="020F0502020204030204" pitchFamily="34" charset="0"/>
              </a:rPr>
              <a:t>     &lt;/table&gt;</a:t>
            </a:r>
            <a:endParaRPr kumimoji="0" lang="en-US" altLang="en-US" sz="1600" b="0" i="0" u="none" strike="noStrike" kern="1200" cap="none" spc="0" normalizeH="0" baseline="0" noProof="0" dirty="0">
              <a:ln>
                <a:noFill/>
              </a:ln>
              <a:solidFill>
                <a:srgbClr val="3D3D3D"/>
              </a:solidFill>
              <a:effectLst/>
              <a:uLnTx/>
              <a:uFillTx/>
              <a:latin typeface="+mj-lt"/>
              <a:ea typeface="+mn-ea"/>
              <a:cs typeface="+mn-cs"/>
            </a:endParaRPr>
          </a:p>
        </p:txBody>
      </p:sp>
      <p:pic>
        <p:nvPicPr>
          <p:cNvPr id="6" name="Picture 5" descr="A close up of a logo&#10;&#10;Description automatically generated">
            <a:extLst>
              <a:ext uri="{FF2B5EF4-FFF2-40B4-BE49-F238E27FC236}">
                <a16:creationId xmlns:a16="http://schemas.microsoft.com/office/drawing/2014/main" id="{454160FB-7BEA-4450-8084-D595E4221CB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74424" y="0"/>
            <a:ext cx="933598" cy="1398963"/>
          </a:xfrm>
          <a:prstGeom prst="rect">
            <a:avLst/>
          </a:prstGeom>
        </p:spPr>
      </p:pic>
      <p:sp>
        <p:nvSpPr>
          <p:cNvPr id="9" name="Rectangle 8">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GB" sz="2400" b="1" dirty="0">
                <a:solidFill>
                  <a:schemeClr val="accent2">
                    <a:lumMod val="75000"/>
                  </a:schemeClr>
                </a:solidFill>
              </a:rPr>
              <a:t>Tables…(</a:t>
            </a:r>
            <a:r>
              <a:rPr lang="en-GB" sz="2400" b="1" dirty="0" err="1">
                <a:solidFill>
                  <a:schemeClr val="accent2">
                    <a:lumMod val="75000"/>
                  </a:schemeClr>
                </a:solidFill>
              </a:rPr>
              <a:t>cntd</a:t>
            </a:r>
            <a:r>
              <a:rPr lang="en-GB" sz="2400" b="1" dirty="0">
                <a:solidFill>
                  <a:schemeClr val="accent2">
                    <a:lumMod val="75000"/>
                  </a:schemeClr>
                </a:solidFill>
              </a:rPr>
              <a:t>.)</a:t>
            </a:r>
          </a:p>
        </p:txBody>
      </p:sp>
      <p:cxnSp>
        <p:nvCxnSpPr>
          <p:cNvPr id="10" name="Straight Connector 9">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HTML – Basic Markups</a:t>
            </a:r>
          </a:p>
        </p:txBody>
      </p:sp>
    </p:spTree>
    <p:extLst>
      <p:ext uri="{BB962C8B-B14F-4D97-AF65-F5344CB8AC3E}">
        <p14:creationId xmlns:p14="http://schemas.microsoft.com/office/powerpoint/2010/main" val="1593595314"/>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5955" name="Rectangle 3"/>
          <p:cNvSpPr>
            <a:spLocks noGrp="1" noChangeArrowheads="1"/>
          </p:cNvSpPr>
          <p:nvPr>
            <p:ph type="body" idx="1"/>
          </p:nvPr>
        </p:nvSpPr>
        <p:spPr>
          <a:xfrm>
            <a:off x="275208" y="1325563"/>
            <a:ext cx="5504155" cy="3280585"/>
          </a:xfrm>
        </p:spPr>
        <p:txBody>
          <a:bodyPr>
            <a:noAutofit/>
          </a:bodyPr>
          <a:lstStyle/>
          <a:p>
            <a:pPr>
              <a:lnSpc>
                <a:spcPct val="120000"/>
              </a:lnSpc>
              <a:spcBef>
                <a:spcPct val="20000"/>
              </a:spcBef>
              <a:buSzTx/>
              <a:buFontTx/>
              <a:buNone/>
            </a:pPr>
            <a:r>
              <a:rPr lang="en-US" altLang="en-US" sz="2400" dirty="0">
                <a:latin typeface="Calibri" panose="020F0502020204030204" pitchFamily="34" charset="0"/>
                <a:cs typeface="Calibri" panose="020F0502020204030204" pitchFamily="34" charset="0"/>
              </a:rPr>
              <a:t>&lt;tr&gt;</a:t>
            </a:r>
          </a:p>
          <a:p>
            <a:pPr>
              <a:lnSpc>
                <a:spcPct val="120000"/>
              </a:lnSpc>
              <a:spcBef>
                <a:spcPct val="20000"/>
              </a:spcBef>
              <a:buSzTx/>
              <a:buFontTx/>
              <a:buNone/>
            </a:pPr>
            <a:r>
              <a:rPr lang="en-US" altLang="en-US" sz="2400" dirty="0">
                <a:latin typeface="Calibri" panose="020F0502020204030204" pitchFamily="34" charset="0"/>
                <a:cs typeface="Calibri" panose="020F0502020204030204" pitchFamily="34" charset="0"/>
              </a:rPr>
              <a:t>  &lt;</a:t>
            </a:r>
            <a:r>
              <a:rPr lang="en-US" altLang="en-US" sz="2400" dirty="0" err="1">
                <a:latin typeface="Calibri" panose="020F0502020204030204" pitchFamily="34" charset="0"/>
                <a:cs typeface="Calibri" panose="020F0502020204030204" pitchFamily="34" charset="0"/>
              </a:rPr>
              <a:t>th</a:t>
            </a:r>
            <a:r>
              <a:rPr lang="en-US" altLang="en-US" sz="2400" dirty="0">
                <a:latin typeface="Calibri" panose="020F0502020204030204" pitchFamily="34" charset="0"/>
                <a:cs typeface="Calibri" panose="020F0502020204030204" pitchFamily="34" charset="0"/>
              </a:rPr>
              <a:t> </a:t>
            </a:r>
            <a:r>
              <a:rPr lang="en-US" altLang="en-US" sz="2400" dirty="0" err="1">
                <a:latin typeface="Calibri" panose="020F0502020204030204" pitchFamily="34" charset="0"/>
                <a:cs typeface="Calibri" panose="020F0502020204030204" pitchFamily="34" charset="0"/>
              </a:rPr>
              <a:t>colspan</a:t>
            </a:r>
            <a:r>
              <a:rPr lang="en-US" altLang="en-US" sz="2400" dirty="0">
                <a:latin typeface="Calibri" panose="020F0502020204030204" pitchFamily="34" charset="0"/>
                <a:cs typeface="Calibri" panose="020F0502020204030204" pitchFamily="34" charset="0"/>
              </a:rPr>
              <a:t> = "3"&gt; Fruit Juice Drinks &lt;/</a:t>
            </a:r>
            <a:r>
              <a:rPr lang="en-US" altLang="en-US" sz="2400" dirty="0" err="1">
                <a:latin typeface="Calibri" panose="020F0502020204030204" pitchFamily="34" charset="0"/>
                <a:cs typeface="Calibri" panose="020F0502020204030204" pitchFamily="34" charset="0"/>
              </a:rPr>
              <a:t>th</a:t>
            </a:r>
            <a:r>
              <a:rPr lang="en-US" altLang="en-US" sz="2400" dirty="0">
                <a:latin typeface="Calibri" panose="020F0502020204030204" pitchFamily="34" charset="0"/>
                <a:cs typeface="Calibri" panose="020F0502020204030204" pitchFamily="34" charset="0"/>
              </a:rPr>
              <a:t>&gt;</a:t>
            </a:r>
          </a:p>
          <a:p>
            <a:pPr>
              <a:lnSpc>
                <a:spcPct val="120000"/>
              </a:lnSpc>
              <a:spcBef>
                <a:spcPct val="20000"/>
              </a:spcBef>
              <a:buSzTx/>
              <a:buFontTx/>
              <a:buNone/>
            </a:pPr>
            <a:r>
              <a:rPr lang="en-US" altLang="en-US" sz="2400" dirty="0">
                <a:latin typeface="Calibri" panose="020F0502020204030204" pitchFamily="34" charset="0"/>
                <a:cs typeface="Calibri" panose="020F0502020204030204" pitchFamily="34" charset="0"/>
              </a:rPr>
              <a:t>&lt;/</a:t>
            </a:r>
            <a:r>
              <a:rPr lang="en-US" altLang="en-US" sz="2400" dirty="0" err="1">
                <a:latin typeface="Calibri" panose="020F0502020204030204" pitchFamily="34" charset="0"/>
                <a:cs typeface="Calibri" panose="020F0502020204030204" pitchFamily="34" charset="0"/>
              </a:rPr>
              <a:t>tr</a:t>
            </a:r>
            <a:r>
              <a:rPr lang="en-US" altLang="en-US" sz="2400" dirty="0">
                <a:latin typeface="Calibri" panose="020F0502020204030204" pitchFamily="34" charset="0"/>
                <a:cs typeface="Calibri" panose="020F0502020204030204" pitchFamily="34" charset="0"/>
              </a:rPr>
              <a:t>&gt;</a:t>
            </a:r>
          </a:p>
          <a:p>
            <a:pPr>
              <a:lnSpc>
                <a:spcPct val="120000"/>
              </a:lnSpc>
              <a:spcBef>
                <a:spcPct val="20000"/>
              </a:spcBef>
              <a:buSzTx/>
              <a:buFontTx/>
              <a:buNone/>
            </a:pPr>
            <a:r>
              <a:rPr lang="en-US" altLang="en-US" sz="2400" dirty="0">
                <a:latin typeface="Calibri" panose="020F0502020204030204" pitchFamily="34" charset="0"/>
                <a:cs typeface="Calibri" panose="020F0502020204030204" pitchFamily="34" charset="0"/>
              </a:rPr>
              <a:t>&lt;</a:t>
            </a:r>
            <a:r>
              <a:rPr lang="en-US" altLang="en-US" sz="2400" dirty="0" err="1">
                <a:latin typeface="Calibri" panose="020F0502020204030204" pitchFamily="34" charset="0"/>
                <a:cs typeface="Calibri" panose="020F0502020204030204" pitchFamily="34" charset="0"/>
              </a:rPr>
              <a:t>tr</a:t>
            </a:r>
            <a:r>
              <a:rPr lang="en-US" altLang="en-US" sz="2400" dirty="0">
                <a:latin typeface="Calibri" panose="020F0502020204030204" pitchFamily="34" charset="0"/>
                <a:cs typeface="Calibri" panose="020F0502020204030204" pitchFamily="34" charset="0"/>
              </a:rPr>
              <a:t>&gt;</a:t>
            </a:r>
          </a:p>
          <a:p>
            <a:pPr>
              <a:lnSpc>
                <a:spcPct val="120000"/>
              </a:lnSpc>
              <a:spcBef>
                <a:spcPct val="20000"/>
              </a:spcBef>
              <a:buSzTx/>
              <a:buFontTx/>
              <a:buNone/>
            </a:pPr>
            <a:r>
              <a:rPr lang="en-US" altLang="en-US" sz="2400" dirty="0">
                <a:latin typeface="Calibri" panose="020F0502020204030204" pitchFamily="34" charset="0"/>
                <a:cs typeface="Calibri" panose="020F0502020204030204" pitchFamily="34" charset="0"/>
              </a:rPr>
              <a:t>  &lt;</a:t>
            </a:r>
            <a:r>
              <a:rPr lang="en-US" altLang="en-US" sz="2400" dirty="0" err="1">
                <a:latin typeface="Calibri" panose="020F0502020204030204" pitchFamily="34" charset="0"/>
                <a:cs typeface="Calibri" panose="020F0502020204030204" pitchFamily="34" charset="0"/>
              </a:rPr>
              <a:t>th</a:t>
            </a:r>
            <a:r>
              <a:rPr lang="en-US" altLang="en-US" sz="2400" dirty="0">
                <a:latin typeface="Calibri" panose="020F0502020204030204" pitchFamily="34" charset="0"/>
                <a:cs typeface="Calibri" panose="020F0502020204030204" pitchFamily="34" charset="0"/>
              </a:rPr>
              <a:t>&gt; Orange &lt;/</a:t>
            </a:r>
            <a:r>
              <a:rPr lang="en-US" altLang="en-US" sz="2400" dirty="0" err="1">
                <a:latin typeface="Calibri" panose="020F0502020204030204" pitchFamily="34" charset="0"/>
                <a:cs typeface="Calibri" panose="020F0502020204030204" pitchFamily="34" charset="0"/>
              </a:rPr>
              <a:t>th</a:t>
            </a:r>
            <a:r>
              <a:rPr lang="en-US" altLang="en-US" sz="2400" dirty="0">
                <a:latin typeface="Calibri" panose="020F0502020204030204" pitchFamily="34" charset="0"/>
                <a:cs typeface="Calibri" panose="020F0502020204030204" pitchFamily="34" charset="0"/>
              </a:rPr>
              <a:t>&gt;</a:t>
            </a:r>
          </a:p>
          <a:p>
            <a:pPr>
              <a:lnSpc>
                <a:spcPct val="120000"/>
              </a:lnSpc>
              <a:spcBef>
                <a:spcPct val="20000"/>
              </a:spcBef>
              <a:buSzTx/>
              <a:buFontTx/>
              <a:buNone/>
            </a:pPr>
            <a:r>
              <a:rPr lang="en-US" altLang="en-US" sz="2400" dirty="0">
                <a:latin typeface="Calibri" panose="020F0502020204030204" pitchFamily="34" charset="0"/>
                <a:cs typeface="Calibri" panose="020F0502020204030204" pitchFamily="34" charset="0"/>
              </a:rPr>
              <a:t>  &lt;</a:t>
            </a:r>
            <a:r>
              <a:rPr lang="en-US" altLang="en-US" sz="2400" dirty="0" err="1">
                <a:latin typeface="Calibri" panose="020F0502020204030204" pitchFamily="34" charset="0"/>
                <a:cs typeface="Calibri" panose="020F0502020204030204" pitchFamily="34" charset="0"/>
              </a:rPr>
              <a:t>th</a:t>
            </a:r>
            <a:r>
              <a:rPr lang="en-US" altLang="en-US" sz="2400" dirty="0">
                <a:latin typeface="Calibri" panose="020F0502020204030204" pitchFamily="34" charset="0"/>
                <a:cs typeface="Calibri" panose="020F0502020204030204" pitchFamily="34" charset="0"/>
              </a:rPr>
              <a:t>&gt; Apple &lt;/</a:t>
            </a:r>
            <a:r>
              <a:rPr lang="en-US" altLang="en-US" sz="2400" dirty="0" err="1">
                <a:latin typeface="Calibri" panose="020F0502020204030204" pitchFamily="34" charset="0"/>
                <a:cs typeface="Calibri" panose="020F0502020204030204" pitchFamily="34" charset="0"/>
              </a:rPr>
              <a:t>th</a:t>
            </a:r>
            <a:r>
              <a:rPr lang="en-US" altLang="en-US" sz="2400" dirty="0">
                <a:latin typeface="Calibri" panose="020F0502020204030204" pitchFamily="34" charset="0"/>
                <a:cs typeface="Calibri" panose="020F0502020204030204" pitchFamily="34" charset="0"/>
              </a:rPr>
              <a:t>&gt;</a:t>
            </a:r>
          </a:p>
          <a:p>
            <a:pPr>
              <a:lnSpc>
                <a:spcPct val="120000"/>
              </a:lnSpc>
              <a:spcBef>
                <a:spcPct val="20000"/>
              </a:spcBef>
              <a:buSzTx/>
              <a:buFontTx/>
              <a:buNone/>
            </a:pPr>
            <a:r>
              <a:rPr lang="en-US" altLang="en-US" sz="2400" dirty="0">
                <a:latin typeface="Calibri" panose="020F0502020204030204" pitchFamily="34" charset="0"/>
                <a:cs typeface="Calibri" panose="020F0502020204030204" pitchFamily="34" charset="0"/>
              </a:rPr>
              <a:t>  &lt;</a:t>
            </a:r>
            <a:r>
              <a:rPr lang="en-US" altLang="en-US" sz="2400" dirty="0" err="1">
                <a:latin typeface="Calibri" panose="020F0502020204030204" pitchFamily="34" charset="0"/>
                <a:cs typeface="Calibri" panose="020F0502020204030204" pitchFamily="34" charset="0"/>
              </a:rPr>
              <a:t>th</a:t>
            </a:r>
            <a:r>
              <a:rPr lang="en-US" altLang="en-US" sz="2400" dirty="0">
                <a:latin typeface="Calibri" panose="020F0502020204030204" pitchFamily="34" charset="0"/>
                <a:cs typeface="Calibri" panose="020F0502020204030204" pitchFamily="34" charset="0"/>
              </a:rPr>
              <a:t>&gt; Screwdriver &lt;/</a:t>
            </a:r>
            <a:r>
              <a:rPr lang="en-US" altLang="en-US" sz="2400" dirty="0" err="1">
                <a:latin typeface="Calibri" panose="020F0502020204030204" pitchFamily="34" charset="0"/>
                <a:cs typeface="Calibri" panose="020F0502020204030204" pitchFamily="34" charset="0"/>
              </a:rPr>
              <a:t>th</a:t>
            </a:r>
            <a:r>
              <a:rPr lang="en-US" altLang="en-US" sz="2400" dirty="0">
                <a:latin typeface="Calibri" panose="020F0502020204030204" pitchFamily="34" charset="0"/>
                <a:cs typeface="Calibri" panose="020F0502020204030204" pitchFamily="34" charset="0"/>
              </a:rPr>
              <a:t>&gt;</a:t>
            </a:r>
          </a:p>
          <a:p>
            <a:pPr>
              <a:lnSpc>
                <a:spcPct val="120000"/>
              </a:lnSpc>
              <a:spcBef>
                <a:spcPct val="20000"/>
              </a:spcBef>
              <a:buSzTx/>
              <a:buFontTx/>
              <a:buNone/>
            </a:pPr>
            <a:r>
              <a:rPr lang="en-US" altLang="en-US" sz="2400" dirty="0">
                <a:latin typeface="Calibri" panose="020F0502020204030204" pitchFamily="34" charset="0"/>
                <a:cs typeface="Calibri" panose="020F0502020204030204" pitchFamily="34" charset="0"/>
              </a:rPr>
              <a:t>&lt;/</a:t>
            </a:r>
            <a:r>
              <a:rPr lang="en-US" altLang="en-US" sz="2400" dirty="0" err="1">
                <a:latin typeface="Calibri" panose="020F0502020204030204" pitchFamily="34" charset="0"/>
                <a:cs typeface="Calibri" panose="020F0502020204030204" pitchFamily="34" charset="0"/>
              </a:rPr>
              <a:t>tr</a:t>
            </a:r>
            <a:r>
              <a:rPr lang="en-US" altLang="en-US" sz="2400" dirty="0">
                <a:latin typeface="Calibri" panose="020F0502020204030204" pitchFamily="34" charset="0"/>
                <a:cs typeface="Calibri" panose="020F0502020204030204" pitchFamily="34" charset="0"/>
              </a:rPr>
              <a:t>&gt;</a:t>
            </a:r>
          </a:p>
        </p:txBody>
      </p:sp>
      <p:pic>
        <p:nvPicPr>
          <p:cNvPr id="125957" name="Picture 5" descr="ch2_12"/>
          <p:cNvPicPr>
            <a:picLocks noChangeAspect="1" noChangeArrowheads="1"/>
          </p:cNvPicPr>
          <p:nvPr/>
        </p:nvPicPr>
        <p:blipFill>
          <a:blip r:embed="rId2">
            <a:extLst>
              <a:ext uri="{28A0092B-C50C-407E-A947-70E740481C1C}">
                <a14:useLocalDpi xmlns:a14="http://schemas.microsoft.com/office/drawing/2010/main" val="0"/>
              </a:ext>
            </a:extLst>
          </a:blip>
          <a:srcRect t="54753"/>
          <a:stretch>
            <a:fillRect/>
          </a:stretch>
        </p:blipFill>
        <p:spPr bwMode="auto">
          <a:xfrm>
            <a:off x="5466994" y="1836488"/>
            <a:ext cx="6019800" cy="116681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close up of a logo&#10;&#10;Description automatically generated">
            <a:extLst>
              <a:ext uri="{FF2B5EF4-FFF2-40B4-BE49-F238E27FC236}">
                <a16:creationId xmlns:a16="http://schemas.microsoft.com/office/drawing/2014/main" id="{BBC1A3E7-9720-48E3-9CCE-076AEEAB20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74424" y="0"/>
            <a:ext cx="933598" cy="1398963"/>
          </a:xfrm>
          <a:prstGeom prst="rect">
            <a:avLst/>
          </a:prstGeom>
        </p:spPr>
      </p:pic>
      <p:sp>
        <p:nvSpPr>
          <p:cNvPr id="8" name="Rectangle 7">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GB" sz="2400" b="1" dirty="0">
                <a:solidFill>
                  <a:schemeClr val="accent2">
                    <a:lumMod val="75000"/>
                  </a:schemeClr>
                </a:solidFill>
              </a:rPr>
              <a:t>Tables : Column Span</a:t>
            </a:r>
          </a:p>
        </p:txBody>
      </p:sp>
      <p:cxnSp>
        <p:nvCxnSpPr>
          <p:cNvPr id="9" name="Straight Connector 8">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HTML – Basic Markups</a:t>
            </a:r>
          </a:p>
        </p:txBody>
      </p:sp>
    </p:spTree>
    <p:extLst>
      <p:ext uri="{BB962C8B-B14F-4D97-AF65-F5344CB8AC3E}">
        <p14:creationId xmlns:p14="http://schemas.microsoft.com/office/powerpoint/2010/main" val="217652103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5957"/>
                                        </p:tgtEl>
                                        <p:attrNameLst>
                                          <p:attrName>style.visibility</p:attrName>
                                        </p:attrNameLst>
                                      </p:cBhvr>
                                      <p:to>
                                        <p:strVal val="visible"/>
                                      </p:to>
                                    </p:set>
                                    <p:anim calcmode="lin" valueType="num">
                                      <p:cBhvr additive="base">
                                        <p:cTn id="7" dur="500" fill="hold"/>
                                        <p:tgtEl>
                                          <p:spTgt spid="125957"/>
                                        </p:tgtEl>
                                        <p:attrNameLst>
                                          <p:attrName>ppt_x</p:attrName>
                                        </p:attrNameLst>
                                      </p:cBhvr>
                                      <p:tavLst>
                                        <p:tav tm="0">
                                          <p:val>
                                            <p:strVal val="#ppt_x"/>
                                          </p:val>
                                        </p:tav>
                                        <p:tav tm="100000">
                                          <p:val>
                                            <p:strVal val="#ppt_x"/>
                                          </p:val>
                                        </p:tav>
                                      </p:tavLst>
                                    </p:anim>
                                    <p:anim calcmode="lin" valueType="num">
                                      <p:cBhvr additive="base">
                                        <p:cTn id="8" dur="500" fill="hold"/>
                                        <p:tgtEl>
                                          <p:spTgt spid="1259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6979" name="Rectangle 3"/>
          <p:cNvSpPr>
            <a:spLocks noGrp="1" noChangeArrowheads="1"/>
          </p:cNvSpPr>
          <p:nvPr>
            <p:ph type="body" idx="1"/>
          </p:nvPr>
        </p:nvSpPr>
        <p:spPr>
          <a:xfrm>
            <a:off x="213065" y="1422485"/>
            <a:ext cx="10515600" cy="4351338"/>
          </a:xfrm>
        </p:spPr>
        <p:txBody>
          <a:bodyPr>
            <a:noAutofit/>
          </a:bodyPr>
          <a:lstStyle/>
          <a:p>
            <a:pPr>
              <a:lnSpc>
                <a:spcPct val="80000"/>
              </a:lnSpc>
              <a:spcBef>
                <a:spcPct val="20000"/>
              </a:spcBef>
              <a:buSzTx/>
              <a:buFont typeface="Times" panose="02020603050405020304" pitchFamily="18" charset="0"/>
              <a:buChar char="•"/>
            </a:pPr>
            <a:r>
              <a:rPr lang="en-US" altLang="en-US" sz="2400" dirty="0"/>
              <a:t>If the rows have labels and there is a spanning column label, the upper left corner must be made larger, using </a:t>
            </a:r>
            <a:r>
              <a:rPr lang="en-US" altLang="en-US" sz="2400" dirty="0" err="1"/>
              <a:t>rowspan</a:t>
            </a:r>
            <a:endParaRPr lang="en-US" altLang="en-US" sz="2400" dirty="0"/>
          </a:p>
          <a:p>
            <a:pPr>
              <a:lnSpc>
                <a:spcPct val="80000"/>
              </a:lnSpc>
              <a:spcBef>
                <a:spcPct val="20000"/>
              </a:spcBef>
              <a:buSzTx/>
              <a:buFontTx/>
              <a:buNone/>
            </a:pPr>
            <a:r>
              <a:rPr lang="en-US" altLang="en-US" sz="2400" dirty="0"/>
              <a:t>&lt;table border = "border"&gt;</a:t>
            </a:r>
          </a:p>
          <a:p>
            <a:pPr>
              <a:lnSpc>
                <a:spcPct val="80000"/>
              </a:lnSpc>
              <a:spcBef>
                <a:spcPct val="20000"/>
              </a:spcBef>
              <a:buSzTx/>
              <a:buFontTx/>
              <a:buNone/>
            </a:pPr>
            <a:r>
              <a:rPr lang="en-US" altLang="en-US" sz="2400" dirty="0"/>
              <a:t>  &lt;tr&gt;</a:t>
            </a:r>
          </a:p>
          <a:p>
            <a:pPr>
              <a:lnSpc>
                <a:spcPct val="80000"/>
              </a:lnSpc>
              <a:spcBef>
                <a:spcPct val="20000"/>
              </a:spcBef>
              <a:buSzTx/>
              <a:buFontTx/>
              <a:buNone/>
            </a:pPr>
            <a:r>
              <a:rPr lang="en-US" altLang="en-US" sz="2400" dirty="0"/>
              <a:t>    &lt;td </a:t>
            </a:r>
            <a:r>
              <a:rPr lang="en-US" altLang="en-US" sz="2400" dirty="0" err="1"/>
              <a:t>rowspan</a:t>
            </a:r>
            <a:r>
              <a:rPr lang="en-US" altLang="en-US" sz="2400" dirty="0"/>
              <a:t> = "2"&gt; &lt;/td&gt;</a:t>
            </a:r>
          </a:p>
          <a:p>
            <a:pPr>
              <a:lnSpc>
                <a:spcPct val="80000"/>
              </a:lnSpc>
              <a:spcBef>
                <a:spcPct val="20000"/>
              </a:spcBef>
              <a:buSzTx/>
              <a:buFontTx/>
              <a:buNone/>
            </a:pPr>
            <a:r>
              <a:rPr lang="en-US" altLang="en-US" sz="2400" dirty="0"/>
              <a:t>    &lt;</a:t>
            </a:r>
            <a:r>
              <a:rPr lang="en-US" altLang="en-US" sz="2400" dirty="0" err="1"/>
              <a:t>th</a:t>
            </a:r>
            <a:r>
              <a:rPr lang="en-US" altLang="en-US" sz="2400" dirty="0"/>
              <a:t> </a:t>
            </a:r>
            <a:r>
              <a:rPr lang="en-US" altLang="en-US" sz="2400" dirty="0" err="1"/>
              <a:t>colspan</a:t>
            </a:r>
            <a:r>
              <a:rPr lang="en-US" altLang="en-US" sz="2400" dirty="0"/>
              <a:t> = "3"&gt; Fruit Juice Drinks</a:t>
            </a:r>
          </a:p>
          <a:p>
            <a:pPr>
              <a:lnSpc>
                <a:spcPct val="80000"/>
              </a:lnSpc>
              <a:spcBef>
                <a:spcPct val="20000"/>
              </a:spcBef>
              <a:buSzTx/>
              <a:buFontTx/>
              <a:buNone/>
            </a:pPr>
            <a:r>
              <a:rPr lang="en-US" altLang="en-US" sz="2400" dirty="0"/>
              <a:t>    &lt;/</a:t>
            </a:r>
            <a:r>
              <a:rPr lang="en-US" altLang="en-US" sz="2400" dirty="0" err="1"/>
              <a:t>th</a:t>
            </a:r>
            <a:r>
              <a:rPr lang="en-US" altLang="en-US" sz="2400" dirty="0"/>
              <a:t>&gt;</a:t>
            </a:r>
          </a:p>
          <a:p>
            <a:pPr>
              <a:lnSpc>
                <a:spcPct val="80000"/>
              </a:lnSpc>
              <a:spcBef>
                <a:spcPct val="20000"/>
              </a:spcBef>
              <a:buSzTx/>
              <a:buFontTx/>
              <a:buNone/>
            </a:pPr>
            <a:r>
              <a:rPr lang="en-US" altLang="en-US" sz="2400" dirty="0"/>
              <a:t>  &lt;/tr&gt;</a:t>
            </a:r>
          </a:p>
          <a:p>
            <a:pPr>
              <a:lnSpc>
                <a:spcPct val="80000"/>
              </a:lnSpc>
              <a:spcBef>
                <a:spcPct val="20000"/>
              </a:spcBef>
              <a:buSzTx/>
              <a:buFontTx/>
              <a:buNone/>
            </a:pPr>
            <a:r>
              <a:rPr lang="en-US" altLang="en-US" sz="2400" dirty="0"/>
              <a:t>  &lt;tr&gt;</a:t>
            </a:r>
          </a:p>
          <a:p>
            <a:pPr>
              <a:lnSpc>
                <a:spcPct val="80000"/>
              </a:lnSpc>
              <a:spcBef>
                <a:spcPct val="20000"/>
              </a:spcBef>
              <a:buSzTx/>
              <a:buFontTx/>
              <a:buNone/>
            </a:pPr>
            <a:r>
              <a:rPr lang="en-US" altLang="en-US" sz="2400" dirty="0"/>
              <a:t>    &lt;</a:t>
            </a:r>
            <a:r>
              <a:rPr lang="en-US" altLang="en-US" sz="2400" dirty="0" err="1"/>
              <a:t>th</a:t>
            </a:r>
            <a:r>
              <a:rPr lang="en-US" altLang="en-US" sz="2400" dirty="0"/>
              <a:t>&gt; Apple &lt;/</a:t>
            </a:r>
            <a:r>
              <a:rPr lang="en-US" altLang="en-US" sz="2400" dirty="0" err="1"/>
              <a:t>th</a:t>
            </a:r>
            <a:r>
              <a:rPr lang="en-US" altLang="en-US" sz="2400" dirty="0"/>
              <a:t>&gt;</a:t>
            </a:r>
          </a:p>
          <a:p>
            <a:pPr>
              <a:lnSpc>
                <a:spcPct val="80000"/>
              </a:lnSpc>
              <a:spcBef>
                <a:spcPct val="20000"/>
              </a:spcBef>
              <a:buSzTx/>
              <a:buFontTx/>
              <a:buNone/>
            </a:pPr>
            <a:r>
              <a:rPr lang="en-US" altLang="en-US" sz="2400" dirty="0"/>
              <a:t>    &lt;</a:t>
            </a:r>
            <a:r>
              <a:rPr lang="en-US" altLang="en-US" sz="2400" dirty="0" err="1"/>
              <a:t>th</a:t>
            </a:r>
            <a:r>
              <a:rPr lang="en-US" altLang="en-US" sz="2400" dirty="0"/>
              <a:t>&gt; Orange &lt;/</a:t>
            </a:r>
            <a:r>
              <a:rPr lang="en-US" altLang="en-US" sz="2400" dirty="0" err="1"/>
              <a:t>th</a:t>
            </a:r>
            <a:r>
              <a:rPr lang="en-US" altLang="en-US" sz="2400" dirty="0"/>
              <a:t>&gt;</a:t>
            </a:r>
          </a:p>
          <a:p>
            <a:pPr>
              <a:lnSpc>
                <a:spcPct val="80000"/>
              </a:lnSpc>
              <a:spcBef>
                <a:spcPct val="20000"/>
              </a:spcBef>
              <a:buSzTx/>
              <a:buFontTx/>
              <a:buNone/>
            </a:pPr>
            <a:r>
              <a:rPr lang="en-US" altLang="en-US" sz="2400" dirty="0"/>
              <a:t>&lt;/tr&gt;</a:t>
            </a:r>
          </a:p>
          <a:p>
            <a:pPr>
              <a:lnSpc>
                <a:spcPct val="80000"/>
              </a:lnSpc>
              <a:spcBef>
                <a:spcPct val="20000"/>
              </a:spcBef>
              <a:buSzTx/>
              <a:buFontTx/>
              <a:buNone/>
            </a:pPr>
            <a:r>
              <a:rPr lang="en-US" altLang="en-US" sz="2400" dirty="0"/>
              <a:t>        …</a:t>
            </a:r>
          </a:p>
          <a:p>
            <a:pPr>
              <a:lnSpc>
                <a:spcPct val="80000"/>
              </a:lnSpc>
              <a:spcBef>
                <a:spcPct val="20000"/>
              </a:spcBef>
              <a:buSzTx/>
              <a:buFontTx/>
              <a:buNone/>
            </a:pPr>
            <a:r>
              <a:rPr lang="en-US" altLang="en-US" sz="2400" dirty="0"/>
              <a:t>&lt;/table&gt;</a:t>
            </a:r>
          </a:p>
        </p:txBody>
      </p:sp>
      <p:pic>
        <p:nvPicPr>
          <p:cNvPr id="4" name="Picture 3" descr="A close up of a logo&#10;&#10;Description automatically generated">
            <a:extLst>
              <a:ext uri="{FF2B5EF4-FFF2-40B4-BE49-F238E27FC236}">
                <a16:creationId xmlns:a16="http://schemas.microsoft.com/office/drawing/2014/main" id="{53ADE0D6-1576-4C19-91C9-9C82EEA25DF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4424" y="0"/>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GB" sz="2400" b="1" dirty="0">
                <a:solidFill>
                  <a:schemeClr val="accent2">
                    <a:lumMod val="75000"/>
                  </a:schemeClr>
                </a:solidFill>
              </a:rPr>
              <a:t>Tables : Row Span</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HTML – Basic Markups</a:t>
            </a:r>
          </a:p>
        </p:txBody>
      </p:sp>
    </p:spTree>
    <p:extLst>
      <p:ext uri="{BB962C8B-B14F-4D97-AF65-F5344CB8AC3E}">
        <p14:creationId xmlns:p14="http://schemas.microsoft.com/office/powerpoint/2010/main" val="3028544267"/>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5955" name="Rectangle 3"/>
          <p:cNvSpPr>
            <a:spLocks noGrp="1" noChangeArrowheads="1"/>
          </p:cNvSpPr>
          <p:nvPr>
            <p:ph type="body" idx="1"/>
          </p:nvPr>
        </p:nvSpPr>
        <p:spPr>
          <a:xfrm>
            <a:off x="275208" y="1325563"/>
            <a:ext cx="5504155" cy="3280585"/>
          </a:xfrm>
        </p:spPr>
        <p:txBody>
          <a:bodyPr>
            <a:noAutofit/>
          </a:bodyPr>
          <a:lstStyle/>
          <a:p>
            <a:pPr>
              <a:lnSpc>
                <a:spcPct val="120000"/>
              </a:lnSpc>
              <a:spcBef>
                <a:spcPct val="20000"/>
              </a:spcBef>
              <a:buSzTx/>
              <a:buFontTx/>
              <a:buNone/>
            </a:pPr>
            <a:endParaRPr lang="en-US" altLang="en-US" sz="2400" dirty="0">
              <a:latin typeface="Calibri" panose="020F0502020204030204" pitchFamily="34" charset="0"/>
              <a:cs typeface="Calibri" panose="020F0502020204030204" pitchFamily="34" charset="0"/>
            </a:endParaRPr>
          </a:p>
        </p:txBody>
      </p:sp>
      <p:pic>
        <p:nvPicPr>
          <p:cNvPr id="5" name="Picture 4" descr="A close up of a logo&#10;&#10;Description automatically generated">
            <a:extLst>
              <a:ext uri="{FF2B5EF4-FFF2-40B4-BE49-F238E27FC236}">
                <a16:creationId xmlns:a16="http://schemas.microsoft.com/office/drawing/2014/main" id="{BBC1A3E7-9720-48E3-9CCE-076AEEAB20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4424" y="0"/>
            <a:ext cx="933598" cy="1398963"/>
          </a:xfrm>
          <a:prstGeom prst="rect">
            <a:avLst/>
          </a:prstGeom>
        </p:spPr>
      </p:pic>
      <p:sp>
        <p:nvSpPr>
          <p:cNvPr id="8" name="Rectangle 7">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GB" sz="2400" b="1" dirty="0">
                <a:solidFill>
                  <a:schemeClr val="accent2">
                    <a:lumMod val="75000"/>
                  </a:schemeClr>
                </a:solidFill>
              </a:rPr>
              <a:t>Tables : Column Span</a:t>
            </a:r>
          </a:p>
        </p:txBody>
      </p:sp>
      <p:cxnSp>
        <p:nvCxnSpPr>
          <p:cNvPr id="9" name="Straight Connector 8">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HTML – Basic Markups</a:t>
            </a:r>
          </a:p>
        </p:txBody>
      </p:sp>
    </p:spTree>
    <p:extLst>
      <p:ext uri="{BB962C8B-B14F-4D97-AF65-F5344CB8AC3E}">
        <p14:creationId xmlns:p14="http://schemas.microsoft.com/office/powerpoint/2010/main" val="3453191043"/>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5955" name="Rectangle 3"/>
          <p:cNvSpPr>
            <a:spLocks noGrp="1" noChangeArrowheads="1"/>
          </p:cNvSpPr>
          <p:nvPr>
            <p:ph type="body" idx="1"/>
          </p:nvPr>
        </p:nvSpPr>
        <p:spPr>
          <a:xfrm>
            <a:off x="275208" y="1325563"/>
            <a:ext cx="5504155" cy="3280585"/>
          </a:xfrm>
        </p:spPr>
        <p:txBody>
          <a:bodyPr>
            <a:noAutofit/>
          </a:bodyPr>
          <a:lstStyle/>
          <a:p>
            <a:pPr>
              <a:lnSpc>
                <a:spcPct val="120000"/>
              </a:lnSpc>
              <a:spcBef>
                <a:spcPct val="20000"/>
              </a:spcBef>
              <a:buSzTx/>
              <a:buFontTx/>
              <a:buNone/>
            </a:pPr>
            <a:endParaRPr lang="en-US" altLang="en-US" sz="2400" dirty="0">
              <a:latin typeface="Calibri" panose="020F0502020204030204" pitchFamily="34" charset="0"/>
              <a:cs typeface="Calibri" panose="020F0502020204030204" pitchFamily="34" charset="0"/>
            </a:endParaRPr>
          </a:p>
        </p:txBody>
      </p:sp>
      <p:pic>
        <p:nvPicPr>
          <p:cNvPr id="5" name="Picture 4" descr="A close up of a logo&#10;&#10;Description automatically generated">
            <a:extLst>
              <a:ext uri="{FF2B5EF4-FFF2-40B4-BE49-F238E27FC236}">
                <a16:creationId xmlns:a16="http://schemas.microsoft.com/office/drawing/2014/main" id="{BBC1A3E7-9720-48E3-9CCE-076AEEAB20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4424" y="0"/>
            <a:ext cx="933598" cy="1398963"/>
          </a:xfrm>
          <a:prstGeom prst="rect">
            <a:avLst/>
          </a:prstGeom>
        </p:spPr>
      </p:pic>
      <p:sp>
        <p:nvSpPr>
          <p:cNvPr id="8" name="Rectangle 7">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GB" sz="2400" b="1" dirty="0">
                <a:solidFill>
                  <a:schemeClr val="accent2">
                    <a:lumMod val="75000"/>
                  </a:schemeClr>
                </a:solidFill>
              </a:rPr>
              <a:t>Tables : Column Span</a:t>
            </a:r>
          </a:p>
        </p:txBody>
      </p:sp>
      <p:cxnSp>
        <p:nvCxnSpPr>
          <p:cNvPr id="9" name="Straight Connector 8">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HTML – Basic Markups</a:t>
            </a:r>
          </a:p>
        </p:txBody>
      </p:sp>
    </p:spTree>
    <p:extLst>
      <p:ext uri="{BB962C8B-B14F-4D97-AF65-F5344CB8AC3E}">
        <p14:creationId xmlns:p14="http://schemas.microsoft.com/office/powerpoint/2010/main" val="114294842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A8133348-205E-499D-A6E6-EA91A880A0C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44008" y="88151"/>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GB" sz="2400" b="1" dirty="0">
                <a:solidFill>
                  <a:schemeClr val="accent2">
                    <a:lumMod val="75000"/>
                  </a:schemeClr>
                </a:solidFill>
              </a:rPr>
              <a:t>Basic Syntax</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HTML – Basic Markups</a:t>
            </a:r>
          </a:p>
        </p:txBody>
      </p:sp>
      <p:sp>
        <p:nvSpPr>
          <p:cNvPr id="4" name="Content Placeholder 3">
            <a:extLst>
              <a:ext uri="{FF2B5EF4-FFF2-40B4-BE49-F238E27FC236}">
                <a16:creationId xmlns:a16="http://schemas.microsoft.com/office/drawing/2014/main" id="{7B9D1F9B-4DFF-C61A-B04E-77D56D627B58}"/>
              </a:ext>
            </a:extLst>
          </p:cNvPr>
          <p:cNvSpPr>
            <a:spLocks noGrp="1"/>
          </p:cNvSpPr>
          <p:nvPr>
            <p:ph idx="1"/>
          </p:nvPr>
        </p:nvSpPr>
        <p:spPr/>
        <p:txBody>
          <a:bodyPr/>
          <a:lstStyle/>
          <a:p>
            <a:r>
              <a:rPr lang="en-US" dirty="0"/>
              <a:t>An HTML document is made of many HTML tags and each HTML tag contains different content.</a:t>
            </a:r>
          </a:p>
          <a:p>
            <a:endParaRPr lang="en-US" dirty="0"/>
          </a:p>
          <a:p>
            <a:r>
              <a:rPr lang="en-US" dirty="0"/>
              <a:t>&lt;html&gt;</a:t>
            </a:r>
          </a:p>
          <a:p>
            <a:r>
              <a:rPr lang="en-US" dirty="0"/>
              <a:t>&lt;head&gt;</a:t>
            </a:r>
          </a:p>
          <a:p>
            <a:r>
              <a:rPr lang="en-US" dirty="0"/>
              <a:t>&lt;title&gt;</a:t>
            </a:r>
          </a:p>
          <a:p>
            <a:r>
              <a:rPr lang="en-US" dirty="0"/>
              <a:t>&lt;/body&gt;</a:t>
            </a:r>
          </a:p>
          <a:p>
            <a:pPr marL="0" indent="0">
              <a:buNone/>
            </a:pPr>
            <a:endParaRPr lang="en-US" dirty="0"/>
          </a:p>
          <a:p>
            <a:endParaRPr lang="en-US" dirty="0"/>
          </a:p>
          <a:p>
            <a:endParaRPr lang="en-US" dirty="0"/>
          </a:p>
          <a:p>
            <a:endParaRPr lang="en-IN" dirty="0"/>
          </a:p>
        </p:txBody>
      </p:sp>
      <p:pic>
        <p:nvPicPr>
          <p:cNvPr id="2" name="Picture 1">
            <a:extLst>
              <a:ext uri="{FF2B5EF4-FFF2-40B4-BE49-F238E27FC236}">
                <a16:creationId xmlns:a16="http://schemas.microsoft.com/office/drawing/2014/main" id="{213E69FF-D42A-ABAC-6445-586F4506EF9B}"/>
              </a:ext>
            </a:extLst>
          </p:cNvPr>
          <p:cNvPicPr>
            <a:picLocks noChangeAspect="1"/>
          </p:cNvPicPr>
          <p:nvPr/>
        </p:nvPicPr>
        <p:blipFill>
          <a:blip r:embed="rId3"/>
          <a:stretch>
            <a:fillRect/>
          </a:stretch>
        </p:blipFill>
        <p:spPr>
          <a:xfrm>
            <a:off x="4937626" y="2623930"/>
            <a:ext cx="5920873" cy="4115007"/>
          </a:xfrm>
          <a:prstGeom prst="rect">
            <a:avLst/>
          </a:prstGeom>
        </p:spPr>
      </p:pic>
    </p:spTree>
    <p:extLst>
      <p:ext uri="{BB962C8B-B14F-4D97-AF65-F5344CB8AC3E}">
        <p14:creationId xmlns:p14="http://schemas.microsoft.com/office/powerpoint/2010/main" val="3104433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9473B520-A9D1-472D-B234-C4032DD0E596}"/>
              </a:ext>
            </a:extLst>
          </p:cNvPr>
          <p:cNvCxnSpPr>
            <a:cxnSpLocks/>
          </p:cNvCxnSpPr>
          <p:nvPr/>
        </p:nvCxnSpPr>
        <p:spPr>
          <a:xfrm flipV="1">
            <a:off x="5448168" y="2887307"/>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C43E8D5-98D6-4BA6-B3EA-B5411DA566A9}"/>
              </a:ext>
            </a:extLst>
          </p:cNvPr>
          <p:cNvSpPr/>
          <p:nvPr/>
        </p:nvSpPr>
        <p:spPr>
          <a:xfrm>
            <a:off x="5460537" y="4049738"/>
            <a:ext cx="7497214" cy="461665"/>
          </a:xfrm>
          <a:prstGeom prst="rect">
            <a:avLst/>
          </a:prstGeom>
        </p:spPr>
        <p:txBody>
          <a:bodyPr wrap="square">
            <a:spAutoFit/>
          </a:bodyPr>
          <a:lstStyle/>
          <a:p>
            <a:r>
              <a:rPr lang="en-US" sz="2400" b="1" dirty="0"/>
              <a:t>vinayj@pes.edu</a:t>
            </a:r>
            <a:endParaRPr lang="en-IN" sz="2400" b="1" dirty="0"/>
          </a:p>
        </p:txBody>
      </p:sp>
      <p:sp>
        <p:nvSpPr>
          <p:cNvPr id="12" name="Rectangle 11">
            <a:extLst>
              <a:ext uri="{FF2B5EF4-FFF2-40B4-BE49-F238E27FC236}">
                <a16:creationId xmlns:a16="http://schemas.microsoft.com/office/drawing/2014/main" id="{A9F03FCF-7A6F-4612-88F7-18437FC4F2ED}"/>
              </a:ext>
            </a:extLst>
          </p:cNvPr>
          <p:cNvSpPr/>
          <p:nvPr/>
        </p:nvSpPr>
        <p:spPr>
          <a:xfrm>
            <a:off x="5460537" y="4573019"/>
            <a:ext cx="7497214" cy="461665"/>
          </a:xfrm>
          <a:prstGeom prst="rect">
            <a:avLst/>
          </a:prstGeom>
        </p:spPr>
        <p:txBody>
          <a:bodyPr wrap="square">
            <a:spAutoFit/>
          </a:bodyPr>
          <a:lstStyle/>
          <a:p>
            <a:r>
              <a:rPr lang="en-US" sz="2400" dirty="0"/>
              <a:t>+91 80 2672 6622</a:t>
            </a:r>
            <a:endParaRPr lang="en-IN" sz="2400" dirty="0"/>
          </a:p>
        </p:txBody>
      </p:sp>
      <p:grpSp>
        <p:nvGrpSpPr>
          <p:cNvPr id="2" name="Group 12">
            <a:extLst>
              <a:ext uri="{FF2B5EF4-FFF2-40B4-BE49-F238E27FC236}">
                <a16:creationId xmlns:a16="http://schemas.microsoft.com/office/drawing/2014/main" id="{0B436274-E913-46F7-B58F-E0B0713EC594}"/>
              </a:ext>
            </a:extLst>
          </p:cNvPr>
          <p:cNvGrpSpPr/>
          <p:nvPr/>
        </p:nvGrpSpPr>
        <p:grpSpPr>
          <a:xfrm>
            <a:off x="313844" y="349466"/>
            <a:ext cx="11518407" cy="6218388"/>
            <a:chOff x="313844" y="349466"/>
            <a:chExt cx="11518407" cy="6218388"/>
          </a:xfrm>
          <a:solidFill>
            <a:schemeClr val="accent2">
              <a:lumMod val="75000"/>
            </a:schemeClr>
          </a:solidFill>
        </p:grpSpPr>
        <p:sp>
          <p:nvSpPr>
            <p:cNvPr id="14" name="Rectangle 13">
              <a:extLst>
                <a:ext uri="{FF2B5EF4-FFF2-40B4-BE49-F238E27FC236}">
                  <a16:creationId xmlns:a16="http://schemas.microsoft.com/office/drawing/2014/main" id="{54B9092D-46D3-4724-A230-51F43D78A967}"/>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B5E94C15-EFC4-4DC4-AE91-4D6631C438BE}"/>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828287AB-A481-4BDF-BE49-1BBA364237E1}"/>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EC3328F7-E593-44F8-A55A-576E1E3E973D}"/>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8" name="Picture 17" descr="A close up of a logo&#10;&#10;Description automatically generated">
            <a:extLst>
              <a:ext uri="{FF2B5EF4-FFF2-40B4-BE49-F238E27FC236}">
                <a16:creationId xmlns:a16="http://schemas.microsoft.com/office/drawing/2014/main" id="{A88F3CC2-5C5B-4685-8D94-FFC4B5D64C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1974" y="1606241"/>
            <a:ext cx="2369218" cy="3550188"/>
          </a:xfrm>
          <a:prstGeom prst="rect">
            <a:avLst/>
          </a:prstGeom>
        </p:spPr>
      </p:pic>
      <p:sp>
        <p:nvSpPr>
          <p:cNvPr id="19" name="Rectangle 18">
            <a:extLst>
              <a:ext uri="{FF2B5EF4-FFF2-40B4-BE49-F238E27FC236}">
                <a16:creationId xmlns:a16="http://schemas.microsoft.com/office/drawing/2014/main" id="{94BAC35B-0C86-48BD-81AE-8629CCB2734E}"/>
              </a:ext>
            </a:extLst>
          </p:cNvPr>
          <p:cNvSpPr/>
          <p:nvPr/>
        </p:nvSpPr>
        <p:spPr>
          <a:xfrm>
            <a:off x="5448168" y="2049518"/>
            <a:ext cx="4603806" cy="665240"/>
          </a:xfrm>
          <a:prstGeom prst="rect">
            <a:avLst/>
          </a:prstGeom>
        </p:spPr>
        <p:txBody>
          <a:bodyPr wrap="square">
            <a:spAutoFit/>
          </a:bodyPr>
          <a:lstStyle/>
          <a:p>
            <a:r>
              <a:rPr lang="en-US" sz="3600" b="1" dirty="0">
                <a:solidFill>
                  <a:schemeClr val="accent2">
                    <a:lumMod val="75000"/>
                  </a:schemeClr>
                </a:solidFill>
              </a:rPr>
              <a:t>T</a:t>
            </a:r>
            <a:r>
              <a:rPr lang="en-IN" sz="3600" b="1" dirty="0">
                <a:solidFill>
                  <a:schemeClr val="accent2">
                    <a:lumMod val="75000"/>
                  </a:schemeClr>
                </a:solidFill>
              </a:rPr>
              <a:t>HANK YOU</a:t>
            </a:r>
          </a:p>
        </p:txBody>
      </p:sp>
      <p:sp>
        <p:nvSpPr>
          <p:cNvPr id="20" name="Rectangle 19">
            <a:extLst>
              <a:ext uri="{FF2B5EF4-FFF2-40B4-BE49-F238E27FC236}">
                <a16:creationId xmlns:a16="http://schemas.microsoft.com/office/drawing/2014/main" id="{97E8DF64-61DB-4438-8664-105788459AD2}"/>
              </a:ext>
            </a:extLst>
          </p:cNvPr>
          <p:cNvSpPr/>
          <p:nvPr/>
        </p:nvSpPr>
        <p:spPr>
          <a:xfrm>
            <a:off x="5448168" y="3128242"/>
            <a:ext cx="7497214" cy="461665"/>
          </a:xfrm>
          <a:prstGeom prst="rect">
            <a:avLst/>
          </a:prstGeom>
        </p:spPr>
        <p:txBody>
          <a:bodyPr wrap="square">
            <a:spAutoFit/>
          </a:bodyPr>
          <a:lstStyle/>
          <a:p>
            <a:r>
              <a:rPr lang="en-US" sz="2400" b="1" dirty="0" err="1"/>
              <a:t>Vinay</a:t>
            </a:r>
            <a:r>
              <a:rPr lang="en-US" sz="2400" b="1" dirty="0"/>
              <a:t> Joshi</a:t>
            </a:r>
            <a:endParaRPr lang="en-IN" sz="2400" b="1" dirty="0"/>
          </a:p>
        </p:txBody>
      </p:sp>
      <p:sp>
        <p:nvSpPr>
          <p:cNvPr id="21" name="Rectangle 20">
            <a:extLst>
              <a:ext uri="{FF2B5EF4-FFF2-40B4-BE49-F238E27FC236}">
                <a16:creationId xmlns:a16="http://schemas.microsoft.com/office/drawing/2014/main" id="{0916C8C7-6436-48A9-9CF7-1AAC7653EAAE}"/>
              </a:ext>
            </a:extLst>
          </p:cNvPr>
          <p:cNvSpPr/>
          <p:nvPr/>
        </p:nvSpPr>
        <p:spPr>
          <a:xfrm>
            <a:off x="5448168" y="3525847"/>
            <a:ext cx="7497214" cy="461665"/>
          </a:xfrm>
          <a:prstGeom prst="rect">
            <a:avLst/>
          </a:prstGeom>
        </p:spPr>
        <p:txBody>
          <a:bodyPr wrap="square">
            <a:spAutoFit/>
          </a:bodyPr>
          <a:lstStyle/>
          <a:p>
            <a:r>
              <a:rPr lang="en-US" sz="2400" dirty="0"/>
              <a:t>Department of Computer Science and Engineering</a:t>
            </a:r>
            <a:endParaRPr lang="en-IN" sz="2400" dirty="0"/>
          </a:p>
        </p:txBody>
      </p:sp>
    </p:spTree>
    <p:extLst>
      <p:ext uri="{BB962C8B-B14F-4D97-AF65-F5344CB8AC3E}">
        <p14:creationId xmlns:p14="http://schemas.microsoft.com/office/powerpoint/2010/main" val="1459503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78F3FABD-7317-40CD-BFCA-F4E4A89877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4424" y="0"/>
            <a:ext cx="933598" cy="1398963"/>
          </a:xfrm>
          <a:prstGeom prst="rect">
            <a:avLst/>
          </a:prstGeom>
        </p:spPr>
      </p:pic>
      <p:sp>
        <p:nvSpPr>
          <p:cNvPr id="6" name="Rectangle 5">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GB" sz="2400" b="1" dirty="0">
                <a:solidFill>
                  <a:schemeClr val="accent2">
                    <a:lumMod val="75000"/>
                  </a:schemeClr>
                </a:solidFill>
              </a:rPr>
              <a:t>HTML Tags</a:t>
            </a:r>
          </a:p>
        </p:txBody>
      </p:sp>
      <p:cxnSp>
        <p:nvCxnSpPr>
          <p:cNvPr id="7" name="Straight Connector 6">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HTML – Basic Markups</a:t>
            </a:r>
          </a:p>
        </p:txBody>
      </p:sp>
      <p:sp>
        <p:nvSpPr>
          <p:cNvPr id="3" name="Content Placeholder 2">
            <a:extLst>
              <a:ext uri="{FF2B5EF4-FFF2-40B4-BE49-F238E27FC236}">
                <a16:creationId xmlns:a16="http://schemas.microsoft.com/office/drawing/2014/main" id="{BEAC3797-85F6-2646-0C13-85A5BEB65543}"/>
              </a:ext>
            </a:extLst>
          </p:cNvPr>
          <p:cNvSpPr>
            <a:spLocks noGrp="1"/>
          </p:cNvSpPr>
          <p:nvPr>
            <p:ph idx="1"/>
          </p:nvPr>
        </p:nvSpPr>
        <p:spPr/>
        <p:txBody>
          <a:bodyPr/>
          <a:lstStyle/>
          <a:p>
            <a:pPr>
              <a:buFont typeface="Wingdings" panose="05000000000000000000" pitchFamily="2" charset="2"/>
              <a:buChar char="Ø"/>
            </a:pPr>
            <a:r>
              <a:rPr lang="en-US" dirty="0"/>
              <a:t>HTML tags contain three main parts: opening tag, content and closing tag. But some HTML tags are unclosed tags.</a:t>
            </a:r>
          </a:p>
          <a:p>
            <a:pPr marL="0" indent="0">
              <a:buNone/>
            </a:pPr>
            <a:endParaRPr lang="en-US" dirty="0"/>
          </a:p>
          <a:p>
            <a:pPr>
              <a:buFont typeface="Wingdings" panose="05000000000000000000" pitchFamily="2" charset="2"/>
              <a:buChar char="Ø"/>
            </a:pPr>
            <a:r>
              <a:rPr lang="en-US" dirty="0"/>
              <a:t>HTML tags are used to create HTML documents and render their properties. Each HTML tags have different properties.</a:t>
            </a:r>
          </a:p>
          <a:p>
            <a:pPr>
              <a:buFont typeface="Wingdings" panose="05000000000000000000" pitchFamily="2" charset="2"/>
              <a:buChar char="Ø"/>
            </a:pPr>
            <a:endParaRPr lang="en-US" dirty="0"/>
          </a:p>
          <a:p>
            <a:pPr>
              <a:buFont typeface="Wingdings" panose="05000000000000000000" pitchFamily="2" charset="2"/>
              <a:buChar char="Ø"/>
            </a:pPr>
            <a:r>
              <a:rPr lang="en-US" dirty="0"/>
              <a:t>Essential Tags</a:t>
            </a:r>
          </a:p>
          <a:p>
            <a:pPr>
              <a:buFont typeface="Wingdings" panose="05000000000000000000" pitchFamily="2" charset="2"/>
              <a:buChar char="Ø"/>
            </a:pPr>
            <a:endParaRPr lang="en-US" dirty="0"/>
          </a:p>
          <a:p>
            <a:pPr>
              <a:buFont typeface="Wingdings" panose="05000000000000000000" pitchFamily="2" charset="2"/>
              <a:buChar char="Ø"/>
            </a:pPr>
            <a:r>
              <a:rPr lang="en-US" dirty="0"/>
              <a:t>Can use as many tags you want as per your code requirement.</a:t>
            </a:r>
            <a:endParaRPr lang="en-IN" dirty="0"/>
          </a:p>
        </p:txBody>
      </p:sp>
    </p:spTree>
    <p:extLst>
      <p:ext uri="{BB962C8B-B14F-4D97-AF65-F5344CB8AC3E}">
        <p14:creationId xmlns:p14="http://schemas.microsoft.com/office/powerpoint/2010/main" val="306230238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78F3FABD-7317-40CD-BFCA-F4E4A89877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4424" y="0"/>
            <a:ext cx="933598" cy="1398963"/>
          </a:xfrm>
          <a:prstGeom prst="rect">
            <a:avLst/>
          </a:prstGeom>
        </p:spPr>
      </p:pic>
      <p:sp>
        <p:nvSpPr>
          <p:cNvPr id="6" name="Rectangle 5">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GB" sz="2400" b="1" dirty="0">
                <a:solidFill>
                  <a:schemeClr val="accent2">
                    <a:lumMod val="75000"/>
                  </a:schemeClr>
                </a:solidFill>
              </a:rPr>
              <a:t>HTML Tags</a:t>
            </a:r>
          </a:p>
        </p:txBody>
      </p:sp>
      <p:cxnSp>
        <p:nvCxnSpPr>
          <p:cNvPr id="7" name="Straight Connector 6">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HTML – Basic Markups</a:t>
            </a:r>
          </a:p>
        </p:txBody>
      </p:sp>
      <p:sp>
        <p:nvSpPr>
          <p:cNvPr id="3" name="Content Placeholder 2">
            <a:extLst>
              <a:ext uri="{FF2B5EF4-FFF2-40B4-BE49-F238E27FC236}">
                <a16:creationId xmlns:a16="http://schemas.microsoft.com/office/drawing/2014/main" id="{BEAC3797-85F6-2646-0C13-85A5BEB65543}"/>
              </a:ext>
            </a:extLst>
          </p:cNvPr>
          <p:cNvSpPr>
            <a:spLocks noGrp="1"/>
          </p:cNvSpPr>
          <p:nvPr>
            <p:ph idx="1"/>
          </p:nvPr>
        </p:nvSpPr>
        <p:spPr/>
        <p:txBody>
          <a:bodyPr>
            <a:normAutofit lnSpcReduction="10000"/>
          </a:bodyPr>
          <a:lstStyle/>
          <a:p>
            <a:pPr>
              <a:buFont typeface="Arial" panose="020B0604020202020204" pitchFamily="34" charset="0"/>
              <a:buChar char="•"/>
            </a:pPr>
            <a:r>
              <a:rPr lang="en-US" dirty="0"/>
              <a:t>All HTML tags must enclosed within &lt; &gt; these brackets.</a:t>
            </a:r>
          </a:p>
          <a:p>
            <a:pPr marL="0" indent="0">
              <a:buNone/>
            </a:pPr>
            <a:r>
              <a:rPr lang="en-US" dirty="0"/>
              <a:t> </a:t>
            </a:r>
          </a:p>
          <a:p>
            <a:pPr>
              <a:buFont typeface="Arial" panose="020B0604020202020204" pitchFamily="34" charset="0"/>
              <a:buChar char="•"/>
            </a:pPr>
            <a:r>
              <a:rPr lang="en-US" dirty="0"/>
              <a:t>Every tag in HTML perform different tasks.</a:t>
            </a:r>
          </a:p>
          <a:p>
            <a:pPr marL="0" indent="0">
              <a:buNone/>
            </a:pPr>
            <a:r>
              <a:rPr lang="en-US" dirty="0"/>
              <a:t> </a:t>
            </a:r>
          </a:p>
          <a:p>
            <a:pPr>
              <a:buFont typeface="Arial" panose="020B0604020202020204" pitchFamily="34" charset="0"/>
              <a:buChar char="•"/>
            </a:pPr>
            <a:r>
              <a:rPr lang="en-US" dirty="0"/>
              <a:t>If you have used an open tag &lt;tag&gt;, then you must use a close tag &lt;/tag&gt; (except some tags)</a:t>
            </a:r>
          </a:p>
          <a:p>
            <a:pPr marL="0" indent="0">
              <a:buNone/>
            </a:pPr>
            <a:endParaRPr lang="en-IN" dirty="0"/>
          </a:p>
          <a:p>
            <a:pPr marL="0" indent="0">
              <a:buNone/>
            </a:pPr>
            <a:r>
              <a:rPr lang="en-IN" dirty="0"/>
              <a:t>Syntax:</a:t>
            </a:r>
          </a:p>
          <a:p>
            <a:pPr marL="0" indent="0">
              <a:buNone/>
            </a:pPr>
            <a:r>
              <a:rPr lang="en-IN" dirty="0"/>
              <a:t>&lt;tag&gt;content&lt;/tag&gt;</a:t>
            </a:r>
          </a:p>
        </p:txBody>
      </p:sp>
    </p:spTree>
    <p:extLst>
      <p:ext uri="{BB962C8B-B14F-4D97-AF65-F5344CB8AC3E}">
        <p14:creationId xmlns:p14="http://schemas.microsoft.com/office/powerpoint/2010/main" val="151333831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type="body" idx="1"/>
          </p:nvPr>
        </p:nvSpPr>
        <p:spPr>
          <a:xfrm>
            <a:off x="581193" y="1828800"/>
            <a:ext cx="8867608" cy="4797287"/>
          </a:xfrm>
        </p:spPr>
        <p:txBody>
          <a:bodyPr>
            <a:noAutofit/>
          </a:bodyPr>
          <a:lstStyle/>
          <a:p>
            <a:pPr>
              <a:lnSpc>
                <a:spcPct val="100000"/>
              </a:lnSpc>
              <a:buSzTx/>
            </a:pPr>
            <a:r>
              <a:rPr lang="en-US" altLang="en-US" sz="2400" dirty="0"/>
              <a:t>Elements are defined by tags (markers)</a:t>
            </a:r>
          </a:p>
          <a:p>
            <a:pPr lvl="1">
              <a:lnSpc>
                <a:spcPct val="100000"/>
              </a:lnSpc>
              <a:buSzTx/>
            </a:pPr>
            <a:r>
              <a:rPr lang="en-US" altLang="en-US" dirty="0"/>
              <a:t>Tag format:</a:t>
            </a:r>
          </a:p>
          <a:p>
            <a:pPr lvl="2">
              <a:lnSpc>
                <a:spcPct val="100000"/>
              </a:lnSpc>
              <a:buSzTx/>
            </a:pPr>
            <a:r>
              <a:rPr lang="en-US" altLang="en-US" sz="2400" dirty="0"/>
              <a:t>Opening tag: </a:t>
            </a:r>
            <a:r>
              <a:rPr lang="en-US" altLang="en-US" sz="2400" b="1" dirty="0"/>
              <a:t>&lt;</a:t>
            </a:r>
            <a:r>
              <a:rPr lang="en-US" altLang="en-US" sz="2400" b="1" dirty="0" err="1"/>
              <a:t>tag_name</a:t>
            </a:r>
            <a:r>
              <a:rPr lang="en-US" altLang="en-US" sz="2400" b="1" dirty="0"/>
              <a:t>&gt;</a:t>
            </a:r>
          </a:p>
          <a:p>
            <a:pPr lvl="2">
              <a:lnSpc>
                <a:spcPct val="100000"/>
              </a:lnSpc>
              <a:buSzTx/>
            </a:pPr>
            <a:r>
              <a:rPr lang="en-US" altLang="en-US" sz="2400" dirty="0"/>
              <a:t>Closing tag: </a:t>
            </a:r>
            <a:r>
              <a:rPr lang="en-US" altLang="en-US" sz="2400" b="1" dirty="0"/>
              <a:t>&lt;/</a:t>
            </a:r>
            <a:r>
              <a:rPr lang="en-US" altLang="en-US" sz="2400" b="1" dirty="0" err="1"/>
              <a:t>tag_name</a:t>
            </a:r>
            <a:r>
              <a:rPr lang="en-US" altLang="en-US" sz="2400" b="1" dirty="0"/>
              <a:t>&gt;</a:t>
            </a:r>
          </a:p>
          <a:p>
            <a:pPr lvl="2">
              <a:lnSpc>
                <a:spcPct val="100000"/>
              </a:lnSpc>
              <a:buSzTx/>
              <a:buNone/>
            </a:pPr>
            <a:r>
              <a:rPr lang="en-US" altLang="en-US" sz="2400" dirty="0"/>
              <a:t>Syntax:</a:t>
            </a:r>
          </a:p>
          <a:p>
            <a:pPr lvl="2">
              <a:lnSpc>
                <a:spcPct val="100000"/>
              </a:lnSpc>
              <a:buSzTx/>
              <a:buNone/>
            </a:pPr>
            <a:r>
              <a:rPr lang="en-US" altLang="en-US" sz="2400" dirty="0"/>
              <a:t>		</a:t>
            </a:r>
            <a:r>
              <a:rPr lang="en-US" altLang="en-US" sz="2400" b="1" dirty="0"/>
              <a:t>&lt;</a:t>
            </a:r>
            <a:r>
              <a:rPr lang="en-US" altLang="en-US" sz="2400" b="1" dirty="0" err="1"/>
              <a:t>tag_name</a:t>
            </a:r>
            <a:r>
              <a:rPr lang="en-US" altLang="en-US" sz="2400" b="1" dirty="0"/>
              <a:t>&gt;</a:t>
            </a:r>
          </a:p>
          <a:p>
            <a:pPr lvl="2">
              <a:lnSpc>
                <a:spcPct val="100000"/>
              </a:lnSpc>
              <a:buSzTx/>
              <a:buNone/>
            </a:pPr>
            <a:r>
              <a:rPr lang="en-US" altLang="en-US" sz="2400" b="1" dirty="0"/>
              <a:t>			Content…</a:t>
            </a:r>
          </a:p>
          <a:p>
            <a:pPr lvl="2">
              <a:lnSpc>
                <a:spcPct val="100000"/>
              </a:lnSpc>
              <a:buSzTx/>
              <a:buNone/>
            </a:pPr>
            <a:r>
              <a:rPr lang="en-US" altLang="en-US" sz="2400" b="1" dirty="0"/>
              <a:t>		&lt;/</a:t>
            </a:r>
            <a:r>
              <a:rPr lang="en-US" altLang="en-US" sz="2400" b="1" dirty="0" err="1"/>
              <a:t>tag_name</a:t>
            </a:r>
            <a:r>
              <a:rPr lang="en-US" altLang="en-US" sz="2400" b="1" dirty="0"/>
              <a:t>&gt;</a:t>
            </a:r>
          </a:p>
          <a:p>
            <a:pPr>
              <a:lnSpc>
                <a:spcPct val="100000"/>
              </a:lnSpc>
              <a:spcBef>
                <a:spcPct val="20000"/>
              </a:spcBef>
              <a:buSzTx/>
            </a:pPr>
            <a:r>
              <a:rPr lang="en-US" altLang="en-US" sz="2400" b="0" dirty="0"/>
              <a:t>Not all tags have content</a:t>
            </a:r>
          </a:p>
          <a:p>
            <a:pPr lvl="1">
              <a:lnSpc>
                <a:spcPct val="100000"/>
              </a:lnSpc>
              <a:spcBef>
                <a:spcPct val="20000"/>
              </a:spcBef>
              <a:buSzTx/>
            </a:pPr>
            <a:r>
              <a:rPr lang="en-US" altLang="en-US" b="0" dirty="0"/>
              <a:t>If a tag has no content, its form is </a:t>
            </a:r>
            <a:r>
              <a:rPr lang="en-US" altLang="en-US" b="1" dirty="0"/>
              <a:t>&lt;</a:t>
            </a:r>
            <a:r>
              <a:rPr lang="en-US" altLang="en-US" b="1" dirty="0" err="1"/>
              <a:t>tag_name</a:t>
            </a:r>
            <a:r>
              <a:rPr lang="en-US" altLang="en-US" b="1" dirty="0"/>
              <a:t> … /&gt;</a:t>
            </a:r>
          </a:p>
          <a:p>
            <a:pPr>
              <a:lnSpc>
                <a:spcPct val="100000"/>
              </a:lnSpc>
              <a:spcBef>
                <a:spcPct val="20000"/>
              </a:spcBef>
              <a:buSzTx/>
            </a:pPr>
            <a:r>
              <a:rPr lang="en-US" altLang="en-US" sz="2400" b="0" dirty="0"/>
              <a:t>The container and its content together are called an </a:t>
            </a:r>
            <a:r>
              <a:rPr lang="en-US" altLang="en-US" sz="2400" b="0" i="1" dirty="0"/>
              <a:t>element</a:t>
            </a:r>
          </a:p>
        </p:txBody>
      </p:sp>
      <p:pic>
        <p:nvPicPr>
          <p:cNvPr id="5" name="Picture 4" descr="A close up of a logo&#10;&#10;Description automatically generated">
            <a:extLst>
              <a:ext uri="{FF2B5EF4-FFF2-40B4-BE49-F238E27FC236}">
                <a16:creationId xmlns:a16="http://schemas.microsoft.com/office/drawing/2014/main" id="{A8133348-205E-499D-A6E6-EA91A880A0C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44008" y="88151"/>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GB" sz="2400" b="1" dirty="0">
                <a:solidFill>
                  <a:schemeClr val="accent2">
                    <a:lumMod val="75000"/>
                  </a:schemeClr>
                </a:solidFill>
              </a:rPr>
              <a:t>Basic Syntax</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HTML – Basic Markups</a:t>
            </a:r>
          </a:p>
        </p:txBody>
      </p:sp>
    </p:spTree>
    <p:extLst>
      <p:ext uri="{BB962C8B-B14F-4D97-AF65-F5344CB8AC3E}">
        <p14:creationId xmlns:p14="http://schemas.microsoft.com/office/powerpoint/2010/main" val="3892929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78F3FABD-7317-40CD-BFCA-F4E4A89877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4424" y="0"/>
            <a:ext cx="933598" cy="1398963"/>
          </a:xfrm>
          <a:prstGeom prst="rect">
            <a:avLst/>
          </a:prstGeom>
        </p:spPr>
      </p:pic>
      <p:sp>
        <p:nvSpPr>
          <p:cNvPr id="6" name="Rectangle 5">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GB" sz="2400" b="1" dirty="0">
                <a:solidFill>
                  <a:schemeClr val="accent2">
                    <a:lumMod val="75000"/>
                  </a:schemeClr>
                </a:solidFill>
              </a:rPr>
              <a:t>Basic Tags</a:t>
            </a:r>
          </a:p>
        </p:txBody>
      </p:sp>
      <p:cxnSp>
        <p:nvCxnSpPr>
          <p:cNvPr id="7" name="Straight Connector 6">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HTML – Basic Markups</a:t>
            </a:r>
          </a:p>
        </p:txBody>
      </p:sp>
      <p:sp>
        <p:nvSpPr>
          <p:cNvPr id="3" name="Content Placeholder 2">
            <a:extLst>
              <a:ext uri="{FF2B5EF4-FFF2-40B4-BE49-F238E27FC236}">
                <a16:creationId xmlns:a16="http://schemas.microsoft.com/office/drawing/2014/main" id="{39E00167-21BF-4045-BDA8-D92103D77680}"/>
              </a:ext>
            </a:extLst>
          </p:cNvPr>
          <p:cNvSpPr>
            <a:spLocks noGrp="1"/>
          </p:cNvSpPr>
          <p:nvPr>
            <p:ph idx="1"/>
          </p:nvPr>
        </p:nvSpPr>
        <p:spPr/>
        <p:txBody>
          <a:bodyPr>
            <a:normAutofit fontScale="92500" lnSpcReduction="10000"/>
          </a:bodyPr>
          <a:lstStyle/>
          <a:p>
            <a:pPr algn="just">
              <a:buFont typeface="Wingdings" panose="05000000000000000000" pitchFamily="2" charset="2"/>
              <a:buChar char="Ø"/>
            </a:pPr>
            <a:r>
              <a:rPr lang="en-US" b="1" dirty="0">
                <a:solidFill>
                  <a:srgbClr val="FF0000"/>
                </a:solidFill>
                <a:latin typeface="Times New Roman" panose="02020603050405020304" pitchFamily="18" charset="0"/>
                <a:cs typeface="Times New Roman" panose="02020603050405020304" pitchFamily="18" charset="0"/>
              </a:rPr>
              <a:t>&lt;html&gt; </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Every HTML code must be enclosed between basic HTML tags. It begins with &lt;html&gt; and ends with &lt;/html&gt; tag</a:t>
            </a:r>
          </a:p>
          <a:p>
            <a:pPr algn="just">
              <a:buFont typeface="Wingdings" panose="05000000000000000000" pitchFamily="2" charset="2"/>
              <a:buChar char="Ø"/>
            </a:pPr>
            <a:r>
              <a:rPr lang="en-US" b="1" dirty="0">
                <a:solidFill>
                  <a:srgbClr val="FF0000"/>
                </a:solidFill>
                <a:latin typeface="Times New Roman" panose="02020603050405020304" pitchFamily="18" charset="0"/>
                <a:cs typeface="Times New Roman" panose="02020603050405020304" pitchFamily="18" charset="0"/>
              </a:rPr>
              <a:t>&lt;head&gt;: </a:t>
            </a:r>
            <a:r>
              <a:rPr lang="en-US" dirty="0">
                <a:latin typeface="Times New Roman" panose="02020603050405020304" pitchFamily="18" charset="0"/>
                <a:cs typeface="Times New Roman" panose="02020603050405020304" pitchFamily="18" charset="0"/>
              </a:rPr>
              <a:t>The head tag comes next which contains all the header information of the web page or documents like the title of the page and other miscellaneous information.</a:t>
            </a:r>
          </a:p>
          <a:p>
            <a:pPr algn="just">
              <a:buFont typeface="Wingdings" panose="05000000000000000000" pitchFamily="2" charset="2"/>
              <a:buChar char="Ø"/>
            </a:pPr>
            <a:r>
              <a:rPr lang="en-US" b="1" dirty="0">
                <a:solidFill>
                  <a:srgbClr val="FF0000"/>
                </a:solidFill>
                <a:latin typeface="Times New Roman" panose="02020603050405020304" pitchFamily="18" charset="0"/>
                <a:cs typeface="Times New Roman" panose="02020603050405020304" pitchFamily="18" charset="0"/>
              </a:rPr>
              <a:t>&lt;title&gt;: </a:t>
            </a:r>
            <a:r>
              <a:rPr lang="en-US" dirty="0">
                <a:latin typeface="Times New Roman" panose="02020603050405020304" pitchFamily="18" charset="0"/>
                <a:cs typeface="Times New Roman" panose="02020603050405020304" pitchFamily="18" charset="0"/>
              </a:rPr>
              <a:t>We can mention the title of a web page using the &lt;title&gt; tag. This is header information and hence is mentioned within the header tags. The tag begins with &lt;title&gt; and ends with &lt;/title&gt;</a:t>
            </a:r>
          </a:p>
          <a:p>
            <a:pPr algn="just">
              <a:buFont typeface="Wingdings" panose="05000000000000000000" pitchFamily="2" charset="2"/>
              <a:buChar char="Ø"/>
            </a:pPr>
            <a:r>
              <a:rPr lang="en-US" b="1" dirty="0">
                <a:solidFill>
                  <a:srgbClr val="FF0000"/>
                </a:solidFill>
                <a:latin typeface="Times New Roman" panose="02020603050405020304" pitchFamily="18" charset="0"/>
                <a:cs typeface="Times New Roman" panose="02020603050405020304" pitchFamily="18" charset="0"/>
              </a:rPr>
              <a:t>&lt;body&gt;: </a:t>
            </a:r>
            <a:r>
              <a:rPr lang="en-US" dirty="0">
                <a:latin typeface="Times New Roman" panose="02020603050405020304" pitchFamily="18" charset="0"/>
                <a:cs typeface="Times New Roman" panose="02020603050405020304" pitchFamily="18" charset="0"/>
              </a:rPr>
              <a:t>Next step is the most important of all the tags we have learned so far. The body tag contains the actual body of the page which will be visible to all the users. This opens with &lt;body&gt; and ends with &lt;/body&gt;.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444205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3"/>
          <p:cNvSpPr>
            <a:spLocks noGrp="1" noChangeArrowheads="1"/>
          </p:cNvSpPr>
          <p:nvPr>
            <p:ph type="body" idx="1"/>
          </p:nvPr>
        </p:nvSpPr>
        <p:spPr/>
        <p:txBody>
          <a:bodyPr>
            <a:normAutofit/>
          </a:bodyPr>
          <a:lstStyle/>
          <a:p>
            <a:pPr marL="225425" indent="-225425">
              <a:lnSpc>
                <a:spcPct val="110000"/>
              </a:lnSpc>
              <a:buSzTx/>
              <a:buNone/>
            </a:pPr>
            <a:r>
              <a:rPr lang="en-US" altLang="en-US" sz="2400" dirty="0"/>
              <a:t>&lt;html&gt;</a:t>
            </a:r>
          </a:p>
          <a:p>
            <a:pPr marL="225425" indent="-225425">
              <a:lnSpc>
                <a:spcPct val="110000"/>
              </a:lnSpc>
              <a:buSzTx/>
              <a:buNone/>
            </a:pPr>
            <a:r>
              <a:rPr lang="en-US" altLang="en-US" sz="2400" dirty="0"/>
              <a:t>	&lt;head&gt;</a:t>
            </a:r>
          </a:p>
          <a:p>
            <a:pPr marL="225425" indent="-225425">
              <a:lnSpc>
                <a:spcPct val="110000"/>
              </a:lnSpc>
              <a:buSzTx/>
              <a:buNone/>
            </a:pPr>
            <a:r>
              <a:rPr lang="en-US" altLang="en-US" sz="2400" dirty="0"/>
              <a:t>		&lt;title&gt;… &lt;/title&gt;</a:t>
            </a:r>
          </a:p>
          <a:p>
            <a:pPr marL="225425" indent="-225425">
              <a:lnSpc>
                <a:spcPct val="110000"/>
              </a:lnSpc>
              <a:buSzTx/>
              <a:buNone/>
            </a:pPr>
            <a:r>
              <a:rPr lang="en-US" altLang="en-US" sz="2400" dirty="0"/>
              <a:t>	&lt;/head&gt;</a:t>
            </a:r>
          </a:p>
          <a:p>
            <a:pPr marL="225425" indent="-225425">
              <a:lnSpc>
                <a:spcPct val="110000"/>
              </a:lnSpc>
              <a:buSzTx/>
              <a:buNone/>
            </a:pPr>
            <a:r>
              <a:rPr lang="en-US" altLang="en-US" sz="2400" dirty="0"/>
              <a:t>	&lt;body&gt;</a:t>
            </a:r>
          </a:p>
          <a:p>
            <a:pPr marL="225425" indent="-225425">
              <a:lnSpc>
                <a:spcPct val="110000"/>
              </a:lnSpc>
              <a:buSzTx/>
              <a:buNone/>
            </a:pPr>
            <a:r>
              <a:rPr lang="en-US" altLang="en-US" sz="2400" dirty="0"/>
              <a:t>		…</a:t>
            </a:r>
          </a:p>
          <a:p>
            <a:pPr marL="225425" indent="-225425">
              <a:lnSpc>
                <a:spcPct val="110000"/>
              </a:lnSpc>
              <a:buSzTx/>
              <a:buNone/>
            </a:pPr>
            <a:r>
              <a:rPr lang="en-US" altLang="en-US" sz="2400" dirty="0"/>
              <a:t>	&lt;/body&gt;</a:t>
            </a:r>
          </a:p>
          <a:p>
            <a:pPr marL="225425" indent="-225425">
              <a:lnSpc>
                <a:spcPct val="110000"/>
              </a:lnSpc>
              <a:buSzTx/>
              <a:buNone/>
            </a:pPr>
            <a:r>
              <a:rPr lang="en-US" altLang="en-US" sz="2400" dirty="0"/>
              <a:t>&lt;/html&gt;</a:t>
            </a:r>
          </a:p>
        </p:txBody>
      </p:sp>
      <p:pic>
        <p:nvPicPr>
          <p:cNvPr id="4" name="Picture 3" descr="A close up of a logo&#10;&#10;Description automatically generated">
            <a:extLst>
              <a:ext uri="{FF2B5EF4-FFF2-40B4-BE49-F238E27FC236}">
                <a16:creationId xmlns:a16="http://schemas.microsoft.com/office/drawing/2014/main" id="{78F3FABD-7317-40CD-BFCA-F4E4A89877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4424" y="0"/>
            <a:ext cx="933598" cy="1398963"/>
          </a:xfrm>
          <a:prstGeom prst="rect">
            <a:avLst/>
          </a:prstGeom>
        </p:spPr>
      </p:pic>
      <p:sp>
        <p:nvSpPr>
          <p:cNvPr id="6" name="Rectangle 5">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GB" sz="2400" b="1" dirty="0">
                <a:solidFill>
                  <a:schemeClr val="accent2">
                    <a:lumMod val="75000"/>
                  </a:schemeClr>
                </a:solidFill>
              </a:rPr>
              <a:t>Document Structure</a:t>
            </a:r>
          </a:p>
        </p:txBody>
      </p:sp>
      <p:cxnSp>
        <p:nvCxnSpPr>
          <p:cNvPr id="7" name="Straight Connector 6">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HTML – Basic Markups</a:t>
            </a:r>
          </a:p>
        </p:txBody>
      </p:sp>
    </p:spTree>
    <p:extLst>
      <p:ext uri="{BB962C8B-B14F-4D97-AF65-F5344CB8AC3E}">
        <p14:creationId xmlns:p14="http://schemas.microsoft.com/office/powerpoint/2010/main" val="3459116922"/>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3781</TotalTime>
  <Words>2736</Words>
  <Application>Microsoft Office PowerPoint</Application>
  <PresentationFormat>Widescreen</PresentationFormat>
  <Paragraphs>389</Paragraphs>
  <Slides>40</Slides>
  <Notes>1</Notes>
  <HiddenSlides>19</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50" baseType="lpstr">
      <vt:lpstr>Arial</vt:lpstr>
      <vt:lpstr>Arial Narrow</vt:lpstr>
      <vt:lpstr>Calibri</vt:lpstr>
      <vt:lpstr>Calibri Light</vt:lpstr>
      <vt:lpstr>Courier New</vt:lpstr>
      <vt:lpstr>Times</vt:lpstr>
      <vt:lpstr>Times New Roman</vt:lpstr>
      <vt:lpstr>Wingdings</vt:lpstr>
      <vt:lpstr>Office Theme</vt:lpstr>
      <vt:lpstr>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Prahallad Nith</dc:creator>
  <cp:lastModifiedBy>Revathi G P</cp:lastModifiedBy>
  <cp:revision>221</cp:revision>
  <dcterms:created xsi:type="dcterms:W3CDTF">2019-05-30T23:14:36Z</dcterms:created>
  <dcterms:modified xsi:type="dcterms:W3CDTF">2022-06-06T18:35:36Z</dcterms:modified>
</cp:coreProperties>
</file>