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33" r:id="rId2"/>
    <p:sldId id="335" r:id="rId3"/>
    <p:sldId id="324" r:id="rId4"/>
    <p:sldId id="358" r:id="rId5"/>
    <p:sldId id="337" r:id="rId6"/>
    <p:sldId id="359" r:id="rId7"/>
    <p:sldId id="336" r:id="rId8"/>
    <p:sldId id="325" r:id="rId9"/>
    <p:sldId id="338" r:id="rId10"/>
    <p:sldId id="339" r:id="rId11"/>
    <p:sldId id="340" r:id="rId12"/>
    <p:sldId id="347" r:id="rId13"/>
    <p:sldId id="341" r:id="rId14"/>
    <p:sldId id="342" r:id="rId15"/>
    <p:sldId id="343" r:id="rId16"/>
    <p:sldId id="310" r:id="rId17"/>
    <p:sldId id="344" r:id="rId18"/>
    <p:sldId id="345" r:id="rId19"/>
    <p:sldId id="346" r:id="rId20"/>
    <p:sldId id="326" r:id="rId21"/>
    <p:sldId id="327" r:id="rId22"/>
    <p:sldId id="348" r:id="rId23"/>
    <p:sldId id="349" r:id="rId24"/>
    <p:sldId id="357" r:id="rId25"/>
    <p:sldId id="355" r:id="rId26"/>
    <p:sldId id="351" r:id="rId27"/>
    <p:sldId id="313" r:id="rId28"/>
    <p:sldId id="356" r:id="rId29"/>
    <p:sldId id="354" r:id="rId30"/>
    <p:sldId id="329" r:id="rId31"/>
    <p:sldId id="295" r:id="rId32"/>
    <p:sldId id="296" r:id="rId33"/>
    <p:sldId id="330" r:id="rId34"/>
    <p:sldId id="298" r:id="rId35"/>
    <p:sldId id="299" r:id="rId36"/>
    <p:sldId id="300" r:id="rId37"/>
    <p:sldId id="331" r:id="rId38"/>
    <p:sldId id="33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A267"/>
    <a:srgbClr val="FEDC32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3CB51-9A86-4C01-A0DB-13EF6F656B51}" type="datetimeFigureOut">
              <a:rPr lang="en-US" smtClean="0"/>
              <a:pPr/>
              <a:t>07-Jun-22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20C0E-3071-47FE-83D9-FB70EE300A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87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66710062-45E9-4F1A-A63E-0F947BBAD4FC}" type="slidenum">
              <a:rPr lang="en-GB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Wingdings" pitchFamily="2" charset="2"/>
                <a:buNone/>
              </a:pPr>
              <a:t>31</a:t>
            </a:fld>
            <a:endParaRPr lang="en-GB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87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87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541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7FA7C210-2D93-459B-82BE-DE5942B0785D}" type="slidenum">
              <a:rPr lang="en-GB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Wingdings" pitchFamily="2" charset="2"/>
                <a:buNone/>
              </a:pPr>
              <a:t>32</a:t>
            </a:fld>
            <a:endParaRPr lang="en-GB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98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98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13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A536D435-9603-40F0-AD1E-674879823F6C}" type="slidenum">
              <a:rPr lang="en-GB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Wingdings" pitchFamily="2" charset="2"/>
                <a:buNone/>
              </a:pPr>
              <a:t>33</a:t>
            </a:fld>
            <a:endParaRPr lang="en-GB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08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08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261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0282823F-46A9-4484-A17C-938DD7F05F83}" type="slidenum">
              <a:rPr lang="en-GB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Wingdings" pitchFamily="2" charset="2"/>
                <a:buNone/>
              </a:pPr>
              <a:t>34</a:t>
            </a:fld>
            <a:endParaRPr lang="en-GB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18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186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141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DA2A094E-9E4E-4187-9B22-127F2E647C25}" type="slidenum">
              <a:rPr lang="en-GB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Wingdings" pitchFamily="2" charset="2"/>
                <a:buNone/>
              </a:pPr>
              <a:t>35</a:t>
            </a:fld>
            <a:endParaRPr lang="en-GB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28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88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737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02A6CD30-66B8-4825-B65F-C590C41D0A00}" type="slidenum">
              <a:rPr lang="en-GB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Wingdings" pitchFamily="2" charset="2"/>
                <a:buNone/>
              </a:pPr>
              <a:t>36</a:t>
            </a:fld>
            <a:endParaRPr lang="en-GB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39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39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358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78497630-B004-4924-97B7-B43BA23C5FAC}" type="slidenum">
              <a:rPr lang="en-GB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Wingdings" pitchFamily="2" charset="2"/>
                <a:buNone/>
              </a:pPr>
              <a:t>37</a:t>
            </a:fld>
            <a:endParaRPr lang="en-GB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49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49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497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s.ucp.edu/cgi-bin/survey.p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WEB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781916" y="2841955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HTML – Forms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Vinay</a:t>
            </a:r>
            <a:r>
              <a:rPr lang="en-US" sz="2400" b="1" dirty="0"/>
              <a:t> Joshi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</a:p>
          <a:p>
            <a:r>
              <a:rPr lang="en-US" sz="2400" dirty="0"/>
              <a:t>Computer Science and Engineering</a:t>
            </a:r>
            <a:endParaRPr lang="en-IN" sz="2400" dirty="0"/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3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59C6A0B-CDD2-4C15-8F01-7CDC202D20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Input widgets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HTML –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8F90B-7F4E-EA4F-C91D-099DE9F87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Textbox in HTML Form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type="text" /&gt;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 HTML form, we use &lt;input&gt; tag by assigning type attribute value to text to input single line input. To define type attribute see the below syntax.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Tip: The default value of the type attribute is “text”.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size is 20; </a:t>
            </a:r>
          </a:p>
          <a:p>
            <a:pPr marL="762000" lvl="1" indent="-304800">
              <a:lnSpc>
                <a:spcPct val="110000"/>
              </a:lnSpc>
              <a:buSzTx/>
            </a:pPr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don’t want to allow the user to type more characters than will fit, set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causes excess input to be ignored</a:t>
            </a:r>
          </a:p>
          <a:p>
            <a:pPr marL="1219200" lvl="2" indent="-304800">
              <a:lnSpc>
                <a:spcPct val="110000"/>
              </a:lnSpc>
              <a:buSz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 = "text" name = "Phone" </a:t>
            </a:r>
          </a:p>
          <a:p>
            <a:pPr marL="1219200" lvl="2" indent="-304800">
              <a:lnSpc>
                <a:spcPct val="110000"/>
              </a:lnSpc>
              <a:buSz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size = "12" &gt;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74409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59C6A0B-CDD2-4C15-8F01-7CDC202D20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Input widgets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HTML –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8F90B-7F4E-EA4F-C91D-099DE9F87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in an HTML Form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change type value text to password to get the input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 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&lt;label&gt;Password : &lt;input type="password" /&gt;&lt;/label&gt;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&lt;/p&gt;</a:t>
            </a:r>
          </a:p>
          <a:p>
            <a:endParaRPr lang="en-IN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16640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59C6A0B-CDD2-4C15-8F01-7CDC202D20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Input widgets: Submit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HTML –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9B934-1B60-5E67-8020-8225FC1C8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3947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 button in an HTML Form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HTML form, submit button is used to submit the details of the form to the form handler. A form handler is a file on the server with a script that is used to process input data.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&lt;button type="submit"&gt;submit&lt;/button&gt;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27192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59C6A0B-CDD2-4C15-8F01-7CDC202D20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Input widgets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HTML –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8F90B-7F4E-EA4F-C91D-099DE9F87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11" y="1640095"/>
            <a:ext cx="570288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&lt;title&gt;Page Title&lt;/title&gt;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&lt;h2&gt;Welcome To GFG&lt;/h2&gt;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&lt;form&gt;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&lt;label&gt;Username : &lt;input type="text" /&gt;&lt;/label&gt;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&lt;/p&gt;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C10FB4-BE51-4872-DF14-8E7396A974F3}"/>
              </a:ext>
            </a:extLst>
          </p:cNvPr>
          <p:cNvSpPr txBox="1"/>
          <p:nvPr/>
        </p:nvSpPr>
        <p:spPr>
          <a:xfrm>
            <a:off x="795544" y="5657671"/>
            <a:ext cx="6692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&lt;p&gt;</a:t>
            </a:r>
          </a:p>
          <a:p>
            <a:r>
              <a:rPr lang="en-IN" sz="1800" b="1" dirty="0"/>
              <a:t>      &lt;label&gt;Password : &lt;input type="password" /&gt;&lt;/label&gt;</a:t>
            </a:r>
          </a:p>
          <a:p>
            <a:r>
              <a:rPr lang="en-IN" sz="1800" b="1" dirty="0"/>
              <a:t>    &lt;/p&gt;</a:t>
            </a:r>
          </a:p>
          <a:p>
            <a:endParaRPr lang="en-IN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6CDF173-241E-4040-B2C6-44D0D21BB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2765" y="5149840"/>
            <a:ext cx="253670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&lt;/html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78357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59C6A0B-CDD2-4C15-8F01-7CDC202D20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Input widgets: Radio  Button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HTML –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8F90B-7F4E-EA4F-C91D-099DE9F87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26" y="1706356"/>
            <a:ext cx="9935817" cy="4351338"/>
          </a:xfrm>
        </p:spPr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 Button in an HTML Form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radio button, we use the &lt;input&gt; tag following by radio type to provide users to choose a limited number of choices.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type="radio" name="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radio_button_name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value="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radio_button_value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428049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59C6A0B-CDD2-4C15-8F01-7CDC202D20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Input widgets: Radio button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HTML – Forms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46FD4E-4691-E5BE-A427-1501774075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54471"/>
            <a:ext cx="10169772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!DOCTYPE html&gt;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&lt;title&gt;Page Title&lt;/title&gt;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&lt;h2&gt;Select your gender&lt;/h2&gt;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&lt;form&gt;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&lt;label&gt;Male&lt;input type="radio" name="gender" value="male" /&gt;&lt;/label&gt;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&lt;label&gt;Female&lt;input type="radio" name="gender" value="female" /&gt;&lt;/label&gt;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&lt;/form&gt;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35550921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 Forms (continued)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 Buttons (continued)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SzTx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 button in a radio button group is ‘pressed’, the browser often ‘presses’ the first one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Category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&lt;form action = ""&gt;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&lt;p&gt;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&lt;input type = "radio"  name = "age"  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value = "under20"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= "checked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 0-19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&lt;input type = "radio"  name = "age"  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value = "20-35"&gt; 20-35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&lt;input type = "radio"  name = "age"  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value = "36-50"&gt; 36-50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&lt;input type = "radio"  name = "age"  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value = "over50"&gt; Over 50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&lt;/p&gt;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780163"/>
              </p:ext>
            </p:extLst>
          </p:nvPr>
        </p:nvGraphicFramePr>
        <p:xfrm>
          <a:off x="5957881" y="1445549"/>
          <a:ext cx="571500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77256" imgH="926592" progId="Word.Document.8">
                  <p:embed/>
                </p:oleObj>
              </mc:Choice>
              <mc:Fallback>
                <p:oleObj name="Document" r:id="rId2" imgW="5477256" imgH="926592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7881" y="1445549"/>
                        <a:ext cx="5715000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1C37668-0FE7-4209-B0BE-0A089A2506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19DAAB-1E5F-4FAA-A32C-4844B03252A7}"/>
              </a:ext>
            </a:extLst>
          </p:cNvPr>
          <p:cNvCxnSpPr>
            <a:cxnSpLocks/>
          </p:cNvCxnSpPr>
          <p:nvPr/>
        </p:nvCxnSpPr>
        <p:spPr>
          <a:xfrm>
            <a:off x="0" y="1398963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3346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59C6A0B-CDD2-4C15-8F01-7CDC202D20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Input widgets: Radio button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HTML –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9B934-1B60-5E67-8020-8225FC1C8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Checkbox in an HTML Form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checkbox in an HTML form, we use the &lt;input&gt; tag following by the input type checkbox. It is a square box to ticked to activate this. It used to choose more options at a time. 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type="checkbox" name="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select_box_name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value="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select_box_value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checkbox allows you to choose one or many options to be selected from a list of options.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79528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59C6A0B-CDD2-4C15-8F01-7CDC202D20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Input widgets: Check box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HTML –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9B934-1B60-5E67-8020-8225FC1C8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094" y="160185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&lt;form&gt;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Choose languages you know: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&lt;input type="checkbox"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name="C"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value="yes"&gt;C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&lt;input type="checkbox"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name="C++"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value="yes"&gt;C++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431265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59C6A0B-CDD2-4C15-8F01-7CDC202D20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Input widgets: Check box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HTML –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9B934-1B60-5E67-8020-8225FC1C8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&lt;input type="checkbox"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name="Java"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value="yes"&gt;Java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&lt;input type="checkbox"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name="Python"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value="yes"&gt;Python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2768550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59C6A0B-CDD2-4C15-8F01-7CDC202D20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HTML – Forms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0538" y="1578552"/>
            <a:ext cx="3748953" cy="372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0" name="Picture 4" descr="Getting Started in Ecommerce: What's a Shopping Cart? | Practical ...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47465" y="1588366"/>
            <a:ext cx="6690051" cy="29143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336846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 Forms (continued)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81000" indent="-381000">
              <a:lnSpc>
                <a:spcPct val="110000"/>
              </a:lnSpc>
              <a:buSzTx/>
              <a:buNone/>
            </a:pPr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Checkboxes - to collect multiple choice input</a:t>
            </a:r>
          </a:p>
          <a:p>
            <a:pPr marL="762000" lvl="1" indent="-304800">
              <a:lnSpc>
                <a:spcPct val="110000"/>
              </a:lnSpc>
              <a:buSzTx/>
            </a:pPr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checkbox requires a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attribute, which is the widget’s value in the form data when the checkbox is ‘checked’</a:t>
            </a:r>
          </a:p>
          <a:p>
            <a:pPr marL="1219200" lvl="2" indent="-304800">
              <a:lnSpc>
                <a:spcPct val="110000"/>
              </a:lnSpc>
              <a:buSzTx/>
            </a:pPr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checkbox that is not ‘checked’ contributes no value to the form data</a:t>
            </a:r>
          </a:p>
          <a:p>
            <a:pPr marL="762000" lvl="1" indent="-304800">
              <a:lnSpc>
                <a:spcPct val="110000"/>
              </a:lnSpc>
              <a:buSzTx/>
            </a:pPr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no checkbox is initially ‘checked’</a:t>
            </a:r>
          </a:p>
          <a:p>
            <a:pPr marL="762000" lvl="1" indent="-304800">
              <a:lnSpc>
                <a:spcPct val="110000"/>
              </a:lnSpc>
              <a:buSzTx/>
            </a:pPr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initialize a checkbox to ‘checked’, the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must be set to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"checked“</a:t>
            </a:r>
          </a:p>
          <a:p>
            <a:pPr marL="762000" lvl="1" indent="-304800">
              <a:lnSpc>
                <a:spcPct val="110000"/>
              </a:lnSpc>
              <a:buSzTx/>
            </a:pPr>
            <a:endParaRPr lang="en-US" altLang="en-US" b="0" dirty="0">
              <a:latin typeface="Courier New" panose="02070309020205020404" pitchFamily="49" charset="0"/>
            </a:endParaRPr>
          </a:p>
          <a:p>
            <a:r>
              <a:rPr lang="en-IN" dirty="0"/>
              <a:t>Radio button:</a:t>
            </a:r>
            <a:r>
              <a:rPr lang="en-US" dirty="0"/>
              <a:t>It is a single control unit.</a:t>
            </a:r>
          </a:p>
          <a:p>
            <a:r>
              <a:rPr lang="en-IN" dirty="0"/>
              <a:t>Checkbox</a:t>
            </a:r>
            <a:r>
              <a:rPr lang="en-US" dirty="0"/>
              <a:t>:It is a multiple control unit.</a:t>
            </a:r>
            <a:endParaRPr lang="en-IN" dirty="0"/>
          </a:p>
          <a:p>
            <a:pPr marL="762000" lvl="1" indent="-304800">
              <a:lnSpc>
                <a:spcPct val="110000"/>
              </a:lnSpc>
              <a:buSzTx/>
            </a:pPr>
            <a:endParaRPr lang="en-US" altLang="en-US" b="0" dirty="0">
              <a:latin typeface="Arial" panose="020B0604020202020204" pitchFamily="34" charset="0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49F2F4F-88D2-4597-9CA2-73D7F1454C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FF5178-D0D4-45BD-AA33-4EF42C0F591D}"/>
              </a:ext>
            </a:extLst>
          </p:cNvPr>
          <p:cNvCxnSpPr>
            <a:cxnSpLocks/>
          </p:cNvCxnSpPr>
          <p:nvPr/>
        </p:nvCxnSpPr>
        <p:spPr>
          <a:xfrm>
            <a:off x="137708" y="147625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28607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 Forms (continued)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2180496"/>
            <a:ext cx="11029615" cy="457811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SzTx/>
            </a:pP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Widgets (continued)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Grocery Checklist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&lt;form action = ""&gt;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&lt;p&gt;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&lt;input type = "checkbox"  name ="groceries"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value = "milk"  checked = "checked"&gt;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Milk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&lt;input type = "checkbox"  name ="groceries"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value = "bread"&gt;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Bread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&lt;input type = "checkbox"  name = "groceries"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value= "eggs"&gt;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Eggs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&lt;/p&gt;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</p:txBody>
      </p:sp>
      <p:graphicFrame>
        <p:nvGraphicFramePr>
          <p:cNvPr id="133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19086"/>
              </p:ext>
            </p:extLst>
          </p:nvPr>
        </p:nvGraphicFramePr>
        <p:xfrm>
          <a:off x="6096000" y="1788851"/>
          <a:ext cx="551480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543746" imgH="839702" progId="Word.Document.8">
                  <p:embed/>
                </p:oleObj>
              </mc:Choice>
              <mc:Fallback>
                <p:oleObj name="Document" r:id="rId2" imgW="4543746" imgH="839702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788851"/>
                        <a:ext cx="5514807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8EADEA3-D1F0-4B1D-ABF7-D271BEF649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F7152BE-299B-4319-95B8-365E3BCC45A6}"/>
              </a:ext>
            </a:extLst>
          </p:cNvPr>
          <p:cNvCxnSpPr>
            <a:cxnSpLocks/>
          </p:cNvCxnSpPr>
          <p:nvPr/>
        </p:nvCxnSpPr>
        <p:spPr>
          <a:xfrm>
            <a:off x="0" y="1529519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6531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59C6A0B-CDD2-4C15-8F01-7CDC202D20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Input widgets: Text areas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HTML –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9B934-1B60-5E67-8020-8225FC1C8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areas</a:t>
            </a:r>
            <a:r>
              <a:rPr lang="en-US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created with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include the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en-US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cols</a:t>
            </a:r>
            <a:r>
              <a:rPr lang="en-US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attributes to specify the size of the text area</a:t>
            </a:r>
          </a:p>
          <a:p>
            <a:pPr lvl="1" algn="just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text can be included as the content of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Scrolling is implicit if the area is overfilled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provide your employment aspirations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&lt;form action = ""&gt;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&lt;p&gt;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&lt;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 = "aspirations"  rows = "3” cols = "40"&gt;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(Be brief and concise) 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&lt;/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&lt;/p&gt;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&lt;/form&gt;                                                               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C55C3E3D-7661-F390-D2B0-1AFF70906B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1" y="5153026"/>
          <a:ext cx="5324475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477256" imgH="1283208" progId="Word.Document.8">
                  <p:embed/>
                </p:oleObj>
              </mc:Choice>
              <mc:Fallback>
                <p:oleObj name="Document" r:id="rId3" imgW="5477256" imgH="1283208" progId="Word.Document.8">
                  <p:embed/>
                  <p:pic>
                    <p:nvPicPr>
                      <p:cNvPr id="138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5153026"/>
                        <a:ext cx="5324475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46375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59C6A0B-CDD2-4C15-8F01-7CDC202D20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Input widgets: email and Date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HTML –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9B934-1B60-5E67-8020-8225FC1C8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&lt;p&gt;</a:t>
            </a:r>
          </a:p>
          <a:p>
            <a:pPr marL="0" indent="0">
              <a:buNone/>
            </a:pPr>
            <a:r>
              <a:rPr lang="en-US" dirty="0"/>
              <a:t>        &lt;label&gt;Email:&lt;input type="email" name="email" /&gt;&lt;/label&gt;</a:t>
            </a:r>
          </a:p>
          <a:p>
            <a:pPr marL="0" indent="0">
              <a:buNone/>
            </a:pPr>
            <a:r>
              <a:rPr lang="en-US" dirty="0"/>
              <a:t>      &lt;/p&gt;      </a:t>
            </a:r>
          </a:p>
          <a:p>
            <a:pPr marL="0" indent="0">
              <a:buNone/>
            </a:pPr>
            <a:r>
              <a:rPr lang="en-US" dirty="0"/>
              <a:t>&lt;p&gt;</a:t>
            </a:r>
          </a:p>
          <a:p>
            <a:pPr marL="0" indent="0">
              <a:buNone/>
            </a:pPr>
            <a:r>
              <a:rPr lang="en-US" dirty="0"/>
              <a:t>        &lt;label&gt;Date of Birth:&lt;input type="date name="</a:t>
            </a:r>
            <a:r>
              <a:rPr lang="en-US" dirty="0" err="1"/>
              <a:t>birthDate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&lt;/label&gt;</a:t>
            </a:r>
          </a:p>
          <a:p>
            <a:pPr marL="0" indent="0">
              <a:buNone/>
            </a:pPr>
            <a:r>
              <a:rPr lang="en-US" dirty="0"/>
              <a:t>      &lt;/p&gt;</a:t>
            </a:r>
          </a:p>
          <a:p>
            <a:pPr marL="0" indent="0">
              <a:buNone/>
            </a:pPr>
            <a:r>
              <a:rPr lang="en-US" dirty="0"/>
              <a:t>&lt;p&gt;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433942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59C6A0B-CDD2-4C15-8F01-7CDC202D20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Input widgets: Drop Down list</a:t>
            </a:r>
          </a:p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HTML – Forms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0FDB2-AF96-598E-B216-D96E3E05A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&lt;select&gt; element is used to create a drop-down list.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&lt;select&gt; element is most often used in a form, to collect user input.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 attribute is needed to reference the form data after the form is submitted (if you omit the name attribute, no data from the drop-down list will be submitted).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&lt;option&gt; tags inside the &lt;select&gt; element define the available options in the drop-down list.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73650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59C6A0B-CDD2-4C15-8F01-7CDC202D20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Input widgets: Drop </a:t>
            </a:r>
            <a:r>
              <a:rPr lang="en-GB" sz="2400" b="1" dirty="0" err="1">
                <a:solidFill>
                  <a:schemeClr val="accent2">
                    <a:lumMod val="75000"/>
                  </a:schemeClr>
                </a:solidFill>
              </a:rPr>
              <a:t>Downlist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HTML – Forms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0FDB2-AF96-598E-B216-D96E3E05A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&lt;form&gt;</a:t>
            </a:r>
          </a:p>
          <a:p>
            <a:pPr marL="0" indent="0">
              <a:buNone/>
            </a:pPr>
            <a:r>
              <a:rPr lang="en-I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&lt;label for="lang"&gt;Language&lt;/label&gt;</a:t>
            </a:r>
          </a:p>
          <a:p>
            <a:pPr marL="0" indent="0">
              <a:buNone/>
            </a:pPr>
            <a:r>
              <a:rPr lang="en-I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&lt;select name="languages" id="lang"&gt;</a:t>
            </a:r>
          </a:p>
          <a:p>
            <a:pPr marL="0" indent="0">
              <a:buNone/>
            </a:pPr>
            <a:r>
              <a:rPr lang="en-I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&lt;option value="</a:t>
            </a:r>
            <a:r>
              <a:rPr lang="en-IN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I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"&gt;JavaScript&lt;/option&gt;</a:t>
            </a:r>
          </a:p>
          <a:p>
            <a:pPr marL="0" indent="0">
              <a:buNone/>
            </a:pPr>
            <a:r>
              <a:rPr lang="en-I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&lt;option value="</a:t>
            </a:r>
            <a:r>
              <a:rPr lang="en-IN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I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"&gt;PHP&lt;/option&gt;</a:t>
            </a:r>
          </a:p>
          <a:p>
            <a:pPr marL="0" indent="0">
              <a:buNone/>
            </a:pPr>
            <a:r>
              <a:rPr lang="en-I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&lt;option value="java"&gt;Java&lt;/option&gt;</a:t>
            </a:r>
          </a:p>
          <a:p>
            <a:pPr marL="0" indent="0">
              <a:buNone/>
            </a:pPr>
            <a:r>
              <a:rPr lang="en-I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&lt;option value="</a:t>
            </a:r>
            <a:r>
              <a:rPr lang="en-IN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golang</a:t>
            </a:r>
            <a:r>
              <a:rPr lang="en-I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"&gt;Golang&lt;/option&gt;</a:t>
            </a:r>
          </a:p>
          <a:p>
            <a:pPr marL="0" indent="0">
              <a:buNone/>
            </a:pPr>
            <a:r>
              <a:rPr lang="en-I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&lt;option value="python"&gt;Python&lt;/option&gt;</a:t>
            </a:r>
          </a:p>
          <a:p>
            <a:pPr marL="0" indent="0">
              <a:buNone/>
            </a:pPr>
            <a:r>
              <a:rPr lang="en-I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&lt;option value="c#"&gt;C#&lt;/option&gt;</a:t>
            </a:r>
          </a:p>
          <a:p>
            <a:pPr marL="0" indent="0">
              <a:buNone/>
            </a:pPr>
            <a:r>
              <a:rPr lang="en-I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&lt;option value="C++"&gt;C++&lt;/option&gt;</a:t>
            </a:r>
          </a:p>
          <a:p>
            <a:pPr marL="0" indent="0">
              <a:buNone/>
            </a:pPr>
            <a:r>
              <a:rPr lang="en-I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&lt;option value="erlang"&gt;Erlang&lt;/option&gt;</a:t>
            </a:r>
          </a:p>
          <a:p>
            <a:pPr marL="0" indent="0">
              <a:buNone/>
            </a:pPr>
            <a:r>
              <a:rPr lang="en-I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&lt;/select&gt;</a:t>
            </a:r>
          </a:p>
          <a:p>
            <a:pPr marL="0" indent="0">
              <a:buNone/>
            </a:pPr>
            <a:r>
              <a:rPr lang="en-I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&lt;input type="submit" value="Submit" /&gt;</a:t>
            </a:r>
          </a:p>
          <a:p>
            <a:pPr marL="0" indent="0">
              <a:buNone/>
            </a:pPr>
            <a:r>
              <a:rPr lang="en-I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406236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59C6A0B-CDD2-4C15-8F01-7CDC202D20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Input widgets: Menus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HTML – Forms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0FDB2-AF96-598E-B216-D96E3E05A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79" y="1706355"/>
            <a:ext cx="9938312" cy="4351338"/>
          </a:xfrm>
        </p:spPr>
        <p:txBody>
          <a:bodyPr>
            <a:normAutofit fontScale="25000" lnSpcReduction="20000"/>
          </a:bodyPr>
          <a:lstStyle/>
          <a:p>
            <a:pPr marL="457200" lvl="1" indent="0">
              <a:lnSpc>
                <a:spcPct val="110000"/>
              </a:lnSpc>
              <a:spcBef>
                <a:spcPct val="20000"/>
              </a:spcBef>
              <a:buSzTx/>
              <a:buNone/>
            </a:pPr>
            <a:r>
              <a:rPr lang="en-US" altLang="en-US" sz="8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item of a menu is specified with an </a:t>
            </a:r>
            <a:r>
              <a:rPr lang="en-US" alt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&lt;option&gt;</a:t>
            </a:r>
            <a:r>
              <a:rPr lang="en-US" altLang="en-US" sz="8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tag, whose pure text content (no tags) is the value of the item</a:t>
            </a:r>
          </a:p>
          <a:p>
            <a:pPr marL="457200" lvl="1" indent="0">
              <a:lnSpc>
                <a:spcPct val="110000"/>
              </a:lnSpc>
              <a:spcBef>
                <a:spcPct val="20000"/>
              </a:spcBef>
              <a:buSzTx/>
              <a:buNone/>
            </a:pPr>
            <a:r>
              <a:rPr lang="en-US" altLang="en-US" sz="8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&lt;option&gt;</a:t>
            </a:r>
            <a:r>
              <a:rPr lang="en-US" altLang="en-US" sz="8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 can include the </a:t>
            </a:r>
            <a:r>
              <a:rPr lang="en-US" alt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</a:t>
            </a:r>
            <a:r>
              <a:rPr lang="en-US" altLang="en-US" sz="8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attribute, which when assigned </a:t>
            </a:r>
            <a:r>
              <a:rPr lang="en-US" alt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"selected” </a:t>
            </a:r>
            <a:r>
              <a:rPr lang="en-US" altLang="en-US" sz="8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specifies that the item is preselected</a:t>
            </a:r>
          </a:p>
          <a:p>
            <a:pPr marL="0" indent="0">
              <a:lnSpc>
                <a:spcPct val="110000"/>
              </a:lnSpc>
              <a:spcBef>
                <a:spcPct val="20000"/>
              </a:spcBef>
              <a:buSzTx/>
              <a:buNone/>
            </a:pPr>
            <a:r>
              <a:rPr lang="en-US" alt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Grocery Menu - milk, bread, eggs, cheese</a:t>
            </a:r>
          </a:p>
          <a:p>
            <a:pPr marL="0" indent="0">
              <a:lnSpc>
                <a:spcPct val="110000"/>
              </a:lnSpc>
              <a:spcBef>
                <a:spcPct val="20000"/>
              </a:spcBef>
              <a:buSzTx/>
              <a:buNone/>
            </a:pPr>
            <a:r>
              <a:rPr lang="en-US" alt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&lt;form action = ""&gt;</a:t>
            </a:r>
          </a:p>
          <a:p>
            <a:pPr marL="0" indent="0">
              <a:lnSpc>
                <a:spcPct val="110000"/>
              </a:lnSpc>
              <a:spcBef>
                <a:spcPct val="20000"/>
              </a:spcBef>
              <a:buSzTx/>
              <a:buNone/>
            </a:pPr>
            <a:r>
              <a:rPr lang="en-US" alt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&lt;p&gt;</a:t>
            </a:r>
          </a:p>
          <a:p>
            <a:pPr marL="0" indent="0">
              <a:lnSpc>
                <a:spcPct val="110000"/>
              </a:lnSpc>
              <a:spcBef>
                <a:spcPct val="20000"/>
              </a:spcBef>
              <a:buSzTx/>
              <a:buNone/>
            </a:pPr>
            <a:r>
              <a:rPr lang="en-US" alt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With size = 1 (the default)</a:t>
            </a:r>
          </a:p>
          <a:p>
            <a:pPr marL="0" indent="0">
              <a:lnSpc>
                <a:spcPct val="110000"/>
              </a:lnSpc>
              <a:spcBef>
                <a:spcPct val="20000"/>
              </a:spcBef>
              <a:buSzTx/>
              <a:buNone/>
            </a:pPr>
            <a:r>
              <a:rPr lang="en-US" alt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&lt;select name = "groceries"&gt; </a:t>
            </a:r>
          </a:p>
          <a:p>
            <a:pPr marL="0" indent="0">
              <a:lnSpc>
                <a:spcPct val="110000"/>
              </a:lnSpc>
              <a:spcBef>
                <a:spcPct val="20000"/>
              </a:spcBef>
              <a:buSzTx/>
              <a:buNone/>
            </a:pPr>
            <a:r>
              <a:rPr lang="en-US" alt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&lt;option&gt; milk &lt;/option&gt;</a:t>
            </a:r>
          </a:p>
          <a:p>
            <a:pPr marL="0" indent="0">
              <a:lnSpc>
                <a:spcPct val="110000"/>
              </a:lnSpc>
              <a:spcBef>
                <a:spcPct val="20000"/>
              </a:spcBef>
              <a:buSzTx/>
              <a:buNone/>
            </a:pPr>
            <a:r>
              <a:rPr lang="en-US" alt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&lt;option&gt; bread &lt;/option&gt;</a:t>
            </a:r>
          </a:p>
          <a:p>
            <a:pPr marL="0" indent="0">
              <a:lnSpc>
                <a:spcPct val="110000"/>
              </a:lnSpc>
              <a:spcBef>
                <a:spcPct val="20000"/>
              </a:spcBef>
              <a:buSzTx/>
              <a:buNone/>
            </a:pPr>
            <a:r>
              <a:rPr lang="en-US" alt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&lt;option&gt; eggs &lt;/option&gt;</a:t>
            </a:r>
          </a:p>
          <a:p>
            <a:pPr marL="0" indent="0">
              <a:lnSpc>
                <a:spcPct val="110000"/>
              </a:lnSpc>
              <a:spcBef>
                <a:spcPct val="20000"/>
              </a:spcBef>
              <a:buSzTx/>
              <a:buNone/>
            </a:pPr>
            <a:r>
              <a:rPr lang="en-US" alt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&lt;option&gt; cheese &lt;/option&gt;</a:t>
            </a:r>
          </a:p>
          <a:p>
            <a:pPr marL="0" indent="0">
              <a:lnSpc>
                <a:spcPct val="110000"/>
              </a:lnSpc>
              <a:spcBef>
                <a:spcPct val="20000"/>
              </a:spcBef>
              <a:buSzTx/>
              <a:buNone/>
            </a:pPr>
            <a:r>
              <a:rPr lang="en-US" alt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&lt;/select&gt;</a:t>
            </a:r>
          </a:p>
          <a:p>
            <a:pPr marL="0" indent="0">
              <a:lnSpc>
                <a:spcPct val="110000"/>
              </a:lnSpc>
              <a:spcBef>
                <a:spcPct val="20000"/>
              </a:spcBef>
              <a:buSzTx/>
              <a:buNone/>
            </a:pPr>
            <a:r>
              <a:rPr lang="en-US" alt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&lt;/p&gt;</a:t>
            </a:r>
          </a:p>
          <a:p>
            <a:pPr marL="0" indent="0">
              <a:lnSpc>
                <a:spcPct val="110000"/>
              </a:lnSpc>
              <a:spcBef>
                <a:spcPct val="20000"/>
              </a:spcBef>
              <a:buSzTx/>
              <a:buNone/>
            </a:pPr>
            <a:r>
              <a:rPr lang="en-US" alt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177592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Forms (continued)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Char char="-"/>
            </a:pPr>
            <a:r>
              <a:rPr lang="en-US" altLang="en-US" sz="1400" i="1">
                <a:latin typeface="Arial" panose="020B0604020202020204" pitchFamily="34" charset="0"/>
              </a:rPr>
              <a:t>Widgets </a:t>
            </a:r>
            <a:r>
              <a:rPr lang="en-US" altLang="en-US" sz="1400">
                <a:latin typeface="Arial" panose="020B0604020202020204" pitchFamily="34" charset="0"/>
              </a:rPr>
              <a:t>(continued)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Char char="-"/>
            </a:pPr>
            <a:endParaRPr lang="en-US" altLang="en-US" sz="14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Char char="-"/>
            </a:pPr>
            <a:endParaRPr lang="en-US" altLang="en-US" sz="14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Char char="-"/>
            </a:pPr>
            <a:endParaRPr lang="en-US" altLang="en-US" sz="14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Char char="-"/>
            </a:pPr>
            <a:endParaRPr lang="en-US" altLang="en-US" sz="14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Char char="-"/>
            </a:pPr>
            <a:endParaRPr lang="en-US" altLang="en-US" sz="14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Char char="-"/>
            </a:pPr>
            <a:endParaRPr lang="en-US" altLang="en-US" sz="140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SzTx/>
            </a:pPr>
            <a:r>
              <a:rPr lang="en-US" altLang="en-US" sz="1400">
                <a:latin typeface="Arial" panose="020B0604020202020204" pitchFamily="34" charset="0"/>
              </a:rPr>
              <a:t>After clicking the menu: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Char char="-"/>
            </a:pPr>
            <a:endParaRPr lang="en-US" altLang="en-US" sz="140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altLang="en-US"/>
          </a:p>
          <a:p>
            <a:pPr>
              <a:spcBef>
                <a:spcPct val="20000"/>
              </a:spcBef>
            </a:pPr>
            <a:endParaRPr lang="en-US" altLang="en-US"/>
          </a:p>
          <a:p>
            <a:pPr>
              <a:spcBef>
                <a:spcPct val="20000"/>
              </a:spcBef>
            </a:pPr>
            <a:endParaRPr lang="en-US" altLang="en-US"/>
          </a:p>
          <a:p>
            <a:pPr>
              <a:spcBef>
                <a:spcPct val="20000"/>
              </a:spcBef>
            </a:pPr>
            <a:endParaRPr lang="en-US" altLang="en-US"/>
          </a:p>
          <a:p>
            <a:pPr>
              <a:spcBef>
                <a:spcPct val="20000"/>
              </a:spcBef>
            </a:pPr>
            <a:endParaRPr lang="en-US" altLang="en-US"/>
          </a:p>
          <a:p>
            <a:pPr>
              <a:spcBef>
                <a:spcPct val="20000"/>
              </a:spcBef>
              <a:buSzTx/>
            </a:pPr>
            <a:r>
              <a:rPr lang="en-US" altLang="en-US" sz="1400">
                <a:latin typeface="Arial" panose="020B0604020202020204" pitchFamily="34" charset="0"/>
              </a:rPr>
              <a:t>After changing </a:t>
            </a:r>
            <a:r>
              <a:rPr lang="en-US" altLang="en-US" sz="1200">
                <a:latin typeface="Courier New" panose="02070309020205020404" pitchFamily="49" charset="0"/>
              </a:rPr>
              <a:t>size</a:t>
            </a:r>
            <a:r>
              <a:rPr lang="en-US" altLang="en-US" sz="1400">
                <a:latin typeface="Arial" panose="020B0604020202020204" pitchFamily="34" charset="0"/>
              </a:rPr>
              <a:t> to 2:</a:t>
            </a:r>
          </a:p>
          <a:p>
            <a:pPr>
              <a:spcBef>
                <a:spcPct val="20000"/>
              </a:spcBef>
              <a:buSzTx/>
            </a:pPr>
            <a:endParaRPr lang="en-US" altLang="en-US" sz="140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137220" name="Object 4"/>
          <p:cNvGraphicFramePr>
            <a:graphicFrameLocks noChangeAspect="1"/>
          </p:cNvGraphicFramePr>
          <p:nvPr/>
        </p:nvGraphicFramePr>
        <p:xfrm>
          <a:off x="4495800" y="1838740"/>
          <a:ext cx="5867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152644" imgH="1287780" progId="Word.Document.8">
                  <p:embed/>
                </p:oleObj>
              </mc:Choice>
              <mc:Fallback>
                <p:oleObj name="Document" r:id="rId2" imgW="5152644" imgH="128778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838740"/>
                        <a:ext cx="58674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1" name="Object 5"/>
          <p:cNvGraphicFramePr>
            <a:graphicFrameLocks noChangeAspect="1"/>
          </p:cNvGraphicFramePr>
          <p:nvPr/>
        </p:nvGraphicFramePr>
        <p:xfrm>
          <a:off x="4572000" y="3429001"/>
          <a:ext cx="57912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154168" imgH="1655064" progId="Word.Document.8">
                  <p:embed/>
                </p:oleObj>
              </mc:Choice>
              <mc:Fallback>
                <p:oleObj name="Document" r:id="rId4" imgW="5154168" imgH="1655064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429001"/>
                        <a:ext cx="57912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2" name="Object 6"/>
          <p:cNvGraphicFramePr>
            <a:graphicFrameLocks noChangeAspect="1"/>
          </p:cNvGraphicFramePr>
          <p:nvPr/>
        </p:nvGraphicFramePr>
        <p:xfrm>
          <a:off x="4572000" y="5466056"/>
          <a:ext cx="57150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5154168" imgH="1261872" progId="Word.Document.8">
                  <p:embed/>
                </p:oleObj>
              </mc:Choice>
              <mc:Fallback>
                <p:oleObj name="Document" r:id="rId6" imgW="5154168" imgH="1261872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466056"/>
                        <a:ext cx="57150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51ED186-B5CC-408A-A53B-E9BF5EB034B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E0F9B8-6F8A-4FAA-896B-A5D3DFEEB76A}"/>
              </a:ext>
            </a:extLst>
          </p:cNvPr>
          <p:cNvCxnSpPr>
            <a:cxnSpLocks/>
          </p:cNvCxnSpPr>
          <p:nvPr/>
        </p:nvCxnSpPr>
        <p:spPr>
          <a:xfrm>
            <a:off x="0" y="1529518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939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59C6A0B-CDD2-4C15-8F01-7CDC202D20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Input widgets: Menus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HTML – Forms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0FDB2-AF96-598E-B216-D96E3E05A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120000"/>
              </a:lnSpc>
              <a:buSzTx/>
              <a:buNone/>
            </a:pPr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 and Submit buttons</a:t>
            </a:r>
          </a:p>
          <a:p>
            <a:pPr marL="800100" lvl="1" indent="-342900">
              <a:lnSpc>
                <a:spcPct val="120000"/>
              </a:lnSpc>
              <a:buSzTx/>
            </a:pPr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are created with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&lt;input&gt;</a:t>
            </a:r>
            <a:endParaRPr lang="en-US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Sz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 = "reset"  value = "Reset Form"&gt;</a:t>
            </a:r>
          </a:p>
          <a:p>
            <a:pPr marL="457200" indent="-457200">
              <a:lnSpc>
                <a:spcPct val="120000"/>
              </a:lnSpc>
              <a:buSz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 = "submit”  value = "Submit Form"&gt;</a:t>
            </a:r>
          </a:p>
          <a:p>
            <a:pPr marL="457200" indent="-457200">
              <a:lnSpc>
                <a:spcPct val="120000"/>
              </a:lnSpc>
              <a:buSzTx/>
            </a:pPr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 has two actions:</a:t>
            </a:r>
          </a:p>
          <a:p>
            <a:pPr marL="800100" lvl="1" indent="-342900">
              <a:lnSpc>
                <a:spcPct val="120000"/>
              </a:lnSpc>
              <a:buSzTx/>
              <a:buFont typeface="Arial" panose="020B0604020202020204" pitchFamily="34" charset="0"/>
              <a:buAutoNum type="arabicPeriod"/>
            </a:pPr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 the data of the form</a:t>
            </a:r>
          </a:p>
          <a:p>
            <a:pPr marL="800100" lvl="1" indent="-342900">
              <a:lnSpc>
                <a:spcPct val="120000"/>
              </a:lnSpc>
              <a:buSzTx/>
              <a:buFont typeface="Arial" panose="020B0604020202020204" pitchFamily="34" charset="0"/>
              <a:buAutoNum type="arabicPeriod"/>
            </a:pPr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that the server execute the server-resident program specified as the value of the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of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&lt;form&gt;</a:t>
            </a:r>
            <a:endParaRPr lang="en-US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0000"/>
              </a:lnSpc>
              <a:buSzTx/>
            </a:pPr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Submit button is required in every form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156054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59C6A0B-CDD2-4C15-8F01-7CDC202D20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Create a web page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HTML – Forms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F545DCB-B5E4-DB2F-C66E-CB07CF04A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1865" y="1997903"/>
            <a:ext cx="97968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2819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9498496" cy="435133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SzTx/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form is a way to send information from a browser to a server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SzTx/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components of a form appear as the content of &lt;form&gt; tag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components are called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widgets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text boxes, radio buttons and checkboxes)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&lt;form&gt; is a HTML element to collect input data with containing interactive controls.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facilities to input text, number, values, email, password, and control fields such as checkboxes, radio buttons, submits buttons, etc.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in other words, form is a container that contains input elements, like text, email, number, radio buttons, checkboxes, submit buttons,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59C6A0B-CDD2-4C15-8F01-7CDC202D20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HTML – Forms</a:t>
            </a:r>
          </a:p>
        </p:txBody>
      </p:sp>
    </p:spTree>
    <p:extLst>
      <p:ext uri="{BB962C8B-B14F-4D97-AF65-F5344CB8AC3E}">
        <p14:creationId xmlns:p14="http://schemas.microsoft.com/office/powerpoint/2010/main" val="295336846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3673" y="1636933"/>
            <a:ext cx="7957600" cy="4841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HTML5 specifications introduced new Input types </a:t>
            </a:r>
          </a:p>
          <a:p>
            <a:pPr lvl="1"/>
            <a:r>
              <a:rPr lang="en-US" dirty="0"/>
              <a:t>email :  email address</a:t>
            </a:r>
          </a:p>
          <a:p>
            <a:pPr lvl="1"/>
            <a:r>
              <a:rPr lang="en-US" dirty="0"/>
              <a:t>number: </a:t>
            </a:r>
            <a:r>
              <a:rPr lang="en-US" dirty="0" err="1"/>
              <a:t>spinbox</a:t>
            </a:r>
            <a:endParaRPr lang="en-US" dirty="0"/>
          </a:p>
          <a:p>
            <a:pPr lvl="1"/>
            <a:r>
              <a:rPr lang="en-US" dirty="0"/>
              <a:t>range: slider</a:t>
            </a:r>
          </a:p>
          <a:p>
            <a:pPr lvl="1"/>
            <a:r>
              <a:rPr lang="en-US" dirty="0" err="1"/>
              <a:t>url</a:t>
            </a:r>
            <a:r>
              <a:rPr lang="en-US" dirty="0"/>
              <a:t>: web addresses</a:t>
            </a:r>
          </a:p>
          <a:p>
            <a:pPr lvl="1"/>
            <a:r>
              <a:rPr lang="en-US" dirty="0"/>
              <a:t>color: color pickers</a:t>
            </a:r>
          </a:p>
          <a:p>
            <a:pPr lvl="1"/>
            <a:r>
              <a:rPr lang="en-US" dirty="0"/>
              <a:t>search: search boxes</a:t>
            </a:r>
          </a:p>
          <a:p>
            <a:pPr lvl="1"/>
            <a:r>
              <a:rPr lang="en-US" dirty="0"/>
              <a:t>date: date</a:t>
            </a:r>
          </a:p>
          <a:p>
            <a:pPr lvl="1"/>
            <a:r>
              <a:rPr lang="en-US" dirty="0"/>
              <a:t>month: month</a:t>
            </a:r>
          </a:p>
          <a:p>
            <a:pPr lvl="1"/>
            <a:r>
              <a:rPr lang="en-US" dirty="0"/>
              <a:t>time: time</a:t>
            </a:r>
          </a:p>
          <a:p>
            <a:pPr lvl="1"/>
            <a:r>
              <a:rPr lang="en-US" dirty="0"/>
              <a:t>week: week</a:t>
            </a:r>
          </a:p>
          <a:p>
            <a:pPr lvl="1"/>
            <a:r>
              <a:rPr lang="en-US" dirty="0" err="1"/>
              <a:t>datetime</a:t>
            </a:r>
            <a:r>
              <a:rPr lang="en-US" dirty="0"/>
              <a:t>: combination of date and time.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AE2699F-907E-41AC-9EF6-2F25F28677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HTML5 – New Input widgets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HTML – Forms</a:t>
            </a:r>
          </a:p>
        </p:txBody>
      </p:sp>
    </p:spTree>
    <p:extLst>
      <p:ext uri="{BB962C8B-B14F-4D97-AF65-F5344CB8AC3E}">
        <p14:creationId xmlns:p14="http://schemas.microsoft.com/office/powerpoint/2010/main" val="4275611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  <a:tab pos="7879031" algn="l"/>
              </a:tabLst>
              <a:defRPr/>
            </a:pPr>
            <a:r>
              <a:rPr lang="en-GB" dirty="0">
                <a:ea typeface="+mj-ea"/>
              </a:rPr>
              <a:t>HTML5: Input - e-mail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The email type is used for input fields that should contain an e-mail address.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sz="2540" dirty="0"/>
          </a:p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The value of the email field is automatically validated when the form is submitted.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sz="2540" dirty="0"/>
          </a:p>
          <a:p>
            <a:pPr marL="0" indent="0" algn="ctr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3000" dirty="0">
                <a:solidFill>
                  <a:schemeClr val="accent2"/>
                </a:solidFill>
              </a:rPr>
              <a:t>E-mail: &lt;input type="email" name="</a:t>
            </a:r>
            <a:r>
              <a:rPr lang="en-GB" sz="3000" dirty="0" err="1">
                <a:solidFill>
                  <a:schemeClr val="accent2"/>
                </a:solidFill>
              </a:rPr>
              <a:t>user_email</a:t>
            </a:r>
            <a:r>
              <a:rPr lang="en-GB" sz="3000" dirty="0">
                <a:solidFill>
                  <a:schemeClr val="accent2"/>
                </a:solidFill>
              </a:rPr>
              <a:t>" /&gt;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sz="2540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99FC8C2B-64E4-4F2B-AFE0-1384B9BBAB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9B7FE9-8319-483C-9EC5-7E2CAFF9826A}"/>
              </a:ext>
            </a:extLst>
          </p:cNvPr>
          <p:cNvCxnSpPr>
            <a:cxnSpLocks/>
          </p:cNvCxnSpPr>
          <p:nvPr/>
        </p:nvCxnSpPr>
        <p:spPr>
          <a:xfrm>
            <a:off x="0" y="1529518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8490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  <a:tab pos="7879031" algn="l"/>
              </a:tabLst>
              <a:defRPr/>
            </a:pPr>
            <a:r>
              <a:rPr lang="en-GB" dirty="0">
                <a:ea typeface="+mj-ea"/>
              </a:rPr>
              <a:t>HTML5: Input - </a:t>
            </a:r>
            <a:r>
              <a:rPr lang="en-GB" dirty="0" err="1">
                <a:ea typeface="+mj-ea"/>
              </a:rPr>
              <a:t>url</a:t>
            </a:r>
            <a:endParaRPr lang="en-GB" dirty="0">
              <a:ea typeface="+mj-ea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The </a:t>
            </a:r>
            <a:r>
              <a:rPr lang="en-GB" sz="2540" dirty="0" err="1"/>
              <a:t>url</a:t>
            </a:r>
            <a:r>
              <a:rPr lang="en-GB" sz="2540" dirty="0"/>
              <a:t> type is used for input fields that should contain a URL address.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sz="2540" dirty="0"/>
          </a:p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The value of the </a:t>
            </a:r>
            <a:r>
              <a:rPr lang="en-GB" sz="2540" dirty="0" err="1"/>
              <a:t>url</a:t>
            </a:r>
            <a:r>
              <a:rPr lang="en-GB" sz="2540" dirty="0"/>
              <a:t> field is automatically validated when the form is submitted.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sz="2540" dirty="0"/>
          </a:p>
          <a:p>
            <a:pPr marL="0" indent="0" algn="ctr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>
                <a:solidFill>
                  <a:schemeClr val="accent2"/>
                </a:solidFill>
              </a:rPr>
              <a:t>Homepage: &lt;input type="</a:t>
            </a:r>
            <a:r>
              <a:rPr lang="en-GB" sz="2540" dirty="0" err="1">
                <a:solidFill>
                  <a:schemeClr val="accent2"/>
                </a:solidFill>
              </a:rPr>
              <a:t>url</a:t>
            </a:r>
            <a:r>
              <a:rPr lang="en-GB" sz="2540" dirty="0">
                <a:solidFill>
                  <a:schemeClr val="accent2"/>
                </a:solidFill>
              </a:rPr>
              <a:t>" name="</a:t>
            </a:r>
            <a:r>
              <a:rPr lang="en-GB" sz="2540" dirty="0" err="1">
                <a:solidFill>
                  <a:schemeClr val="accent2"/>
                </a:solidFill>
              </a:rPr>
              <a:t>user_url</a:t>
            </a:r>
            <a:r>
              <a:rPr lang="en-GB" sz="2540" dirty="0">
                <a:solidFill>
                  <a:schemeClr val="accent2"/>
                </a:solidFill>
              </a:rPr>
              <a:t>" /&gt;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sz="2540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17A8B09-DA1D-45F6-81FE-9308EDE82A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40FF3-B4E0-4C74-A459-28B55FB03808}"/>
              </a:ext>
            </a:extLst>
          </p:cNvPr>
          <p:cNvCxnSpPr>
            <a:cxnSpLocks/>
          </p:cNvCxnSpPr>
          <p:nvPr/>
        </p:nvCxnSpPr>
        <p:spPr>
          <a:xfrm>
            <a:off x="0" y="1690688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8269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  <a:tab pos="7879031" algn="l"/>
              </a:tabLst>
              <a:defRPr/>
            </a:pPr>
            <a:r>
              <a:rPr lang="en-GB" dirty="0">
                <a:ea typeface="+mj-ea"/>
              </a:rPr>
              <a:t>HTML5: Input - number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idx="1"/>
          </p:nvPr>
        </p:nvSpPr>
        <p:spPr>
          <a:xfrm>
            <a:off x="581190" y="1822687"/>
            <a:ext cx="11029615" cy="2736061"/>
          </a:xfrm>
        </p:spPr>
        <p:txBody>
          <a:bodyPr anchor="ctr">
            <a:normAutofit/>
          </a:bodyPr>
          <a:lstStyle/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The number type is used for input fields that should contain a numeric value.</a:t>
            </a:r>
          </a:p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sz="2540" dirty="0"/>
          </a:p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Set restrictions on what numbers are accepted:</a:t>
            </a:r>
          </a:p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sz="2540" dirty="0"/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>
                <a:solidFill>
                  <a:schemeClr val="accent2"/>
                </a:solidFill>
              </a:rPr>
              <a:t>Points: &lt;input type="number" name="points" min="1" max="10" /&gt;</a:t>
            </a:r>
          </a:p>
        </p:txBody>
      </p:sp>
      <p:pic>
        <p:nvPicPr>
          <p:cNvPr id="6042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6887" y="4876006"/>
            <a:ext cx="7418219" cy="164753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7DFE42B-4EC2-4225-90DC-851FEAE470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F066CA-B40A-4E23-9C10-95199AC39CC9}"/>
              </a:ext>
            </a:extLst>
          </p:cNvPr>
          <p:cNvCxnSpPr>
            <a:cxnSpLocks/>
          </p:cNvCxnSpPr>
          <p:nvPr/>
        </p:nvCxnSpPr>
        <p:spPr>
          <a:xfrm>
            <a:off x="0" y="1467374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884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  <a:tab pos="7879031" algn="l"/>
              </a:tabLst>
              <a:defRPr/>
            </a:pPr>
            <a:r>
              <a:rPr lang="en-GB" dirty="0">
                <a:ea typeface="+mj-ea"/>
              </a:rPr>
              <a:t>HTML5: Input - range</a:t>
            </a:r>
          </a:p>
        </p:txBody>
      </p:sp>
      <p:sp>
        <p:nvSpPr>
          <p:cNvPr id="61443" name="Rectangle 2"/>
          <p:cNvSpPr>
            <a:spLocks noGrp="1" noChangeArrowheads="1"/>
          </p:cNvSpPr>
          <p:nvPr>
            <p:ph idx="1"/>
          </p:nvPr>
        </p:nvSpPr>
        <p:spPr/>
        <p:txBody>
          <a:bodyPr anchor="ctr"/>
          <a:lstStyle/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The range type is used for input fields that should contain a value from a range of numbers.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sz="2540" dirty="0"/>
          </a:p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The range type is displayed as a slider bar.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sz="2540" dirty="0"/>
          </a:p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You can also set restrictions on what numbers are accepted: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sz="2540" dirty="0"/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>
                <a:solidFill>
                  <a:schemeClr val="accent2"/>
                </a:solidFill>
              </a:rPr>
              <a:t>&lt;input type="range" name="points" min="1" max="10" /&gt;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AC6C741-A16A-44B9-AE7E-2FF127F57B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1DE3C2-93EC-49F5-B9D0-8826912D46B5}"/>
              </a:ext>
            </a:extLst>
          </p:cNvPr>
          <p:cNvCxnSpPr>
            <a:cxnSpLocks/>
          </p:cNvCxnSpPr>
          <p:nvPr/>
        </p:nvCxnSpPr>
        <p:spPr>
          <a:xfrm>
            <a:off x="0" y="1502885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263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  <a:tab pos="7879031" algn="l"/>
              </a:tabLst>
              <a:defRPr/>
            </a:pPr>
            <a:r>
              <a:rPr lang="en-GB" dirty="0">
                <a:ea typeface="+mj-ea"/>
              </a:rPr>
              <a:t>HTML5: Input – date pickers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HTML5 has several new input types for selecting date and time: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sz="2540" dirty="0"/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    </a:t>
            </a:r>
            <a:r>
              <a:rPr lang="en-GB" sz="2540" dirty="0">
                <a:solidFill>
                  <a:srgbClr val="DC2300"/>
                </a:solidFill>
              </a:rPr>
              <a:t>&gt;</a:t>
            </a:r>
            <a:r>
              <a:rPr lang="en-GB" sz="2540" dirty="0"/>
              <a:t> date - Selects date, month and year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    </a:t>
            </a:r>
            <a:r>
              <a:rPr lang="en-GB" sz="2540" dirty="0">
                <a:solidFill>
                  <a:srgbClr val="DC2300"/>
                </a:solidFill>
              </a:rPr>
              <a:t>&gt;</a:t>
            </a:r>
            <a:r>
              <a:rPr lang="en-GB" sz="2540" dirty="0"/>
              <a:t> month - Selects month and year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    </a:t>
            </a:r>
            <a:r>
              <a:rPr lang="en-GB" sz="2540" dirty="0">
                <a:solidFill>
                  <a:srgbClr val="DC2300"/>
                </a:solidFill>
              </a:rPr>
              <a:t>&gt;</a:t>
            </a:r>
            <a:r>
              <a:rPr lang="en-GB" sz="2540" dirty="0"/>
              <a:t> week - Selects week and year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    </a:t>
            </a:r>
            <a:r>
              <a:rPr lang="en-GB" sz="2540" dirty="0">
                <a:solidFill>
                  <a:srgbClr val="DC2300"/>
                </a:solidFill>
              </a:rPr>
              <a:t>&gt;</a:t>
            </a:r>
            <a:r>
              <a:rPr lang="en-GB" sz="2540" dirty="0"/>
              <a:t> time - Selects time (hour and minute)</a:t>
            </a:r>
            <a:r>
              <a:rPr lang="ar-SA" sz="2540" dirty="0"/>
              <a:t>‏</a:t>
            </a:r>
            <a:endParaRPr lang="en-GB" sz="2540" dirty="0"/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    </a:t>
            </a:r>
            <a:r>
              <a:rPr lang="en-GB" sz="2540" dirty="0">
                <a:solidFill>
                  <a:srgbClr val="DC2300"/>
                </a:solidFill>
              </a:rPr>
              <a:t>&gt;</a:t>
            </a:r>
            <a:r>
              <a:rPr lang="en-GB" sz="2540" dirty="0"/>
              <a:t> datetime - Selects time, date, month and year. This is now obsolete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    </a:t>
            </a:r>
            <a:r>
              <a:rPr lang="en-GB" sz="2540" dirty="0">
                <a:solidFill>
                  <a:srgbClr val="DC2300"/>
                </a:solidFill>
              </a:rPr>
              <a:t>&gt;</a:t>
            </a:r>
            <a:r>
              <a:rPr lang="en-GB" sz="2540" dirty="0"/>
              <a:t> </a:t>
            </a:r>
            <a:r>
              <a:rPr lang="en-GB" sz="2540" dirty="0" err="1"/>
              <a:t>datetime</a:t>
            </a:r>
            <a:r>
              <a:rPr lang="en-GB" sz="2540" dirty="0"/>
              <a:t>-local - Selects time, date, month and</a:t>
            </a:r>
            <a:br>
              <a:rPr lang="en-GB" sz="2540" dirty="0"/>
            </a:br>
            <a:r>
              <a:rPr lang="en-GB" sz="2540" dirty="0"/>
              <a:t>       year (local time)</a:t>
            </a:r>
            <a:r>
              <a:rPr lang="ar-SA" sz="2540" dirty="0"/>
              <a:t>‏</a:t>
            </a:r>
            <a:endParaRPr lang="en-GB" sz="2540" dirty="0"/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sz="2540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91CA63E2-7D58-4B96-A00E-0D8DA9A8AB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2830CD-0F77-4B94-BE6F-7E18CA877716}"/>
              </a:ext>
            </a:extLst>
          </p:cNvPr>
          <p:cNvCxnSpPr>
            <a:cxnSpLocks/>
          </p:cNvCxnSpPr>
          <p:nvPr/>
        </p:nvCxnSpPr>
        <p:spPr>
          <a:xfrm>
            <a:off x="0" y="1398963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6658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  <a:tab pos="7879031" algn="l"/>
              </a:tabLst>
              <a:defRPr/>
            </a:pPr>
            <a:r>
              <a:rPr lang="en-GB" dirty="0">
                <a:ea typeface="+mj-ea"/>
              </a:rPr>
              <a:t>HTML5: Input - search</a:t>
            </a:r>
          </a:p>
        </p:txBody>
      </p:sp>
      <p:sp>
        <p:nvSpPr>
          <p:cNvPr id="63491" name="Rectangle 2"/>
          <p:cNvSpPr>
            <a:spLocks noGrp="1" noChangeArrowheads="1"/>
          </p:cNvSpPr>
          <p:nvPr>
            <p:ph idx="1"/>
          </p:nvPr>
        </p:nvSpPr>
        <p:spPr>
          <a:xfrm>
            <a:off x="581192" y="2180496"/>
            <a:ext cx="11029615" cy="1689139"/>
          </a:xfrm>
        </p:spPr>
        <p:txBody>
          <a:bodyPr anchor="ctr">
            <a:normAutofit fontScale="92500"/>
          </a:bodyPr>
          <a:lstStyle/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dirty="0"/>
              <a:t>The search type is used for search fields like a site search or Google search.</a:t>
            </a:r>
          </a:p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dirty="0"/>
          </a:p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dirty="0"/>
              <a:t>The search field behaves like a regular text field.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21A6FB0-C550-4F21-81B6-D3A999BA9F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C97179C7-21A7-4DB1-B4B9-24997BDA97B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473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  <a:tab pos="7879031" algn="l"/>
              </a:tabLst>
              <a:defRPr/>
            </a:pPr>
            <a:r>
              <a:rPr lang="en-GB"/>
              <a:t>HTML5: Input - search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265611B-AD97-4F93-B081-B1655A914706}"/>
              </a:ext>
            </a:extLst>
          </p:cNvPr>
          <p:cNvCxnSpPr>
            <a:cxnSpLocks/>
          </p:cNvCxnSpPr>
          <p:nvPr/>
        </p:nvCxnSpPr>
        <p:spPr>
          <a:xfrm>
            <a:off x="0" y="1520640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6307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  <a:tab pos="7879031" algn="l"/>
              </a:tabLst>
              <a:defRPr/>
            </a:pPr>
            <a:r>
              <a:rPr lang="en-GB" dirty="0">
                <a:ea typeface="+mj-ea"/>
              </a:rPr>
              <a:t>HTML5: Input – </a:t>
            </a:r>
            <a:r>
              <a:rPr lang="en-GB" dirty="0" err="1">
                <a:ea typeface="+mj-ea"/>
              </a:rPr>
              <a:t>color</a:t>
            </a:r>
            <a:r>
              <a:rPr lang="en-GB" dirty="0">
                <a:ea typeface="+mj-ea"/>
              </a:rPr>
              <a:t> picker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idx="1"/>
          </p:nvPr>
        </p:nvSpPr>
        <p:spPr/>
        <p:txBody>
          <a:bodyPr anchor="ctr"/>
          <a:lstStyle/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dirty="0"/>
              <a:t>The </a:t>
            </a:r>
            <a:r>
              <a:rPr lang="en-GB" dirty="0" err="1"/>
              <a:t>color</a:t>
            </a:r>
            <a:r>
              <a:rPr lang="en-GB" dirty="0"/>
              <a:t> type is used for input fields that should contain a </a:t>
            </a:r>
            <a:r>
              <a:rPr lang="en-GB" dirty="0" err="1"/>
              <a:t>color</a:t>
            </a:r>
            <a:r>
              <a:rPr lang="en-GB" dirty="0"/>
              <a:t>.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dirty="0"/>
          </a:p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dirty="0"/>
              <a:t>This input type will allow you to select a </a:t>
            </a:r>
            <a:r>
              <a:rPr lang="en-GB" dirty="0" err="1"/>
              <a:t>color</a:t>
            </a:r>
            <a:r>
              <a:rPr lang="en-GB" dirty="0"/>
              <a:t> from a </a:t>
            </a:r>
            <a:r>
              <a:rPr lang="en-GB" dirty="0" err="1"/>
              <a:t>color</a:t>
            </a:r>
            <a:r>
              <a:rPr lang="en-GB" dirty="0"/>
              <a:t> picker: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dirty="0"/>
          </a:p>
          <a:p>
            <a:pPr marL="0" indent="0" algn="ctr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722" dirty="0" err="1">
                <a:solidFill>
                  <a:schemeClr val="accent2"/>
                </a:solidFill>
              </a:rPr>
              <a:t>Color</a:t>
            </a:r>
            <a:r>
              <a:rPr lang="en-GB" sz="2722" dirty="0">
                <a:solidFill>
                  <a:schemeClr val="accent2"/>
                </a:solidFill>
              </a:rPr>
              <a:t>: &lt;input type="</a:t>
            </a:r>
            <a:r>
              <a:rPr lang="en-GB" sz="2722" dirty="0" err="1">
                <a:solidFill>
                  <a:schemeClr val="accent2"/>
                </a:solidFill>
              </a:rPr>
              <a:t>color</a:t>
            </a:r>
            <a:r>
              <a:rPr lang="en-GB" sz="2722" dirty="0">
                <a:solidFill>
                  <a:schemeClr val="accent2"/>
                </a:solidFill>
              </a:rPr>
              <a:t>" name="</a:t>
            </a:r>
            <a:r>
              <a:rPr lang="en-GB" sz="2722" dirty="0" err="1">
                <a:solidFill>
                  <a:schemeClr val="accent2"/>
                </a:solidFill>
              </a:rPr>
              <a:t>user_color</a:t>
            </a:r>
            <a:r>
              <a:rPr lang="en-GB" sz="2722" dirty="0">
                <a:solidFill>
                  <a:schemeClr val="accent2"/>
                </a:solidFill>
              </a:rPr>
              <a:t>" /&gt;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2BCE0C1-3523-4597-BA95-EFB45E2066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0B5CF663-23C3-4E57-B61A-5B1AB741EAE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473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  <a:tab pos="7879031" algn="l"/>
              </a:tabLst>
              <a:defRPr/>
            </a:pPr>
            <a:r>
              <a:rPr lang="en-GB"/>
              <a:t>HTML5: Input – color picker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4180E2-6F86-46F8-A47D-0ABD37D527C9}"/>
              </a:ext>
            </a:extLst>
          </p:cNvPr>
          <p:cNvCxnSpPr>
            <a:cxnSpLocks/>
          </p:cNvCxnSpPr>
          <p:nvPr/>
        </p:nvCxnSpPr>
        <p:spPr>
          <a:xfrm>
            <a:off x="-8308" y="1529518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0055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vinayj@pes.edu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+91 80 2672 6622</a:t>
            </a:r>
            <a:endParaRPr lang="en-IN" sz="2400" dirty="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Vinay</a:t>
            </a:r>
            <a:r>
              <a:rPr lang="en-US" sz="2400" b="1" dirty="0"/>
              <a:t> Joshi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9445487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SzTx/>
            </a:pPr>
            <a:r>
              <a:rPr lang="en-US" altLang="en-US" sz="2400" b="1" u="sng" dirty="0"/>
              <a:t>The &lt;input&gt; Element</a:t>
            </a:r>
          </a:p>
          <a:p>
            <a:pPr>
              <a:lnSpc>
                <a:spcPct val="150000"/>
              </a:lnSpc>
              <a:spcBef>
                <a:spcPts val="0"/>
              </a:spcBef>
              <a:buSzTx/>
            </a:pPr>
            <a:endParaRPr lang="en-US" altLang="en-US" sz="2400" dirty="0"/>
          </a:p>
          <a:p>
            <a:pPr>
              <a:lnSpc>
                <a:spcPct val="150000"/>
              </a:lnSpc>
              <a:spcBef>
                <a:spcPts val="0"/>
              </a:spcBef>
              <a:buSzTx/>
            </a:pPr>
            <a:r>
              <a:rPr lang="en-US" altLang="en-US" sz="2400" dirty="0"/>
              <a:t>The HTML &lt;input&gt; element is the most used form element.</a:t>
            </a:r>
          </a:p>
          <a:p>
            <a:pPr>
              <a:lnSpc>
                <a:spcPct val="150000"/>
              </a:lnSpc>
              <a:spcBef>
                <a:spcPts val="0"/>
              </a:spcBef>
              <a:buSzTx/>
            </a:pPr>
            <a:endParaRPr lang="en-US" altLang="en-US" sz="2400" dirty="0"/>
          </a:p>
          <a:p>
            <a:pPr>
              <a:lnSpc>
                <a:spcPct val="150000"/>
              </a:lnSpc>
              <a:spcBef>
                <a:spcPts val="0"/>
              </a:spcBef>
              <a:buSzTx/>
            </a:pPr>
            <a:r>
              <a:rPr lang="en-US" altLang="en-US" sz="2400" dirty="0"/>
              <a:t>An &lt;input&gt; element can be displayed in many ways, depending on the type attribute.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alt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59C6A0B-CDD2-4C15-8F01-7CDC202D20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Input widgets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HTML – Forms</a:t>
            </a:r>
          </a:p>
        </p:txBody>
      </p:sp>
    </p:spTree>
    <p:extLst>
      <p:ext uri="{BB962C8B-B14F-4D97-AF65-F5344CB8AC3E}">
        <p14:creationId xmlns:p14="http://schemas.microsoft.com/office/powerpoint/2010/main" val="295956341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8375073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SzTx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widget can be any of the following types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Checkboxes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 Buttons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Dropdown list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alt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59C6A0B-CDD2-4C15-8F01-7CDC202D20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Input widgets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HTML – Forms</a:t>
            </a:r>
          </a:p>
        </p:txBody>
      </p:sp>
    </p:spTree>
    <p:extLst>
      <p:ext uri="{BB962C8B-B14F-4D97-AF65-F5344CB8AC3E}">
        <p14:creationId xmlns:p14="http://schemas.microsoft.com/office/powerpoint/2010/main" val="295336846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9445487" cy="4351338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&lt;label&gt; Element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the use of the &lt;label&gt; element in the example above.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&lt;label&gt; tag defines a label for many form elements.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&lt;label&gt; element is useful for screen-reader users, because the screen-reader will read out loud the label when the user focus on the input element.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59C6A0B-CDD2-4C15-8F01-7CDC202D20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Input widgets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HTML – Forms</a:t>
            </a:r>
          </a:p>
        </p:txBody>
      </p:sp>
    </p:spTree>
    <p:extLst>
      <p:ext uri="{BB962C8B-B14F-4D97-AF65-F5344CB8AC3E}">
        <p14:creationId xmlns:p14="http://schemas.microsoft.com/office/powerpoint/2010/main" val="44063356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100" y="1447800"/>
            <a:ext cx="10083800" cy="19843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&lt;form </a:t>
            </a:r>
            <a:r>
              <a:rPr lang="en-US" alt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list_of_attributes_and_values</a:t>
            </a:r>
            <a:r>
              <a:rPr lang="en-US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&lt;input element&gt;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…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&lt;/form&gt;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59C6A0B-CDD2-4C15-8F01-7CDC202D20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Attributes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HTML – Forms</a:t>
            </a:r>
          </a:p>
        </p:txBody>
      </p:sp>
      <p:sp>
        <p:nvSpPr>
          <p:cNvPr id="7" name="Rectangle 6"/>
          <p:cNvSpPr/>
          <p:nvPr/>
        </p:nvSpPr>
        <p:spPr>
          <a:xfrm>
            <a:off x="698500" y="3387447"/>
            <a:ext cx="91948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attributes of the &lt;form&gt; tag</a:t>
            </a:r>
          </a:p>
          <a:p>
            <a:pPr lvl="2" indent="-34290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lvl="2" indent="-34290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</a:p>
          <a:p>
            <a:pPr lvl="2" indent="-34290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&lt;form method=“post” action=“survey.php” target=“_blank”&gt;</a:t>
            </a:r>
          </a:p>
          <a:p>
            <a:pPr marL="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&lt;input type=“text”&gt;</a:t>
            </a:r>
          </a:p>
          <a:p>
            <a:pPr marL="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</a:p>
          <a:p>
            <a:pPr marL="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95336846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attribute specifies the URL of the application to be called when the Submit button is clicked (ex. action =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http://www.cs.ucp.edu/cgi-bin/survey.pl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SzTx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action, i.e. the value of action is the empty string or missing, then no request is sent on clicking the button</a:t>
            </a:r>
          </a:p>
          <a:p>
            <a:pPr marL="177800" indent="-177800">
              <a:lnSpc>
                <a:spcPct val="100000"/>
              </a:lnSpc>
              <a:spcBef>
                <a:spcPts val="0"/>
              </a:spcBef>
              <a:buSzTx/>
            </a:pP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of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&lt;form&gt;</a:t>
            </a: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specifies one of the two possible techniques of transferring the form data to the server,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endParaRPr lang="en-US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5938" lvl="1" indent="-180975">
              <a:lnSpc>
                <a:spcPct val="100000"/>
              </a:lnSpc>
              <a:spcBef>
                <a:spcPts val="0"/>
              </a:spcBef>
              <a:buSzTx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discussed in Chapter 10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49856D9C-AF22-4996-9607-25861AF3D6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HTML – Forms</a:t>
            </a:r>
          </a:p>
        </p:txBody>
      </p:sp>
    </p:spTree>
    <p:extLst>
      <p:ext uri="{BB962C8B-B14F-4D97-AF65-F5344CB8AC3E}">
        <p14:creationId xmlns:p14="http://schemas.microsoft.com/office/powerpoint/2010/main" val="322996445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59C6A0B-CDD2-4C15-8F01-7CDC202D20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Input widgets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HTML –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8F90B-7F4E-EA4F-C91D-099DE9F87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&lt;form&gt;</a:t>
            </a:r>
          </a:p>
          <a:p>
            <a:r>
              <a:rPr lang="en-IN" dirty="0"/>
              <a:t>  &lt;!--form elements--&gt;</a:t>
            </a:r>
          </a:p>
          <a:p>
            <a:r>
              <a:rPr lang="en-IN" dirty="0"/>
              <a:t>&lt;/form&gt;</a:t>
            </a:r>
          </a:p>
          <a:p>
            <a:endParaRPr lang="en-IN" dirty="0"/>
          </a:p>
          <a:p>
            <a:r>
              <a:rPr lang="en-US" b="1" dirty="0"/>
              <a:t>Form elements</a:t>
            </a:r>
          </a:p>
          <a:p>
            <a:r>
              <a:rPr lang="en-US" dirty="0"/>
              <a:t>These are the following HTML &lt;form&gt; elements: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&lt;label&gt;: </a:t>
            </a:r>
            <a:r>
              <a:rPr lang="en-US" dirty="0"/>
              <a:t>It defines label for &lt;form&gt;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&lt;input&gt;: </a:t>
            </a:r>
            <a:r>
              <a:rPr lang="en-US" dirty="0"/>
              <a:t>It is used to get input data from the form in various type such as text, password, email, </a:t>
            </a:r>
            <a:r>
              <a:rPr lang="en-US" dirty="0" err="1"/>
              <a:t>etc</a:t>
            </a:r>
            <a:r>
              <a:rPr lang="en-US" dirty="0"/>
              <a:t> by changing it’s type.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&lt;button&gt;: </a:t>
            </a:r>
            <a:r>
              <a:rPr lang="en-US" dirty="0"/>
              <a:t>It defines a clickable button to control other elements or execute a functionality.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&lt;select&gt;: </a:t>
            </a:r>
            <a:r>
              <a:rPr lang="en-US" dirty="0"/>
              <a:t>It is used to create a drop-down list.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&lt;</a:t>
            </a:r>
            <a:r>
              <a:rPr lang="en-US" b="1" dirty="0" err="1"/>
              <a:t>textarea</a:t>
            </a:r>
            <a:r>
              <a:rPr lang="en-US" b="1" dirty="0"/>
              <a:t>&gt;: </a:t>
            </a:r>
            <a:r>
              <a:rPr lang="en-US" dirty="0"/>
              <a:t>It is used to get input long text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&lt;</a:t>
            </a:r>
            <a:r>
              <a:rPr lang="en-US" b="1" dirty="0" err="1"/>
              <a:t>fieldset</a:t>
            </a:r>
            <a:r>
              <a:rPr lang="en-US" b="1" dirty="0"/>
              <a:t>&gt;: </a:t>
            </a:r>
            <a:r>
              <a:rPr lang="en-US" dirty="0"/>
              <a:t>It is used to draws a box around other form elements and group the related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824297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2752</Words>
  <Application>Microsoft Office PowerPoint</Application>
  <PresentationFormat>Widescreen</PresentationFormat>
  <Paragraphs>383</Paragraphs>
  <Slides>38</Slides>
  <Notes>7</Notes>
  <HiddenSlides>12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Arial Unicode MS</vt:lpstr>
      <vt:lpstr>Calibri</vt:lpstr>
      <vt:lpstr>Calibri Light</vt:lpstr>
      <vt:lpstr>Courier New</vt:lpstr>
      <vt:lpstr>Times New Roman</vt:lpstr>
      <vt:lpstr>Wingdings</vt:lpstr>
      <vt:lpstr>Office Theme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Forms (continued)</vt:lpstr>
      <vt:lpstr>PowerPoint Presentation</vt:lpstr>
      <vt:lpstr>PowerPoint Presentation</vt:lpstr>
      <vt:lpstr>PowerPoint Presentation</vt:lpstr>
      <vt:lpstr> Forms (continued)</vt:lpstr>
      <vt:lpstr> Forms (continued)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Forms (continued)</vt:lpstr>
      <vt:lpstr>PowerPoint Presentation</vt:lpstr>
      <vt:lpstr>PowerPoint Presentation</vt:lpstr>
      <vt:lpstr>PowerPoint Presentation</vt:lpstr>
      <vt:lpstr>HTML5: Input - e-mail</vt:lpstr>
      <vt:lpstr>HTML5: Input - url</vt:lpstr>
      <vt:lpstr>HTML5: Input - number</vt:lpstr>
      <vt:lpstr>HTML5: Input - range</vt:lpstr>
      <vt:lpstr>HTML5: Input – date pickers</vt:lpstr>
      <vt:lpstr>HTML5: Input - search</vt:lpstr>
      <vt:lpstr>HTML5: Input – color picker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Revathi G P</cp:lastModifiedBy>
  <cp:revision>168</cp:revision>
  <dcterms:created xsi:type="dcterms:W3CDTF">2019-05-30T23:14:36Z</dcterms:created>
  <dcterms:modified xsi:type="dcterms:W3CDTF">2022-06-07T18:40:15Z</dcterms:modified>
</cp:coreProperties>
</file>