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534" r:id="rId2"/>
    <p:sldId id="533" r:id="rId3"/>
    <p:sldId id="257" r:id="rId4"/>
    <p:sldId id="532" r:id="rId5"/>
    <p:sldId id="292" r:id="rId6"/>
    <p:sldId id="258" r:id="rId7"/>
    <p:sldId id="537" r:id="rId8"/>
    <p:sldId id="547" r:id="rId9"/>
    <p:sldId id="538" r:id="rId10"/>
    <p:sldId id="309" r:id="rId11"/>
    <p:sldId id="548" r:id="rId12"/>
    <p:sldId id="296" r:id="rId13"/>
    <p:sldId id="297" r:id="rId14"/>
    <p:sldId id="549" r:id="rId15"/>
    <p:sldId id="551" r:id="rId16"/>
    <p:sldId id="306" r:id="rId17"/>
    <p:sldId id="307" r:id="rId18"/>
    <p:sldId id="536" r:id="rId19"/>
    <p:sldId id="310" r:id="rId20"/>
    <p:sldId id="552" r:id="rId21"/>
    <p:sldId id="353" r:id="rId22"/>
    <p:sldId id="539" r:id="rId23"/>
    <p:sldId id="559" r:id="rId24"/>
    <p:sldId id="560" r:id="rId25"/>
    <p:sldId id="561" r:id="rId26"/>
    <p:sldId id="562" r:id="rId27"/>
    <p:sldId id="564" r:id="rId28"/>
    <p:sldId id="565" r:id="rId29"/>
    <p:sldId id="566" r:id="rId30"/>
    <p:sldId id="563" r:id="rId31"/>
    <p:sldId id="571" r:id="rId32"/>
    <p:sldId id="572" r:id="rId33"/>
    <p:sldId id="573" r:id="rId34"/>
    <p:sldId id="574" r:id="rId35"/>
    <p:sldId id="575" r:id="rId36"/>
    <p:sldId id="576" r:id="rId37"/>
    <p:sldId id="582" r:id="rId38"/>
    <p:sldId id="583" r:id="rId39"/>
    <p:sldId id="584" r:id="rId40"/>
    <p:sldId id="585" r:id="rId41"/>
    <p:sldId id="586" r:id="rId42"/>
    <p:sldId id="587" r:id="rId43"/>
    <p:sldId id="588" r:id="rId44"/>
    <p:sldId id="578" r:id="rId45"/>
    <p:sldId id="53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1" autoAdjust="0"/>
  </p:normalViewPr>
  <p:slideViewPr>
    <p:cSldViewPr snapToGrid="0">
      <p:cViewPr varScale="1">
        <p:scale>
          <a:sx n="72" d="100"/>
          <a:sy n="72" d="100"/>
        </p:scale>
        <p:origin x="63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6CFA4-5C4E-444A-92EF-2498E545FA53}" type="datetimeFigureOut">
              <a:rPr lang="en-US" smtClean="0"/>
              <a:pPr/>
              <a:t>08-Jun-22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332747-27ED-48DD-8CFA-17A1ACF26A71}" type="slidenum">
              <a:rPr lang="en-US" smtClean="0"/>
              <a:pPr/>
              <a:t>‹#›</a:t>
            </a:fld>
            <a:endParaRPr lang="en-US"/>
          </a:p>
        </p:txBody>
      </p:sp>
    </p:spTree>
    <p:extLst>
      <p:ext uri="{BB962C8B-B14F-4D97-AF65-F5344CB8AC3E}">
        <p14:creationId xmlns:p14="http://schemas.microsoft.com/office/powerpoint/2010/main" val="2560018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DD79EEF7-FB54-4235-85C1-2A861C62CD51}"/>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2D65D039-DF2D-45E2-A0A4-D141C9BB9E3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92D17275-04CD-4FDB-AB6E-EF06D22B138D}"/>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A8CA64DD-E829-40AA-9437-D697360FDDC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4730457C-8FC9-4457-840E-36685A8B1F3E}"/>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2FBC3E1C-134F-4A9A-BCFC-79A1E984108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E7FCB3F-6279-4EE7-8663-4E6340C729FB}"/>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2B081604-9141-4A44-9138-BEEB58E1ABEC}"/>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90313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CF3B5C36-C33D-466F-82E4-20C6DE9EEDFE}"/>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3D4D57C9-0C33-41E7-B53E-A2E0D38981B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3066816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9638569-1EE3-4BA9-A5B8-0322B6413F38}" type="datetimeFigureOut">
              <a:rPr lang="en-US" smtClean="0"/>
              <a:pPr/>
              <a:t>08-Jun-22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1630256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638569-1EE3-4BA9-A5B8-0322B6413F38}" type="datetimeFigureOut">
              <a:rPr lang="en-US" smtClean="0"/>
              <a:pPr/>
              <a:t>08-Jun-22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913044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638569-1EE3-4BA9-A5B8-0322B6413F38}" type="datetimeFigureOut">
              <a:rPr lang="en-US" smtClean="0"/>
              <a:pPr/>
              <a:t>08-Jun-22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1397192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638569-1EE3-4BA9-A5B8-0322B6413F38}" type="datetimeFigureOut">
              <a:rPr lang="en-US" smtClean="0"/>
              <a:pPr/>
              <a:t>08-Jun-22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93452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38569-1EE3-4BA9-A5B8-0322B6413F38}" type="datetimeFigureOut">
              <a:rPr lang="en-US" smtClean="0"/>
              <a:pPr/>
              <a:t>08-Jun-22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4272566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638569-1EE3-4BA9-A5B8-0322B6413F38}" type="datetimeFigureOut">
              <a:rPr lang="en-US" smtClean="0"/>
              <a:pPr/>
              <a:t>08-Jun-22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4091971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638569-1EE3-4BA9-A5B8-0322B6413F38}" type="datetimeFigureOut">
              <a:rPr lang="en-US" smtClean="0"/>
              <a:pPr/>
              <a:t>08-Jun-22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2721327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638569-1EE3-4BA9-A5B8-0322B6413F38}" type="datetimeFigureOut">
              <a:rPr lang="en-US" smtClean="0"/>
              <a:pPr/>
              <a:t>08-Jun-22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428291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38569-1EE3-4BA9-A5B8-0322B6413F38}" type="datetimeFigureOut">
              <a:rPr lang="en-US" smtClean="0"/>
              <a:pPr/>
              <a:t>08-Jun-22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4014717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638569-1EE3-4BA9-A5B8-0322B6413F38}" type="datetimeFigureOut">
              <a:rPr lang="en-US" smtClean="0"/>
              <a:pPr/>
              <a:t>08-Jun-22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225706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638569-1EE3-4BA9-A5B8-0322B6413F38}" type="datetimeFigureOut">
              <a:rPr lang="en-US" smtClean="0"/>
              <a:pPr/>
              <a:t>08-Jun-22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3190887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638569-1EE3-4BA9-A5B8-0322B6413F38}" type="datetimeFigureOut">
              <a:rPr lang="en-US" smtClean="0"/>
              <a:pPr/>
              <a:t>08-Jun-22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753E5-171E-4560-8A13-5D80D8707141}" type="slidenum">
              <a:rPr lang="en-US" smtClean="0"/>
              <a:pPr/>
              <a:t>‹#›</a:t>
            </a:fld>
            <a:endParaRPr lang="en-US"/>
          </a:p>
        </p:txBody>
      </p:sp>
    </p:spTree>
    <p:extLst>
      <p:ext uri="{BB962C8B-B14F-4D97-AF65-F5344CB8AC3E}">
        <p14:creationId xmlns:p14="http://schemas.microsoft.com/office/powerpoint/2010/main" val="101380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0.jpe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781916" y="1688267"/>
            <a:ext cx="7497214" cy="646331"/>
          </a:xfrm>
          <a:prstGeom prst="rect">
            <a:avLst/>
          </a:prstGeom>
        </p:spPr>
        <p:txBody>
          <a:bodyPr wrap="square">
            <a:spAutoFit/>
          </a:bodyPr>
          <a:lstStyle/>
          <a:p>
            <a:r>
              <a:rPr lang="en-US" sz="3600" b="1" dirty="0">
                <a:solidFill>
                  <a:schemeClr val="accent2">
                    <a:lumMod val="75000"/>
                  </a:schemeClr>
                </a:solidFill>
              </a:rPr>
              <a:t>WEB TECHNOLOGIES</a:t>
            </a:r>
          </a:p>
        </p:txBody>
      </p:sp>
      <p:sp>
        <p:nvSpPr>
          <p:cNvPr id="13" name="Rectangle 12">
            <a:extLst>
              <a:ext uri="{FF2B5EF4-FFF2-40B4-BE49-F238E27FC236}">
                <a16:creationId xmlns:a16="http://schemas.microsoft.com/office/drawing/2014/main" id="{34CEFAD4-E477-4E46-B5A6-ADB26E6A2863}"/>
              </a:ext>
            </a:extLst>
          </p:cNvPr>
          <p:cNvSpPr/>
          <p:nvPr/>
        </p:nvSpPr>
        <p:spPr>
          <a:xfrm>
            <a:off x="4781916" y="2841955"/>
            <a:ext cx="7497214" cy="1200329"/>
          </a:xfrm>
          <a:prstGeom prst="rect">
            <a:avLst/>
          </a:prstGeom>
        </p:spPr>
        <p:txBody>
          <a:bodyPr wrap="square">
            <a:spAutoFit/>
          </a:bodyPr>
          <a:lstStyle/>
          <a:p>
            <a:r>
              <a:rPr lang="en-GB" sz="3600" b="1" dirty="0">
                <a:solidFill>
                  <a:schemeClr val="accent1">
                    <a:lumMod val="75000"/>
                  </a:schemeClr>
                </a:solidFill>
              </a:rPr>
              <a:t>CSS – Cascading Style Sheet </a:t>
            </a:r>
          </a:p>
          <a:p>
            <a:r>
              <a:rPr lang="en-GB" sz="3600" b="1" dirty="0">
                <a:solidFill>
                  <a:schemeClr val="accent1">
                    <a:lumMod val="75000"/>
                  </a:schemeClr>
                </a:solidFill>
              </a:rPr>
              <a:t>	  and Selectors</a:t>
            </a:r>
            <a:endParaRPr lang="en-US" sz="3600" b="1" dirty="0">
              <a:solidFill>
                <a:schemeClr val="accent1">
                  <a:lumMod val="75000"/>
                </a:schemeClr>
              </a:solidFill>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err="1"/>
              <a:t>Vinay</a:t>
            </a:r>
            <a:r>
              <a:rPr lang="en-US" sz="2400" b="1" dirty="0"/>
              <a:t> Joshi</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4781916" y="4813108"/>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grpSp>
        <p:nvGrpSpPr>
          <p:cNvPr id="2"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3"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3" name="Rectangle 3">
            <a:extLst>
              <a:ext uri="{FF2B5EF4-FFF2-40B4-BE49-F238E27FC236}">
                <a16:creationId xmlns:a16="http://schemas.microsoft.com/office/drawing/2014/main" id="{C41B3741-12F2-4594-8C71-A1F95F935F6E}"/>
              </a:ext>
            </a:extLst>
          </p:cNvPr>
          <p:cNvSpPr>
            <a:spLocks noGrp="1" noChangeArrowheads="1"/>
          </p:cNvSpPr>
          <p:nvPr>
            <p:ph type="title"/>
          </p:nvPr>
        </p:nvSpPr>
        <p:spPr>
          <a:xfrm>
            <a:off x="1981200" y="760829"/>
            <a:ext cx="8229600" cy="990600"/>
          </a:xfrm>
        </p:spPr>
        <p:txBody>
          <a:bodyPr/>
          <a:lstStyle/>
          <a:p>
            <a:pPr algn="ctr"/>
            <a:r>
              <a:rPr lang="en-US" altLang="en-US" sz="4000"/>
              <a:t>Setting Multiple Properties</a:t>
            </a:r>
          </a:p>
        </p:txBody>
      </p:sp>
      <p:cxnSp>
        <p:nvCxnSpPr>
          <p:cNvPr id="5" name="Straight Connector 4">
            <a:extLst>
              <a:ext uri="{FF2B5EF4-FFF2-40B4-BE49-F238E27FC236}">
                <a16:creationId xmlns:a16="http://schemas.microsoft.com/office/drawing/2014/main" id="{60648C95-7A12-4B3F-A330-D9666DA9E679}"/>
              </a:ext>
            </a:extLst>
          </p:cNvPr>
          <p:cNvCxnSpPr>
            <a:cxnSpLocks noChangeShapeType="1"/>
          </p:cNvCxnSpPr>
          <p:nvPr/>
        </p:nvCxnSpPr>
        <p:spPr bwMode="auto">
          <a:xfrm>
            <a:off x="1524000" y="1751429"/>
            <a:ext cx="9144000" cy="0"/>
          </a:xfrm>
          <a:prstGeom prst="line">
            <a:avLst/>
          </a:prstGeom>
          <a:noFill/>
          <a:ln w="15875" algn="ctr">
            <a:solidFill>
              <a:schemeClr val="bg2"/>
            </a:solidFill>
            <a:round/>
            <a:headEnd/>
            <a:tailEnd/>
          </a:ln>
        </p:spPr>
      </p:cxnSp>
      <p:sp>
        <p:nvSpPr>
          <p:cNvPr id="76805" name="Text Box 5">
            <a:extLst>
              <a:ext uri="{FF2B5EF4-FFF2-40B4-BE49-F238E27FC236}">
                <a16:creationId xmlns:a16="http://schemas.microsoft.com/office/drawing/2014/main" id="{92AA6614-55B2-4432-9022-121EDBE9201E}"/>
              </a:ext>
            </a:extLst>
          </p:cNvPr>
          <p:cNvSpPr txBox="1">
            <a:spLocks noChangeArrowheads="1"/>
          </p:cNvSpPr>
          <p:nvPr/>
        </p:nvSpPr>
        <p:spPr bwMode="auto">
          <a:xfrm>
            <a:off x="1905000" y="1827629"/>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t>We can define as many properties as we wish for a selector:</a:t>
            </a:r>
            <a:endParaRPr lang="en-US" altLang="en-US" sz="2000" b="1"/>
          </a:p>
        </p:txBody>
      </p:sp>
      <p:sp>
        <p:nvSpPr>
          <p:cNvPr id="76806" name="Text Box 6">
            <a:extLst>
              <a:ext uri="{FF2B5EF4-FFF2-40B4-BE49-F238E27FC236}">
                <a16:creationId xmlns:a16="http://schemas.microsoft.com/office/drawing/2014/main" id="{39DA8ABC-AB10-4A9C-BC97-AD4DE09CC824}"/>
              </a:ext>
            </a:extLst>
          </p:cNvPr>
          <p:cNvSpPr txBox="1">
            <a:spLocks noChangeArrowheads="1"/>
          </p:cNvSpPr>
          <p:nvPr/>
        </p:nvSpPr>
        <p:spPr bwMode="auto">
          <a:xfrm>
            <a:off x="2057400" y="2913479"/>
            <a:ext cx="8077200" cy="666750"/>
          </a:xfrm>
          <a:prstGeom prst="rect">
            <a:avLst/>
          </a:prstGeom>
          <a:solidFill>
            <a:schemeClr val="accent2">
              <a:lumMod val="60000"/>
              <a:lumOff val="40000"/>
            </a:schemeClr>
          </a:solidFill>
          <a:ln w="25400">
            <a:solidFill>
              <a:schemeClr val="tx1"/>
            </a:solidFill>
            <a:miter lim="800000"/>
            <a:headEnd/>
            <a:tailEnd/>
          </a:ln>
          <a:effectLst/>
        </p:spPr>
        <p:txBody>
          <a:bodyPr>
            <a:spAutoFit/>
          </a:bodyPr>
          <a:lstStyle/>
          <a:p>
            <a:pPr>
              <a:spcBef>
                <a:spcPts val="600"/>
              </a:spcBef>
              <a:spcAft>
                <a:spcPts val="600"/>
              </a:spcAft>
            </a:pPr>
            <a:r>
              <a:rPr lang="en-US" altLang="en-US"/>
              <a:t>In this example, all text within paragraph elements will show in red italics that  is centered on the page.</a:t>
            </a:r>
          </a:p>
        </p:txBody>
      </p:sp>
      <p:sp>
        <p:nvSpPr>
          <p:cNvPr id="76814" name="Rectangle 3">
            <a:extLst>
              <a:ext uri="{FF2B5EF4-FFF2-40B4-BE49-F238E27FC236}">
                <a16:creationId xmlns:a16="http://schemas.microsoft.com/office/drawing/2014/main" id="{F106E540-877A-4858-86EB-D0BE7B536263}"/>
              </a:ext>
            </a:extLst>
          </p:cNvPr>
          <p:cNvSpPr>
            <a:spLocks noChangeArrowheads="1"/>
          </p:cNvSpPr>
          <p:nvPr/>
        </p:nvSpPr>
        <p:spPr bwMode="auto">
          <a:xfrm>
            <a:off x="2057400" y="2284829"/>
            <a:ext cx="8077200" cy="323850"/>
          </a:xfrm>
          <a:prstGeom prst="rect">
            <a:avLst/>
          </a:prstGeom>
          <a:solidFill>
            <a:schemeClr val="accent4"/>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400" b="1" dirty="0">
                <a:latin typeface="Courier New" panose="02070309020205020404" pitchFamily="49" charset="0"/>
              </a:rPr>
              <a:t>p {</a:t>
            </a:r>
            <a:r>
              <a:rPr lang="en-US" altLang="en-US" sz="1400" b="1" dirty="0" err="1">
                <a:latin typeface="Courier New" panose="02070309020205020404" pitchFamily="49" charset="0"/>
              </a:rPr>
              <a:t>color:red;font-style:italic;text-align:center</a:t>
            </a:r>
            <a:r>
              <a:rPr lang="en-US" altLang="en-US" sz="1400" b="1" dirty="0">
                <a:latin typeface="Courier New" panose="02070309020205020404" pitchFamily="49" charset="0"/>
              </a:rPr>
              <a:t>;}</a:t>
            </a:r>
          </a:p>
        </p:txBody>
      </p:sp>
      <p:sp>
        <p:nvSpPr>
          <p:cNvPr id="76815" name="Rectangle 3">
            <a:extLst>
              <a:ext uri="{FF2B5EF4-FFF2-40B4-BE49-F238E27FC236}">
                <a16:creationId xmlns:a16="http://schemas.microsoft.com/office/drawing/2014/main" id="{8C15B854-A420-4524-A7F7-BA90217144CD}"/>
              </a:ext>
            </a:extLst>
          </p:cNvPr>
          <p:cNvSpPr>
            <a:spLocks noChangeArrowheads="1"/>
          </p:cNvSpPr>
          <p:nvPr/>
        </p:nvSpPr>
        <p:spPr bwMode="auto">
          <a:xfrm>
            <a:off x="2057400" y="3808829"/>
            <a:ext cx="8077200" cy="1314450"/>
          </a:xfrm>
          <a:prstGeom prst="rect">
            <a:avLst/>
          </a:prstGeom>
          <a:solidFill>
            <a:schemeClr val="accent4"/>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400" b="1">
                <a:latin typeface="Courier New" panose="02070309020205020404" pitchFamily="49" charset="0"/>
              </a:rPr>
              <a:t>p {</a:t>
            </a:r>
          </a:p>
          <a:p>
            <a:pPr eaLnBrk="1" hangingPunct="1">
              <a:buFont typeface="Wingdings" panose="05000000000000000000" pitchFamily="2" charset="2"/>
              <a:buNone/>
            </a:pPr>
            <a:r>
              <a:rPr lang="en-US" altLang="en-US" sz="1400" b="1">
                <a:latin typeface="Courier New" panose="02070309020205020404" pitchFamily="49" charset="0"/>
              </a:rPr>
              <a:t>  color: red;</a:t>
            </a:r>
          </a:p>
          <a:p>
            <a:pPr eaLnBrk="1" hangingPunct="1">
              <a:buFont typeface="Wingdings" panose="05000000000000000000" pitchFamily="2" charset="2"/>
              <a:buNone/>
            </a:pPr>
            <a:r>
              <a:rPr lang="en-US" altLang="en-US" sz="1400" b="1">
                <a:latin typeface="Courier New" panose="02070309020205020404" pitchFamily="49" charset="0"/>
              </a:rPr>
              <a:t>  font-style: italic;</a:t>
            </a:r>
          </a:p>
          <a:p>
            <a:pPr eaLnBrk="1" hangingPunct="1">
              <a:buFont typeface="Wingdings" panose="05000000000000000000" pitchFamily="2" charset="2"/>
              <a:buNone/>
            </a:pPr>
            <a:r>
              <a:rPr lang="en-US" altLang="en-US" sz="1400" b="1">
                <a:latin typeface="Courier New" panose="02070309020205020404" pitchFamily="49" charset="0"/>
              </a:rPr>
              <a:t>  text-align: center;</a:t>
            </a:r>
          </a:p>
          <a:p>
            <a:pPr eaLnBrk="1" hangingPunct="1">
              <a:buFont typeface="Wingdings" panose="05000000000000000000" pitchFamily="2" charset="2"/>
              <a:buNone/>
            </a:pPr>
            <a:r>
              <a:rPr lang="en-US" altLang="en-US" sz="1400" b="1">
                <a:latin typeface="Courier New" panose="02070309020205020404" pitchFamily="49" charset="0"/>
              </a:rPr>
              <a:t>}</a:t>
            </a:r>
          </a:p>
          <a:p>
            <a:pPr eaLnBrk="1" hangingPunct="1">
              <a:buFont typeface="Wingdings" panose="05000000000000000000" pitchFamily="2" charset="2"/>
              <a:buNone/>
            </a:pPr>
            <a:endParaRPr lang="en-US" altLang="en-US" sz="1400" b="1">
              <a:latin typeface="Courier New" panose="02070309020205020404" pitchFamily="49" charset="0"/>
            </a:endParaRPr>
          </a:p>
        </p:txBody>
      </p:sp>
      <p:sp>
        <p:nvSpPr>
          <p:cNvPr id="76816" name="Line 16">
            <a:extLst>
              <a:ext uri="{FF2B5EF4-FFF2-40B4-BE49-F238E27FC236}">
                <a16:creationId xmlns:a16="http://schemas.microsoft.com/office/drawing/2014/main" id="{7252900B-4AD8-41E5-BD9A-21C5DC51D0CB}"/>
              </a:ext>
            </a:extLst>
          </p:cNvPr>
          <p:cNvSpPr>
            <a:spLocks noChangeShapeType="1"/>
          </p:cNvSpPr>
          <p:nvPr/>
        </p:nvSpPr>
        <p:spPr bwMode="auto">
          <a:xfrm flipV="1">
            <a:off x="4038600" y="2589629"/>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817" name="Text Box 17">
            <a:extLst>
              <a:ext uri="{FF2B5EF4-FFF2-40B4-BE49-F238E27FC236}">
                <a16:creationId xmlns:a16="http://schemas.microsoft.com/office/drawing/2014/main" id="{2252FF87-0C85-4115-B202-44460AAA7A47}"/>
              </a:ext>
            </a:extLst>
          </p:cNvPr>
          <p:cNvSpPr txBox="1">
            <a:spLocks noChangeArrowheads="1"/>
          </p:cNvSpPr>
          <p:nvPr/>
        </p:nvSpPr>
        <p:spPr bwMode="auto">
          <a:xfrm>
            <a:off x="2057400" y="5409030"/>
            <a:ext cx="8077200" cy="1200329"/>
          </a:xfrm>
          <a:prstGeom prst="rect">
            <a:avLst/>
          </a:prstGeom>
          <a:solidFill>
            <a:schemeClr val="accent2">
              <a:lumMod val="60000"/>
              <a:lumOff val="40000"/>
            </a:schemeClr>
          </a:solidFill>
          <a:ln w="25400">
            <a:solidFill>
              <a:schemeClr val="tx1"/>
            </a:solidFill>
            <a:miter lim="800000"/>
            <a:headEnd/>
            <a:tailEnd/>
          </a:ln>
          <a:effectLst/>
        </p:spPr>
        <p:txBody>
          <a:bodyPr>
            <a:spAutoFit/>
          </a:bodyPr>
          <a:lstStyle/>
          <a:p>
            <a:pPr>
              <a:spcBef>
                <a:spcPts val="600"/>
              </a:spcBef>
              <a:spcAft>
                <a:spcPts val="600"/>
              </a:spcAft>
            </a:pPr>
            <a:r>
              <a:rPr lang="en-US" altLang="en-US"/>
              <a:t>Just as with HTML, browsers ignore space characters in CSS code.  Many designers take advantage of this fact by placing the opening and closing curly brackets on their own dedicated lines.  Each of the property and value pairings are placed on their own indented line, with a space after the colon.  This makes the code far easier to read.</a:t>
            </a:r>
          </a:p>
        </p:txBody>
      </p:sp>
      <p:sp>
        <p:nvSpPr>
          <p:cNvPr id="76818" name="Line 18">
            <a:extLst>
              <a:ext uri="{FF2B5EF4-FFF2-40B4-BE49-F238E27FC236}">
                <a16:creationId xmlns:a16="http://schemas.microsoft.com/office/drawing/2014/main" id="{B2537ED8-2953-4732-A8FC-911EEF2A085A}"/>
              </a:ext>
            </a:extLst>
          </p:cNvPr>
          <p:cNvSpPr>
            <a:spLocks noChangeShapeType="1"/>
          </p:cNvSpPr>
          <p:nvPr/>
        </p:nvSpPr>
        <p:spPr bwMode="auto">
          <a:xfrm flipV="1">
            <a:off x="4038600" y="5104229"/>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1" name="Picture 10" descr="A close up of a logo&#10;&#10;Description automatically generated">
            <a:extLst>
              <a:ext uri="{FF2B5EF4-FFF2-40B4-BE49-F238E27FC236}">
                <a16:creationId xmlns:a16="http://schemas.microsoft.com/office/drawing/2014/main" id="{7C5CE9B0-CFB5-432D-935F-AA44692020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12" name="Straight Connector 11">
            <a:extLst>
              <a:ext uri="{FF2B5EF4-FFF2-40B4-BE49-F238E27FC236}">
                <a16:creationId xmlns:a16="http://schemas.microsoft.com/office/drawing/2014/main" id="{00EE621F-F776-46D3-A010-B742E286D3F4}"/>
              </a:ext>
            </a:extLst>
          </p:cNvPr>
          <p:cNvCxnSpPr>
            <a:cxnSpLocks/>
          </p:cNvCxnSpPr>
          <p:nvPr/>
        </p:nvCxnSpPr>
        <p:spPr>
          <a:xfrm flipV="1">
            <a:off x="2230546" y="1759091"/>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Three ways to include CSS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266012" y="1177731"/>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10" name="TextBox 9">
            <a:extLst>
              <a:ext uri="{FF2B5EF4-FFF2-40B4-BE49-F238E27FC236}">
                <a16:creationId xmlns:a16="http://schemas.microsoft.com/office/drawing/2014/main" id="{2B94670D-303B-DE95-4DFC-ED3E55C1AB16}"/>
              </a:ext>
            </a:extLst>
          </p:cNvPr>
          <p:cNvSpPr txBox="1"/>
          <p:nvPr/>
        </p:nvSpPr>
        <p:spPr>
          <a:xfrm>
            <a:off x="674370" y="1457305"/>
            <a:ext cx="10648950" cy="5262979"/>
          </a:xfrm>
          <a:prstGeom prst="rect">
            <a:avLst/>
          </a:prstGeom>
          <a:noFill/>
        </p:spPr>
        <p:txBody>
          <a:bodyPr wrap="square">
            <a:spAutoFit/>
          </a:bodyPr>
          <a:lstStyle/>
          <a:p>
            <a:pPr algn="just"/>
            <a:r>
              <a:rPr lang="en-US" sz="2400" b="1" u="sng" dirty="0">
                <a:solidFill>
                  <a:schemeClr val="accent2"/>
                </a:solidFill>
                <a:latin typeface="Times New Roman" panose="02020603050405020304" pitchFamily="18" charset="0"/>
                <a:cs typeface="Times New Roman" panose="02020603050405020304" pitchFamily="18" charset="0"/>
              </a:rPr>
              <a:t>External CSS:</a:t>
            </a:r>
          </a:p>
          <a:p>
            <a:pPr algn="just"/>
            <a:r>
              <a:rPr lang="en-US" sz="2400" dirty="0">
                <a:latin typeface="Times New Roman" panose="02020603050405020304" pitchFamily="18" charset="0"/>
                <a:cs typeface="Times New Roman" panose="02020603050405020304" pitchFamily="18" charset="0"/>
              </a:rPr>
              <a:t>An external CSS contains a separate CSS file which only contains style code using the class name, id name, tag name, etc. We can use this CSS file in any HTML file by including it in HTML file using &lt;link&gt; tag. </a:t>
            </a:r>
          </a:p>
          <a:p>
            <a:pPr algn="just"/>
            <a:r>
              <a:rPr lang="en-US" sz="2400" dirty="0">
                <a:latin typeface="Times New Roman" panose="02020603050405020304" pitchFamily="18" charset="0"/>
                <a:cs typeface="Times New Roman" panose="02020603050405020304" pitchFamily="18" charset="0"/>
              </a:rPr>
              <a:t>If we have multiple HTML pages for an application and which use similar CSS, then we can use external CSS. </a:t>
            </a:r>
          </a:p>
          <a:p>
            <a:pPr algn="just"/>
            <a:endParaRPr lang="en-US" sz="2400" dirty="0">
              <a:latin typeface="Times New Roman" panose="02020603050405020304" pitchFamily="18" charset="0"/>
              <a:cs typeface="Times New Roman" panose="02020603050405020304" pitchFamily="18" charset="0"/>
            </a:endParaRPr>
          </a:p>
          <a:p>
            <a:pPr algn="just"/>
            <a:r>
              <a:rPr lang="en-US" sz="2400" u="sng" dirty="0">
                <a:latin typeface="Times New Roman" panose="02020603050405020304" pitchFamily="18" charset="0"/>
                <a:cs typeface="Times New Roman" panose="02020603050405020304" pitchFamily="18" charset="0"/>
              </a:rPr>
              <a:t>There are two files need to create to apply external CSS</a:t>
            </a:r>
          </a:p>
          <a:p>
            <a:pPr algn="just"/>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dirty="0">
                <a:solidFill>
                  <a:schemeClr val="accent2"/>
                </a:solidFill>
                <a:latin typeface="Times New Roman" panose="02020603050405020304" pitchFamily="18" charset="0"/>
                <a:cs typeface="Times New Roman" panose="02020603050405020304" pitchFamily="18" charset="0"/>
              </a:rPr>
              <a:t>First, create the HTML file</a:t>
            </a:r>
          </a:p>
          <a:p>
            <a:pPr algn="just">
              <a:buFont typeface="Arial" panose="020B0604020202020204" pitchFamily="34" charset="0"/>
              <a:buChar char="•"/>
            </a:pPr>
            <a:r>
              <a:rPr lang="en-US" sz="2400" b="1" dirty="0">
                <a:solidFill>
                  <a:schemeClr val="accent2"/>
                </a:solidFill>
                <a:latin typeface="Times New Roman" panose="02020603050405020304" pitchFamily="18" charset="0"/>
                <a:cs typeface="Times New Roman" panose="02020603050405020304" pitchFamily="18" charset="0"/>
              </a:rPr>
              <a:t>Create a CSS file and save it using the .</a:t>
            </a:r>
            <a:r>
              <a:rPr lang="en-US" sz="2400" b="1" dirty="0" err="1">
                <a:solidFill>
                  <a:schemeClr val="accent2"/>
                </a:solidFill>
                <a:latin typeface="Times New Roman" panose="02020603050405020304" pitchFamily="18" charset="0"/>
                <a:cs typeface="Times New Roman" panose="02020603050405020304" pitchFamily="18" charset="0"/>
              </a:rPr>
              <a:t>css</a:t>
            </a:r>
            <a:r>
              <a:rPr lang="en-US" sz="2400" b="1" dirty="0">
                <a:solidFill>
                  <a:schemeClr val="accent2"/>
                </a:solidFill>
                <a:latin typeface="Times New Roman" panose="02020603050405020304" pitchFamily="18" charset="0"/>
                <a:cs typeface="Times New Roman" panose="02020603050405020304" pitchFamily="18" charset="0"/>
              </a:rPr>
              <a:t> extension (This file only will only contain the styling code.)</a:t>
            </a:r>
          </a:p>
          <a:p>
            <a:pPr algn="just">
              <a:buFont typeface="Arial" panose="020B0604020202020204" pitchFamily="34" charset="0"/>
              <a:buChar char="•"/>
            </a:pPr>
            <a:r>
              <a:rPr lang="en-US" sz="2400" b="1" dirty="0">
                <a:solidFill>
                  <a:schemeClr val="accent2"/>
                </a:solidFill>
                <a:latin typeface="Times New Roman" panose="02020603050405020304" pitchFamily="18" charset="0"/>
                <a:cs typeface="Times New Roman" panose="02020603050405020304" pitchFamily="18" charset="0"/>
              </a:rPr>
              <a:t>Link the CSS file in your HTML file using tag in header section of HTML document.</a:t>
            </a:r>
          </a:p>
        </p:txBody>
      </p:sp>
    </p:spTree>
    <p:extLst>
      <p:ext uri="{BB962C8B-B14F-4D97-AF65-F5344CB8AC3E}">
        <p14:creationId xmlns:p14="http://schemas.microsoft.com/office/powerpoint/2010/main" val="17183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B2D52FE-B8E1-4FFB-9D33-F42816FE9757}"/>
              </a:ext>
            </a:extLst>
          </p:cNvPr>
          <p:cNvCxnSpPr>
            <a:cxnSpLocks noChangeShapeType="1"/>
          </p:cNvCxnSpPr>
          <p:nvPr/>
        </p:nvCxnSpPr>
        <p:spPr bwMode="auto">
          <a:xfrm>
            <a:off x="1524000" y="1793634"/>
            <a:ext cx="9144000" cy="0"/>
          </a:xfrm>
          <a:prstGeom prst="line">
            <a:avLst/>
          </a:prstGeom>
          <a:noFill/>
          <a:ln w="15875" algn="ctr">
            <a:solidFill>
              <a:schemeClr val="bg2"/>
            </a:solidFill>
            <a:round/>
            <a:headEnd/>
            <a:tailEnd/>
          </a:ln>
        </p:spPr>
      </p:cxnSp>
      <p:sp>
        <p:nvSpPr>
          <p:cNvPr id="70660" name="Text Box 4">
            <a:extLst>
              <a:ext uri="{FF2B5EF4-FFF2-40B4-BE49-F238E27FC236}">
                <a16:creationId xmlns:a16="http://schemas.microsoft.com/office/drawing/2014/main" id="{49298547-900C-4B54-848A-476CBE4AF6A1}"/>
              </a:ext>
            </a:extLst>
          </p:cNvPr>
          <p:cNvSpPr txBox="1">
            <a:spLocks noChangeArrowheads="1"/>
          </p:cNvSpPr>
          <p:nvPr/>
        </p:nvSpPr>
        <p:spPr bwMode="auto">
          <a:xfrm>
            <a:off x="1905000" y="1793634"/>
            <a:ext cx="830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t>The real power of using an external style sheet is that multiple web pages on our site can link to the same style sheet:</a:t>
            </a:r>
          </a:p>
        </p:txBody>
      </p:sp>
      <p:grpSp>
        <p:nvGrpSpPr>
          <p:cNvPr id="24" name="Group 23"/>
          <p:cNvGrpSpPr/>
          <p:nvPr/>
        </p:nvGrpSpPr>
        <p:grpSpPr>
          <a:xfrm>
            <a:off x="257176" y="2517534"/>
            <a:ext cx="8162924" cy="4321416"/>
            <a:chOff x="1952626" y="2536584"/>
            <a:chExt cx="8162924" cy="4321416"/>
          </a:xfrm>
        </p:grpSpPr>
        <p:sp>
          <p:nvSpPr>
            <p:cNvPr id="70663" name="Text Box 7">
              <a:extLst>
                <a:ext uri="{FF2B5EF4-FFF2-40B4-BE49-F238E27FC236}">
                  <a16:creationId xmlns:a16="http://schemas.microsoft.com/office/drawing/2014/main" id="{68ECB32E-B584-4521-B0C4-8F84CDB0F576}"/>
                </a:ext>
              </a:extLst>
            </p:cNvPr>
            <p:cNvSpPr txBox="1">
              <a:spLocks noChangeArrowheads="1"/>
            </p:cNvSpPr>
            <p:nvPr/>
          </p:nvSpPr>
          <p:spPr bwMode="auto">
            <a:xfrm>
              <a:off x="4191000" y="2536584"/>
              <a:ext cx="3657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t>style.css :</a:t>
              </a:r>
            </a:p>
          </p:txBody>
        </p:sp>
        <p:sp>
          <p:nvSpPr>
            <p:cNvPr id="70671" name="Line 15">
              <a:extLst>
                <a:ext uri="{FF2B5EF4-FFF2-40B4-BE49-F238E27FC236}">
                  <a16:creationId xmlns:a16="http://schemas.microsoft.com/office/drawing/2014/main" id="{B83734A9-A395-471F-B8DB-6974FCD2FE8C}"/>
                </a:ext>
              </a:extLst>
            </p:cNvPr>
            <p:cNvSpPr>
              <a:spLocks noChangeShapeType="1"/>
            </p:cNvSpPr>
            <p:nvPr/>
          </p:nvSpPr>
          <p:spPr bwMode="auto">
            <a:xfrm flipV="1">
              <a:off x="6248400" y="3317635"/>
              <a:ext cx="0" cy="276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3" name="Group 22"/>
            <p:cNvGrpSpPr/>
            <p:nvPr/>
          </p:nvGrpSpPr>
          <p:grpSpPr>
            <a:xfrm>
              <a:off x="1952626" y="2555634"/>
              <a:ext cx="8162924" cy="4302366"/>
              <a:chOff x="2047876" y="2555634"/>
              <a:chExt cx="8162924" cy="4302366"/>
            </a:xfrm>
          </p:grpSpPr>
          <p:sp>
            <p:nvSpPr>
              <p:cNvPr id="70665" name="Text Box 9">
                <a:extLst>
                  <a:ext uri="{FF2B5EF4-FFF2-40B4-BE49-F238E27FC236}">
                    <a16:creationId xmlns:a16="http://schemas.microsoft.com/office/drawing/2014/main" id="{234FECE9-FEFC-4848-9143-5D0652BBC857}"/>
                  </a:ext>
                </a:extLst>
              </p:cNvPr>
              <p:cNvSpPr txBox="1">
                <a:spLocks noChangeArrowheads="1"/>
              </p:cNvSpPr>
              <p:nvPr/>
            </p:nvSpPr>
            <p:spPr bwMode="auto">
              <a:xfrm>
                <a:off x="4191000" y="3593859"/>
                <a:ext cx="1219200" cy="3492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page1.html</a:t>
                </a:r>
              </a:p>
            </p:txBody>
          </p:sp>
          <p:sp>
            <p:nvSpPr>
              <p:cNvPr id="70662" name="Rectangle 3">
                <a:extLst>
                  <a:ext uri="{FF2B5EF4-FFF2-40B4-BE49-F238E27FC236}">
                    <a16:creationId xmlns:a16="http://schemas.microsoft.com/office/drawing/2014/main" id="{0BF5C44B-39AF-4AB6-80B7-766ED76CA018}"/>
                  </a:ext>
                </a:extLst>
              </p:cNvPr>
              <p:cNvSpPr>
                <a:spLocks noChangeArrowheads="1"/>
              </p:cNvSpPr>
              <p:nvPr/>
            </p:nvSpPr>
            <p:spPr bwMode="auto">
              <a:xfrm>
                <a:off x="4267200" y="2873134"/>
                <a:ext cx="4191000" cy="304800"/>
              </a:xfrm>
              <a:prstGeom prst="rect">
                <a:avLst/>
              </a:prstGeom>
              <a:solidFill>
                <a:schemeClr val="accent4"/>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400" b="1">
                    <a:latin typeface="Courier New" panose="02070309020205020404" pitchFamily="49" charset="0"/>
                  </a:rPr>
                  <a:t>h2 {color:red;}</a:t>
                </a:r>
              </a:p>
            </p:txBody>
          </p:sp>
          <p:sp>
            <p:nvSpPr>
              <p:cNvPr id="70667" name="Text Box 11">
                <a:extLst>
                  <a:ext uri="{FF2B5EF4-FFF2-40B4-BE49-F238E27FC236}">
                    <a16:creationId xmlns:a16="http://schemas.microsoft.com/office/drawing/2014/main" id="{81F55DFB-5306-439A-BE54-75E96CB2A46D}"/>
                  </a:ext>
                </a:extLst>
              </p:cNvPr>
              <p:cNvSpPr txBox="1">
                <a:spLocks noChangeArrowheads="1"/>
              </p:cNvSpPr>
              <p:nvPr/>
            </p:nvSpPr>
            <p:spPr bwMode="auto">
              <a:xfrm>
                <a:off x="2057400" y="5916613"/>
                <a:ext cx="8077200" cy="941387"/>
              </a:xfrm>
              <a:prstGeom prst="rect">
                <a:avLst/>
              </a:prstGeom>
              <a:solidFill>
                <a:schemeClr val="accent2">
                  <a:lumMod val="20000"/>
                  <a:lumOff val="80000"/>
                </a:schemeClr>
              </a:solidFill>
              <a:ln w="25400">
                <a:solidFill>
                  <a:schemeClr val="tx1"/>
                </a:solidFill>
                <a:miter lim="800000"/>
                <a:headEnd/>
                <a:tailEnd/>
              </a:ln>
              <a:effectLst/>
            </p:spPr>
            <p:txBody>
              <a:bodyPr>
                <a:spAutoFit/>
              </a:bodyPr>
              <a:lstStyle/>
              <a:p>
                <a:pPr>
                  <a:spcBef>
                    <a:spcPts val="600"/>
                  </a:spcBef>
                  <a:spcAft>
                    <a:spcPts val="600"/>
                  </a:spcAft>
                </a:pPr>
                <a:r>
                  <a:rPr lang="en-US" altLang="en-US" dirty="0"/>
                  <a:t>Styles declared in an external style sheet will affect all matching elements on </a:t>
                </a:r>
                <a:r>
                  <a:rPr lang="en-US" altLang="en-US" u="sng" dirty="0"/>
                  <a:t>all web pages that link to the style sheet</a:t>
                </a:r>
                <a:r>
                  <a:rPr lang="en-US" altLang="en-US" dirty="0"/>
                  <a:t>.  By editing the external style sheet, we can make site-wide changes (even to hundreds of pages) instantly.</a:t>
                </a:r>
              </a:p>
            </p:txBody>
          </p:sp>
          <p:sp>
            <p:nvSpPr>
              <p:cNvPr id="70668" name="Text Box 12">
                <a:extLst>
                  <a:ext uri="{FF2B5EF4-FFF2-40B4-BE49-F238E27FC236}">
                    <a16:creationId xmlns:a16="http://schemas.microsoft.com/office/drawing/2014/main" id="{B2F074D6-E2C3-4AC9-A667-1AE0FDD77F91}"/>
                  </a:ext>
                </a:extLst>
              </p:cNvPr>
              <p:cNvSpPr txBox="1">
                <a:spLocks noChangeArrowheads="1"/>
              </p:cNvSpPr>
              <p:nvPr/>
            </p:nvSpPr>
            <p:spPr bwMode="auto">
              <a:xfrm>
                <a:off x="5638800" y="3593859"/>
                <a:ext cx="1219200" cy="3492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page2.html</a:t>
                </a:r>
              </a:p>
            </p:txBody>
          </p:sp>
          <p:sp>
            <p:nvSpPr>
              <p:cNvPr id="70670" name="Rectangle 14">
                <a:extLst>
                  <a:ext uri="{FF2B5EF4-FFF2-40B4-BE49-F238E27FC236}">
                    <a16:creationId xmlns:a16="http://schemas.microsoft.com/office/drawing/2014/main" id="{7347E383-4C7D-43E6-960C-E9495D272F67}"/>
                  </a:ext>
                </a:extLst>
              </p:cNvPr>
              <p:cNvSpPr>
                <a:spLocks noChangeArrowheads="1"/>
              </p:cNvSpPr>
              <p:nvPr/>
            </p:nvSpPr>
            <p:spPr bwMode="auto">
              <a:xfrm>
                <a:off x="4038600" y="2555634"/>
                <a:ext cx="4572000" cy="762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669" name="Text Box 13">
                <a:extLst>
                  <a:ext uri="{FF2B5EF4-FFF2-40B4-BE49-F238E27FC236}">
                    <a16:creationId xmlns:a16="http://schemas.microsoft.com/office/drawing/2014/main" id="{CBEBCCA9-432F-41F3-BFE5-734600604614}"/>
                  </a:ext>
                </a:extLst>
              </p:cNvPr>
              <p:cNvSpPr txBox="1">
                <a:spLocks noChangeArrowheads="1"/>
              </p:cNvSpPr>
              <p:nvPr/>
            </p:nvSpPr>
            <p:spPr bwMode="auto">
              <a:xfrm>
                <a:off x="7086600" y="3593859"/>
                <a:ext cx="1219200" cy="3492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t>page3.html</a:t>
                </a:r>
              </a:p>
            </p:txBody>
          </p:sp>
          <p:pic>
            <p:nvPicPr>
              <p:cNvPr id="70673" name="Picture 17" descr="CSS4a">
                <a:extLst>
                  <a:ext uri="{FF2B5EF4-FFF2-40B4-BE49-F238E27FC236}">
                    <a16:creationId xmlns:a16="http://schemas.microsoft.com/office/drawing/2014/main" id="{90E0CDDC-7CAE-47B6-81AA-2883845112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6" y="4314584"/>
                <a:ext cx="2600325" cy="1517650"/>
              </a:xfrm>
              <a:prstGeom prst="rect">
                <a:avLst/>
              </a:prstGeom>
              <a:noFill/>
              <a:extLst>
                <a:ext uri="{909E8E84-426E-40DD-AFC4-6F175D3DCCD1}">
                  <a14:hiddenFill xmlns:a14="http://schemas.microsoft.com/office/drawing/2010/main">
                    <a:solidFill>
                      <a:srgbClr val="FFFFFF"/>
                    </a:solidFill>
                  </a14:hiddenFill>
                </a:ext>
              </a:extLst>
            </p:spPr>
          </p:pic>
          <p:pic>
            <p:nvPicPr>
              <p:cNvPr id="70674" name="Picture 18" descr="CSS4b">
                <a:extLst>
                  <a:ext uri="{FF2B5EF4-FFF2-40B4-BE49-F238E27FC236}">
                    <a16:creationId xmlns:a16="http://schemas.microsoft.com/office/drawing/2014/main" id="{12B77749-E98D-4884-A4C5-AF6B4476C1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4308235"/>
                <a:ext cx="2514600" cy="1427163"/>
              </a:xfrm>
              <a:prstGeom prst="rect">
                <a:avLst/>
              </a:prstGeom>
              <a:noFill/>
              <a:extLst>
                <a:ext uri="{909E8E84-426E-40DD-AFC4-6F175D3DCCD1}">
                  <a14:hiddenFill xmlns:a14="http://schemas.microsoft.com/office/drawing/2010/main">
                    <a:solidFill>
                      <a:srgbClr val="FFFFFF"/>
                    </a:solidFill>
                  </a14:hiddenFill>
                </a:ext>
              </a:extLst>
            </p:spPr>
          </p:pic>
          <p:pic>
            <p:nvPicPr>
              <p:cNvPr id="70675" name="Picture 19" descr="CSS4c">
                <a:extLst>
                  <a:ext uri="{FF2B5EF4-FFF2-40B4-BE49-F238E27FC236}">
                    <a16:creationId xmlns:a16="http://schemas.microsoft.com/office/drawing/2014/main" id="{FFB87967-5782-48E0-A098-3F8C16B5BA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308234"/>
                <a:ext cx="2590800" cy="1511300"/>
              </a:xfrm>
              <a:prstGeom prst="rect">
                <a:avLst/>
              </a:prstGeom>
              <a:noFill/>
              <a:extLst>
                <a:ext uri="{909E8E84-426E-40DD-AFC4-6F175D3DCCD1}">
                  <a14:hiddenFill xmlns:a14="http://schemas.microsoft.com/office/drawing/2010/main">
                    <a:solidFill>
                      <a:srgbClr val="FFFFFF"/>
                    </a:solidFill>
                  </a14:hiddenFill>
                </a:ext>
              </a:extLst>
            </p:spPr>
          </p:pic>
          <p:sp>
            <p:nvSpPr>
              <p:cNvPr id="70676" name="Line 20">
                <a:extLst>
                  <a:ext uri="{FF2B5EF4-FFF2-40B4-BE49-F238E27FC236}">
                    <a16:creationId xmlns:a16="http://schemas.microsoft.com/office/drawing/2014/main" id="{79E27E9E-7D52-4726-9C8F-22DC0E6BEAA5}"/>
                  </a:ext>
                </a:extLst>
              </p:cNvPr>
              <p:cNvSpPr>
                <a:spLocks noChangeShapeType="1"/>
              </p:cNvSpPr>
              <p:nvPr/>
            </p:nvSpPr>
            <p:spPr bwMode="auto">
              <a:xfrm flipH="1">
                <a:off x="3657600" y="3927234"/>
                <a:ext cx="533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677" name="Line 21">
                <a:extLst>
                  <a:ext uri="{FF2B5EF4-FFF2-40B4-BE49-F238E27FC236}">
                    <a16:creationId xmlns:a16="http://schemas.microsoft.com/office/drawing/2014/main" id="{35CA598C-E4BE-4BA7-A4B9-CF25DC60E634}"/>
                  </a:ext>
                </a:extLst>
              </p:cNvPr>
              <p:cNvSpPr>
                <a:spLocks noChangeShapeType="1"/>
              </p:cNvSpPr>
              <p:nvPr/>
            </p:nvSpPr>
            <p:spPr bwMode="auto">
              <a:xfrm>
                <a:off x="8305800" y="3927234"/>
                <a:ext cx="457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678" name="Line 22">
                <a:extLst>
                  <a:ext uri="{FF2B5EF4-FFF2-40B4-BE49-F238E27FC236}">
                    <a16:creationId xmlns:a16="http://schemas.microsoft.com/office/drawing/2014/main" id="{39E572AA-DBF3-4EE5-AA12-E5B37E46FAFD}"/>
                  </a:ext>
                </a:extLst>
              </p:cNvPr>
              <p:cNvSpPr>
                <a:spLocks noChangeShapeType="1"/>
              </p:cNvSpPr>
              <p:nvPr/>
            </p:nvSpPr>
            <p:spPr bwMode="auto">
              <a:xfrm>
                <a:off x="6248400" y="3936759"/>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0679" name="Line 23">
              <a:extLst>
                <a:ext uri="{FF2B5EF4-FFF2-40B4-BE49-F238E27FC236}">
                  <a16:creationId xmlns:a16="http://schemas.microsoft.com/office/drawing/2014/main" id="{56FE6EB6-BA43-4437-B8E5-FDB647E9A4F7}"/>
                </a:ext>
              </a:extLst>
            </p:cNvPr>
            <p:cNvSpPr>
              <a:spLocks noChangeShapeType="1"/>
            </p:cNvSpPr>
            <p:nvPr/>
          </p:nvSpPr>
          <p:spPr bwMode="auto">
            <a:xfrm flipV="1">
              <a:off x="7696200" y="3317635"/>
              <a:ext cx="0" cy="276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680" name="Line 24">
              <a:extLst>
                <a:ext uri="{FF2B5EF4-FFF2-40B4-BE49-F238E27FC236}">
                  <a16:creationId xmlns:a16="http://schemas.microsoft.com/office/drawing/2014/main" id="{89F9A795-02D6-447C-977C-7FA5E4FE7F66}"/>
                </a:ext>
              </a:extLst>
            </p:cNvPr>
            <p:cNvSpPr>
              <a:spLocks noChangeShapeType="1"/>
            </p:cNvSpPr>
            <p:nvPr/>
          </p:nvSpPr>
          <p:spPr bwMode="auto">
            <a:xfrm flipV="1">
              <a:off x="4800600" y="3317635"/>
              <a:ext cx="0" cy="276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pic>
        <p:nvPicPr>
          <p:cNvPr id="21" name="Picture 20" descr="A close up of a logo&#10;&#10;Description automatically generated">
            <a:extLst>
              <a:ext uri="{FF2B5EF4-FFF2-40B4-BE49-F238E27FC236}">
                <a16:creationId xmlns:a16="http://schemas.microsoft.com/office/drawing/2014/main" id="{E767089A-78E8-43CD-B87E-9D55414842F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sp>
        <p:nvSpPr>
          <p:cNvPr id="26" name="Rectangle 25">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GB" sz="2400" b="1" dirty="0">
                <a:solidFill>
                  <a:schemeClr val="accent2">
                    <a:lumMod val="75000"/>
                  </a:schemeClr>
                </a:solidFill>
              </a:rPr>
              <a:t>Benefits of External Style Sheets</a:t>
            </a:r>
          </a:p>
        </p:txBody>
      </p:sp>
      <p:cxnSp>
        <p:nvCxnSpPr>
          <p:cNvPr id="27" name="Straight Connector 26">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a:extLst>
              <a:ext uri="{FF2B5EF4-FFF2-40B4-BE49-F238E27FC236}">
                <a16:creationId xmlns:a16="http://schemas.microsoft.com/office/drawing/2014/main" id="{8E3E6F4A-F0ED-465C-9BB9-467ADCEC29FF}"/>
              </a:ext>
            </a:extLst>
          </p:cNvPr>
          <p:cNvSpPr>
            <a:spLocks noGrp="1" noChangeArrowheads="1"/>
          </p:cNvSpPr>
          <p:nvPr>
            <p:ph type="body" idx="1"/>
          </p:nvPr>
        </p:nvSpPr>
        <p:spPr>
          <a:xfrm>
            <a:off x="354037" y="1842400"/>
            <a:ext cx="9704361" cy="1752600"/>
          </a:xfrm>
        </p:spPr>
        <p:txBody>
          <a:bodyPr/>
          <a:lstStyle/>
          <a:p>
            <a:pPr marL="342900" indent="-342900">
              <a:lnSpc>
                <a:spcPct val="100000"/>
              </a:lnSpc>
              <a:spcBef>
                <a:spcPts val="0"/>
              </a:spcBef>
              <a:buClr>
                <a:schemeClr val="tx1"/>
              </a:buClr>
              <a:buSzPct val="75000"/>
              <a:buFont typeface="Wingdings" panose="05000000000000000000" pitchFamily="2" charset="2"/>
              <a:buChar char="n"/>
            </a:pPr>
            <a:r>
              <a:rPr lang="en-US" altLang="en-US" sz="2400" dirty="0"/>
              <a:t>are appropriate for very small sites, especially those that have just a single page.</a:t>
            </a:r>
          </a:p>
          <a:p>
            <a:pPr marL="342900" indent="-342900">
              <a:lnSpc>
                <a:spcPct val="100000"/>
              </a:lnSpc>
              <a:spcBef>
                <a:spcPts val="0"/>
              </a:spcBef>
              <a:buClr>
                <a:schemeClr val="tx1"/>
              </a:buClr>
              <a:buSzPct val="75000"/>
              <a:buFont typeface="Wingdings" panose="05000000000000000000" pitchFamily="2" charset="2"/>
              <a:buChar char="n"/>
            </a:pPr>
            <a:r>
              <a:rPr lang="en-US" altLang="en-US" sz="2400" dirty="0"/>
              <a:t>might also make sense when each page of a site needs to have a completely different look.</a:t>
            </a:r>
          </a:p>
        </p:txBody>
      </p:sp>
      <p:sp>
        <p:nvSpPr>
          <p:cNvPr id="72709" name="Text Box 5">
            <a:extLst>
              <a:ext uri="{FF2B5EF4-FFF2-40B4-BE49-F238E27FC236}">
                <a16:creationId xmlns:a16="http://schemas.microsoft.com/office/drawing/2014/main" id="{0B0AC3C5-D8CA-4E29-8C9E-7D7EC1F4BA0F}"/>
              </a:ext>
            </a:extLst>
          </p:cNvPr>
          <p:cNvSpPr txBox="1">
            <a:spLocks noChangeArrowheads="1"/>
          </p:cNvSpPr>
          <p:nvPr/>
        </p:nvSpPr>
        <p:spPr bwMode="auto">
          <a:xfrm>
            <a:off x="345831" y="1470130"/>
            <a:ext cx="3200400"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400" dirty="0"/>
              <a:t>Internal Style Sheets</a:t>
            </a:r>
          </a:p>
        </p:txBody>
      </p:sp>
      <p:sp>
        <p:nvSpPr>
          <p:cNvPr id="72710" name="Rectangle 6">
            <a:extLst>
              <a:ext uri="{FF2B5EF4-FFF2-40B4-BE49-F238E27FC236}">
                <a16:creationId xmlns:a16="http://schemas.microsoft.com/office/drawing/2014/main" id="{52397AE4-197A-4FD2-8C53-1B016DCE4D6E}"/>
              </a:ext>
            </a:extLst>
          </p:cNvPr>
          <p:cNvSpPr>
            <a:spLocks noChangeArrowheads="1"/>
          </p:cNvSpPr>
          <p:nvPr/>
        </p:nvSpPr>
        <p:spPr bwMode="auto">
          <a:xfrm>
            <a:off x="457200" y="3988514"/>
            <a:ext cx="9029700" cy="1310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ts val="0"/>
              </a:spcBef>
              <a:buClr>
                <a:schemeClr val="tx1"/>
              </a:buClr>
            </a:pPr>
            <a:r>
              <a:rPr lang="en-US" altLang="en-US" sz="2400" dirty="0">
                <a:latin typeface="+mn-lt"/>
              </a:rPr>
              <a:t>are better for multi-page websites that need to have a uniform look and feel to all pages.</a:t>
            </a:r>
          </a:p>
          <a:p>
            <a:pPr>
              <a:spcBef>
                <a:spcPts val="0"/>
              </a:spcBef>
              <a:buClr>
                <a:schemeClr val="tx1"/>
              </a:buClr>
            </a:pPr>
            <a:r>
              <a:rPr lang="en-US" altLang="en-US" sz="2400" dirty="0">
                <a:latin typeface="+mn-lt"/>
              </a:rPr>
              <a:t>make for faster-loading sites (less redundant code).</a:t>
            </a:r>
          </a:p>
          <a:p>
            <a:pPr>
              <a:spcBef>
                <a:spcPts val="0"/>
              </a:spcBef>
              <a:buClr>
                <a:schemeClr val="tx1"/>
              </a:buClr>
            </a:pPr>
            <a:r>
              <a:rPr lang="en-US" altLang="en-US" sz="2400" dirty="0">
                <a:latin typeface="+mn-lt"/>
              </a:rPr>
              <a:t>allow designers to make site-wide changes quickly and easily.</a:t>
            </a:r>
          </a:p>
        </p:txBody>
      </p:sp>
      <p:sp>
        <p:nvSpPr>
          <p:cNvPr id="72711" name="Text Box 7">
            <a:extLst>
              <a:ext uri="{FF2B5EF4-FFF2-40B4-BE49-F238E27FC236}">
                <a16:creationId xmlns:a16="http://schemas.microsoft.com/office/drawing/2014/main" id="{A71B3933-4E32-445F-BB06-A6E97958AE34}"/>
              </a:ext>
            </a:extLst>
          </p:cNvPr>
          <p:cNvSpPr txBox="1">
            <a:spLocks noChangeArrowheads="1"/>
          </p:cNvSpPr>
          <p:nvPr/>
        </p:nvSpPr>
        <p:spPr bwMode="auto">
          <a:xfrm>
            <a:off x="345831" y="3554613"/>
            <a:ext cx="3200400"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400"/>
              <a:t>External Style Sheets:</a:t>
            </a:r>
          </a:p>
        </p:txBody>
      </p:sp>
      <p:sp>
        <p:nvSpPr>
          <p:cNvPr id="72712" name="Text Box 8">
            <a:extLst>
              <a:ext uri="{FF2B5EF4-FFF2-40B4-BE49-F238E27FC236}">
                <a16:creationId xmlns:a16="http://schemas.microsoft.com/office/drawing/2014/main" id="{29EA8D48-32DC-4D12-A61B-D23DCAC1CC0D}"/>
              </a:ext>
            </a:extLst>
          </p:cNvPr>
          <p:cNvSpPr txBox="1">
            <a:spLocks noChangeArrowheads="1"/>
          </p:cNvSpPr>
          <p:nvPr/>
        </p:nvSpPr>
        <p:spPr bwMode="auto">
          <a:xfrm>
            <a:off x="342900" y="5653103"/>
            <a:ext cx="8877300" cy="830997"/>
          </a:xfrm>
          <a:prstGeom prst="rect">
            <a:avLst/>
          </a:prstGeom>
          <a:solidFill>
            <a:schemeClr val="accent2">
              <a:lumMod val="60000"/>
              <a:lumOff val="40000"/>
            </a:schemeClr>
          </a:solidFill>
          <a:ln w="25400">
            <a:solidFill>
              <a:schemeClr val="tx1"/>
            </a:solidFill>
            <a:miter lim="800000"/>
            <a:headEnd/>
            <a:tailEnd/>
          </a:ln>
          <a:effectLst/>
        </p:spPr>
        <p:txBody>
          <a:bodyPr wrap="square">
            <a:spAutoFit/>
          </a:bodyPr>
          <a:lstStyle/>
          <a:p>
            <a:pPr>
              <a:spcBef>
                <a:spcPts val="600"/>
              </a:spcBef>
              <a:spcAft>
                <a:spcPts val="600"/>
              </a:spcAft>
            </a:pPr>
            <a:r>
              <a:rPr lang="en-US" altLang="en-US" sz="2400" dirty="0"/>
              <a:t>External style sheets create the furthest separation between content and presentation.  Hence, the best option when creating a new site.</a:t>
            </a:r>
          </a:p>
        </p:txBody>
      </p:sp>
      <p:pic>
        <p:nvPicPr>
          <p:cNvPr id="9" name="Picture 8" descr="A close up of a logo&#10;&#10;Description automatically generated">
            <a:extLst>
              <a:ext uri="{FF2B5EF4-FFF2-40B4-BE49-F238E27FC236}">
                <a16:creationId xmlns:a16="http://schemas.microsoft.com/office/drawing/2014/main" id="{13AD2D2E-9D27-48E2-A95B-3A93263D04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sp>
        <p:nvSpPr>
          <p:cNvPr id="12" name="Rectangle 11">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GB" sz="2400" b="1" dirty="0">
                <a:solidFill>
                  <a:schemeClr val="accent2">
                    <a:lumMod val="75000"/>
                  </a:schemeClr>
                </a:solidFill>
              </a:rPr>
              <a:t>Internal vs. External Style Sheets</a:t>
            </a:r>
          </a:p>
        </p:txBody>
      </p:sp>
      <p:cxnSp>
        <p:nvCxnSpPr>
          <p:cNvPr id="13" name="Straight Connector 12">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Three ways to include CSS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10" name="TextBox 9">
            <a:extLst>
              <a:ext uri="{FF2B5EF4-FFF2-40B4-BE49-F238E27FC236}">
                <a16:creationId xmlns:a16="http://schemas.microsoft.com/office/drawing/2014/main" id="{2A654317-9806-86B9-F0C5-D17E5EFB939A}"/>
              </a:ext>
            </a:extLst>
          </p:cNvPr>
          <p:cNvSpPr txBox="1"/>
          <p:nvPr/>
        </p:nvSpPr>
        <p:spPr>
          <a:xfrm>
            <a:off x="555712" y="1455186"/>
            <a:ext cx="7792515" cy="5632311"/>
          </a:xfrm>
          <a:prstGeom prst="rect">
            <a:avLst/>
          </a:prstGeom>
          <a:noFill/>
        </p:spPr>
        <p:txBody>
          <a:bodyPr wrap="square">
            <a:spAutoFit/>
          </a:bodyPr>
          <a:lstStyle/>
          <a:p>
            <a:r>
              <a:rPr lang="en-US" sz="2400" dirty="0">
                <a:solidFill>
                  <a:srgbClr val="0000CD"/>
                </a:solidFill>
                <a:effectLst/>
                <a:latin typeface="Times New Roman" panose="02020603050405020304" pitchFamily="18" charset="0"/>
                <a:cs typeface="Times New Roman" panose="02020603050405020304" pitchFamily="18" charset="0"/>
              </a:rPr>
              <a:t>External CSS Example</a:t>
            </a:r>
          </a:p>
          <a:p>
            <a:endParaRPr lang="en-US" sz="2400" dirty="0">
              <a:solidFill>
                <a:srgbClr val="0000CD"/>
              </a:solidFill>
              <a:effectLst/>
              <a:latin typeface="Times New Roman" panose="02020603050405020304" pitchFamily="18" charset="0"/>
              <a:cs typeface="Times New Roman" panose="02020603050405020304" pitchFamily="18" charset="0"/>
            </a:endParaRPr>
          </a:p>
          <a:p>
            <a:r>
              <a:rPr lang="en-US" sz="2400" dirty="0">
                <a:solidFill>
                  <a:srgbClr val="0000CD"/>
                </a:solidFill>
                <a:effectLst/>
                <a:latin typeface="Times New Roman" panose="02020603050405020304" pitchFamily="18" charset="0"/>
                <a:cs typeface="Times New Roman" panose="02020603050405020304" pitchFamily="18" charset="0"/>
              </a:rPr>
              <a:t>&lt;</a:t>
            </a:r>
            <a:r>
              <a:rPr lang="en-US" sz="2400" dirty="0">
                <a:solidFill>
                  <a:srgbClr val="A52A2A"/>
                </a:solidFill>
                <a:effectLst/>
                <a:latin typeface="Times New Roman" panose="02020603050405020304" pitchFamily="18" charset="0"/>
                <a:cs typeface="Times New Roman" panose="02020603050405020304" pitchFamily="18" charset="0"/>
              </a:rPr>
              <a:t>!DOCTYPE</a:t>
            </a:r>
            <a:r>
              <a:rPr lang="en-US" sz="2400" dirty="0">
                <a:solidFill>
                  <a:srgbClr val="FF0000"/>
                </a:solidFill>
                <a:effectLst/>
                <a:latin typeface="Times New Roman" panose="02020603050405020304" pitchFamily="18" charset="0"/>
                <a:cs typeface="Times New Roman" panose="02020603050405020304" pitchFamily="18" charset="0"/>
              </a:rPr>
              <a:t> html</a:t>
            </a:r>
            <a:r>
              <a:rPr lang="en-US" sz="2400" dirty="0">
                <a:solidFill>
                  <a:srgbClr val="0000CD"/>
                </a:solidFill>
                <a:effectLst/>
                <a:latin typeface="Times New Roman" panose="02020603050405020304" pitchFamily="18" charset="0"/>
                <a:cs typeface="Times New Roman" panose="02020603050405020304" pitchFamily="18" charset="0"/>
              </a:rPr>
              <a:t>&gt;</a:t>
            </a:r>
            <a:br>
              <a:rPr lang="en-US" sz="2400" dirty="0">
                <a:latin typeface="Times New Roman" panose="02020603050405020304" pitchFamily="18" charset="0"/>
                <a:cs typeface="Times New Roman" panose="02020603050405020304" pitchFamily="18" charset="0"/>
              </a:rPr>
            </a:br>
            <a:r>
              <a:rPr lang="en-US" sz="2400" dirty="0">
                <a:solidFill>
                  <a:srgbClr val="0000CD"/>
                </a:solidFill>
                <a:effectLst/>
                <a:latin typeface="Times New Roman" panose="02020603050405020304" pitchFamily="18" charset="0"/>
                <a:cs typeface="Times New Roman" panose="02020603050405020304" pitchFamily="18" charset="0"/>
              </a:rPr>
              <a:t>&lt;</a:t>
            </a:r>
            <a:r>
              <a:rPr lang="en-US" sz="2400" dirty="0">
                <a:solidFill>
                  <a:srgbClr val="A52A2A"/>
                </a:solidFill>
                <a:effectLst/>
                <a:latin typeface="Times New Roman" panose="02020603050405020304" pitchFamily="18" charset="0"/>
                <a:cs typeface="Times New Roman" panose="02020603050405020304" pitchFamily="18" charset="0"/>
              </a:rPr>
              <a:t>html</a:t>
            </a:r>
            <a:r>
              <a:rPr lang="en-US" sz="2400" dirty="0">
                <a:solidFill>
                  <a:srgbClr val="0000CD"/>
                </a:solidFill>
                <a:effectLst/>
                <a:latin typeface="Times New Roman" panose="02020603050405020304" pitchFamily="18" charset="0"/>
                <a:cs typeface="Times New Roman" panose="02020603050405020304" pitchFamily="18" charset="0"/>
              </a:rPr>
              <a:t>&gt;</a:t>
            </a:r>
            <a:br>
              <a:rPr lang="en-US" sz="2400" dirty="0">
                <a:latin typeface="Times New Roman" panose="02020603050405020304" pitchFamily="18" charset="0"/>
                <a:cs typeface="Times New Roman" panose="02020603050405020304" pitchFamily="18" charset="0"/>
              </a:rPr>
            </a:br>
            <a:r>
              <a:rPr lang="en-US" sz="2400" dirty="0">
                <a:solidFill>
                  <a:srgbClr val="0000CD"/>
                </a:solidFill>
                <a:effectLst/>
                <a:latin typeface="Times New Roman" panose="02020603050405020304" pitchFamily="18" charset="0"/>
                <a:cs typeface="Times New Roman" panose="02020603050405020304" pitchFamily="18" charset="0"/>
              </a:rPr>
              <a:t>&lt;</a:t>
            </a:r>
            <a:r>
              <a:rPr lang="en-US" sz="2400" dirty="0">
                <a:solidFill>
                  <a:srgbClr val="A52A2A"/>
                </a:solidFill>
                <a:effectLst/>
                <a:latin typeface="Times New Roman" panose="02020603050405020304" pitchFamily="18" charset="0"/>
                <a:cs typeface="Times New Roman" panose="02020603050405020304" pitchFamily="18" charset="0"/>
              </a:rPr>
              <a:t>head</a:t>
            </a:r>
            <a:r>
              <a:rPr lang="en-US" sz="2400" dirty="0">
                <a:solidFill>
                  <a:srgbClr val="0000CD"/>
                </a:solidFill>
                <a:effectLst/>
                <a:latin typeface="Times New Roman" panose="02020603050405020304" pitchFamily="18" charset="0"/>
                <a:cs typeface="Times New Roman" panose="02020603050405020304" pitchFamily="18" charset="0"/>
              </a:rPr>
              <a:t>&gt;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a:solidFill>
                  <a:srgbClr val="0000CD"/>
                </a:solidFill>
                <a:effectLst/>
                <a:latin typeface="Times New Roman" panose="02020603050405020304" pitchFamily="18" charset="0"/>
                <a:cs typeface="Times New Roman" panose="02020603050405020304" pitchFamily="18" charset="0"/>
              </a:rPr>
              <a:t>&lt;</a:t>
            </a:r>
            <a:r>
              <a:rPr lang="en-US" sz="2400" dirty="0">
                <a:solidFill>
                  <a:srgbClr val="A52A2A"/>
                </a:solidFill>
                <a:effectLst/>
                <a:latin typeface="Times New Roman" panose="02020603050405020304" pitchFamily="18" charset="0"/>
                <a:cs typeface="Times New Roman" panose="02020603050405020304" pitchFamily="18" charset="0"/>
              </a:rPr>
              <a:t>link</a:t>
            </a:r>
            <a:r>
              <a:rPr lang="en-US" sz="2400" dirty="0">
                <a:solidFill>
                  <a:srgbClr val="FF0000"/>
                </a:solidFill>
                <a:effectLst/>
                <a:latin typeface="Times New Roman" panose="02020603050405020304" pitchFamily="18" charset="0"/>
                <a:cs typeface="Times New Roman" panose="02020603050405020304" pitchFamily="18" charset="0"/>
              </a:rPr>
              <a:t> </a:t>
            </a:r>
            <a:r>
              <a:rPr lang="en-US" sz="2400" dirty="0" err="1">
                <a:solidFill>
                  <a:srgbClr val="FF0000"/>
                </a:solidFill>
                <a:effectLst/>
                <a:latin typeface="Times New Roman" panose="02020603050405020304" pitchFamily="18" charset="0"/>
                <a:cs typeface="Times New Roman" panose="02020603050405020304" pitchFamily="18" charset="0"/>
              </a:rPr>
              <a:t>rel</a:t>
            </a:r>
            <a:r>
              <a:rPr lang="en-US" sz="2400" dirty="0">
                <a:solidFill>
                  <a:srgbClr val="0000CD"/>
                </a:solidFill>
                <a:effectLst/>
                <a:latin typeface="Times New Roman" panose="02020603050405020304" pitchFamily="18" charset="0"/>
                <a:cs typeface="Times New Roman" panose="02020603050405020304" pitchFamily="18" charset="0"/>
              </a:rPr>
              <a:t>="stylesheet"</a:t>
            </a:r>
            <a:r>
              <a:rPr lang="en-US" sz="2400" dirty="0">
                <a:solidFill>
                  <a:srgbClr val="FF0000"/>
                </a:solidFill>
                <a:effectLst/>
                <a:latin typeface="Times New Roman" panose="02020603050405020304" pitchFamily="18" charset="0"/>
                <a:cs typeface="Times New Roman" panose="02020603050405020304" pitchFamily="18" charset="0"/>
              </a:rPr>
              <a:t> </a:t>
            </a:r>
            <a:r>
              <a:rPr lang="en-US" sz="2400" dirty="0" err="1">
                <a:solidFill>
                  <a:srgbClr val="FF0000"/>
                </a:solidFill>
                <a:effectLst/>
                <a:latin typeface="Times New Roman" panose="02020603050405020304" pitchFamily="18" charset="0"/>
                <a:cs typeface="Times New Roman" panose="02020603050405020304" pitchFamily="18" charset="0"/>
              </a:rPr>
              <a:t>href</a:t>
            </a:r>
            <a:r>
              <a:rPr lang="en-US" sz="2400" dirty="0">
                <a:solidFill>
                  <a:srgbClr val="0000CD"/>
                </a:solidFill>
                <a:effectLst/>
                <a:latin typeface="Times New Roman" panose="02020603050405020304" pitchFamily="18" charset="0"/>
                <a:cs typeface="Times New Roman" panose="02020603050405020304" pitchFamily="18" charset="0"/>
              </a:rPr>
              <a:t>="styles.css"&gt;</a:t>
            </a:r>
            <a:br>
              <a:rPr lang="en-US" sz="2400" dirty="0">
                <a:latin typeface="Times New Roman" panose="02020603050405020304" pitchFamily="18" charset="0"/>
                <a:cs typeface="Times New Roman" panose="02020603050405020304" pitchFamily="18" charset="0"/>
              </a:rPr>
            </a:br>
            <a:r>
              <a:rPr lang="en-US" sz="2400" dirty="0">
                <a:solidFill>
                  <a:srgbClr val="0000CD"/>
                </a:solidFill>
                <a:effectLst/>
                <a:latin typeface="Times New Roman" panose="02020603050405020304" pitchFamily="18" charset="0"/>
                <a:cs typeface="Times New Roman" panose="02020603050405020304" pitchFamily="18" charset="0"/>
              </a:rPr>
              <a:t>&lt;</a:t>
            </a:r>
            <a:r>
              <a:rPr lang="en-US" sz="2400" dirty="0">
                <a:solidFill>
                  <a:srgbClr val="A52A2A"/>
                </a:solidFill>
                <a:effectLst/>
                <a:latin typeface="Times New Roman" panose="02020603050405020304" pitchFamily="18" charset="0"/>
                <a:cs typeface="Times New Roman" panose="02020603050405020304" pitchFamily="18" charset="0"/>
              </a:rPr>
              <a:t>/head</a:t>
            </a:r>
            <a:r>
              <a:rPr lang="en-US" sz="2400" dirty="0">
                <a:solidFill>
                  <a:srgbClr val="0000CD"/>
                </a:solidFill>
                <a:effectLst/>
                <a:latin typeface="Times New Roman" panose="02020603050405020304" pitchFamily="18" charset="0"/>
                <a:cs typeface="Times New Roman" panose="02020603050405020304" pitchFamily="18" charset="0"/>
              </a:rPr>
              <a:t>&gt;</a:t>
            </a:r>
            <a:br>
              <a:rPr lang="en-US" sz="2400" dirty="0">
                <a:latin typeface="Times New Roman" panose="02020603050405020304" pitchFamily="18" charset="0"/>
                <a:cs typeface="Times New Roman" panose="02020603050405020304" pitchFamily="18" charset="0"/>
              </a:rPr>
            </a:br>
            <a:r>
              <a:rPr lang="en-US" sz="2400" dirty="0">
                <a:solidFill>
                  <a:srgbClr val="0000CD"/>
                </a:solidFill>
                <a:effectLst/>
                <a:latin typeface="Times New Roman" panose="02020603050405020304" pitchFamily="18" charset="0"/>
                <a:cs typeface="Times New Roman" panose="02020603050405020304" pitchFamily="18" charset="0"/>
              </a:rPr>
              <a:t>&lt;</a:t>
            </a:r>
            <a:r>
              <a:rPr lang="en-US" sz="2400" dirty="0">
                <a:solidFill>
                  <a:srgbClr val="A52A2A"/>
                </a:solidFill>
                <a:effectLst/>
                <a:latin typeface="Times New Roman" panose="02020603050405020304" pitchFamily="18" charset="0"/>
                <a:cs typeface="Times New Roman" panose="02020603050405020304" pitchFamily="18" charset="0"/>
              </a:rPr>
              <a:t>body</a:t>
            </a:r>
            <a:r>
              <a:rPr lang="en-US" sz="2400" dirty="0">
                <a:solidFill>
                  <a:srgbClr val="0000CD"/>
                </a:solidFill>
                <a:effectLst/>
                <a:latin typeface="Times New Roman" panose="02020603050405020304" pitchFamily="18" charset="0"/>
                <a:cs typeface="Times New Roman" panose="02020603050405020304" pitchFamily="18" charset="0"/>
              </a:rPr>
              <a:t>&gt;</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solidFill>
                  <a:srgbClr val="0000CD"/>
                </a:solidFill>
                <a:effectLst/>
                <a:latin typeface="Times New Roman" panose="02020603050405020304" pitchFamily="18" charset="0"/>
                <a:cs typeface="Times New Roman" panose="02020603050405020304" pitchFamily="18" charset="0"/>
              </a:rPr>
              <a:t>&lt;</a:t>
            </a:r>
            <a:r>
              <a:rPr lang="en-US" sz="2400" dirty="0">
                <a:solidFill>
                  <a:srgbClr val="A52A2A"/>
                </a:solidFill>
                <a:effectLst/>
                <a:latin typeface="Times New Roman" panose="02020603050405020304" pitchFamily="18" charset="0"/>
                <a:cs typeface="Times New Roman" panose="02020603050405020304" pitchFamily="18" charset="0"/>
              </a:rPr>
              <a:t>h1</a:t>
            </a:r>
            <a:r>
              <a:rPr lang="en-US" sz="2400" dirty="0">
                <a:solidFill>
                  <a:srgbClr val="0000CD"/>
                </a:solidFill>
                <a:effectLst/>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This is a heading</a:t>
            </a:r>
            <a:r>
              <a:rPr lang="en-US" sz="2400" dirty="0">
                <a:solidFill>
                  <a:srgbClr val="0000CD"/>
                </a:solidFill>
                <a:effectLst/>
                <a:latin typeface="Times New Roman" panose="02020603050405020304" pitchFamily="18" charset="0"/>
                <a:cs typeface="Times New Roman" panose="02020603050405020304" pitchFamily="18" charset="0"/>
              </a:rPr>
              <a:t>&lt;</a:t>
            </a:r>
            <a:r>
              <a:rPr lang="en-US" sz="2400" dirty="0">
                <a:solidFill>
                  <a:srgbClr val="A52A2A"/>
                </a:solidFill>
                <a:effectLst/>
                <a:latin typeface="Times New Roman" panose="02020603050405020304" pitchFamily="18" charset="0"/>
                <a:cs typeface="Times New Roman" panose="02020603050405020304" pitchFamily="18" charset="0"/>
              </a:rPr>
              <a:t>/h1</a:t>
            </a:r>
            <a:r>
              <a:rPr lang="en-US" sz="2400" dirty="0">
                <a:solidFill>
                  <a:srgbClr val="0000CD"/>
                </a:solidFill>
                <a:effectLst/>
                <a:latin typeface="Times New Roman" panose="02020603050405020304" pitchFamily="18" charset="0"/>
                <a:cs typeface="Times New Roman" panose="02020603050405020304" pitchFamily="18" charset="0"/>
              </a:rPr>
              <a:t>&gt;</a:t>
            </a:r>
            <a:br>
              <a:rPr lang="en-US" sz="2400" dirty="0">
                <a:latin typeface="Times New Roman" panose="02020603050405020304" pitchFamily="18" charset="0"/>
                <a:cs typeface="Times New Roman" panose="02020603050405020304" pitchFamily="18" charset="0"/>
              </a:rPr>
            </a:br>
            <a:r>
              <a:rPr lang="en-US" sz="2400" dirty="0">
                <a:solidFill>
                  <a:srgbClr val="0000CD"/>
                </a:solidFill>
                <a:effectLst/>
                <a:latin typeface="Times New Roman" panose="02020603050405020304" pitchFamily="18" charset="0"/>
                <a:cs typeface="Times New Roman" panose="02020603050405020304" pitchFamily="18" charset="0"/>
              </a:rPr>
              <a:t>&lt;</a:t>
            </a:r>
            <a:r>
              <a:rPr lang="en-US" sz="2400" dirty="0">
                <a:solidFill>
                  <a:srgbClr val="A52A2A"/>
                </a:solidFill>
                <a:effectLst/>
                <a:latin typeface="Times New Roman" panose="02020603050405020304" pitchFamily="18" charset="0"/>
                <a:cs typeface="Times New Roman" panose="02020603050405020304" pitchFamily="18" charset="0"/>
              </a:rPr>
              <a:t>p</a:t>
            </a:r>
            <a:r>
              <a:rPr lang="en-US" sz="2400" dirty="0">
                <a:solidFill>
                  <a:srgbClr val="0000CD"/>
                </a:solidFill>
                <a:effectLst/>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This is a paragraph.</a:t>
            </a:r>
            <a:r>
              <a:rPr lang="en-US" sz="2400" dirty="0">
                <a:solidFill>
                  <a:srgbClr val="0000CD"/>
                </a:solidFill>
                <a:effectLst/>
                <a:latin typeface="Times New Roman" panose="02020603050405020304" pitchFamily="18" charset="0"/>
                <a:cs typeface="Times New Roman" panose="02020603050405020304" pitchFamily="18" charset="0"/>
              </a:rPr>
              <a:t>&lt;</a:t>
            </a:r>
            <a:r>
              <a:rPr lang="en-US" sz="2400" dirty="0">
                <a:solidFill>
                  <a:srgbClr val="A52A2A"/>
                </a:solidFill>
                <a:effectLst/>
                <a:latin typeface="Times New Roman" panose="02020603050405020304" pitchFamily="18" charset="0"/>
                <a:cs typeface="Times New Roman" panose="02020603050405020304" pitchFamily="18" charset="0"/>
              </a:rPr>
              <a:t>/p</a:t>
            </a:r>
            <a:r>
              <a:rPr lang="en-US" sz="2400" dirty="0">
                <a:solidFill>
                  <a:srgbClr val="0000CD"/>
                </a:solidFill>
                <a:effectLst/>
                <a:latin typeface="Times New Roman" panose="02020603050405020304" pitchFamily="18" charset="0"/>
                <a:cs typeface="Times New Roman" panose="02020603050405020304" pitchFamily="18" charset="0"/>
              </a:rPr>
              <a:t>&gt;</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solidFill>
                  <a:srgbClr val="0000CD"/>
                </a:solidFill>
                <a:effectLst/>
                <a:latin typeface="Times New Roman" panose="02020603050405020304" pitchFamily="18" charset="0"/>
                <a:cs typeface="Times New Roman" panose="02020603050405020304" pitchFamily="18" charset="0"/>
              </a:rPr>
              <a:t>&lt;</a:t>
            </a:r>
            <a:r>
              <a:rPr lang="en-US" sz="2400" dirty="0">
                <a:solidFill>
                  <a:srgbClr val="A52A2A"/>
                </a:solidFill>
                <a:effectLst/>
                <a:latin typeface="Times New Roman" panose="02020603050405020304" pitchFamily="18" charset="0"/>
                <a:cs typeface="Times New Roman" panose="02020603050405020304" pitchFamily="18" charset="0"/>
              </a:rPr>
              <a:t>/body</a:t>
            </a:r>
            <a:r>
              <a:rPr lang="en-US" sz="2400" dirty="0">
                <a:solidFill>
                  <a:srgbClr val="0000CD"/>
                </a:solidFill>
                <a:effectLst/>
                <a:latin typeface="Times New Roman" panose="02020603050405020304" pitchFamily="18" charset="0"/>
                <a:cs typeface="Times New Roman" panose="02020603050405020304" pitchFamily="18" charset="0"/>
              </a:rPr>
              <a:t>&gt;</a:t>
            </a:r>
            <a:br>
              <a:rPr lang="en-US" sz="2400" dirty="0">
                <a:latin typeface="Times New Roman" panose="02020603050405020304" pitchFamily="18" charset="0"/>
                <a:cs typeface="Times New Roman" panose="02020603050405020304" pitchFamily="18" charset="0"/>
              </a:rPr>
            </a:br>
            <a:r>
              <a:rPr lang="en-US" sz="2400" dirty="0">
                <a:solidFill>
                  <a:srgbClr val="0000CD"/>
                </a:solidFill>
                <a:effectLst/>
                <a:latin typeface="Times New Roman" panose="02020603050405020304" pitchFamily="18" charset="0"/>
                <a:cs typeface="Times New Roman" panose="02020603050405020304" pitchFamily="18" charset="0"/>
              </a:rPr>
              <a:t>&lt;</a:t>
            </a:r>
            <a:r>
              <a:rPr lang="en-US" sz="2400" dirty="0">
                <a:solidFill>
                  <a:srgbClr val="A52A2A"/>
                </a:solidFill>
                <a:effectLst/>
                <a:latin typeface="Times New Roman" panose="02020603050405020304" pitchFamily="18" charset="0"/>
                <a:cs typeface="Times New Roman" panose="02020603050405020304" pitchFamily="18" charset="0"/>
              </a:rPr>
              <a:t>/html</a:t>
            </a:r>
            <a:r>
              <a:rPr lang="en-US" sz="2400" dirty="0">
                <a:solidFill>
                  <a:srgbClr val="0000CD"/>
                </a:solidFill>
                <a:effectLst/>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689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Three ways to include CSS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2" name="TextBox 1">
            <a:extLst>
              <a:ext uri="{FF2B5EF4-FFF2-40B4-BE49-F238E27FC236}">
                <a16:creationId xmlns:a16="http://schemas.microsoft.com/office/drawing/2014/main" id="{E4278983-B6D4-517C-2649-F3F2DD117009}"/>
              </a:ext>
            </a:extLst>
          </p:cNvPr>
          <p:cNvSpPr txBox="1"/>
          <p:nvPr/>
        </p:nvSpPr>
        <p:spPr>
          <a:xfrm>
            <a:off x="731520" y="1681335"/>
            <a:ext cx="9433560" cy="575542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external style sheet can be written in any text editor. The file must not contain any HTML code, and must be saved with a .</a:t>
            </a:r>
            <a:r>
              <a:rPr lang="en-US" sz="2400" dirty="0" err="1">
                <a:latin typeface="Times New Roman" panose="02020603050405020304" pitchFamily="18" charset="0"/>
                <a:cs typeface="Times New Roman" panose="02020603050405020304" pitchFamily="18" charset="0"/>
              </a:rPr>
              <a:t>css</a:t>
            </a:r>
            <a:r>
              <a:rPr lang="en-US" sz="2400" dirty="0">
                <a:latin typeface="Times New Roman" panose="02020603050405020304" pitchFamily="18" charset="0"/>
                <a:cs typeface="Times New Roman" panose="02020603050405020304" pitchFamily="18" charset="0"/>
              </a:rPr>
              <a:t> extension.</a:t>
            </a:r>
          </a:p>
          <a:p>
            <a:r>
              <a:rPr lang="en-US" sz="2400" dirty="0">
                <a:latin typeface="Times New Roman" panose="02020603050405020304" pitchFamily="18" charset="0"/>
                <a:cs typeface="Times New Roman" panose="02020603050405020304" pitchFamily="18" charset="0"/>
              </a:rPr>
              <a:t>Here is what the "styles.css" file looks like:</a:t>
            </a:r>
          </a:p>
          <a:p>
            <a:endParaRPr lang="en-IN" sz="2400" dirty="0">
              <a:latin typeface="Times New Roman" panose="02020603050405020304" pitchFamily="18" charset="0"/>
              <a:cs typeface="Times New Roman" panose="02020603050405020304" pitchFamily="18" charset="0"/>
            </a:endParaRPr>
          </a:p>
          <a:p>
            <a:r>
              <a:rPr lang="en-US" sz="2400" dirty="0">
                <a:solidFill>
                  <a:srgbClr val="A52A2A"/>
                </a:solidFill>
                <a:effectLst/>
                <a:latin typeface="Times New Roman" panose="02020603050405020304" pitchFamily="18" charset="0"/>
                <a:cs typeface="Times New Roman" panose="02020603050405020304" pitchFamily="18" charset="0"/>
              </a:rPr>
              <a:t>body </a:t>
            </a:r>
            <a:r>
              <a:rPr lang="en-US" sz="2400" dirty="0">
                <a:solidFill>
                  <a:srgbClr val="000000"/>
                </a:solidFill>
                <a:effectLst/>
                <a:latin typeface="Times New Roman" panose="02020603050405020304" pitchFamily="18" charset="0"/>
                <a:cs typeface="Times New Roman" panose="02020603050405020304" pitchFamily="18" charset="0"/>
              </a:rPr>
              <a:t>{</a:t>
            </a:r>
            <a:br>
              <a:rPr lang="en-US" sz="2400" dirty="0">
                <a:solidFill>
                  <a:srgbClr val="FF0000"/>
                </a:solidFill>
                <a:effectLst/>
                <a:latin typeface="Times New Roman" panose="02020603050405020304" pitchFamily="18" charset="0"/>
                <a:cs typeface="Times New Roman" panose="02020603050405020304" pitchFamily="18" charset="0"/>
              </a:rPr>
            </a:br>
            <a:r>
              <a:rPr lang="en-US" sz="2400" dirty="0">
                <a:solidFill>
                  <a:srgbClr val="FF0000"/>
                </a:solidFill>
                <a:effectLst/>
                <a:latin typeface="Times New Roman" panose="02020603050405020304" pitchFamily="18" charset="0"/>
                <a:cs typeface="Times New Roman" panose="02020603050405020304" pitchFamily="18" charset="0"/>
              </a:rPr>
              <a:t>  background-color</a:t>
            </a:r>
            <a:r>
              <a:rPr lang="en-US" sz="2400" dirty="0">
                <a:solidFill>
                  <a:srgbClr val="000000"/>
                </a:solidFill>
                <a:effectLst/>
                <a:latin typeface="Times New Roman" panose="02020603050405020304" pitchFamily="18" charset="0"/>
                <a:cs typeface="Times New Roman" panose="02020603050405020304" pitchFamily="18" charset="0"/>
              </a:rPr>
              <a:t>:</a:t>
            </a:r>
            <a:r>
              <a:rPr lang="en-US" sz="2400" dirty="0">
                <a:solidFill>
                  <a:srgbClr val="0000CD"/>
                </a:solidFill>
                <a:effectLst/>
                <a:latin typeface="Times New Roman" panose="02020603050405020304" pitchFamily="18" charset="0"/>
                <a:cs typeface="Times New Roman" panose="02020603050405020304" pitchFamily="18" charset="0"/>
              </a:rPr>
              <a:t> </a:t>
            </a:r>
            <a:r>
              <a:rPr lang="en-US" sz="2400" dirty="0" err="1">
                <a:solidFill>
                  <a:srgbClr val="0000CD"/>
                </a:solidFill>
                <a:effectLst/>
                <a:latin typeface="Times New Roman" panose="02020603050405020304" pitchFamily="18" charset="0"/>
                <a:cs typeface="Times New Roman" panose="02020603050405020304" pitchFamily="18" charset="0"/>
              </a:rPr>
              <a:t>powderblue</a:t>
            </a:r>
            <a:r>
              <a:rPr lang="en-US" sz="2400" dirty="0">
                <a:solidFill>
                  <a:srgbClr val="000000"/>
                </a:solidFill>
                <a:effectLst/>
                <a:latin typeface="Times New Roman" panose="02020603050405020304" pitchFamily="18" charset="0"/>
                <a:cs typeface="Times New Roman" panose="02020603050405020304" pitchFamily="18" charset="0"/>
              </a:rPr>
              <a:t>;</a:t>
            </a:r>
            <a:br>
              <a:rPr lang="en-US" sz="2400" dirty="0">
                <a:solidFill>
                  <a:srgbClr val="FF0000"/>
                </a:solidFill>
                <a:effectLst/>
                <a:latin typeface="Times New Roman" panose="02020603050405020304" pitchFamily="18" charset="0"/>
                <a:cs typeface="Times New Roman" panose="02020603050405020304" pitchFamily="18" charset="0"/>
              </a:rPr>
            </a:br>
            <a:r>
              <a:rPr lang="en-US" sz="2400" dirty="0">
                <a:solidFill>
                  <a:srgbClr val="000000"/>
                </a:solidFill>
                <a:effectLst/>
                <a:latin typeface="Times New Roman" panose="02020603050405020304" pitchFamily="18" charset="0"/>
                <a:cs typeface="Times New Roman" panose="02020603050405020304" pitchFamily="18" charset="0"/>
              </a:rPr>
              <a:t>}</a:t>
            </a:r>
            <a:br>
              <a:rPr lang="en-US" sz="2400" dirty="0">
                <a:solidFill>
                  <a:srgbClr val="A52A2A"/>
                </a:solidFill>
                <a:effectLst/>
                <a:latin typeface="Times New Roman" panose="02020603050405020304" pitchFamily="18" charset="0"/>
                <a:cs typeface="Times New Roman" panose="02020603050405020304" pitchFamily="18" charset="0"/>
              </a:rPr>
            </a:br>
            <a:r>
              <a:rPr lang="en-US" sz="2400" dirty="0">
                <a:solidFill>
                  <a:srgbClr val="A52A2A"/>
                </a:solidFill>
                <a:effectLst/>
                <a:latin typeface="Times New Roman" panose="02020603050405020304" pitchFamily="18" charset="0"/>
                <a:cs typeface="Times New Roman" panose="02020603050405020304" pitchFamily="18" charset="0"/>
              </a:rPr>
              <a:t>h1 </a:t>
            </a:r>
            <a:r>
              <a:rPr lang="en-US" sz="2400" dirty="0">
                <a:solidFill>
                  <a:srgbClr val="000000"/>
                </a:solidFill>
                <a:effectLst/>
                <a:latin typeface="Times New Roman" panose="02020603050405020304" pitchFamily="18" charset="0"/>
                <a:cs typeface="Times New Roman" panose="02020603050405020304" pitchFamily="18" charset="0"/>
              </a:rPr>
              <a:t>{</a:t>
            </a:r>
            <a:br>
              <a:rPr lang="en-US" sz="2400" dirty="0">
                <a:solidFill>
                  <a:srgbClr val="FF0000"/>
                </a:solidFill>
                <a:effectLst/>
                <a:latin typeface="Times New Roman" panose="02020603050405020304" pitchFamily="18" charset="0"/>
                <a:cs typeface="Times New Roman" panose="02020603050405020304" pitchFamily="18" charset="0"/>
              </a:rPr>
            </a:br>
            <a:r>
              <a:rPr lang="en-US" sz="2400" dirty="0">
                <a:solidFill>
                  <a:srgbClr val="FF0000"/>
                </a:solidFill>
                <a:effectLst/>
                <a:latin typeface="Times New Roman" panose="02020603050405020304" pitchFamily="18" charset="0"/>
                <a:cs typeface="Times New Roman" panose="02020603050405020304" pitchFamily="18" charset="0"/>
              </a:rPr>
              <a:t>  color</a:t>
            </a:r>
            <a:r>
              <a:rPr lang="en-US" sz="2400" dirty="0">
                <a:solidFill>
                  <a:srgbClr val="000000"/>
                </a:solidFill>
                <a:effectLst/>
                <a:latin typeface="Times New Roman" panose="02020603050405020304" pitchFamily="18" charset="0"/>
                <a:cs typeface="Times New Roman" panose="02020603050405020304" pitchFamily="18" charset="0"/>
              </a:rPr>
              <a:t>:</a:t>
            </a:r>
            <a:r>
              <a:rPr lang="en-US" sz="2400" dirty="0">
                <a:solidFill>
                  <a:srgbClr val="0000CD"/>
                </a:solidFill>
                <a:effectLst/>
                <a:latin typeface="Times New Roman" panose="02020603050405020304" pitchFamily="18" charset="0"/>
                <a:cs typeface="Times New Roman" panose="02020603050405020304" pitchFamily="18" charset="0"/>
              </a:rPr>
              <a:t> blue</a:t>
            </a:r>
            <a:r>
              <a:rPr lang="en-US" sz="2400" dirty="0">
                <a:solidFill>
                  <a:srgbClr val="000000"/>
                </a:solidFill>
                <a:effectLst/>
                <a:latin typeface="Times New Roman" panose="02020603050405020304" pitchFamily="18" charset="0"/>
                <a:cs typeface="Times New Roman" panose="02020603050405020304" pitchFamily="18" charset="0"/>
              </a:rPr>
              <a:t>;</a:t>
            </a:r>
            <a:br>
              <a:rPr lang="en-US" sz="2400" dirty="0">
                <a:solidFill>
                  <a:srgbClr val="FF0000"/>
                </a:solidFill>
                <a:effectLst/>
                <a:latin typeface="Times New Roman" panose="02020603050405020304" pitchFamily="18" charset="0"/>
                <a:cs typeface="Times New Roman" panose="02020603050405020304" pitchFamily="18" charset="0"/>
              </a:rPr>
            </a:br>
            <a:r>
              <a:rPr lang="en-US" sz="2400" dirty="0">
                <a:solidFill>
                  <a:srgbClr val="000000"/>
                </a:solidFill>
                <a:effectLst/>
                <a:latin typeface="Times New Roman" panose="02020603050405020304" pitchFamily="18" charset="0"/>
                <a:cs typeface="Times New Roman" panose="02020603050405020304" pitchFamily="18" charset="0"/>
              </a:rPr>
              <a:t>}</a:t>
            </a:r>
            <a:br>
              <a:rPr lang="en-US" sz="2400" dirty="0">
                <a:solidFill>
                  <a:srgbClr val="A52A2A"/>
                </a:solidFill>
                <a:effectLst/>
                <a:latin typeface="Times New Roman" panose="02020603050405020304" pitchFamily="18" charset="0"/>
                <a:cs typeface="Times New Roman" panose="02020603050405020304" pitchFamily="18" charset="0"/>
              </a:rPr>
            </a:br>
            <a:r>
              <a:rPr lang="en-US" sz="2400" dirty="0">
                <a:solidFill>
                  <a:srgbClr val="A52A2A"/>
                </a:solidFill>
                <a:effectLst/>
                <a:latin typeface="Times New Roman" panose="02020603050405020304" pitchFamily="18" charset="0"/>
                <a:cs typeface="Times New Roman" panose="02020603050405020304" pitchFamily="18" charset="0"/>
              </a:rPr>
              <a:t>p </a:t>
            </a:r>
            <a:r>
              <a:rPr lang="en-US" sz="2400" dirty="0">
                <a:solidFill>
                  <a:srgbClr val="000000"/>
                </a:solidFill>
                <a:effectLst/>
                <a:latin typeface="Times New Roman" panose="02020603050405020304" pitchFamily="18" charset="0"/>
                <a:cs typeface="Times New Roman" panose="02020603050405020304" pitchFamily="18" charset="0"/>
              </a:rPr>
              <a:t>{</a:t>
            </a:r>
            <a:br>
              <a:rPr lang="en-US" sz="2400" dirty="0">
                <a:solidFill>
                  <a:srgbClr val="FF0000"/>
                </a:solidFill>
                <a:effectLst/>
                <a:latin typeface="Times New Roman" panose="02020603050405020304" pitchFamily="18" charset="0"/>
                <a:cs typeface="Times New Roman" panose="02020603050405020304" pitchFamily="18" charset="0"/>
              </a:rPr>
            </a:br>
            <a:r>
              <a:rPr lang="en-US" sz="2400" dirty="0">
                <a:solidFill>
                  <a:srgbClr val="FF0000"/>
                </a:solidFill>
                <a:effectLst/>
                <a:latin typeface="Times New Roman" panose="02020603050405020304" pitchFamily="18" charset="0"/>
                <a:cs typeface="Times New Roman" panose="02020603050405020304" pitchFamily="18" charset="0"/>
              </a:rPr>
              <a:t>  color</a:t>
            </a:r>
            <a:r>
              <a:rPr lang="en-US" sz="2400" dirty="0">
                <a:solidFill>
                  <a:srgbClr val="000000"/>
                </a:solidFill>
                <a:effectLst/>
                <a:latin typeface="Times New Roman" panose="02020603050405020304" pitchFamily="18" charset="0"/>
                <a:cs typeface="Times New Roman" panose="02020603050405020304" pitchFamily="18" charset="0"/>
              </a:rPr>
              <a:t>:</a:t>
            </a:r>
            <a:r>
              <a:rPr lang="en-US" sz="2400" dirty="0">
                <a:solidFill>
                  <a:srgbClr val="0000CD"/>
                </a:solidFill>
                <a:effectLst/>
                <a:latin typeface="Times New Roman" panose="02020603050405020304" pitchFamily="18" charset="0"/>
                <a:cs typeface="Times New Roman" panose="02020603050405020304" pitchFamily="18" charset="0"/>
              </a:rPr>
              <a:t> red</a:t>
            </a:r>
            <a:r>
              <a:rPr lang="en-US" sz="2400" dirty="0">
                <a:solidFill>
                  <a:srgbClr val="000000"/>
                </a:solidFill>
                <a:effectLst/>
                <a:latin typeface="Times New Roman" panose="02020603050405020304" pitchFamily="18" charset="0"/>
                <a:cs typeface="Times New Roman" panose="02020603050405020304" pitchFamily="18" charset="0"/>
              </a:rPr>
              <a:t>;</a:t>
            </a:r>
            <a:br>
              <a:rPr lang="en-US" sz="2400" dirty="0">
                <a:solidFill>
                  <a:srgbClr val="FF0000"/>
                </a:solidFill>
                <a:effectLst/>
                <a:latin typeface="Times New Roman" panose="02020603050405020304" pitchFamily="18" charset="0"/>
                <a:cs typeface="Times New Roman" panose="02020603050405020304" pitchFamily="18" charset="0"/>
              </a:rPr>
            </a:br>
            <a:r>
              <a:rPr lang="en-US" sz="2400" dirty="0">
                <a:solidFill>
                  <a:srgbClr val="000000"/>
                </a:solidFill>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2223629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7B1DA7EB-87F5-47A4-BF75-158D94D3B7E1}"/>
              </a:ext>
            </a:extLst>
          </p:cNvPr>
          <p:cNvSpPr>
            <a:spLocks noGrp="1" noChangeArrowheads="1"/>
          </p:cNvSpPr>
          <p:nvPr>
            <p:ph type="body" idx="1"/>
          </p:nvPr>
        </p:nvSpPr>
        <p:spPr>
          <a:xfrm>
            <a:off x="514350" y="1600200"/>
            <a:ext cx="8610600" cy="4648200"/>
          </a:xfrm>
        </p:spPr>
        <p:txBody>
          <a:bodyPr>
            <a:normAutofit lnSpcReduction="10000"/>
          </a:bodyPr>
          <a:lstStyle/>
          <a:p>
            <a:pPr>
              <a:lnSpc>
                <a:spcPct val="150000"/>
              </a:lnSpc>
            </a:pPr>
            <a:r>
              <a:rPr lang="en-US" altLang="en-US" sz="2400" dirty="0"/>
              <a:t>Same formatting  rules can be defined in all three locations at the same time.  </a:t>
            </a:r>
          </a:p>
          <a:p>
            <a:pPr>
              <a:lnSpc>
                <a:spcPct val="150000"/>
              </a:lnSpc>
            </a:pPr>
            <a:r>
              <a:rPr lang="en-US" altLang="en-US" sz="2400" dirty="0"/>
              <a:t>For example, a paragraph element could contain an inline style (</a:t>
            </a:r>
            <a:r>
              <a:rPr lang="en-US" altLang="en-US" sz="2400" dirty="0" err="1"/>
              <a:t>color:red</a:t>
            </a:r>
            <a:r>
              <a:rPr lang="en-US" altLang="en-US" sz="2400" dirty="0"/>
              <a:t>) but the internal style sheet (</a:t>
            </a:r>
            <a:r>
              <a:rPr lang="en-US" altLang="en-US" sz="2400" dirty="0" err="1"/>
              <a:t>color:blue</a:t>
            </a:r>
            <a:r>
              <a:rPr lang="en-US" altLang="en-US" sz="2400" dirty="0"/>
              <a:t>) and the external style sheet (</a:t>
            </a:r>
            <a:r>
              <a:rPr lang="en-US" altLang="en-US" sz="2400" dirty="0" err="1"/>
              <a:t>color:green</a:t>
            </a:r>
            <a:r>
              <a:rPr lang="en-US" altLang="en-US" sz="2400" dirty="0"/>
              <a:t>) give conflicting instructions to the web browser.</a:t>
            </a:r>
          </a:p>
          <a:p>
            <a:pPr>
              <a:lnSpc>
                <a:spcPct val="150000"/>
              </a:lnSpc>
            </a:pPr>
            <a:r>
              <a:rPr lang="en-US" altLang="en-US" sz="2400" dirty="0"/>
              <a:t>Web browsers need a consistent way of "settling" this disagreement.</a:t>
            </a:r>
          </a:p>
        </p:txBody>
      </p:sp>
      <p:pic>
        <p:nvPicPr>
          <p:cNvPr id="4" name="Picture 3" descr="A close up of a logo&#10;&#10;Description automatically generated">
            <a:extLst>
              <a:ext uri="{FF2B5EF4-FFF2-40B4-BE49-F238E27FC236}">
                <a16:creationId xmlns:a16="http://schemas.microsoft.com/office/drawing/2014/main" id="{8F69DFEF-668E-432B-B12D-03D4B25DE8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GB" sz="2400" b="1" dirty="0">
                <a:solidFill>
                  <a:schemeClr val="accent2">
                    <a:lumMod val="75000"/>
                  </a:schemeClr>
                </a:solidFill>
              </a:rPr>
              <a:t>Conflicts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Tree>
    <p:extLst>
      <p:ext uri="{BB962C8B-B14F-4D97-AF65-F5344CB8AC3E}">
        <p14:creationId xmlns:p14="http://schemas.microsoft.com/office/powerpoint/2010/main" val="3887408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BD7EE636-7D55-43E7-8E66-3A3859FBE5B5}"/>
              </a:ext>
            </a:extLst>
          </p:cNvPr>
          <p:cNvSpPr>
            <a:spLocks noGrp="1" noChangeArrowheads="1"/>
          </p:cNvSpPr>
          <p:nvPr>
            <p:ph type="body" idx="1"/>
          </p:nvPr>
        </p:nvSpPr>
        <p:spPr>
          <a:xfrm>
            <a:off x="457200" y="1934682"/>
            <a:ext cx="8229600" cy="2514600"/>
          </a:xfrm>
        </p:spPr>
        <p:txBody>
          <a:bodyPr>
            <a:normAutofit/>
          </a:bodyPr>
          <a:lstStyle/>
          <a:p>
            <a:pPr marL="533400" indent="-533400">
              <a:lnSpc>
                <a:spcPct val="90000"/>
              </a:lnSpc>
            </a:pPr>
            <a:r>
              <a:rPr lang="en-US" altLang="en-US" sz="2400" dirty="0"/>
              <a:t>We use the term cascading because there is an established order of priority to resolve these formatting conflicts:</a:t>
            </a:r>
          </a:p>
          <a:p>
            <a:pPr marL="914400" lvl="1" indent="-457200">
              <a:lnSpc>
                <a:spcPct val="90000"/>
              </a:lnSpc>
              <a:buSzPct val="90000"/>
              <a:buFont typeface="Wingdings" panose="05000000000000000000" pitchFamily="2" charset="2"/>
              <a:buAutoNum type="arabicParenR"/>
            </a:pPr>
            <a:r>
              <a:rPr lang="en-US" altLang="en-US" dirty="0"/>
              <a:t>Inline style (highest priority)</a:t>
            </a:r>
          </a:p>
          <a:p>
            <a:pPr marL="914400" lvl="1" indent="-457200">
              <a:lnSpc>
                <a:spcPct val="90000"/>
              </a:lnSpc>
              <a:buSzPct val="90000"/>
              <a:buFont typeface="Wingdings" panose="05000000000000000000" pitchFamily="2" charset="2"/>
              <a:buAutoNum type="arabicParenR"/>
            </a:pPr>
            <a:r>
              <a:rPr lang="en-US" altLang="en-US" dirty="0"/>
              <a:t>Internal style sheet (second priority)</a:t>
            </a:r>
          </a:p>
          <a:p>
            <a:pPr marL="914400" lvl="1" indent="-457200">
              <a:lnSpc>
                <a:spcPct val="90000"/>
              </a:lnSpc>
              <a:buSzPct val="90000"/>
              <a:buFont typeface="Wingdings" panose="05000000000000000000" pitchFamily="2" charset="2"/>
              <a:buAutoNum type="arabicParenR"/>
            </a:pPr>
            <a:r>
              <a:rPr lang="en-US" altLang="en-US" dirty="0"/>
              <a:t>External style sheet (third priority)</a:t>
            </a:r>
          </a:p>
          <a:p>
            <a:pPr marL="914400" lvl="1" indent="-457200">
              <a:lnSpc>
                <a:spcPct val="90000"/>
              </a:lnSpc>
              <a:buSzPct val="90000"/>
              <a:buFont typeface="Wingdings" panose="05000000000000000000" pitchFamily="2" charset="2"/>
              <a:buAutoNum type="arabicParenR"/>
            </a:pPr>
            <a:r>
              <a:rPr lang="en-US" altLang="en-US" dirty="0"/>
              <a:t>Web browser default (only if not defined elsewhere)</a:t>
            </a:r>
          </a:p>
        </p:txBody>
      </p:sp>
      <p:sp>
        <p:nvSpPr>
          <p:cNvPr id="7" name="TextBox 6">
            <a:extLst>
              <a:ext uri="{FF2B5EF4-FFF2-40B4-BE49-F238E27FC236}">
                <a16:creationId xmlns:a16="http://schemas.microsoft.com/office/drawing/2014/main" id="{354BD5A7-244A-409F-9DF5-4E25626DD4E9}"/>
              </a:ext>
            </a:extLst>
          </p:cNvPr>
          <p:cNvSpPr txBox="1">
            <a:spLocks noChangeArrowheads="1"/>
          </p:cNvSpPr>
          <p:nvPr/>
        </p:nvSpPr>
        <p:spPr bwMode="auto">
          <a:xfrm>
            <a:off x="800100" y="4535420"/>
            <a:ext cx="7543800" cy="1216025"/>
          </a:xfrm>
          <a:prstGeom prst="rect">
            <a:avLst/>
          </a:prstGeom>
          <a:solidFill>
            <a:schemeClr val="accent2">
              <a:lumMod val="60000"/>
              <a:lumOff val="40000"/>
            </a:schemeClr>
          </a:solidFill>
          <a:ln>
            <a:headEnd/>
            <a:tailEnd/>
          </a:ln>
        </p:spPr>
        <p:style>
          <a:lnRef idx="2">
            <a:schemeClr val="dk1"/>
          </a:lnRef>
          <a:fillRef idx="1">
            <a:schemeClr val="lt1"/>
          </a:fillRef>
          <a:effectRef idx="0">
            <a:schemeClr val="dk1"/>
          </a:effectRef>
          <a:fontRef idx="minor">
            <a:schemeClr val="dk1"/>
          </a:fontRef>
        </p:style>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en-US" dirty="0">
                <a:solidFill>
                  <a:srgbClr val="000000"/>
                </a:solidFill>
              </a:rPr>
              <a:t>For each XHTML element, the browser will check to see which inline styles are defined, then those styles in the internal style sheet, and finally those styles in the external sheet.  For all conflicts, it will use this priority system to determine which format to display on the page.</a:t>
            </a:r>
          </a:p>
        </p:txBody>
      </p:sp>
      <p:sp>
        <p:nvSpPr>
          <p:cNvPr id="2" name="TextBox 6">
            <a:extLst>
              <a:ext uri="{FF2B5EF4-FFF2-40B4-BE49-F238E27FC236}">
                <a16:creationId xmlns:a16="http://schemas.microsoft.com/office/drawing/2014/main" id="{57B600A5-2F0E-4FE2-A505-64D9D9BD6A4D}"/>
              </a:ext>
            </a:extLst>
          </p:cNvPr>
          <p:cNvSpPr txBox="1">
            <a:spLocks noChangeArrowheads="1"/>
          </p:cNvSpPr>
          <p:nvPr/>
        </p:nvSpPr>
        <p:spPr bwMode="auto">
          <a:xfrm>
            <a:off x="800100" y="5923722"/>
            <a:ext cx="7543800" cy="666750"/>
          </a:xfrm>
          <a:prstGeom prst="rect">
            <a:avLst/>
          </a:prstGeom>
          <a:solidFill>
            <a:schemeClr val="accent2">
              <a:lumMod val="60000"/>
              <a:lumOff val="40000"/>
            </a:schemeClr>
          </a:solidFill>
          <a:ln>
            <a:headEnd/>
            <a:tailEnd/>
          </a:ln>
        </p:spPr>
        <p:style>
          <a:lnRef idx="2">
            <a:schemeClr val="dk1"/>
          </a:lnRef>
          <a:fillRef idx="1">
            <a:schemeClr val="lt1"/>
          </a:fillRef>
          <a:effectRef idx="0">
            <a:schemeClr val="dk1"/>
          </a:effectRef>
          <a:fontRef idx="minor">
            <a:schemeClr val="dk1"/>
          </a:fontRef>
        </p:style>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en-US" dirty="0">
                <a:solidFill>
                  <a:srgbClr val="000000"/>
                </a:solidFill>
              </a:rPr>
              <a:t>In the prior example, the paragraph would display as red, because the inline style "outranks" all the others.</a:t>
            </a:r>
          </a:p>
        </p:txBody>
      </p:sp>
      <p:pic>
        <p:nvPicPr>
          <p:cNvPr id="6" name="Picture 5" descr="A close up of a logo&#10;&#10;Description automatically generated">
            <a:extLst>
              <a:ext uri="{FF2B5EF4-FFF2-40B4-BE49-F238E27FC236}">
                <a16:creationId xmlns:a16="http://schemas.microsoft.com/office/drawing/2014/main" id="{A8573544-1093-4413-9E57-B34D6B4CCD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sp>
        <p:nvSpPr>
          <p:cNvPr id="10" name="Rectangle 9">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GB" sz="2400" b="1" dirty="0">
                <a:solidFill>
                  <a:schemeClr val="accent2">
                    <a:lumMod val="75000"/>
                  </a:schemeClr>
                </a:solidFill>
              </a:rPr>
              <a:t>Cascading in CSS</a:t>
            </a:r>
          </a:p>
        </p:txBody>
      </p:sp>
      <p:cxnSp>
        <p:nvCxnSpPr>
          <p:cNvPr id="11" name="Straight Connector 10">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Tree>
    <p:extLst>
      <p:ext uri="{BB962C8B-B14F-4D97-AF65-F5344CB8AC3E}">
        <p14:creationId xmlns:p14="http://schemas.microsoft.com/office/powerpoint/2010/main" val="3482645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BD7EE636-7D55-43E7-8E66-3A3859FBE5B5}"/>
              </a:ext>
            </a:extLst>
          </p:cNvPr>
          <p:cNvSpPr>
            <a:spLocks noGrp="1" noChangeArrowheads="1"/>
          </p:cNvSpPr>
          <p:nvPr>
            <p:ph type="body" idx="1"/>
          </p:nvPr>
        </p:nvSpPr>
        <p:spPr>
          <a:xfrm>
            <a:off x="457200" y="1934682"/>
            <a:ext cx="8229600" cy="2514600"/>
          </a:xfrm>
        </p:spPr>
        <p:txBody>
          <a:bodyPr>
            <a:normAutofit/>
          </a:bodyPr>
          <a:lstStyle/>
          <a:p>
            <a:pPr marL="533400" indent="-533400">
              <a:lnSpc>
                <a:spcPct val="90000"/>
              </a:lnSpc>
            </a:pPr>
            <a:r>
              <a:rPr lang="en-US" altLang="en-US" sz="2400" dirty="0"/>
              <a:t>We use the term cascading because there is an established order of priority to resolve these formatting conflicts:</a:t>
            </a:r>
          </a:p>
          <a:p>
            <a:pPr marL="914400" lvl="1" indent="-457200">
              <a:lnSpc>
                <a:spcPct val="90000"/>
              </a:lnSpc>
              <a:buSzPct val="90000"/>
              <a:buFont typeface="Wingdings" panose="05000000000000000000" pitchFamily="2" charset="2"/>
              <a:buAutoNum type="arabicParenR"/>
            </a:pPr>
            <a:r>
              <a:rPr lang="en-US" altLang="en-US" dirty="0"/>
              <a:t>Inline style (highest priority)</a:t>
            </a:r>
          </a:p>
          <a:p>
            <a:pPr marL="914400" lvl="1" indent="-457200">
              <a:lnSpc>
                <a:spcPct val="90000"/>
              </a:lnSpc>
              <a:buSzPct val="90000"/>
              <a:buFont typeface="Wingdings" panose="05000000000000000000" pitchFamily="2" charset="2"/>
              <a:buAutoNum type="arabicParenR"/>
            </a:pPr>
            <a:r>
              <a:rPr lang="en-US" altLang="en-US" dirty="0"/>
              <a:t>Internal style sheet (second priority)</a:t>
            </a:r>
          </a:p>
          <a:p>
            <a:pPr marL="914400" lvl="1" indent="-457200">
              <a:lnSpc>
                <a:spcPct val="90000"/>
              </a:lnSpc>
              <a:buSzPct val="90000"/>
              <a:buFont typeface="Wingdings" panose="05000000000000000000" pitchFamily="2" charset="2"/>
              <a:buAutoNum type="arabicParenR"/>
            </a:pPr>
            <a:r>
              <a:rPr lang="en-US" altLang="en-US" dirty="0"/>
              <a:t>External style sheet (third priority)</a:t>
            </a:r>
          </a:p>
          <a:p>
            <a:pPr marL="914400" lvl="1" indent="-457200">
              <a:lnSpc>
                <a:spcPct val="90000"/>
              </a:lnSpc>
              <a:buSzPct val="90000"/>
              <a:buFont typeface="Wingdings" panose="05000000000000000000" pitchFamily="2" charset="2"/>
              <a:buAutoNum type="arabicParenR"/>
            </a:pPr>
            <a:r>
              <a:rPr lang="en-US" altLang="en-US" dirty="0"/>
              <a:t>Web browser default (only if not defined elsewhere)</a:t>
            </a:r>
          </a:p>
        </p:txBody>
      </p:sp>
      <p:sp>
        <p:nvSpPr>
          <p:cNvPr id="7" name="TextBox 6">
            <a:extLst>
              <a:ext uri="{FF2B5EF4-FFF2-40B4-BE49-F238E27FC236}">
                <a16:creationId xmlns:a16="http://schemas.microsoft.com/office/drawing/2014/main" id="{354BD5A7-244A-409F-9DF5-4E25626DD4E9}"/>
              </a:ext>
            </a:extLst>
          </p:cNvPr>
          <p:cNvSpPr txBox="1">
            <a:spLocks noChangeArrowheads="1"/>
          </p:cNvSpPr>
          <p:nvPr/>
        </p:nvSpPr>
        <p:spPr bwMode="auto">
          <a:xfrm>
            <a:off x="800100" y="4764020"/>
            <a:ext cx="7543800" cy="923330"/>
          </a:xfrm>
          <a:prstGeom prst="rect">
            <a:avLst/>
          </a:prstGeom>
          <a:solidFill>
            <a:schemeClr val="accent2">
              <a:lumMod val="60000"/>
              <a:lumOff val="40000"/>
            </a:schemeClr>
          </a:solidFill>
          <a:ln>
            <a:headEnd/>
            <a:tailEnd/>
          </a:ln>
        </p:spPr>
        <p:style>
          <a:lnRef idx="2">
            <a:schemeClr val="dk1"/>
          </a:lnRef>
          <a:fillRef idx="1">
            <a:schemeClr val="lt1"/>
          </a:fillRef>
          <a:effectRef idx="0">
            <a:schemeClr val="dk1"/>
          </a:effectRef>
          <a:fontRef idx="minor">
            <a:schemeClr val="dk1"/>
          </a:fontRef>
        </p:style>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en-US" dirty="0">
                <a:solidFill>
                  <a:srgbClr val="000000"/>
                </a:solidFill>
              </a:rPr>
              <a:t>For each XHTML element, the browser will combine all the styles defined at different levels.  For all conflicts, it will use the above priority system to determine which format to display on the page.</a:t>
            </a:r>
          </a:p>
        </p:txBody>
      </p:sp>
      <p:sp>
        <p:nvSpPr>
          <p:cNvPr id="2" name="TextBox 6">
            <a:extLst>
              <a:ext uri="{FF2B5EF4-FFF2-40B4-BE49-F238E27FC236}">
                <a16:creationId xmlns:a16="http://schemas.microsoft.com/office/drawing/2014/main" id="{57B600A5-2F0E-4FE2-A505-64D9D9BD6A4D}"/>
              </a:ext>
            </a:extLst>
          </p:cNvPr>
          <p:cNvSpPr txBox="1">
            <a:spLocks noChangeArrowheads="1"/>
          </p:cNvSpPr>
          <p:nvPr/>
        </p:nvSpPr>
        <p:spPr bwMode="auto">
          <a:xfrm>
            <a:off x="800100" y="5923722"/>
            <a:ext cx="7543800" cy="666750"/>
          </a:xfrm>
          <a:prstGeom prst="rect">
            <a:avLst/>
          </a:prstGeom>
          <a:solidFill>
            <a:schemeClr val="accent2">
              <a:lumMod val="60000"/>
              <a:lumOff val="40000"/>
            </a:schemeClr>
          </a:solidFill>
          <a:ln>
            <a:headEnd/>
            <a:tailEnd/>
          </a:ln>
        </p:spPr>
        <p:style>
          <a:lnRef idx="2">
            <a:schemeClr val="dk1"/>
          </a:lnRef>
          <a:fillRef idx="1">
            <a:schemeClr val="lt1"/>
          </a:fillRef>
          <a:effectRef idx="0">
            <a:schemeClr val="dk1"/>
          </a:effectRef>
          <a:fontRef idx="minor">
            <a:schemeClr val="dk1"/>
          </a:fontRef>
        </p:style>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en-US" dirty="0">
                <a:solidFill>
                  <a:srgbClr val="000000"/>
                </a:solidFill>
              </a:rPr>
              <a:t>In the prior example, the paragraph would display as red, because the inline style "outranks" all the others.</a:t>
            </a:r>
          </a:p>
        </p:txBody>
      </p:sp>
      <p:pic>
        <p:nvPicPr>
          <p:cNvPr id="6" name="Picture 5" descr="A close up of a logo&#10;&#10;Description automatically generated">
            <a:extLst>
              <a:ext uri="{FF2B5EF4-FFF2-40B4-BE49-F238E27FC236}">
                <a16:creationId xmlns:a16="http://schemas.microsoft.com/office/drawing/2014/main" id="{A8573544-1093-4413-9E57-B34D6B4CCD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sp>
        <p:nvSpPr>
          <p:cNvPr id="10" name="Rectangle 9">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GB" sz="2400" b="1" dirty="0">
                <a:solidFill>
                  <a:schemeClr val="accent2">
                    <a:lumMod val="75000"/>
                  </a:schemeClr>
                </a:solidFill>
              </a:rPr>
              <a:t>Cascading in CSS</a:t>
            </a:r>
          </a:p>
        </p:txBody>
      </p:sp>
      <p:cxnSp>
        <p:nvCxnSpPr>
          <p:cNvPr id="11" name="Straight Connector 10">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Tree>
    <p:extLst>
      <p:ext uri="{BB962C8B-B14F-4D97-AF65-F5344CB8AC3E}">
        <p14:creationId xmlns:p14="http://schemas.microsoft.com/office/powerpoint/2010/main" val="348264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A62DF7CF-BCC1-4F29-AFDC-DE3CE13D61F9}"/>
              </a:ext>
            </a:extLst>
          </p:cNvPr>
          <p:cNvSpPr>
            <a:spLocks noGrp="1" noChangeArrowheads="1"/>
          </p:cNvSpPr>
          <p:nvPr>
            <p:ph type="body" idx="1"/>
          </p:nvPr>
        </p:nvSpPr>
        <p:spPr>
          <a:xfrm>
            <a:off x="419100" y="1752600"/>
            <a:ext cx="8229600" cy="3733800"/>
          </a:xfrm>
        </p:spPr>
        <p:txBody>
          <a:bodyPr/>
          <a:lstStyle/>
          <a:p>
            <a:pPr>
              <a:lnSpc>
                <a:spcPts val="3000"/>
              </a:lnSpc>
            </a:pPr>
            <a:r>
              <a:rPr lang="en-US" altLang="en-US" sz="2000" dirty="0"/>
              <a:t>A web browser will process all CSS code it encounters, even if it is from all three methods. </a:t>
            </a:r>
          </a:p>
          <a:p>
            <a:pPr>
              <a:lnSpc>
                <a:spcPts val="3000"/>
              </a:lnSpc>
            </a:pPr>
            <a:r>
              <a:rPr lang="en-US" altLang="en-US" sz="2000" dirty="0"/>
              <a:t>For example, an external style sheet could define the font of a heading, an internal style sheet could specify the font size of the heading, and an inline style could italicize the heading.  All three would be applied.</a:t>
            </a:r>
          </a:p>
          <a:p>
            <a:pPr>
              <a:lnSpc>
                <a:spcPts val="3000"/>
              </a:lnSpc>
            </a:pPr>
            <a:r>
              <a:rPr lang="en-US" altLang="en-US" sz="2000" dirty="0"/>
              <a:t>Sometimes a browser will receive conflicting instructions from the CSS code.  For example, what if each of the above CSS sources specified a different color for the heading text?</a:t>
            </a:r>
          </a:p>
        </p:txBody>
      </p:sp>
      <p:sp>
        <p:nvSpPr>
          <p:cNvPr id="80901" name="Text Box 5">
            <a:extLst>
              <a:ext uri="{FF2B5EF4-FFF2-40B4-BE49-F238E27FC236}">
                <a16:creationId xmlns:a16="http://schemas.microsoft.com/office/drawing/2014/main" id="{CEBC70E0-A61F-48FC-B8BE-9F123AFDF412}"/>
              </a:ext>
            </a:extLst>
          </p:cNvPr>
          <p:cNvSpPr txBox="1">
            <a:spLocks noChangeArrowheads="1"/>
          </p:cNvSpPr>
          <p:nvPr/>
        </p:nvSpPr>
        <p:spPr bwMode="auto">
          <a:xfrm>
            <a:off x="495300" y="5688014"/>
            <a:ext cx="8077200" cy="646331"/>
          </a:xfrm>
          <a:prstGeom prst="rect">
            <a:avLst/>
          </a:prstGeom>
          <a:solidFill>
            <a:schemeClr val="accent2">
              <a:lumMod val="60000"/>
              <a:lumOff val="40000"/>
            </a:schemeClr>
          </a:solidFill>
          <a:ln w="25400">
            <a:solidFill>
              <a:schemeClr val="tx1"/>
            </a:solidFill>
            <a:miter lim="800000"/>
            <a:headEnd/>
            <a:tailEnd/>
          </a:ln>
          <a:effectLst/>
        </p:spPr>
        <p:txBody>
          <a:bodyPr>
            <a:spAutoFit/>
          </a:bodyPr>
          <a:lstStyle/>
          <a:p>
            <a:pPr>
              <a:spcBef>
                <a:spcPts val="600"/>
              </a:spcBef>
              <a:spcAft>
                <a:spcPts val="600"/>
              </a:spcAft>
            </a:pPr>
            <a:r>
              <a:rPr lang="en-US" altLang="en-US"/>
              <a:t>Browsers need a consistent way of settling these formatting conflicts in a consistent fashion.  That is where the "cascade" of cascading style sheets comes into effect.</a:t>
            </a:r>
            <a:endParaRPr lang="en-IN" altLang="en-US"/>
          </a:p>
        </p:txBody>
      </p:sp>
      <p:pic>
        <p:nvPicPr>
          <p:cNvPr id="5" name="Picture 4" descr="A close up of a logo&#10;&#10;Description automatically generated">
            <a:extLst>
              <a:ext uri="{FF2B5EF4-FFF2-40B4-BE49-F238E27FC236}">
                <a16:creationId xmlns:a16="http://schemas.microsoft.com/office/drawing/2014/main" id="{57921AFA-C678-4FA0-89FB-ED202E6145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grpSp>
        <p:nvGrpSpPr>
          <p:cNvPr id="11" name="Group 10"/>
          <p:cNvGrpSpPr/>
          <p:nvPr/>
        </p:nvGrpSpPr>
        <p:grpSpPr>
          <a:xfrm>
            <a:off x="-8308" y="252240"/>
            <a:ext cx="8428073" cy="1064218"/>
            <a:chOff x="-8308" y="252240"/>
            <a:chExt cx="8428073" cy="1064218"/>
          </a:xfrm>
        </p:grpSpPr>
        <p:sp>
          <p:nvSpPr>
            <p:cNvPr id="8" name="Rectangle 7">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GB" sz="2400" b="1" dirty="0">
                  <a:solidFill>
                    <a:schemeClr val="accent2">
                      <a:lumMod val="75000"/>
                    </a:schemeClr>
                  </a:solidFill>
                </a:rPr>
                <a:t>How the browser handles styling?</a:t>
              </a:r>
            </a:p>
          </p:txBody>
        </p:sp>
        <p:cxnSp>
          <p:nvCxnSpPr>
            <p:cNvPr id="9" name="Straight Connector 8">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99811" y="1935330"/>
            <a:ext cx="4056147" cy="3624469"/>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808788" y="1945021"/>
            <a:ext cx="4144963" cy="3640137"/>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GB" sz="2400" b="1" dirty="0">
                <a:solidFill>
                  <a:schemeClr val="accent2">
                    <a:lumMod val="75000"/>
                  </a:schemeClr>
                </a:solidFill>
              </a:rPr>
              <a:t>Introduction</a:t>
            </a:r>
          </a:p>
        </p:txBody>
      </p:sp>
      <p:cxnSp>
        <p:nvCxnSpPr>
          <p:cNvPr id="7" name="Straight Connector 6">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Commonly used CSS Property</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graphicFrame>
        <p:nvGraphicFramePr>
          <p:cNvPr id="5" name="Table 4">
            <a:extLst>
              <a:ext uri="{FF2B5EF4-FFF2-40B4-BE49-F238E27FC236}">
                <a16:creationId xmlns:a16="http://schemas.microsoft.com/office/drawing/2014/main" id="{0FBA88D8-601F-62B0-922B-E1CA4019CB90}"/>
              </a:ext>
            </a:extLst>
          </p:cNvPr>
          <p:cNvGraphicFramePr>
            <a:graphicFrameLocks noGrp="1"/>
          </p:cNvGraphicFramePr>
          <p:nvPr>
            <p:extLst>
              <p:ext uri="{D42A27DB-BD31-4B8C-83A1-F6EECF244321}">
                <p14:modId xmlns:p14="http://schemas.microsoft.com/office/powerpoint/2010/main" val="2031983900"/>
              </p:ext>
            </p:extLst>
          </p:nvPr>
        </p:nvGraphicFramePr>
        <p:xfrm>
          <a:off x="670560" y="1919012"/>
          <a:ext cx="10128504" cy="4888814"/>
        </p:xfrm>
        <a:graphic>
          <a:graphicData uri="http://schemas.openxmlformats.org/drawingml/2006/table">
            <a:tbl>
              <a:tblPr/>
              <a:tblGrid>
                <a:gridCol w="3320288">
                  <a:extLst>
                    <a:ext uri="{9D8B030D-6E8A-4147-A177-3AD203B41FA5}">
                      <a16:colId xmlns:a16="http://schemas.microsoft.com/office/drawing/2014/main" val="1304800610"/>
                    </a:ext>
                  </a:extLst>
                </a:gridCol>
                <a:gridCol w="3404108">
                  <a:extLst>
                    <a:ext uri="{9D8B030D-6E8A-4147-A177-3AD203B41FA5}">
                      <a16:colId xmlns:a16="http://schemas.microsoft.com/office/drawing/2014/main" val="3433364899"/>
                    </a:ext>
                  </a:extLst>
                </a:gridCol>
                <a:gridCol w="3404108">
                  <a:extLst>
                    <a:ext uri="{9D8B030D-6E8A-4147-A177-3AD203B41FA5}">
                      <a16:colId xmlns:a16="http://schemas.microsoft.com/office/drawing/2014/main" val="2531126063"/>
                    </a:ext>
                  </a:extLst>
                </a:gridCol>
              </a:tblGrid>
              <a:tr h="621620">
                <a:tc>
                  <a:txBody>
                    <a:bodyPr/>
                    <a:lstStyle/>
                    <a:p>
                      <a:r>
                        <a:rPr lang="en-IN" sz="2000" b="1" dirty="0">
                          <a:solidFill>
                            <a:schemeClr val="accent2"/>
                          </a:solidFill>
                          <a:latin typeface="Times New Roman" panose="02020603050405020304" pitchFamily="18" charset="0"/>
                          <a:cs typeface="Times New Roman" panose="02020603050405020304" pitchFamily="18" charset="0"/>
                        </a:rPr>
                        <a:t>background-</a:t>
                      </a:r>
                      <a:r>
                        <a:rPr lang="en-IN" sz="2000" b="1" dirty="0" err="1">
                          <a:solidFill>
                            <a:schemeClr val="accent2"/>
                          </a:solidFill>
                          <a:latin typeface="Times New Roman" panose="02020603050405020304" pitchFamily="18" charset="0"/>
                          <a:cs typeface="Times New Roman" panose="02020603050405020304" pitchFamily="18" charset="0"/>
                        </a:rPr>
                        <a:t>color</a:t>
                      </a:r>
                      <a:endParaRPr lang="en-IN" sz="2000" b="1" dirty="0">
                        <a:solidFill>
                          <a:schemeClr val="accent2"/>
                        </a:solidFill>
                        <a:latin typeface="Times New Roman" panose="02020603050405020304" pitchFamily="18" charset="0"/>
                        <a:cs typeface="Times New Roman" panose="02020603050405020304" pitchFamily="18" charset="0"/>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latin typeface="Times New Roman" panose="02020603050405020304" pitchFamily="18" charset="0"/>
                          <a:cs typeface="Times New Roman" panose="02020603050405020304" pitchFamily="18" charset="0"/>
                        </a:rPr>
                        <a:t>background-color:red;</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a:latin typeface="Times New Roman" panose="02020603050405020304" pitchFamily="18" charset="0"/>
                          <a:cs typeface="Times New Roman" panose="02020603050405020304" pitchFamily="18" charset="0"/>
                        </a:rPr>
                        <a:t>It defines the background color of that element.</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2988494"/>
                  </a:ext>
                </a:extLst>
              </a:tr>
              <a:tr h="621620">
                <a:tc>
                  <a:txBody>
                    <a:bodyPr/>
                    <a:lstStyle/>
                    <a:p>
                      <a:r>
                        <a:rPr lang="en-IN" sz="2000" b="1" dirty="0" err="1">
                          <a:solidFill>
                            <a:schemeClr val="accent2"/>
                          </a:solidFill>
                          <a:latin typeface="Times New Roman" panose="02020603050405020304" pitchFamily="18" charset="0"/>
                          <a:cs typeface="Times New Roman" panose="02020603050405020304" pitchFamily="18" charset="0"/>
                        </a:rPr>
                        <a:t>color</a:t>
                      </a:r>
                      <a:endParaRPr lang="en-IN" sz="2000" b="1" dirty="0">
                        <a:solidFill>
                          <a:schemeClr val="accent2"/>
                        </a:solidFill>
                        <a:latin typeface="Times New Roman" panose="02020603050405020304" pitchFamily="18" charset="0"/>
                        <a:cs typeface="Times New Roman" panose="02020603050405020304" pitchFamily="18" charset="0"/>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latin typeface="Times New Roman" panose="02020603050405020304" pitchFamily="18" charset="0"/>
                          <a:cs typeface="Times New Roman" panose="02020603050405020304" pitchFamily="18" charset="0"/>
                        </a:rPr>
                        <a:t>color: lightgreen;</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a:latin typeface="Times New Roman" panose="02020603050405020304" pitchFamily="18" charset="0"/>
                          <a:cs typeface="Times New Roman" panose="02020603050405020304" pitchFamily="18" charset="0"/>
                        </a:rPr>
                        <a:t>It defines the color of text of an element</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6314846"/>
                  </a:ext>
                </a:extLst>
              </a:tr>
              <a:tr h="621620">
                <a:tc>
                  <a:txBody>
                    <a:bodyPr/>
                    <a:lstStyle/>
                    <a:p>
                      <a:r>
                        <a:rPr lang="en-IN" sz="2000" b="1" dirty="0">
                          <a:solidFill>
                            <a:schemeClr val="accent2"/>
                          </a:solidFill>
                          <a:latin typeface="Times New Roman" panose="02020603050405020304" pitchFamily="18" charset="0"/>
                          <a:cs typeface="Times New Roman" panose="02020603050405020304" pitchFamily="18" charset="0"/>
                        </a:rPr>
                        <a:t>padding</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latin typeface="Times New Roman" panose="02020603050405020304" pitchFamily="18" charset="0"/>
                          <a:cs typeface="Times New Roman" panose="02020603050405020304" pitchFamily="18" charset="0"/>
                        </a:rPr>
                        <a:t>padding: 20px;</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a:latin typeface="Times New Roman" panose="02020603050405020304" pitchFamily="18" charset="0"/>
                          <a:cs typeface="Times New Roman" panose="02020603050405020304" pitchFamily="18" charset="0"/>
                        </a:rPr>
                        <a:t>It defines the space between content and the border.</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801547"/>
                  </a:ext>
                </a:extLst>
              </a:tr>
              <a:tr h="621620">
                <a:tc>
                  <a:txBody>
                    <a:bodyPr/>
                    <a:lstStyle/>
                    <a:p>
                      <a:r>
                        <a:rPr lang="en-IN" sz="2000" b="1" dirty="0">
                          <a:solidFill>
                            <a:schemeClr val="accent2"/>
                          </a:solidFill>
                          <a:latin typeface="Times New Roman" panose="02020603050405020304" pitchFamily="18" charset="0"/>
                          <a:cs typeface="Times New Roman" panose="02020603050405020304" pitchFamily="18" charset="0"/>
                        </a:rPr>
                        <a:t>margin</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anose="02020603050405020304" pitchFamily="18" charset="0"/>
                          <a:cs typeface="Times New Roman" panose="02020603050405020304" pitchFamily="18" charset="0"/>
                        </a:rPr>
                        <a:t>margin: 30px; margin-left:</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a:latin typeface="Times New Roman" panose="02020603050405020304" pitchFamily="18" charset="0"/>
                          <a:cs typeface="Times New Roman" panose="02020603050405020304" pitchFamily="18" charset="0"/>
                        </a:rPr>
                        <a:t>It creates space around an element.</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7528586"/>
                  </a:ext>
                </a:extLst>
              </a:tr>
              <a:tr h="621620">
                <a:tc>
                  <a:txBody>
                    <a:bodyPr/>
                    <a:lstStyle/>
                    <a:p>
                      <a:r>
                        <a:rPr lang="en-IN" sz="2000" b="1" dirty="0">
                          <a:solidFill>
                            <a:schemeClr val="accent2"/>
                          </a:solidFill>
                          <a:latin typeface="Times New Roman" panose="02020603050405020304" pitchFamily="18" charset="0"/>
                          <a:cs typeface="Times New Roman" panose="02020603050405020304" pitchFamily="18" charset="0"/>
                        </a:rPr>
                        <a:t>font-family</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anose="02020603050405020304" pitchFamily="18" charset="0"/>
                          <a:cs typeface="Times New Roman" panose="02020603050405020304" pitchFamily="18" charset="0"/>
                        </a:rPr>
                        <a:t>font-family: cursive;</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a:latin typeface="Times New Roman" panose="02020603050405020304" pitchFamily="18" charset="0"/>
                          <a:cs typeface="Times New Roman" panose="02020603050405020304" pitchFamily="18" charset="0"/>
                        </a:rPr>
                        <a:t>Font-family defines a font for a particular element.</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5243218"/>
                  </a:ext>
                </a:extLst>
              </a:tr>
              <a:tr h="621620">
                <a:tc>
                  <a:txBody>
                    <a:bodyPr/>
                    <a:lstStyle/>
                    <a:p>
                      <a:r>
                        <a:rPr lang="en-IN" sz="2000" b="1" dirty="0">
                          <a:solidFill>
                            <a:schemeClr val="accent2"/>
                          </a:solidFill>
                          <a:latin typeface="Times New Roman" panose="02020603050405020304" pitchFamily="18" charset="0"/>
                          <a:cs typeface="Times New Roman" panose="02020603050405020304" pitchFamily="18" charset="0"/>
                        </a:rPr>
                        <a:t>Font-size</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anose="02020603050405020304" pitchFamily="18" charset="0"/>
                          <a:cs typeface="Times New Roman" panose="02020603050405020304" pitchFamily="18" charset="0"/>
                        </a:rPr>
                        <a:t>font-size: 50px;</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Times New Roman" panose="02020603050405020304" pitchFamily="18" charset="0"/>
                          <a:cs typeface="Times New Roman" panose="02020603050405020304" pitchFamily="18" charset="0"/>
                        </a:rPr>
                        <a:t>Font-size defines a font size for a particular element.</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8514883"/>
                  </a:ext>
                </a:extLst>
              </a:tr>
              <a:tr h="621620">
                <a:tc>
                  <a:txBody>
                    <a:bodyPr/>
                    <a:lstStyle/>
                    <a:p>
                      <a:r>
                        <a:rPr lang="en-IN" sz="2000" b="1" dirty="0">
                          <a:solidFill>
                            <a:schemeClr val="accent2"/>
                          </a:solidFill>
                          <a:latin typeface="Times New Roman" panose="02020603050405020304" pitchFamily="18" charset="0"/>
                          <a:cs typeface="Times New Roman" panose="02020603050405020304" pitchFamily="18" charset="0"/>
                        </a:rPr>
                        <a:t>text-align</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latin typeface="Times New Roman" panose="02020603050405020304" pitchFamily="18" charset="0"/>
                          <a:cs typeface="Times New Roman" panose="02020603050405020304" pitchFamily="18" charset="0"/>
                        </a:rPr>
                        <a:t>text-align: left;</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Times New Roman" panose="02020603050405020304" pitchFamily="18" charset="0"/>
                          <a:cs typeface="Times New Roman" panose="02020603050405020304" pitchFamily="18" charset="0"/>
                        </a:rPr>
                        <a:t>It is used to align the text in a selected position.</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7270176"/>
                  </a:ext>
                </a:extLst>
              </a:tr>
            </a:tbl>
          </a:graphicData>
        </a:graphic>
      </p:graphicFrame>
    </p:spTree>
    <p:extLst>
      <p:ext uri="{BB962C8B-B14F-4D97-AF65-F5344CB8AC3E}">
        <p14:creationId xmlns:p14="http://schemas.microsoft.com/office/powerpoint/2010/main" val="2394816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82980" y="4888200"/>
            <a:ext cx="10226040" cy="774883"/>
          </a:xfrm>
        </p:spPr>
        <p:txBody>
          <a:bodyPr>
            <a:normAutofit fontScale="90000"/>
          </a:bodyPr>
          <a:lstStyle/>
          <a:p>
            <a:pPr>
              <a:lnSpc>
                <a:spcPts val="5400"/>
              </a:lnSpc>
            </a:pPr>
            <a:r>
              <a:rPr lang="en-US" dirty="0"/>
              <a:t>CSS Selectors</a:t>
            </a:r>
          </a:p>
        </p:txBody>
      </p:sp>
      <p:sp>
        <p:nvSpPr>
          <p:cNvPr id="5" name="Subtitle 2"/>
          <p:cNvSpPr>
            <a:spLocks noGrp="1"/>
          </p:cNvSpPr>
          <p:nvPr>
            <p:ph type="body" idx="1"/>
          </p:nvPr>
        </p:nvSpPr>
        <p:spPr>
          <a:xfrm>
            <a:off x="982980" y="5707927"/>
            <a:ext cx="10226040" cy="719034"/>
          </a:xfrm>
        </p:spPr>
        <p:txBody>
          <a:bodyPr/>
          <a:lstStyle/>
          <a:p>
            <a:r>
              <a:rPr lang="en-US" dirty="0"/>
              <a:t>Select the Elements to Apply CSS Rules</a:t>
            </a:r>
          </a:p>
        </p:txBody>
      </p:sp>
      <p:pic>
        <p:nvPicPr>
          <p:cNvPr id="1026" name="Picture 2" descr="Резултат с изображение за CSS selecto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1442" y="680976"/>
            <a:ext cx="3777988" cy="2362647"/>
          </a:xfrm>
          <a:prstGeom prst="roundRect">
            <a:avLst>
              <a:gd name="adj" fmla="val 863"/>
            </a:avLst>
          </a:prstGeom>
          <a:noFill/>
          <a:extLst>
            <a:ext uri="{909E8E84-426E-40DD-AFC4-6F175D3DCCD1}">
              <a14:hiddenFill xmlns:a14="http://schemas.microsoft.com/office/drawing/2010/main">
                <a:solidFill>
                  <a:srgbClr val="FFFFFF"/>
                </a:solidFill>
              </a14:hiddenFill>
            </a:ext>
          </a:extLst>
        </p:spPr>
      </p:pic>
      <p:pic>
        <p:nvPicPr>
          <p:cNvPr id="6" name="Picture 5" descr="A close up of a logo&#10;&#10;Description automatically generated">
            <a:extLst>
              <a:ext uri="{FF2B5EF4-FFF2-40B4-BE49-F238E27FC236}">
                <a16:creationId xmlns:a16="http://schemas.microsoft.com/office/drawing/2014/main" id="{80D0958B-7A67-4B1D-82E6-C59935FD94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7" name="Straight Connector 6">
            <a:extLst>
              <a:ext uri="{FF2B5EF4-FFF2-40B4-BE49-F238E27FC236}">
                <a16:creationId xmlns:a16="http://schemas.microsoft.com/office/drawing/2014/main" id="{97562F58-F461-45F5-89EE-F865A360092C}"/>
              </a:ext>
            </a:extLst>
          </p:cNvPr>
          <p:cNvCxnSpPr>
            <a:cxnSpLocks/>
          </p:cNvCxnSpPr>
          <p:nvPr/>
        </p:nvCxnSpPr>
        <p:spPr>
          <a:xfrm flipV="1">
            <a:off x="2550160" y="3931643"/>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19447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Selectors in CSS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5" name="Content Placeholder 4">
            <a:extLst>
              <a:ext uri="{FF2B5EF4-FFF2-40B4-BE49-F238E27FC236}">
                <a16:creationId xmlns:a16="http://schemas.microsoft.com/office/drawing/2014/main" id="{C6FFD68D-5E85-F147-F4B4-A3F2C8ED3010}"/>
              </a:ext>
            </a:extLst>
          </p:cNvPr>
          <p:cNvSpPr>
            <a:spLocks noGrp="1"/>
          </p:cNvSpPr>
          <p:nvPr>
            <p:ph idx="1"/>
          </p:nvPr>
        </p:nvSpPr>
        <p:spPr/>
        <p:txBody>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selector points to the HTML element you want to style.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declaration block contains one or more declarations separated by semicolons.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Each declaration includes a CSS property name and a value, separated by a colon.</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Multiple CSS declarations are separated with semicolons, and declaration blocks are surrounded by curly braces.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CSS selectors are used to "find" (or select) the HTML elements you want to style</a:t>
            </a:r>
            <a:r>
              <a:rPr lang="en-US" dirty="0"/>
              <a:t>.</a:t>
            </a:r>
          </a:p>
          <a:p>
            <a:endParaRPr lang="en-IN" dirty="0"/>
          </a:p>
        </p:txBody>
      </p:sp>
    </p:spTree>
    <p:extLst>
      <p:ext uri="{BB962C8B-B14F-4D97-AF65-F5344CB8AC3E}">
        <p14:creationId xmlns:p14="http://schemas.microsoft.com/office/powerpoint/2010/main" val="3339117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Selectors in CSS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3" name="Content Placeholder 2">
            <a:extLst>
              <a:ext uri="{FF2B5EF4-FFF2-40B4-BE49-F238E27FC236}">
                <a16:creationId xmlns:a16="http://schemas.microsoft.com/office/drawing/2014/main" id="{7AE6E814-B02D-D15B-DA6B-B42CCC743242}"/>
              </a:ext>
            </a:extLst>
          </p:cNvPr>
          <p:cNvSpPr>
            <a:spLocks noGrp="1"/>
          </p:cNvSpPr>
          <p:nvPr>
            <p:ph idx="1"/>
          </p:nvPr>
        </p:nvSpPr>
        <p:spPr/>
        <p:txBody>
          <a:bodyPr/>
          <a:lstStyle/>
          <a:p>
            <a:pPr algn="just"/>
            <a:r>
              <a:rPr lang="en-US" b="1" u="sng" dirty="0">
                <a:latin typeface="Times New Roman" panose="02020603050405020304" pitchFamily="18" charset="0"/>
                <a:cs typeface="Times New Roman" panose="02020603050405020304" pitchFamily="18" charset="0"/>
              </a:rPr>
              <a:t>We can divide CSS selectors into five categories:</a:t>
            </a:r>
          </a:p>
          <a:p>
            <a:pPr>
              <a:buFont typeface="+mj-lt"/>
              <a:buAutoNum type="arabicPeriod"/>
            </a:pPr>
            <a:r>
              <a:rPr lang="en-US" dirty="0">
                <a:latin typeface="Times New Roman" panose="02020603050405020304" pitchFamily="18" charset="0"/>
                <a:cs typeface="Times New Roman" panose="02020603050405020304" pitchFamily="18" charset="0"/>
              </a:rPr>
              <a:t>CSS Element Selector</a:t>
            </a:r>
          </a:p>
          <a:p>
            <a:pPr>
              <a:buFont typeface="+mj-lt"/>
              <a:buAutoNum type="arabicPeriod"/>
            </a:pPr>
            <a:r>
              <a:rPr lang="en-US" dirty="0">
                <a:latin typeface="Times New Roman" panose="02020603050405020304" pitchFamily="18" charset="0"/>
                <a:cs typeface="Times New Roman" panose="02020603050405020304" pitchFamily="18" charset="0"/>
              </a:rPr>
              <a:t>CSS Id Selector</a:t>
            </a:r>
          </a:p>
          <a:p>
            <a:pPr>
              <a:buFont typeface="+mj-lt"/>
              <a:buAutoNum type="arabicPeriod"/>
            </a:pPr>
            <a:r>
              <a:rPr lang="en-US" dirty="0">
                <a:latin typeface="Times New Roman" panose="02020603050405020304" pitchFamily="18" charset="0"/>
                <a:cs typeface="Times New Roman" panose="02020603050405020304" pitchFamily="18" charset="0"/>
              </a:rPr>
              <a:t>CSS Class Selector</a:t>
            </a:r>
          </a:p>
          <a:p>
            <a:pPr>
              <a:buFont typeface="+mj-lt"/>
              <a:buAutoNum type="arabicPeriod"/>
            </a:pPr>
            <a:r>
              <a:rPr lang="en-US" dirty="0">
                <a:latin typeface="Times New Roman" panose="02020603050405020304" pitchFamily="18" charset="0"/>
                <a:cs typeface="Times New Roman" panose="02020603050405020304" pitchFamily="18" charset="0"/>
              </a:rPr>
              <a:t>CSS Universal Selector</a:t>
            </a:r>
          </a:p>
          <a:p>
            <a:pPr>
              <a:buFont typeface="+mj-lt"/>
              <a:buAutoNum type="arabicPeriod"/>
            </a:pPr>
            <a:r>
              <a:rPr lang="en-US" dirty="0">
                <a:latin typeface="Times New Roman" panose="02020603050405020304" pitchFamily="18" charset="0"/>
                <a:cs typeface="Times New Roman" panose="02020603050405020304" pitchFamily="18" charset="0"/>
              </a:rPr>
              <a:t>CSS Group Selector</a:t>
            </a:r>
          </a:p>
          <a:p>
            <a:endParaRPr lang="en-IN" dirty="0"/>
          </a:p>
        </p:txBody>
      </p:sp>
    </p:spTree>
    <p:extLst>
      <p:ext uri="{BB962C8B-B14F-4D97-AF65-F5344CB8AC3E}">
        <p14:creationId xmlns:p14="http://schemas.microsoft.com/office/powerpoint/2010/main" val="950173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Selectors in CSS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3" name="Content Placeholder 2">
            <a:extLst>
              <a:ext uri="{FF2B5EF4-FFF2-40B4-BE49-F238E27FC236}">
                <a16:creationId xmlns:a16="http://schemas.microsoft.com/office/drawing/2014/main" id="{7AE6E814-B02D-D15B-DA6B-B42CCC743242}"/>
              </a:ext>
            </a:extLst>
          </p:cNvPr>
          <p:cNvSpPr>
            <a:spLocks noGrp="1"/>
          </p:cNvSpPr>
          <p:nvPr>
            <p:ph idx="1"/>
          </p:nvPr>
        </p:nvSpPr>
        <p:spPr/>
        <p:txBody>
          <a:bodyPr/>
          <a:lstStyle/>
          <a:p>
            <a:pPr marL="0" indent="0">
              <a:buNone/>
            </a:pPr>
            <a:r>
              <a:rPr lang="en-US" b="1" u="sng" dirty="0">
                <a:latin typeface="Times New Roman" panose="02020603050405020304" pitchFamily="18" charset="0"/>
                <a:cs typeface="Times New Roman" panose="02020603050405020304" pitchFamily="18" charset="0"/>
              </a:rPr>
              <a:t>1. The element selector </a:t>
            </a:r>
            <a:r>
              <a:rPr lang="en-US" dirty="0">
                <a:latin typeface="Times New Roman" panose="02020603050405020304" pitchFamily="18" charset="0"/>
                <a:cs typeface="Times New Roman" panose="02020603050405020304" pitchFamily="18" charset="0"/>
              </a:rPr>
              <a:t>selects HTML elements based on the element name.</a:t>
            </a:r>
          </a:p>
          <a:p>
            <a:r>
              <a:rPr lang="en-US" dirty="0">
                <a:latin typeface="Times New Roman" panose="02020603050405020304" pitchFamily="18" charset="0"/>
                <a:cs typeface="Times New Roman" panose="02020603050405020304" pitchFamily="18" charset="0"/>
              </a:rPr>
              <a:t>Ex:</a:t>
            </a:r>
            <a:r>
              <a:rPr lang="en-IN" dirty="0">
                <a:solidFill>
                  <a:srgbClr val="A52A2A"/>
                </a:solidFill>
                <a:effectLst/>
                <a:latin typeface="Times New Roman" panose="02020603050405020304" pitchFamily="18" charset="0"/>
                <a:cs typeface="Times New Roman" panose="02020603050405020304" pitchFamily="18" charset="0"/>
              </a:rPr>
              <a:t>p </a:t>
            </a:r>
            <a:r>
              <a:rPr lang="en-IN" dirty="0">
                <a:solidFill>
                  <a:srgbClr val="000000"/>
                </a:solidFill>
                <a:effectLst/>
                <a:latin typeface="Times New Roman" panose="02020603050405020304" pitchFamily="18" charset="0"/>
                <a:cs typeface="Times New Roman" panose="02020603050405020304" pitchFamily="18" charset="0"/>
              </a:rPr>
              <a:t>{</a:t>
            </a:r>
            <a:br>
              <a:rPr lang="en-IN" dirty="0">
                <a:solidFill>
                  <a:srgbClr val="FF0000"/>
                </a:solidFill>
                <a:effectLst/>
                <a:latin typeface="Times New Roman" panose="02020603050405020304" pitchFamily="18" charset="0"/>
                <a:cs typeface="Times New Roman" panose="02020603050405020304" pitchFamily="18" charset="0"/>
              </a:rPr>
            </a:br>
            <a:r>
              <a:rPr lang="en-IN" dirty="0">
                <a:solidFill>
                  <a:srgbClr val="FF0000"/>
                </a:solidFill>
                <a:effectLst/>
                <a:latin typeface="Times New Roman" panose="02020603050405020304" pitchFamily="18" charset="0"/>
                <a:cs typeface="Times New Roman" panose="02020603050405020304" pitchFamily="18" charset="0"/>
              </a:rPr>
              <a:t>  text-align</a:t>
            </a:r>
            <a:r>
              <a:rPr lang="en-IN" dirty="0">
                <a:solidFill>
                  <a:srgbClr val="000000"/>
                </a:solidFill>
                <a:effectLst/>
                <a:latin typeface="Times New Roman" panose="02020603050405020304" pitchFamily="18" charset="0"/>
                <a:cs typeface="Times New Roman" panose="02020603050405020304" pitchFamily="18" charset="0"/>
              </a:rPr>
              <a:t>:</a:t>
            </a:r>
            <a:r>
              <a:rPr lang="en-IN" dirty="0">
                <a:solidFill>
                  <a:srgbClr val="0000CD"/>
                </a:solidFill>
                <a:effectLst/>
                <a:latin typeface="Times New Roman" panose="02020603050405020304" pitchFamily="18" charset="0"/>
                <a:cs typeface="Times New Roman" panose="02020603050405020304" pitchFamily="18" charset="0"/>
              </a:rPr>
              <a:t> </a:t>
            </a:r>
            <a:r>
              <a:rPr lang="en-IN" dirty="0" err="1">
                <a:solidFill>
                  <a:srgbClr val="0000CD"/>
                </a:solidFill>
                <a:effectLst/>
                <a:latin typeface="Times New Roman" panose="02020603050405020304" pitchFamily="18" charset="0"/>
                <a:cs typeface="Times New Roman" panose="02020603050405020304" pitchFamily="18" charset="0"/>
              </a:rPr>
              <a:t>center</a:t>
            </a:r>
            <a:r>
              <a:rPr lang="en-IN" dirty="0">
                <a:solidFill>
                  <a:srgbClr val="000000"/>
                </a:solidFill>
                <a:effectLst/>
                <a:latin typeface="Times New Roman" panose="02020603050405020304" pitchFamily="18" charset="0"/>
                <a:cs typeface="Times New Roman" panose="02020603050405020304" pitchFamily="18" charset="0"/>
              </a:rPr>
              <a:t>;</a:t>
            </a:r>
            <a:br>
              <a:rPr lang="en-IN" dirty="0">
                <a:solidFill>
                  <a:srgbClr val="FF0000"/>
                </a:solidFill>
                <a:effectLst/>
                <a:latin typeface="Times New Roman" panose="02020603050405020304" pitchFamily="18" charset="0"/>
                <a:cs typeface="Times New Roman" panose="02020603050405020304" pitchFamily="18" charset="0"/>
              </a:rPr>
            </a:br>
            <a:r>
              <a:rPr lang="en-IN" dirty="0">
                <a:solidFill>
                  <a:srgbClr val="FF0000"/>
                </a:solidFill>
                <a:effectLst/>
                <a:latin typeface="Times New Roman" panose="02020603050405020304" pitchFamily="18" charset="0"/>
                <a:cs typeface="Times New Roman" panose="02020603050405020304" pitchFamily="18" charset="0"/>
              </a:rPr>
              <a:t>  </a:t>
            </a:r>
            <a:r>
              <a:rPr lang="en-IN" dirty="0" err="1">
                <a:solidFill>
                  <a:srgbClr val="FF0000"/>
                </a:solidFill>
                <a:effectLst/>
                <a:latin typeface="Times New Roman" panose="02020603050405020304" pitchFamily="18" charset="0"/>
                <a:cs typeface="Times New Roman" panose="02020603050405020304" pitchFamily="18" charset="0"/>
              </a:rPr>
              <a:t>color</a:t>
            </a:r>
            <a:r>
              <a:rPr lang="en-IN" dirty="0">
                <a:solidFill>
                  <a:srgbClr val="000000"/>
                </a:solidFill>
                <a:effectLst/>
                <a:latin typeface="Times New Roman" panose="02020603050405020304" pitchFamily="18" charset="0"/>
                <a:cs typeface="Times New Roman" panose="02020603050405020304" pitchFamily="18" charset="0"/>
              </a:rPr>
              <a:t>:</a:t>
            </a:r>
            <a:r>
              <a:rPr lang="en-IN" dirty="0">
                <a:solidFill>
                  <a:srgbClr val="0000CD"/>
                </a:solidFill>
                <a:effectLst/>
                <a:latin typeface="Times New Roman" panose="02020603050405020304" pitchFamily="18" charset="0"/>
                <a:cs typeface="Times New Roman" panose="02020603050405020304" pitchFamily="18" charset="0"/>
              </a:rPr>
              <a:t> red</a:t>
            </a:r>
            <a:r>
              <a:rPr lang="en-IN" dirty="0">
                <a:solidFill>
                  <a:srgbClr val="000000"/>
                </a:solidFill>
                <a:effectLst/>
                <a:latin typeface="Times New Roman" panose="02020603050405020304" pitchFamily="18" charset="0"/>
                <a:cs typeface="Times New Roman" panose="02020603050405020304" pitchFamily="18" charset="0"/>
              </a:rPr>
              <a:t>;</a:t>
            </a:r>
            <a:br>
              <a:rPr lang="en-IN" dirty="0">
                <a:solidFill>
                  <a:srgbClr val="FF0000"/>
                </a:solidFill>
                <a:effectLst/>
                <a:latin typeface="Times New Roman" panose="02020603050405020304" pitchFamily="18" charset="0"/>
                <a:cs typeface="Times New Roman" panose="02020603050405020304" pitchFamily="18" charset="0"/>
              </a:rPr>
            </a:br>
            <a:r>
              <a:rPr lang="en-IN" dirty="0">
                <a:solidFill>
                  <a:srgbClr val="000000"/>
                </a:solidFill>
                <a:effectLst/>
                <a:latin typeface="Times New Roman" panose="02020603050405020304" pitchFamily="18" charset="0"/>
                <a:cs typeface="Times New Roman" panose="02020603050405020304" pitchFamily="18" charset="0"/>
              </a:rPr>
              <a:t>}</a:t>
            </a:r>
          </a:p>
          <a:p>
            <a:pPr marL="0" indent="0">
              <a:buNone/>
            </a:pPr>
            <a:endParaRPr lang="en-US" dirty="0">
              <a:solidFill>
                <a:srgbClr val="000000"/>
              </a:solidFill>
              <a:effectLst/>
            </a:endParaRPr>
          </a:p>
        </p:txBody>
      </p:sp>
    </p:spTree>
    <p:extLst>
      <p:ext uri="{BB962C8B-B14F-4D97-AF65-F5344CB8AC3E}">
        <p14:creationId xmlns:p14="http://schemas.microsoft.com/office/powerpoint/2010/main" val="472496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Selectors in CSS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3" name="Content Placeholder 2">
            <a:extLst>
              <a:ext uri="{FF2B5EF4-FFF2-40B4-BE49-F238E27FC236}">
                <a16:creationId xmlns:a16="http://schemas.microsoft.com/office/drawing/2014/main" id="{7AE6E814-B02D-D15B-DA6B-B42CCC743242}"/>
              </a:ext>
            </a:extLst>
          </p:cNvPr>
          <p:cNvSpPr>
            <a:spLocks noGrp="1"/>
          </p:cNvSpPr>
          <p:nvPr>
            <p:ph idx="1"/>
          </p:nvPr>
        </p:nvSpPr>
        <p:spPr/>
        <p:txBody>
          <a:bodyPr/>
          <a:lstStyle/>
          <a:p>
            <a:pPr marL="0" indent="0">
              <a:buNone/>
            </a:pPr>
            <a:r>
              <a:rPr lang="en-IN" b="1" u="sng" dirty="0">
                <a:latin typeface="Times New Roman" panose="02020603050405020304" pitchFamily="18" charset="0"/>
                <a:cs typeface="Times New Roman" panose="02020603050405020304" pitchFamily="18" charset="0"/>
              </a:rPr>
              <a:t>2.</a:t>
            </a:r>
            <a:r>
              <a:rPr lang="en-US" b="1" u="sng" dirty="0">
                <a:latin typeface="Times New Roman" panose="02020603050405020304" pitchFamily="18" charset="0"/>
                <a:cs typeface="Times New Roman" panose="02020603050405020304" pitchFamily="18" charset="0"/>
              </a:rPr>
              <a:t> The CSS id Selector</a:t>
            </a:r>
          </a:p>
          <a:p>
            <a:r>
              <a:rPr lang="en-US" dirty="0">
                <a:latin typeface="Times New Roman" panose="02020603050405020304" pitchFamily="18" charset="0"/>
                <a:cs typeface="Times New Roman" panose="02020603050405020304" pitchFamily="18" charset="0"/>
              </a:rPr>
              <a:t>The id selector uses the id attribute of an HTML element to select a specific element.</a:t>
            </a:r>
          </a:p>
          <a:p>
            <a:r>
              <a:rPr lang="en-US" dirty="0">
                <a:latin typeface="Times New Roman" panose="02020603050405020304" pitchFamily="18" charset="0"/>
                <a:cs typeface="Times New Roman" panose="02020603050405020304" pitchFamily="18" charset="0"/>
              </a:rPr>
              <a:t>The id of an element is unique within a page, so the id selector is used to select one unique element!</a:t>
            </a:r>
          </a:p>
          <a:p>
            <a:r>
              <a:rPr lang="en-US" dirty="0">
                <a:latin typeface="Times New Roman" panose="02020603050405020304" pitchFamily="18" charset="0"/>
                <a:cs typeface="Times New Roman" panose="02020603050405020304" pitchFamily="18" charset="0"/>
              </a:rPr>
              <a:t>To select an element with a specific id, write a hash (#) character, followed by the id of the element.</a:t>
            </a:r>
          </a:p>
          <a:p>
            <a:endParaRPr lang="en-IN" dirty="0"/>
          </a:p>
        </p:txBody>
      </p:sp>
    </p:spTree>
    <p:extLst>
      <p:ext uri="{BB962C8B-B14F-4D97-AF65-F5344CB8AC3E}">
        <p14:creationId xmlns:p14="http://schemas.microsoft.com/office/powerpoint/2010/main" val="865079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Selectors in CSS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3" name="Content Placeholder 2">
            <a:extLst>
              <a:ext uri="{FF2B5EF4-FFF2-40B4-BE49-F238E27FC236}">
                <a16:creationId xmlns:a16="http://schemas.microsoft.com/office/drawing/2014/main" id="{7AE6E814-B02D-D15B-DA6B-B42CCC743242}"/>
              </a:ext>
            </a:extLst>
          </p:cNvPr>
          <p:cNvSpPr>
            <a:spLocks noGrp="1"/>
          </p:cNvSpPr>
          <p:nvPr>
            <p:ph idx="1"/>
          </p:nvPr>
        </p:nvSpPr>
        <p:spPr>
          <a:xfrm>
            <a:off x="452091" y="1455186"/>
            <a:ext cx="10515600" cy="4351338"/>
          </a:xfrm>
        </p:spPr>
        <p:txBody>
          <a:bodyPr>
            <a:noAutofit/>
          </a:bodyPr>
          <a:lstStyle/>
          <a:p>
            <a:pPr marL="0" indent="0">
              <a:buNone/>
            </a:pPr>
            <a:r>
              <a:rPr lang="en-IN" sz="1800" dirty="0"/>
              <a:t>&lt;!DOCTYPE html&gt;</a:t>
            </a:r>
          </a:p>
          <a:p>
            <a:pPr marL="0" indent="0">
              <a:buNone/>
            </a:pPr>
            <a:r>
              <a:rPr lang="en-IN" sz="1800" dirty="0"/>
              <a:t>&lt;html&gt;</a:t>
            </a:r>
          </a:p>
          <a:p>
            <a:pPr marL="0" indent="0">
              <a:buNone/>
            </a:pPr>
            <a:r>
              <a:rPr lang="en-IN" sz="1800" dirty="0"/>
              <a:t>&lt;head&gt;</a:t>
            </a:r>
          </a:p>
          <a:p>
            <a:pPr marL="0" indent="0">
              <a:buNone/>
            </a:pPr>
            <a:r>
              <a:rPr lang="en-IN" sz="1800" dirty="0"/>
              <a:t>&lt;style&gt;</a:t>
            </a:r>
          </a:p>
          <a:p>
            <a:pPr marL="0" indent="0">
              <a:buNone/>
            </a:pPr>
            <a:r>
              <a:rPr lang="en-IN" sz="1800" b="1" dirty="0">
                <a:solidFill>
                  <a:schemeClr val="accent2"/>
                </a:solidFill>
              </a:rPr>
              <a:t>#para1 {</a:t>
            </a:r>
          </a:p>
          <a:p>
            <a:pPr marL="0" indent="0">
              <a:buNone/>
            </a:pPr>
            <a:r>
              <a:rPr lang="en-IN" sz="1800" b="1" dirty="0">
                <a:solidFill>
                  <a:schemeClr val="accent2"/>
                </a:solidFill>
              </a:rPr>
              <a:t>  text-align: </a:t>
            </a:r>
            <a:r>
              <a:rPr lang="en-IN" sz="1800" b="1" dirty="0" err="1">
                <a:solidFill>
                  <a:schemeClr val="accent2"/>
                </a:solidFill>
              </a:rPr>
              <a:t>center</a:t>
            </a:r>
            <a:r>
              <a:rPr lang="en-IN" sz="1800" b="1" dirty="0">
                <a:solidFill>
                  <a:schemeClr val="accent2"/>
                </a:solidFill>
              </a:rPr>
              <a:t>;</a:t>
            </a:r>
          </a:p>
          <a:p>
            <a:pPr marL="0" indent="0">
              <a:buNone/>
            </a:pPr>
            <a:r>
              <a:rPr lang="en-IN" sz="1800" b="1" dirty="0">
                <a:solidFill>
                  <a:schemeClr val="accent2"/>
                </a:solidFill>
              </a:rPr>
              <a:t>  </a:t>
            </a:r>
            <a:r>
              <a:rPr lang="en-IN" sz="1800" b="1" dirty="0" err="1">
                <a:solidFill>
                  <a:schemeClr val="accent2"/>
                </a:solidFill>
              </a:rPr>
              <a:t>color</a:t>
            </a:r>
            <a:r>
              <a:rPr lang="en-IN" sz="1800" b="1" dirty="0">
                <a:solidFill>
                  <a:schemeClr val="accent2"/>
                </a:solidFill>
              </a:rPr>
              <a:t>: red;</a:t>
            </a:r>
          </a:p>
          <a:p>
            <a:pPr marL="0" indent="0">
              <a:buNone/>
            </a:pPr>
            <a:r>
              <a:rPr lang="en-IN" sz="1800" b="1" dirty="0">
                <a:solidFill>
                  <a:schemeClr val="accent2"/>
                </a:solidFill>
              </a:rPr>
              <a:t>}</a:t>
            </a:r>
          </a:p>
          <a:p>
            <a:pPr marL="0" indent="0">
              <a:buNone/>
            </a:pPr>
            <a:r>
              <a:rPr lang="en-IN" sz="1800" dirty="0"/>
              <a:t>&lt;/style&gt;</a:t>
            </a:r>
          </a:p>
          <a:p>
            <a:pPr marL="0" indent="0">
              <a:buNone/>
            </a:pPr>
            <a:r>
              <a:rPr lang="en-IN" sz="1800" dirty="0"/>
              <a:t>&lt;/head&gt;</a:t>
            </a:r>
          </a:p>
          <a:p>
            <a:pPr marL="0" indent="0">
              <a:buNone/>
            </a:pPr>
            <a:r>
              <a:rPr lang="en-IN" sz="1800" dirty="0"/>
              <a:t>&lt;body&gt;</a:t>
            </a:r>
          </a:p>
          <a:p>
            <a:pPr marL="0" indent="0">
              <a:buNone/>
            </a:pPr>
            <a:r>
              <a:rPr lang="en-IN" sz="1800" dirty="0"/>
              <a:t>&lt;</a:t>
            </a:r>
            <a:r>
              <a:rPr lang="en-IN" sz="1800" b="1" dirty="0">
                <a:solidFill>
                  <a:schemeClr val="accent2"/>
                </a:solidFill>
              </a:rPr>
              <a:t>p id="para1"&gt;Hello World!&lt;/p&gt;</a:t>
            </a:r>
          </a:p>
          <a:p>
            <a:pPr marL="0" indent="0">
              <a:buNone/>
            </a:pPr>
            <a:r>
              <a:rPr lang="en-IN" sz="1800" dirty="0"/>
              <a:t>&lt;p&gt;This paragraph is not affected by the style.&lt;/p&gt;</a:t>
            </a:r>
          </a:p>
          <a:p>
            <a:pPr marL="0" indent="0">
              <a:buNone/>
            </a:pPr>
            <a:r>
              <a:rPr lang="en-IN" sz="1800" dirty="0"/>
              <a:t>&lt;/body&gt;</a:t>
            </a:r>
          </a:p>
          <a:p>
            <a:pPr marL="0" indent="0">
              <a:buNone/>
            </a:pPr>
            <a:r>
              <a:rPr lang="en-IN" sz="1800" dirty="0"/>
              <a:t>&lt;/html&gt;</a:t>
            </a:r>
          </a:p>
        </p:txBody>
      </p:sp>
    </p:spTree>
    <p:extLst>
      <p:ext uri="{BB962C8B-B14F-4D97-AF65-F5344CB8AC3E}">
        <p14:creationId xmlns:p14="http://schemas.microsoft.com/office/powerpoint/2010/main" val="4244496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Selectors in CSS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3" name="Content Placeholder 2">
            <a:extLst>
              <a:ext uri="{FF2B5EF4-FFF2-40B4-BE49-F238E27FC236}">
                <a16:creationId xmlns:a16="http://schemas.microsoft.com/office/drawing/2014/main" id="{7AE6E814-B02D-D15B-DA6B-B42CCC743242}"/>
              </a:ext>
            </a:extLst>
          </p:cNvPr>
          <p:cNvSpPr>
            <a:spLocks noGrp="1"/>
          </p:cNvSpPr>
          <p:nvPr>
            <p:ph idx="1"/>
          </p:nvPr>
        </p:nvSpPr>
        <p:spPr/>
        <p:txBody>
          <a:bodyPr/>
          <a:lstStyle/>
          <a:p>
            <a:pPr marL="0" indent="0">
              <a:buNone/>
            </a:pPr>
            <a:r>
              <a:rPr lang="en-US" b="1" u="sng" dirty="0">
                <a:solidFill>
                  <a:schemeClr val="accent2"/>
                </a:solidFill>
                <a:latin typeface="Times New Roman" panose="02020603050405020304" pitchFamily="18" charset="0"/>
                <a:cs typeface="Times New Roman" panose="02020603050405020304" pitchFamily="18" charset="0"/>
              </a:rPr>
              <a:t>3.The CSS class Selector</a:t>
            </a:r>
          </a:p>
          <a:p>
            <a:r>
              <a:rPr lang="en-US" dirty="0">
                <a:latin typeface="Times New Roman" panose="02020603050405020304" pitchFamily="18" charset="0"/>
                <a:cs typeface="Times New Roman" panose="02020603050405020304" pitchFamily="18" charset="0"/>
              </a:rPr>
              <a:t>The class selector selects HTML elements with a specific class attribute.</a:t>
            </a:r>
          </a:p>
          <a:p>
            <a:r>
              <a:rPr lang="en-US" dirty="0">
                <a:latin typeface="Times New Roman" panose="02020603050405020304" pitchFamily="18" charset="0"/>
                <a:cs typeface="Times New Roman" panose="02020603050405020304" pitchFamily="18" charset="0"/>
              </a:rPr>
              <a:t>To select elements with a specific class, write a period (.) character, followed by the class name.</a:t>
            </a:r>
          </a:p>
          <a:p>
            <a:endParaRPr lang="en-IN" dirty="0"/>
          </a:p>
        </p:txBody>
      </p:sp>
    </p:spTree>
    <p:extLst>
      <p:ext uri="{BB962C8B-B14F-4D97-AF65-F5344CB8AC3E}">
        <p14:creationId xmlns:p14="http://schemas.microsoft.com/office/powerpoint/2010/main" val="2883961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Selectors in CSS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3" name="Content Placeholder 2">
            <a:extLst>
              <a:ext uri="{FF2B5EF4-FFF2-40B4-BE49-F238E27FC236}">
                <a16:creationId xmlns:a16="http://schemas.microsoft.com/office/drawing/2014/main" id="{7AE6E814-B02D-D15B-DA6B-B42CCC743242}"/>
              </a:ext>
            </a:extLst>
          </p:cNvPr>
          <p:cNvSpPr>
            <a:spLocks noGrp="1"/>
          </p:cNvSpPr>
          <p:nvPr>
            <p:ph idx="1"/>
          </p:nvPr>
        </p:nvSpPr>
        <p:spPr>
          <a:xfrm>
            <a:off x="601119" y="1398962"/>
            <a:ext cx="6674324" cy="4351338"/>
          </a:xfrm>
        </p:spPr>
        <p:txBody>
          <a:bodyPr>
            <a:noAutofit/>
          </a:bodyPr>
          <a:lstStyle/>
          <a:p>
            <a:pPr marL="0" indent="0">
              <a:buNone/>
            </a:pPr>
            <a:r>
              <a:rPr lang="en-IN" sz="2000" dirty="0"/>
              <a:t>&lt;html&gt;</a:t>
            </a:r>
          </a:p>
          <a:p>
            <a:pPr marL="0" indent="0">
              <a:buNone/>
            </a:pPr>
            <a:r>
              <a:rPr lang="en-IN" sz="2000" dirty="0"/>
              <a:t>&lt;head&gt;</a:t>
            </a:r>
          </a:p>
          <a:p>
            <a:pPr marL="0" indent="0">
              <a:buNone/>
            </a:pPr>
            <a:r>
              <a:rPr lang="en-IN" sz="2000" dirty="0"/>
              <a:t>&lt;style&gt;</a:t>
            </a:r>
          </a:p>
          <a:p>
            <a:pPr marL="0" indent="0">
              <a:buNone/>
            </a:pPr>
            <a:r>
              <a:rPr lang="en-IN" sz="2000" b="1" dirty="0">
                <a:solidFill>
                  <a:schemeClr val="accent2"/>
                </a:solidFill>
              </a:rPr>
              <a:t>.</a:t>
            </a:r>
            <a:r>
              <a:rPr lang="en-IN" sz="2000" b="1" dirty="0" err="1">
                <a:solidFill>
                  <a:schemeClr val="accent2"/>
                </a:solidFill>
              </a:rPr>
              <a:t>center</a:t>
            </a:r>
            <a:r>
              <a:rPr lang="en-IN" sz="2000" b="1" dirty="0">
                <a:solidFill>
                  <a:schemeClr val="accent2"/>
                </a:solidFill>
              </a:rPr>
              <a:t> {</a:t>
            </a:r>
          </a:p>
          <a:p>
            <a:pPr marL="0" indent="0">
              <a:buNone/>
            </a:pPr>
            <a:r>
              <a:rPr lang="en-IN" sz="2000" b="1" dirty="0">
                <a:solidFill>
                  <a:schemeClr val="accent2"/>
                </a:solidFill>
              </a:rPr>
              <a:t>  text-align: </a:t>
            </a:r>
            <a:r>
              <a:rPr lang="en-IN" sz="2000" b="1" dirty="0" err="1">
                <a:solidFill>
                  <a:schemeClr val="accent2"/>
                </a:solidFill>
              </a:rPr>
              <a:t>center</a:t>
            </a:r>
            <a:r>
              <a:rPr lang="en-IN" sz="2000" b="1" dirty="0">
                <a:solidFill>
                  <a:schemeClr val="accent2"/>
                </a:solidFill>
              </a:rPr>
              <a:t>;</a:t>
            </a:r>
          </a:p>
          <a:p>
            <a:pPr marL="0" indent="0">
              <a:buNone/>
            </a:pPr>
            <a:r>
              <a:rPr lang="en-IN" sz="2000" b="1" dirty="0">
                <a:solidFill>
                  <a:schemeClr val="accent2"/>
                </a:solidFill>
              </a:rPr>
              <a:t>  </a:t>
            </a:r>
            <a:r>
              <a:rPr lang="en-IN" sz="2000" b="1" dirty="0" err="1">
                <a:solidFill>
                  <a:schemeClr val="accent2"/>
                </a:solidFill>
              </a:rPr>
              <a:t>color</a:t>
            </a:r>
            <a:r>
              <a:rPr lang="en-IN" sz="2000" b="1" dirty="0">
                <a:solidFill>
                  <a:schemeClr val="accent2"/>
                </a:solidFill>
              </a:rPr>
              <a:t>: red;</a:t>
            </a:r>
          </a:p>
          <a:p>
            <a:pPr marL="0" indent="0">
              <a:buNone/>
            </a:pPr>
            <a:r>
              <a:rPr lang="en-IN" sz="2000" b="1" dirty="0">
                <a:solidFill>
                  <a:schemeClr val="accent2"/>
                </a:solidFill>
              </a:rPr>
              <a:t>}</a:t>
            </a:r>
          </a:p>
          <a:p>
            <a:pPr marL="0" indent="0">
              <a:buNone/>
            </a:pPr>
            <a:r>
              <a:rPr lang="en-IN" sz="2000" dirty="0"/>
              <a:t>&lt;/style&gt;</a:t>
            </a:r>
          </a:p>
          <a:p>
            <a:pPr marL="0" indent="0">
              <a:buNone/>
            </a:pPr>
            <a:r>
              <a:rPr lang="en-IN" sz="2000" dirty="0"/>
              <a:t>&lt;/head&gt;</a:t>
            </a:r>
          </a:p>
          <a:p>
            <a:pPr marL="0" indent="0">
              <a:buNone/>
            </a:pPr>
            <a:r>
              <a:rPr lang="en-IN" sz="2000" dirty="0"/>
              <a:t>&lt;body&gt;</a:t>
            </a:r>
          </a:p>
          <a:p>
            <a:pPr marL="0" indent="0">
              <a:buNone/>
            </a:pPr>
            <a:r>
              <a:rPr lang="en-IN" sz="2000" b="1" dirty="0">
                <a:solidFill>
                  <a:schemeClr val="accent2"/>
                </a:solidFill>
              </a:rPr>
              <a:t>&lt;h1 class="</a:t>
            </a:r>
            <a:r>
              <a:rPr lang="en-IN" sz="2000" b="1" dirty="0" err="1">
                <a:solidFill>
                  <a:schemeClr val="accent2"/>
                </a:solidFill>
              </a:rPr>
              <a:t>center</a:t>
            </a:r>
            <a:r>
              <a:rPr lang="en-IN" sz="2000" b="1" dirty="0">
                <a:solidFill>
                  <a:schemeClr val="accent2"/>
                </a:solidFill>
              </a:rPr>
              <a:t>"&gt;Red and </a:t>
            </a:r>
            <a:r>
              <a:rPr lang="en-IN" sz="2000" b="1" dirty="0" err="1">
                <a:solidFill>
                  <a:schemeClr val="accent2"/>
                </a:solidFill>
              </a:rPr>
              <a:t>center</a:t>
            </a:r>
            <a:r>
              <a:rPr lang="en-IN" sz="2000" b="1" dirty="0">
                <a:solidFill>
                  <a:schemeClr val="accent2"/>
                </a:solidFill>
              </a:rPr>
              <a:t>-aligned heading&lt;/h1&gt;</a:t>
            </a:r>
          </a:p>
          <a:p>
            <a:pPr marL="0" indent="0">
              <a:buNone/>
            </a:pPr>
            <a:r>
              <a:rPr lang="en-IN" sz="2000" b="1" dirty="0">
                <a:solidFill>
                  <a:schemeClr val="accent2"/>
                </a:solidFill>
              </a:rPr>
              <a:t>&lt;p class="</a:t>
            </a:r>
            <a:r>
              <a:rPr lang="en-IN" sz="2000" b="1" dirty="0" err="1">
                <a:solidFill>
                  <a:schemeClr val="accent2"/>
                </a:solidFill>
              </a:rPr>
              <a:t>center</a:t>
            </a:r>
            <a:r>
              <a:rPr lang="en-IN" sz="2000" b="1" dirty="0">
                <a:solidFill>
                  <a:schemeClr val="accent2"/>
                </a:solidFill>
              </a:rPr>
              <a:t>"&gt;Red and </a:t>
            </a:r>
            <a:r>
              <a:rPr lang="en-IN" sz="2000" b="1" dirty="0" err="1">
                <a:solidFill>
                  <a:schemeClr val="accent2"/>
                </a:solidFill>
              </a:rPr>
              <a:t>center</a:t>
            </a:r>
            <a:r>
              <a:rPr lang="en-IN" sz="2000" b="1" dirty="0">
                <a:solidFill>
                  <a:schemeClr val="accent2"/>
                </a:solidFill>
              </a:rPr>
              <a:t>-aligned paragraph.&lt;/p&gt; </a:t>
            </a:r>
          </a:p>
          <a:p>
            <a:pPr marL="0" indent="0">
              <a:buNone/>
            </a:pPr>
            <a:r>
              <a:rPr lang="en-IN" sz="2000" dirty="0"/>
              <a:t>&lt;/body&gt;</a:t>
            </a:r>
          </a:p>
          <a:p>
            <a:pPr marL="0" indent="0">
              <a:buNone/>
            </a:pPr>
            <a:r>
              <a:rPr lang="en-IN" sz="2000" dirty="0"/>
              <a:t>&lt;/html&gt;</a:t>
            </a:r>
          </a:p>
        </p:txBody>
      </p:sp>
    </p:spTree>
    <p:extLst>
      <p:ext uri="{BB962C8B-B14F-4D97-AF65-F5344CB8AC3E}">
        <p14:creationId xmlns:p14="http://schemas.microsoft.com/office/powerpoint/2010/main" val="2203357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Selectors in CSS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0" y="1177731"/>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3" name="Content Placeholder 2">
            <a:extLst>
              <a:ext uri="{FF2B5EF4-FFF2-40B4-BE49-F238E27FC236}">
                <a16:creationId xmlns:a16="http://schemas.microsoft.com/office/drawing/2014/main" id="{7AE6E814-B02D-D15B-DA6B-B42CCC743242}"/>
              </a:ext>
            </a:extLst>
          </p:cNvPr>
          <p:cNvSpPr>
            <a:spLocks noGrp="1"/>
          </p:cNvSpPr>
          <p:nvPr>
            <p:ph idx="1"/>
          </p:nvPr>
        </p:nvSpPr>
        <p:spPr>
          <a:xfrm>
            <a:off x="601119" y="1253331"/>
            <a:ext cx="10515600" cy="4351338"/>
          </a:xfrm>
        </p:spPr>
        <p:txBody>
          <a:bodyPr>
            <a:normAutofit fontScale="25000" lnSpcReduction="20000"/>
          </a:bodyPr>
          <a:lstStyle/>
          <a:p>
            <a:pPr marL="0" indent="0">
              <a:buNone/>
            </a:pPr>
            <a:r>
              <a:rPr lang="en-US" sz="8000" b="1" u="sng" dirty="0"/>
              <a:t>4.The CSS Universal Selector: </a:t>
            </a:r>
            <a:r>
              <a:rPr lang="en-US" sz="8000" dirty="0"/>
              <a:t>The universal selector (*) selects all HTML elements on the page.</a:t>
            </a:r>
          </a:p>
          <a:p>
            <a:pPr marL="0" indent="0">
              <a:buNone/>
            </a:pPr>
            <a:r>
              <a:rPr lang="en-US" sz="8000" dirty="0"/>
              <a:t>&lt;!DOCTYPE html&gt;</a:t>
            </a:r>
          </a:p>
          <a:p>
            <a:pPr marL="0" indent="0">
              <a:buNone/>
            </a:pPr>
            <a:r>
              <a:rPr lang="en-US" sz="8000" dirty="0"/>
              <a:t>&lt;html&gt;</a:t>
            </a:r>
          </a:p>
          <a:p>
            <a:pPr marL="0" indent="0">
              <a:buNone/>
            </a:pPr>
            <a:r>
              <a:rPr lang="en-US" sz="8000" dirty="0"/>
              <a:t>&lt;head&gt;</a:t>
            </a:r>
          </a:p>
          <a:p>
            <a:pPr marL="0" indent="0">
              <a:buNone/>
            </a:pPr>
            <a:r>
              <a:rPr lang="en-US" sz="8000" dirty="0"/>
              <a:t>&lt;style&gt;</a:t>
            </a:r>
          </a:p>
          <a:p>
            <a:pPr marL="0" indent="0">
              <a:buNone/>
            </a:pPr>
            <a:r>
              <a:rPr lang="en-US" sz="8000" b="1" dirty="0">
                <a:solidFill>
                  <a:schemeClr val="accent2"/>
                </a:solidFill>
              </a:rPr>
              <a:t>* {</a:t>
            </a:r>
          </a:p>
          <a:p>
            <a:pPr marL="0" indent="0">
              <a:buNone/>
            </a:pPr>
            <a:r>
              <a:rPr lang="en-US" sz="8000" b="1" dirty="0">
                <a:solidFill>
                  <a:schemeClr val="accent2"/>
                </a:solidFill>
              </a:rPr>
              <a:t>  text-align: center;</a:t>
            </a:r>
          </a:p>
          <a:p>
            <a:pPr marL="0" indent="0">
              <a:buNone/>
            </a:pPr>
            <a:r>
              <a:rPr lang="en-US" sz="8000" b="1" dirty="0">
                <a:solidFill>
                  <a:schemeClr val="accent2"/>
                </a:solidFill>
              </a:rPr>
              <a:t>  color: blue;</a:t>
            </a:r>
          </a:p>
          <a:p>
            <a:pPr marL="0" indent="0">
              <a:buNone/>
            </a:pPr>
            <a:r>
              <a:rPr lang="en-US" sz="8000" b="1" dirty="0">
                <a:solidFill>
                  <a:schemeClr val="accent2"/>
                </a:solidFill>
              </a:rPr>
              <a:t>}</a:t>
            </a:r>
          </a:p>
          <a:p>
            <a:pPr marL="0" indent="0">
              <a:buNone/>
            </a:pPr>
            <a:r>
              <a:rPr lang="en-US" sz="8000" dirty="0"/>
              <a:t>&lt;/style&gt;</a:t>
            </a:r>
          </a:p>
          <a:p>
            <a:pPr marL="0" indent="0">
              <a:buNone/>
            </a:pPr>
            <a:r>
              <a:rPr lang="en-US" sz="8000" dirty="0"/>
              <a:t>&lt;/head&gt;</a:t>
            </a:r>
          </a:p>
          <a:p>
            <a:pPr marL="0" indent="0">
              <a:buNone/>
            </a:pPr>
            <a:r>
              <a:rPr lang="en-US" sz="8000" dirty="0"/>
              <a:t>&lt;body&gt;</a:t>
            </a:r>
          </a:p>
          <a:p>
            <a:pPr marL="0" indent="0">
              <a:buNone/>
            </a:pPr>
            <a:r>
              <a:rPr lang="en-US" sz="8000" dirty="0"/>
              <a:t>&lt;h1&gt;Hello world!&lt;/h1&gt;</a:t>
            </a:r>
          </a:p>
          <a:p>
            <a:pPr marL="0" indent="0">
              <a:buNone/>
            </a:pPr>
            <a:r>
              <a:rPr lang="en-US" sz="8000" dirty="0"/>
              <a:t>&lt;p&gt;Every element on the page will be affected by the style.&lt;/p&gt;</a:t>
            </a:r>
          </a:p>
          <a:p>
            <a:pPr marL="0" indent="0">
              <a:buNone/>
            </a:pPr>
            <a:r>
              <a:rPr lang="en-US" sz="8000" dirty="0"/>
              <a:t>&lt;p id="para1"&gt;Me too!&lt;/p&gt;</a:t>
            </a:r>
          </a:p>
          <a:p>
            <a:pPr marL="0" indent="0">
              <a:buNone/>
            </a:pPr>
            <a:r>
              <a:rPr lang="en-US" sz="8000" dirty="0"/>
              <a:t>&lt;p&gt;And me!&lt;/p&gt;</a:t>
            </a:r>
          </a:p>
          <a:p>
            <a:pPr marL="0" indent="0">
              <a:buNone/>
            </a:pPr>
            <a:r>
              <a:rPr lang="en-US" sz="8000" dirty="0"/>
              <a:t>&lt;/body&gt;&lt;/html&gt;</a:t>
            </a:r>
          </a:p>
          <a:p>
            <a:pPr marL="0" indent="0">
              <a:buNone/>
            </a:pPr>
            <a:endParaRPr lang="en-US" sz="8000" dirty="0"/>
          </a:p>
          <a:p>
            <a:pPr marL="0" indent="0">
              <a:buNone/>
            </a:pPr>
            <a:endParaRPr lang="en-IN" dirty="0"/>
          </a:p>
        </p:txBody>
      </p:sp>
    </p:spTree>
    <p:extLst>
      <p:ext uri="{BB962C8B-B14F-4D97-AF65-F5344CB8AC3E}">
        <p14:creationId xmlns:p14="http://schemas.microsoft.com/office/powerpoint/2010/main" val="1604664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Cascading Style Sheets</a:t>
            </a:r>
          </a:p>
        </p:txBody>
      </p:sp>
      <p:sp>
        <p:nvSpPr>
          <p:cNvPr id="3" name="Content Placeholder 2"/>
          <p:cNvSpPr>
            <a:spLocks noGrp="1"/>
          </p:cNvSpPr>
          <p:nvPr>
            <p:ph idx="1"/>
          </p:nvPr>
        </p:nvSpPr>
        <p:spPr/>
        <p:txBody>
          <a:bodyPr>
            <a:normAutofit/>
          </a:bodyPr>
          <a:lstStyle/>
          <a:p>
            <a:r>
              <a:rPr lang="en-US" altLang="en-US" sz="2400" dirty="0">
                <a:latin typeface="Times New Roman" panose="02020603050405020304" pitchFamily="18" charset="0"/>
                <a:cs typeface="Times New Roman" panose="02020603050405020304" pitchFamily="18" charset="0"/>
              </a:rPr>
              <a:t>The CSS1 specification was developed in 1996</a:t>
            </a:r>
          </a:p>
          <a:p>
            <a:r>
              <a:rPr lang="en-US" altLang="en-US" sz="2400" dirty="0">
                <a:latin typeface="Times New Roman" panose="02020603050405020304" pitchFamily="18" charset="0"/>
                <a:cs typeface="Times New Roman" panose="02020603050405020304" pitchFamily="18" charset="0"/>
              </a:rPr>
              <a:t>CSS2 was released in 1998 </a:t>
            </a:r>
          </a:p>
          <a:p>
            <a:r>
              <a:rPr lang="en-US" sz="2400" dirty="0">
                <a:latin typeface="Times New Roman" panose="02020603050405020304" pitchFamily="18" charset="0"/>
                <a:cs typeface="Times New Roman" panose="02020603050405020304" pitchFamily="18" charset="0"/>
              </a:rPr>
              <a:t>CSS3 was released in 1999 and presentation-style properties were added in it that allows you to build a presentation from documents.</a:t>
            </a:r>
          </a:p>
          <a:p>
            <a:r>
              <a:rPr lang="en-US" sz="2400" dirty="0">
                <a:latin typeface="Times New Roman" panose="02020603050405020304" pitchFamily="18" charset="0"/>
                <a:cs typeface="Times New Roman" panose="02020603050405020304" pitchFamily="18" charset="0"/>
              </a:rPr>
              <a:t>Allows you to specify the </a:t>
            </a:r>
            <a:r>
              <a:rPr lang="en-US" sz="2400" i="1" dirty="0">
                <a:latin typeface="Times New Roman" panose="02020603050405020304" pitchFamily="18" charset="0"/>
                <a:cs typeface="Times New Roman" panose="02020603050405020304" pitchFamily="18" charset="0"/>
              </a:rPr>
              <a:t>presentation </a:t>
            </a:r>
            <a:r>
              <a:rPr lang="en-US" sz="2400" dirty="0">
                <a:latin typeface="Times New Roman" panose="02020603050405020304" pitchFamily="18" charset="0"/>
                <a:cs typeface="Times New Roman" panose="02020603050405020304" pitchFamily="18" charset="0"/>
              </a:rPr>
              <a:t>of elements on a web page (e.g., fonts, spacing, sizes, colors, positioning) </a:t>
            </a:r>
            <a:r>
              <a:rPr lang="en-US" sz="2400" i="1" dirty="0">
                <a:latin typeface="Times New Roman" panose="02020603050405020304" pitchFamily="18" charset="0"/>
                <a:cs typeface="Times New Roman" panose="02020603050405020304" pitchFamily="18" charset="0"/>
              </a:rPr>
              <a:t>separately </a:t>
            </a:r>
            <a:r>
              <a:rPr lang="en-US" sz="2400" dirty="0">
                <a:latin typeface="Times New Roman" panose="02020603050405020304" pitchFamily="18" charset="0"/>
                <a:cs typeface="Times New Roman" panose="02020603050405020304" pitchFamily="18" charset="0"/>
              </a:rPr>
              <a:t>from the document’s </a:t>
            </a:r>
            <a:r>
              <a:rPr lang="en-US" sz="2400" i="1" dirty="0">
                <a:latin typeface="Times New Roman" panose="02020603050405020304" pitchFamily="18" charset="0"/>
                <a:cs typeface="Times New Roman" panose="02020603050405020304" pitchFamily="18" charset="0"/>
              </a:rPr>
              <a:t>structure and content </a:t>
            </a:r>
            <a:r>
              <a:rPr lang="en-US" sz="2400" dirty="0">
                <a:latin typeface="Times New Roman" panose="02020603050405020304" pitchFamily="18" charset="0"/>
                <a:cs typeface="Times New Roman" panose="02020603050405020304" pitchFamily="18" charset="0"/>
              </a:rPr>
              <a:t>(section headers, body text, links, etc.).</a:t>
            </a:r>
          </a:p>
          <a:p>
            <a:r>
              <a:rPr lang="en-US" sz="2400" dirty="0">
                <a:latin typeface="Times New Roman" panose="02020603050405020304" pitchFamily="18" charset="0"/>
                <a:cs typeface="Times New Roman" panose="02020603050405020304" pitchFamily="18" charset="0"/>
              </a:rPr>
              <a:t>Simplifies maintaining and modifying web pages, especially on large-scale websites.</a:t>
            </a:r>
          </a:p>
          <a:p>
            <a:endParaRPr lang="en-US" sz="2400" dirty="0"/>
          </a:p>
        </p:txBody>
      </p:sp>
      <p:pic>
        <p:nvPicPr>
          <p:cNvPr id="4" name="Picture 3" descr="A close up of a logo&#10;&#10;Description automatically generated">
            <a:extLst>
              <a:ext uri="{FF2B5EF4-FFF2-40B4-BE49-F238E27FC236}">
                <a16:creationId xmlns:a16="http://schemas.microsoft.com/office/drawing/2014/main" id="{E8B61920-9EB5-43D5-8D07-A73156F319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6399" y="-20320"/>
            <a:ext cx="933598" cy="1398963"/>
          </a:xfrm>
          <a:prstGeom prst="rect">
            <a:avLst/>
          </a:prstGeom>
        </p:spPr>
      </p:pic>
      <p:cxnSp>
        <p:nvCxnSpPr>
          <p:cNvPr id="5" name="Straight Connector 4">
            <a:extLst>
              <a:ext uri="{FF2B5EF4-FFF2-40B4-BE49-F238E27FC236}">
                <a16:creationId xmlns:a16="http://schemas.microsoft.com/office/drawing/2014/main" id="{040E6711-7A86-4EF4-8ADB-15514521A11F}"/>
              </a:ext>
            </a:extLst>
          </p:cNvPr>
          <p:cNvCxnSpPr>
            <a:cxnSpLocks/>
          </p:cNvCxnSpPr>
          <p:nvPr/>
        </p:nvCxnSpPr>
        <p:spPr>
          <a:xfrm flipV="1">
            <a:off x="162003" y="1330426"/>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48167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Selectors in CSS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3" name="Content Placeholder 2">
            <a:extLst>
              <a:ext uri="{FF2B5EF4-FFF2-40B4-BE49-F238E27FC236}">
                <a16:creationId xmlns:a16="http://schemas.microsoft.com/office/drawing/2014/main" id="{7AE6E814-B02D-D15B-DA6B-B42CCC743242}"/>
              </a:ext>
            </a:extLst>
          </p:cNvPr>
          <p:cNvSpPr>
            <a:spLocks noGrp="1"/>
          </p:cNvSpPr>
          <p:nvPr>
            <p:ph idx="1"/>
          </p:nvPr>
        </p:nvSpPr>
        <p:spPr/>
        <p:txBody>
          <a:bodyPr>
            <a:normAutofit fontScale="92500" lnSpcReduction="10000"/>
          </a:bodyPr>
          <a:lstStyle/>
          <a:p>
            <a:pPr marL="0" indent="0">
              <a:buNone/>
            </a:pPr>
            <a:r>
              <a:rPr lang="en-US" b="1" u="sng" dirty="0">
                <a:latin typeface="Times New Roman" panose="02020603050405020304" pitchFamily="18" charset="0"/>
                <a:cs typeface="Times New Roman" panose="02020603050405020304" pitchFamily="18" charset="0"/>
              </a:rPr>
              <a:t>5.The CSS Grouping Selector</a:t>
            </a:r>
          </a:p>
          <a:p>
            <a:r>
              <a:rPr lang="en-US" dirty="0">
                <a:latin typeface="Times New Roman" panose="02020603050405020304" pitchFamily="18" charset="0"/>
                <a:cs typeface="Times New Roman" panose="02020603050405020304" pitchFamily="18" charset="0"/>
              </a:rPr>
              <a:t>The grouping selector selects all the HTML elements with the same style definitions.</a:t>
            </a:r>
          </a:p>
          <a:p>
            <a:r>
              <a:rPr lang="en-US" dirty="0">
                <a:latin typeface="Times New Roman" panose="02020603050405020304" pitchFamily="18" charset="0"/>
                <a:cs typeface="Times New Roman" panose="02020603050405020304" pitchFamily="18" charset="0"/>
              </a:rPr>
              <a:t>Look at the following CSS code (the h1, h2, and p elements have the same style definitions):</a:t>
            </a:r>
          </a:p>
          <a:p>
            <a:r>
              <a:rPr lang="en-US" dirty="0">
                <a:latin typeface="Times New Roman" panose="02020603050405020304" pitchFamily="18" charset="0"/>
                <a:cs typeface="Times New Roman" panose="02020603050405020304" pitchFamily="18" charset="0"/>
              </a:rPr>
              <a:t>It will be better to group the selectors, to minimize the code.</a:t>
            </a:r>
          </a:p>
          <a:p>
            <a:r>
              <a:rPr lang="en-US" dirty="0">
                <a:latin typeface="Times New Roman" panose="02020603050405020304" pitchFamily="18" charset="0"/>
                <a:cs typeface="Times New Roman" panose="02020603050405020304" pitchFamily="18" charset="0"/>
              </a:rPr>
              <a:t>To group selectors, separate each selector with a comma.</a:t>
            </a:r>
          </a:p>
          <a:p>
            <a:r>
              <a:rPr lang="en-IN" dirty="0">
                <a:solidFill>
                  <a:srgbClr val="A52A2A"/>
                </a:solidFill>
                <a:effectLst/>
              </a:rPr>
              <a:t>h1, h2, p </a:t>
            </a:r>
            <a:r>
              <a:rPr lang="en-IN" dirty="0">
                <a:solidFill>
                  <a:srgbClr val="000000"/>
                </a:solidFill>
                <a:effectLst/>
              </a:rPr>
              <a:t>{</a:t>
            </a:r>
            <a:br>
              <a:rPr lang="en-IN" dirty="0">
                <a:solidFill>
                  <a:srgbClr val="FF0000"/>
                </a:solidFill>
                <a:effectLst/>
              </a:rPr>
            </a:br>
            <a:r>
              <a:rPr lang="en-IN" dirty="0">
                <a:solidFill>
                  <a:srgbClr val="FF0000"/>
                </a:solidFill>
                <a:effectLst/>
              </a:rPr>
              <a:t>  text-align</a:t>
            </a:r>
            <a:r>
              <a:rPr lang="en-IN" dirty="0">
                <a:solidFill>
                  <a:srgbClr val="000000"/>
                </a:solidFill>
                <a:effectLst/>
              </a:rPr>
              <a:t>:</a:t>
            </a:r>
            <a:r>
              <a:rPr lang="en-IN" dirty="0">
                <a:solidFill>
                  <a:srgbClr val="0000CD"/>
                </a:solidFill>
                <a:effectLst/>
              </a:rPr>
              <a:t> </a:t>
            </a:r>
            <a:r>
              <a:rPr lang="en-IN" dirty="0" err="1">
                <a:solidFill>
                  <a:srgbClr val="0000CD"/>
                </a:solidFill>
                <a:effectLst/>
              </a:rPr>
              <a:t>center</a:t>
            </a:r>
            <a:r>
              <a:rPr lang="en-IN" dirty="0">
                <a:solidFill>
                  <a:srgbClr val="000000"/>
                </a:solidFill>
                <a:effectLst/>
              </a:rPr>
              <a:t>;</a:t>
            </a:r>
            <a:br>
              <a:rPr lang="en-IN" dirty="0">
                <a:solidFill>
                  <a:srgbClr val="FF0000"/>
                </a:solidFill>
                <a:effectLst/>
              </a:rPr>
            </a:br>
            <a:r>
              <a:rPr lang="en-IN" dirty="0">
                <a:solidFill>
                  <a:srgbClr val="FF0000"/>
                </a:solidFill>
                <a:effectLst/>
              </a:rPr>
              <a:t>  </a:t>
            </a:r>
            <a:r>
              <a:rPr lang="en-IN" dirty="0" err="1">
                <a:solidFill>
                  <a:srgbClr val="FF0000"/>
                </a:solidFill>
                <a:effectLst/>
              </a:rPr>
              <a:t>color</a:t>
            </a:r>
            <a:r>
              <a:rPr lang="en-IN" dirty="0">
                <a:solidFill>
                  <a:srgbClr val="000000"/>
                </a:solidFill>
                <a:effectLst/>
              </a:rPr>
              <a:t>:</a:t>
            </a:r>
            <a:r>
              <a:rPr lang="en-IN" dirty="0">
                <a:solidFill>
                  <a:srgbClr val="0000CD"/>
                </a:solidFill>
                <a:effectLst/>
              </a:rPr>
              <a:t> red</a:t>
            </a:r>
            <a:r>
              <a:rPr lang="en-IN" dirty="0">
                <a:solidFill>
                  <a:srgbClr val="000000"/>
                </a:solidFill>
                <a:effectLst/>
              </a:rPr>
              <a:t>;</a:t>
            </a:r>
            <a:br>
              <a:rPr lang="en-IN" dirty="0">
                <a:solidFill>
                  <a:srgbClr val="FF0000"/>
                </a:solidFill>
                <a:effectLst/>
              </a:rPr>
            </a:br>
            <a:r>
              <a:rPr lang="en-IN" dirty="0">
                <a:solidFill>
                  <a:srgbClr val="000000"/>
                </a:solidFill>
                <a:effectLst/>
              </a:rPr>
              <a:t>}</a:t>
            </a:r>
            <a:endParaRPr lang="en-IN" dirty="0"/>
          </a:p>
          <a:p>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30499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Selectors in CSS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3" name="Content Placeholder 2">
            <a:extLst>
              <a:ext uri="{FF2B5EF4-FFF2-40B4-BE49-F238E27FC236}">
                <a16:creationId xmlns:a16="http://schemas.microsoft.com/office/drawing/2014/main" id="{7AE6E814-B02D-D15B-DA6B-B42CCC743242}"/>
              </a:ext>
            </a:extLst>
          </p:cNvPr>
          <p:cNvSpPr>
            <a:spLocks noGrp="1"/>
          </p:cNvSpPr>
          <p:nvPr>
            <p:ph idx="1"/>
          </p:nvPr>
        </p:nvSpPr>
        <p:spPr/>
        <p:txBody>
          <a:bodyPr/>
          <a:lstStyle/>
          <a:p>
            <a:r>
              <a:rPr lang="en-IN" b="1" dirty="0"/>
              <a:t>CSS Combinators</a:t>
            </a:r>
          </a:p>
          <a:p>
            <a:pPr marL="0" indent="0">
              <a:buNone/>
            </a:pPr>
            <a:r>
              <a:rPr lang="en-US" dirty="0"/>
              <a:t>A combinator is something that explains the relationship between the selectors.</a:t>
            </a:r>
          </a:p>
          <a:p>
            <a:pPr marL="0" indent="0">
              <a:buNone/>
            </a:pPr>
            <a:endParaRPr lang="en-US" dirty="0"/>
          </a:p>
          <a:p>
            <a:r>
              <a:rPr lang="en-US" b="1" dirty="0"/>
              <a:t>Descendant Selector</a:t>
            </a:r>
          </a:p>
          <a:p>
            <a:r>
              <a:rPr lang="en-US" dirty="0"/>
              <a:t>The descendant selector matches all elements that are descendants of a specified element.</a:t>
            </a:r>
          </a:p>
          <a:p>
            <a:r>
              <a:rPr lang="en-US" dirty="0"/>
              <a:t>The following example selects all &lt;p&gt; elements inside &lt;div&gt; elements: </a:t>
            </a:r>
          </a:p>
          <a:p>
            <a:pPr marL="0" indent="0">
              <a:buNone/>
            </a:pPr>
            <a:endParaRPr lang="en-IN" dirty="0"/>
          </a:p>
        </p:txBody>
      </p:sp>
    </p:spTree>
    <p:extLst>
      <p:ext uri="{BB962C8B-B14F-4D97-AF65-F5344CB8AC3E}">
        <p14:creationId xmlns:p14="http://schemas.microsoft.com/office/powerpoint/2010/main" val="48053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Selectors in CSS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3" name="Content Placeholder 2">
            <a:extLst>
              <a:ext uri="{FF2B5EF4-FFF2-40B4-BE49-F238E27FC236}">
                <a16:creationId xmlns:a16="http://schemas.microsoft.com/office/drawing/2014/main" id="{7AE6E814-B02D-D15B-DA6B-B42CCC743242}"/>
              </a:ext>
            </a:extLst>
          </p:cNvPr>
          <p:cNvSpPr>
            <a:spLocks noGrp="1"/>
          </p:cNvSpPr>
          <p:nvPr>
            <p:ph idx="1"/>
          </p:nvPr>
        </p:nvSpPr>
        <p:spPr>
          <a:xfrm>
            <a:off x="601119" y="1537690"/>
            <a:ext cx="10515600" cy="4351338"/>
          </a:xfrm>
        </p:spPr>
        <p:txBody>
          <a:bodyPr>
            <a:normAutofit fontScale="25000" lnSpcReduction="20000"/>
          </a:bodyPr>
          <a:lstStyle/>
          <a:p>
            <a:pPr marL="0" indent="0">
              <a:buNone/>
            </a:pPr>
            <a:r>
              <a:rPr lang="en-IN" sz="5600" dirty="0">
                <a:latin typeface="Times New Roman" panose="02020603050405020304" pitchFamily="18" charset="0"/>
                <a:cs typeface="Times New Roman" panose="02020603050405020304" pitchFamily="18" charset="0"/>
              </a:rPr>
              <a:t>&lt;head&gt;</a:t>
            </a:r>
          </a:p>
          <a:p>
            <a:pPr marL="0" indent="0">
              <a:buNone/>
            </a:pPr>
            <a:r>
              <a:rPr lang="en-IN" sz="5600" dirty="0">
                <a:latin typeface="Times New Roman" panose="02020603050405020304" pitchFamily="18" charset="0"/>
                <a:cs typeface="Times New Roman" panose="02020603050405020304" pitchFamily="18" charset="0"/>
              </a:rPr>
              <a:t>&lt;style&gt;</a:t>
            </a:r>
          </a:p>
          <a:p>
            <a:pPr marL="0" indent="0">
              <a:buNone/>
            </a:pPr>
            <a:r>
              <a:rPr lang="en-IN" sz="5600" dirty="0">
                <a:latin typeface="Times New Roman" panose="02020603050405020304" pitchFamily="18" charset="0"/>
                <a:cs typeface="Times New Roman" panose="02020603050405020304" pitchFamily="18" charset="0"/>
              </a:rPr>
              <a:t>div p {</a:t>
            </a:r>
          </a:p>
          <a:p>
            <a:pPr marL="0" indent="0">
              <a:buNone/>
            </a:pPr>
            <a:r>
              <a:rPr lang="en-IN" sz="5600" dirty="0">
                <a:latin typeface="Times New Roman" panose="02020603050405020304" pitchFamily="18" charset="0"/>
                <a:cs typeface="Times New Roman" panose="02020603050405020304" pitchFamily="18" charset="0"/>
              </a:rPr>
              <a:t>  background-</a:t>
            </a:r>
            <a:r>
              <a:rPr lang="en-IN" sz="5600" dirty="0" err="1">
                <a:latin typeface="Times New Roman" panose="02020603050405020304" pitchFamily="18" charset="0"/>
                <a:cs typeface="Times New Roman" panose="02020603050405020304" pitchFamily="18" charset="0"/>
              </a:rPr>
              <a:t>color</a:t>
            </a:r>
            <a:r>
              <a:rPr lang="en-IN" sz="5600" dirty="0">
                <a:latin typeface="Times New Roman" panose="02020603050405020304" pitchFamily="18" charset="0"/>
                <a:cs typeface="Times New Roman" panose="02020603050405020304" pitchFamily="18" charset="0"/>
              </a:rPr>
              <a:t>: yellow;</a:t>
            </a:r>
          </a:p>
          <a:p>
            <a:pPr marL="0" indent="0">
              <a:buNone/>
            </a:pPr>
            <a:r>
              <a:rPr lang="en-IN" sz="5600" dirty="0">
                <a:latin typeface="Times New Roman" panose="02020603050405020304" pitchFamily="18" charset="0"/>
                <a:cs typeface="Times New Roman" panose="02020603050405020304" pitchFamily="18" charset="0"/>
              </a:rPr>
              <a:t>}</a:t>
            </a:r>
          </a:p>
          <a:p>
            <a:pPr marL="0" indent="0">
              <a:buNone/>
            </a:pPr>
            <a:r>
              <a:rPr lang="en-IN" sz="5600" dirty="0">
                <a:latin typeface="Times New Roman" panose="02020603050405020304" pitchFamily="18" charset="0"/>
                <a:cs typeface="Times New Roman" panose="02020603050405020304" pitchFamily="18" charset="0"/>
              </a:rPr>
              <a:t>&lt;/style&gt;</a:t>
            </a:r>
          </a:p>
          <a:p>
            <a:pPr marL="0" indent="0">
              <a:buNone/>
            </a:pPr>
            <a:r>
              <a:rPr lang="en-IN" sz="5600" dirty="0">
                <a:latin typeface="Times New Roman" panose="02020603050405020304" pitchFamily="18" charset="0"/>
                <a:cs typeface="Times New Roman" panose="02020603050405020304" pitchFamily="18" charset="0"/>
              </a:rPr>
              <a:t>&lt;/head&gt;</a:t>
            </a:r>
          </a:p>
          <a:p>
            <a:pPr marL="0" indent="0">
              <a:buNone/>
            </a:pPr>
            <a:r>
              <a:rPr lang="en-IN" sz="5600" dirty="0">
                <a:latin typeface="Times New Roman" panose="02020603050405020304" pitchFamily="18" charset="0"/>
                <a:cs typeface="Times New Roman" panose="02020603050405020304" pitchFamily="18" charset="0"/>
              </a:rPr>
              <a:t>&lt;body&gt;</a:t>
            </a:r>
          </a:p>
          <a:p>
            <a:pPr marL="0" indent="0">
              <a:buNone/>
            </a:pPr>
            <a:r>
              <a:rPr lang="en-IN" sz="5600" dirty="0">
                <a:latin typeface="Times New Roman" panose="02020603050405020304" pitchFamily="18" charset="0"/>
                <a:cs typeface="Times New Roman" panose="02020603050405020304" pitchFamily="18" charset="0"/>
              </a:rPr>
              <a:t>&lt;h2&gt;Descendant Selector&lt;/h2&gt;</a:t>
            </a:r>
          </a:p>
          <a:p>
            <a:pPr marL="0" indent="0">
              <a:buNone/>
            </a:pPr>
            <a:r>
              <a:rPr lang="en-IN" sz="5600" dirty="0">
                <a:latin typeface="Times New Roman" panose="02020603050405020304" pitchFamily="18" charset="0"/>
                <a:cs typeface="Times New Roman" panose="02020603050405020304" pitchFamily="18" charset="0"/>
              </a:rPr>
              <a:t>&lt;p&gt;The descendant selector matches all elements that are descendants of a specified element.&lt;/p&gt;</a:t>
            </a:r>
          </a:p>
          <a:p>
            <a:pPr marL="0" indent="0">
              <a:buNone/>
            </a:pPr>
            <a:r>
              <a:rPr lang="en-IN" sz="5600" b="1" dirty="0">
                <a:latin typeface="Times New Roman" panose="02020603050405020304" pitchFamily="18" charset="0"/>
                <a:cs typeface="Times New Roman" panose="02020603050405020304" pitchFamily="18" charset="0"/>
              </a:rPr>
              <a:t>&lt;div&gt;</a:t>
            </a:r>
          </a:p>
          <a:p>
            <a:pPr marL="0" indent="0">
              <a:buNone/>
            </a:pPr>
            <a:r>
              <a:rPr lang="en-IN" sz="5600" b="1" dirty="0">
                <a:latin typeface="Times New Roman" panose="02020603050405020304" pitchFamily="18" charset="0"/>
                <a:cs typeface="Times New Roman" panose="02020603050405020304" pitchFamily="18" charset="0"/>
              </a:rPr>
              <a:t>  &lt;p&gt;Paragraph 1 in the div.&lt;/p&gt;</a:t>
            </a:r>
          </a:p>
          <a:p>
            <a:pPr marL="0" indent="0">
              <a:buNone/>
            </a:pPr>
            <a:r>
              <a:rPr lang="en-IN" sz="5600" b="1" dirty="0">
                <a:latin typeface="Times New Roman" panose="02020603050405020304" pitchFamily="18" charset="0"/>
                <a:cs typeface="Times New Roman" panose="02020603050405020304" pitchFamily="18" charset="0"/>
              </a:rPr>
              <a:t>  &lt;p&gt;Paragraph 2 in the div.&lt;/p&gt;</a:t>
            </a:r>
          </a:p>
          <a:p>
            <a:pPr marL="0" indent="0">
              <a:buNone/>
            </a:pPr>
            <a:r>
              <a:rPr lang="en-IN" sz="5600" b="1" dirty="0">
                <a:latin typeface="Times New Roman" panose="02020603050405020304" pitchFamily="18" charset="0"/>
                <a:cs typeface="Times New Roman" panose="02020603050405020304" pitchFamily="18" charset="0"/>
              </a:rPr>
              <a:t>  &lt;section&gt;&lt;p&gt;Paragraph 3 in the div.&lt;/p&gt;&lt;/section&gt;</a:t>
            </a:r>
          </a:p>
          <a:p>
            <a:pPr marL="0" indent="0">
              <a:buNone/>
            </a:pPr>
            <a:r>
              <a:rPr lang="en-IN" sz="5600" b="1" dirty="0">
                <a:latin typeface="Times New Roman" panose="02020603050405020304" pitchFamily="18" charset="0"/>
                <a:cs typeface="Times New Roman" panose="02020603050405020304" pitchFamily="18" charset="0"/>
              </a:rPr>
              <a:t>&lt;/div&gt;</a:t>
            </a:r>
          </a:p>
          <a:p>
            <a:pPr marL="0" indent="0">
              <a:buNone/>
            </a:pPr>
            <a:r>
              <a:rPr lang="en-IN" sz="5600" dirty="0">
                <a:latin typeface="Times New Roman" panose="02020603050405020304" pitchFamily="18" charset="0"/>
                <a:cs typeface="Times New Roman" panose="02020603050405020304" pitchFamily="18" charset="0"/>
              </a:rPr>
              <a:t>&lt;p&gt;Paragraph 4. Not in a div.&lt;/p&gt;</a:t>
            </a:r>
          </a:p>
          <a:p>
            <a:pPr marL="0" indent="0">
              <a:buNone/>
            </a:pPr>
            <a:r>
              <a:rPr lang="en-IN" sz="5600" dirty="0">
                <a:latin typeface="Times New Roman" panose="02020603050405020304" pitchFamily="18" charset="0"/>
                <a:cs typeface="Times New Roman" panose="02020603050405020304" pitchFamily="18" charset="0"/>
              </a:rPr>
              <a:t>&lt;p&gt;Paragraph 5. Not in a div.&lt;/p&gt;</a:t>
            </a:r>
          </a:p>
          <a:p>
            <a:pPr marL="0" indent="0">
              <a:buNone/>
            </a:pPr>
            <a:r>
              <a:rPr lang="en-IN" sz="5600" dirty="0">
                <a:latin typeface="Times New Roman" panose="02020603050405020304" pitchFamily="18" charset="0"/>
                <a:cs typeface="Times New Roman" panose="02020603050405020304" pitchFamily="18" charset="0"/>
              </a:rPr>
              <a:t>&lt;/body&gt;</a:t>
            </a:r>
          </a:p>
          <a:p>
            <a:pPr marL="0" indent="0">
              <a:buNone/>
            </a:pPr>
            <a:r>
              <a:rPr lang="en-IN" sz="5600" dirty="0">
                <a:latin typeface="Times New Roman" panose="02020603050405020304" pitchFamily="18" charset="0"/>
                <a:cs typeface="Times New Roman" panose="02020603050405020304" pitchFamily="18" charset="0"/>
              </a:rPr>
              <a:t>&lt;/html&gt;</a:t>
            </a:r>
          </a:p>
        </p:txBody>
      </p:sp>
    </p:spTree>
    <p:extLst>
      <p:ext uri="{BB962C8B-B14F-4D97-AF65-F5344CB8AC3E}">
        <p14:creationId xmlns:p14="http://schemas.microsoft.com/office/powerpoint/2010/main" val="3909377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Selectors in CSS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3" name="Content Placeholder 2">
            <a:extLst>
              <a:ext uri="{FF2B5EF4-FFF2-40B4-BE49-F238E27FC236}">
                <a16:creationId xmlns:a16="http://schemas.microsoft.com/office/drawing/2014/main" id="{7AE6E814-B02D-D15B-DA6B-B42CCC743242}"/>
              </a:ext>
            </a:extLst>
          </p:cNvPr>
          <p:cNvSpPr>
            <a:spLocks noGrp="1"/>
          </p:cNvSpPr>
          <p:nvPr>
            <p:ph idx="1"/>
          </p:nvPr>
        </p:nvSpPr>
        <p:spPr/>
        <p:txBody>
          <a:bodyPr/>
          <a:lstStyle/>
          <a:p>
            <a:pPr algn="just"/>
            <a:r>
              <a:rPr lang="en-US" dirty="0"/>
              <a:t>The child selector selects all elements that are the children of a specified element.</a:t>
            </a:r>
          </a:p>
          <a:p>
            <a:pPr algn="just"/>
            <a:r>
              <a:rPr lang="en-US" dirty="0"/>
              <a:t>The following example selects all &lt;p&gt; elements that are children of a &lt;div&gt; element:</a:t>
            </a:r>
          </a:p>
          <a:p>
            <a:endParaRPr lang="en-IN" dirty="0"/>
          </a:p>
        </p:txBody>
      </p:sp>
    </p:spTree>
    <p:extLst>
      <p:ext uri="{BB962C8B-B14F-4D97-AF65-F5344CB8AC3E}">
        <p14:creationId xmlns:p14="http://schemas.microsoft.com/office/powerpoint/2010/main" val="19279022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Selectors in CSS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3" name="Content Placeholder 2">
            <a:extLst>
              <a:ext uri="{FF2B5EF4-FFF2-40B4-BE49-F238E27FC236}">
                <a16:creationId xmlns:a16="http://schemas.microsoft.com/office/drawing/2014/main" id="{7AE6E814-B02D-D15B-DA6B-B42CCC743242}"/>
              </a:ext>
            </a:extLst>
          </p:cNvPr>
          <p:cNvSpPr>
            <a:spLocks noGrp="1"/>
          </p:cNvSpPr>
          <p:nvPr>
            <p:ph idx="1"/>
          </p:nvPr>
        </p:nvSpPr>
        <p:spPr>
          <a:xfrm>
            <a:off x="294861" y="1455186"/>
            <a:ext cx="10515600" cy="4351338"/>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&lt;html&gt;</a:t>
            </a:r>
          </a:p>
          <a:p>
            <a:pPr marL="0" indent="0">
              <a:buNone/>
            </a:pPr>
            <a:r>
              <a:rPr lang="en-US" sz="1800" dirty="0">
                <a:latin typeface="Times New Roman" panose="02020603050405020304" pitchFamily="18" charset="0"/>
                <a:cs typeface="Times New Roman" panose="02020603050405020304" pitchFamily="18" charset="0"/>
              </a:rPr>
              <a:t>&lt;head&gt;</a:t>
            </a:r>
          </a:p>
          <a:p>
            <a:pPr marL="0" indent="0">
              <a:buNone/>
            </a:pPr>
            <a:r>
              <a:rPr lang="en-US" sz="1800" dirty="0">
                <a:latin typeface="Times New Roman" panose="02020603050405020304" pitchFamily="18" charset="0"/>
                <a:cs typeface="Times New Roman" panose="02020603050405020304" pitchFamily="18" charset="0"/>
              </a:rPr>
              <a:t>&lt;style&gt;</a:t>
            </a:r>
          </a:p>
          <a:p>
            <a:pPr marL="0" indent="0">
              <a:buNone/>
            </a:pPr>
            <a:r>
              <a:rPr lang="en-US" sz="1800" dirty="0">
                <a:latin typeface="Times New Roman" panose="02020603050405020304" pitchFamily="18" charset="0"/>
                <a:cs typeface="Times New Roman" panose="02020603050405020304" pitchFamily="18" charset="0"/>
              </a:rPr>
              <a:t>div &gt; p {</a:t>
            </a:r>
          </a:p>
          <a:p>
            <a:pPr marL="0" indent="0">
              <a:buNone/>
            </a:pPr>
            <a:r>
              <a:rPr lang="en-US" sz="1800" dirty="0">
                <a:latin typeface="Times New Roman" panose="02020603050405020304" pitchFamily="18" charset="0"/>
                <a:cs typeface="Times New Roman" panose="02020603050405020304" pitchFamily="18" charset="0"/>
              </a:rPr>
              <a:t>  background-color: yellow;</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&lt;/style&gt;</a:t>
            </a:r>
          </a:p>
          <a:p>
            <a:pPr marL="0" indent="0">
              <a:buNone/>
            </a:pPr>
            <a:r>
              <a:rPr lang="en-US" sz="1800" dirty="0">
                <a:latin typeface="Times New Roman" panose="02020603050405020304" pitchFamily="18" charset="0"/>
                <a:cs typeface="Times New Roman" panose="02020603050405020304" pitchFamily="18" charset="0"/>
              </a:rPr>
              <a:t>&lt;/head&gt;</a:t>
            </a:r>
          </a:p>
          <a:p>
            <a:pPr marL="0" indent="0">
              <a:buNone/>
            </a:pPr>
            <a:r>
              <a:rPr lang="en-US" sz="1800" dirty="0">
                <a:latin typeface="Times New Roman" panose="02020603050405020304" pitchFamily="18" charset="0"/>
                <a:cs typeface="Times New Roman" panose="02020603050405020304" pitchFamily="18" charset="0"/>
              </a:rPr>
              <a:t>&lt;body&gt;</a:t>
            </a:r>
          </a:p>
          <a:p>
            <a:pPr marL="0" indent="0">
              <a:buNone/>
            </a:pPr>
            <a:r>
              <a:rPr lang="en-US" sz="1800" dirty="0">
                <a:latin typeface="Times New Roman" panose="02020603050405020304" pitchFamily="18" charset="0"/>
                <a:cs typeface="Times New Roman" panose="02020603050405020304" pitchFamily="18" charset="0"/>
              </a:rPr>
              <a:t>&lt;h2&gt;Child Selector&lt;/h2&gt;</a:t>
            </a:r>
          </a:p>
          <a:p>
            <a:pPr marL="0" indent="0">
              <a:buNone/>
            </a:pPr>
            <a:r>
              <a:rPr lang="en-US" sz="1800" dirty="0">
                <a:latin typeface="Times New Roman" panose="02020603050405020304" pitchFamily="18" charset="0"/>
                <a:cs typeface="Times New Roman" panose="02020603050405020304" pitchFamily="18" charset="0"/>
              </a:rPr>
              <a:t>&lt;p&gt;The child selector (&gt;) selects all elements that are the children of a specified element.&lt;/p&gt;</a:t>
            </a:r>
          </a:p>
          <a:p>
            <a:pPr marL="0" indent="0">
              <a:buNone/>
            </a:pPr>
            <a:endParaRPr lang="en-IN" sz="1800" dirty="0"/>
          </a:p>
        </p:txBody>
      </p:sp>
    </p:spTree>
    <p:extLst>
      <p:ext uri="{BB962C8B-B14F-4D97-AF65-F5344CB8AC3E}">
        <p14:creationId xmlns:p14="http://schemas.microsoft.com/office/powerpoint/2010/main" val="2990260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Selectors in CSS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3" name="Content Placeholder 2">
            <a:extLst>
              <a:ext uri="{FF2B5EF4-FFF2-40B4-BE49-F238E27FC236}">
                <a16:creationId xmlns:a16="http://schemas.microsoft.com/office/drawing/2014/main" id="{7AE6E814-B02D-D15B-DA6B-B42CCC743242}"/>
              </a:ext>
            </a:extLst>
          </p:cNvPr>
          <p:cNvSpPr>
            <a:spLocks noGrp="1"/>
          </p:cNvSpPr>
          <p:nvPr>
            <p:ph idx="1"/>
          </p:nvPr>
        </p:nvSpPr>
        <p:spPr>
          <a:xfrm>
            <a:off x="452091" y="1537690"/>
            <a:ext cx="10515600" cy="4351338"/>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&lt;div&gt;</a:t>
            </a:r>
          </a:p>
          <a:p>
            <a:pPr marL="0" indent="0">
              <a:buNone/>
            </a:pPr>
            <a:r>
              <a:rPr lang="en-US" sz="1800" dirty="0">
                <a:latin typeface="Times New Roman" panose="02020603050405020304" pitchFamily="18" charset="0"/>
                <a:cs typeface="Times New Roman" panose="02020603050405020304" pitchFamily="18" charset="0"/>
              </a:rPr>
              <a:t>  &lt;p&gt;Paragraph 1 in the div.&lt;/p&gt;</a:t>
            </a:r>
          </a:p>
          <a:p>
            <a:pPr marL="0" indent="0">
              <a:buNone/>
            </a:pPr>
            <a:r>
              <a:rPr lang="en-US" sz="1800" dirty="0">
                <a:latin typeface="Times New Roman" panose="02020603050405020304" pitchFamily="18" charset="0"/>
                <a:cs typeface="Times New Roman" panose="02020603050405020304" pitchFamily="18" charset="0"/>
              </a:rPr>
              <a:t>  &lt;p&gt;Paragraph 2 in the div.&lt;/p&gt;</a:t>
            </a:r>
          </a:p>
          <a:p>
            <a:pPr marL="0" indent="0">
              <a:buNone/>
            </a:pPr>
            <a:r>
              <a:rPr lang="en-US" sz="1800" dirty="0">
                <a:latin typeface="Times New Roman" panose="02020603050405020304" pitchFamily="18" charset="0"/>
                <a:cs typeface="Times New Roman" panose="02020603050405020304" pitchFamily="18" charset="0"/>
              </a:rPr>
              <a:t>  &lt;section&gt;</a:t>
            </a:r>
          </a:p>
          <a:p>
            <a:pPr marL="0" indent="0">
              <a:buNone/>
            </a:pPr>
            <a:r>
              <a:rPr lang="en-US" sz="1800" dirty="0">
                <a:latin typeface="Times New Roman" panose="02020603050405020304" pitchFamily="18" charset="0"/>
                <a:cs typeface="Times New Roman" panose="02020603050405020304" pitchFamily="18" charset="0"/>
              </a:rPr>
              <a:t>    &lt;!-- not Child but Descendant --&gt;</a:t>
            </a:r>
          </a:p>
          <a:p>
            <a:pPr marL="0" indent="0">
              <a:buNone/>
            </a:pPr>
            <a:r>
              <a:rPr lang="en-US" sz="1800" dirty="0">
                <a:latin typeface="Times New Roman" panose="02020603050405020304" pitchFamily="18" charset="0"/>
                <a:cs typeface="Times New Roman" panose="02020603050405020304" pitchFamily="18" charset="0"/>
              </a:rPr>
              <a:t>    &lt;p&gt;Paragraph 3 in the div (inside a section element).&lt;/p&gt;</a:t>
            </a:r>
          </a:p>
          <a:p>
            <a:pPr marL="0" indent="0">
              <a:buNone/>
            </a:pPr>
            <a:r>
              <a:rPr lang="en-US" sz="1800" dirty="0">
                <a:latin typeface="Times New Roman" panose="02020603050405020304" pitchFamily="18" charset="0"/>
                <a:cs typeface="Times New Roman" panose="02020603050405020304" pitchFamily="18" charset="0"/>
              </a:rPr>
              <a:t>  &lt;/section&gt;</a:t>
            </a:r>
          </a:p>
          <a:p>
            <a:pPr marL="0" indent="0">
              <a:buNone/>
            </a:pPr>
            <a:r>
              <a:rPr lang="en-US" sz="1800" dirty="0">
                <a:latin typeface="Times New Roman" panose="02020603050405020304" pitchFamily="18" charset="0"/>
                <a:cs typeface="Times New Roman" panose="02020603050405020304" pitchFamily="18" charset="0"/>
              </a:rPr>
              <a:t>  &lt;p&gt;Paragraph 4 in the div.&lt;/p&gt;</a:t>
            </a:r>
          </a:p>
          <a:p>
            <a:pPr marL="0" indent="0">
              <a:buNone/>
            </a:pPr>
            <a:r>
              <a:rPr lang="en-US" sz="1800" dirty="0">
                <a:latin typeface="Times New Roman" panose="02020603050405020304" pitchFamily="18" charset="0"/>
                <a:cs typeface="Times New Roman" panose="02020603050405020304" pitchFamily="18" charset="0"/>
              </a:rPr>
              <a:t>&lt;/div&gt;</a:t>
            </a:r>
          </a:p>
          <a:p>
            <a:pPr marL="0" indent="0">
              <a:buNone/>
            </a:pPr>
            <a:r>
              <a:rPr lang="en-US" sz="1800" dirty="0">
                <a:latin typeface="Times New Roman" panose="02020603050405020304" pitchFamily="18" charset="0"/>
                <a:cs typeface="Times New Roman" panose="02020603050405020304" pitchFamily="18" charset="0"/>
              </a:rPr>
              <a:t>&lt;p&gt;Paragraph 5. Not in a div.&lt;/p&gt;</a:t>
            </a:r>
          </a:p>
          <a:p>
            <a:pPr marL="0" indent="0">
              <a:buNone/>
            </a:pPr>
            <a:r>
              <a:rPr lang="en-US" sz="1800" dirty="0">
                <a:latin typeface="Times New Roman" panose="02020603050405020304" pitchFamily="18" charset="0"/>
                <a:cs typeface="Times New Roman" panose="02020603050405020304" pitchFamily="18" charset="0"/>
              </a:rPr>
              <a:t>&lt;p&gt;Paragraph 6. Not in a div.&lt;/p&gt;</a:t>
            </a:r>
          </a:p>
          <a:p>
            <a:pPr marL="0" indent="0">
              <a:buNone/>
            </a:pPr>
            <a:r>
              <a:rPr lang="en-US" sz="1800" dirty="0">
                <a:latin typeface="Times New Roman" panose="02020603050405020304" pitchFamily="18" charset="0"/>
                <a:cs typeface="Times New Roman" panose="02020603050405020304" pitchFamily="18" charset="0"/>
              </a:rPr>
              <a:t>&lt;/body&gt;</a:t>
            </a:r>
          </a:p>
          <a:p>
            <a:pPr marL="0" indent="0">
              <a:buNone/>
            </a:pPr>
            <a:r>
              <a:rPr lang="en-US" sz="1800" dirty="0">
                <a:latin typeface="Times New Roman" panose="02020603050405020304" pitchFamily="18" charset="0"/>
                <a:cs typeface="Times New Roman" panose="02020603050405020304" pitchFamily="18" charset="0"/>
              </a:rPr>
              <a:t>&lt;/html&gt;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6590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 Borders in CSS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3" name="Content Placeholder 2">
            <a:extLst>
              <a:ext uri="{FF2B5EF4-FFF2-40B4-BE49-F238E27FC236}">
                <a16:creationId xmlns:a16="http://schemas.microsoft.com/office/drawing/2014/main" id="{7AE6E814-B02D-D15B-DA6B-B42CCC743242}"/>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border-style property specifies what kind of border to display.</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following values are allowed:</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dotted - Defines a dotted border</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dashed - Defines a dashed border</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solid - Defines a solid border</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double - Defines a double border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6330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93111" y="690640"/>
            <a:ext cx="7999758" cy="461665"/>
          </a:xfrm>
          <a:prstGeom prst="rect">
            <a:avLst/>
          </a:prstGeom>
        </p:spPr>
        <p:txBody>
          <a:bodyPr wrap="square">
            <a:spAutoFit/>
          </a:bodyPr>
          <a:lstStyle/>
          <a:p>
            <a:r>
              <a:rPr lang="en-GB" sz="2400" b="1" dirty="0">
                <a:solidFill>
                  <a:schemeClr val="accent2">
                    <a:lumMod val="75000"/>
                  </a:schemeClr>
                </a:solidFill>
              </a:rPr>
              <a:t> Borders in CSS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15679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3" name="Content Placeholder 2">
            <a:extLst>
              <a:ext uri="{FF2B5EF4-FFF2-40B4-BE49-F238E27FC236}">
                <a16:creationId xmlns:a16="http://schemas.microsoft.com/office/drawing/2014/main" id="{7AE6E814-B02D-D15B-DA6B-B42CCC743242}"/>
              </a:ext>
            </a:extLst>
          </p:cNvPr>
          <p:cNvSpPr>
            <a:spLocks noGrp="1"/>
          </p:cNvSpPr>
          <p:nvPr>
            <p:ph idx="1"/>
          </p:nvPr>
        </p:nvSpPr>
        <p:spPr>
          <a:xfrm>
            <a:off x="393111" y="1212798"/>
            <a:ext cx="10515600" cy="4351338"/>
          </a:xfrm>
        </p:spPr>
        <p:txBody>
          <a:bodyPr>
            <a:normAutofit fontScale="25000" lnSpcReduction="20000"/>
          </a:bodyPr>
          <a:lstStyle/>
          <a:p>
            <a:pPr marL="0" indent="0">
              <a:buNone/>
            </a:pPr>
            <a:r>
              <a:rPr lang="en-US" sz="7200" dirty="0"/>
              <a:t>&lt;html&gt;</a:t>
            </a:r>
          </a:p>
          <a:p>
            <a:pPr marL="0" indent="0">
              <a:buNone/>
            </a:pPr>
            <a:r>
              <a:rPr lang="en-US" sz="7200" dirty="0"/>
              <a:t>&lt;head&gt;</a:t>
            </a:r>
          </a:p>
          <a:p>
            <a:pPr marL="0" indent="0">
              <a:buNone/>
            </a:pPr>
            <a:r>
              <a:rPr lang="en-US" sz="7200" dirty="0"/>
              <a:t>&lt;style&gt;</a:t>
            </a:r>
          </a:p>
          <a:p>
            <a:pPr marL="0" indent="0">
              <a:buNone/>
            </a:pPr>
            <a:r>
              <a:rPr lang="en-US" sz="7200" dirty="0"/>
              <a:t>div {</a:t>
            </a:r>
          </a:p>
          <a:p>
            <a:pPr marL="0" indent="0">
              <a:buNone/>
            </a:pPr>
            <a:r>
              <a:rPr lang="en-US" sz="7200" dirty="0"/>
              <a:t>  border: 1px solid black;</a:t>
            </a:r>
          </a:p>
          <a:p>
            <a:pPr marL="0" indent="0">
              <a:buNone/>
            </a:pPr>
            <a:r>
              <a:rPr lang="en-US" sz="7200" dirty="0"/>
              <a:t>  margin-top: 100px;</a:t>
            </a:r>
          </a:p>
          <a:p>
            <a:pPr marL="0" indent="0">
              <a:buNone/>
            </a:pPr>
            <a:r>
              <a:rPr lang="en-US" sz="7200" dirty="0"/>
              <a:t>  margin-bottom: 100px;</a:t>
            </a:r>
          </a:p>
          <a:p>
            <a:pPr marL="0" indent="0">
              <a:buNone/>
            </a:pPr>
            <a:r>
              <a:rPr lang="en-US" sz="7200" dirty="0"/>
              <a:t>  margin-right: 150px;</a:t>
            </a:r>
          </a:p>
          <a:p>
            <a:pPr marL="0" indent="0">
              <a:buNone/>
            </a:pPr>
            <a:r>
              <a:rPr lang="en-US" sz="7200" dirty="0"/>
              <a:t>  margin-left: 80px;</a:t>
            </a:r>
          </a:p>
          <a:p>
            <a:pPr marL="0" indent="0">
              <a:buNone/>
            </a:pPr>
            <a:r>
              <a:rPr lang="en-US" sz="7200" dirty="0"/>
              <a:t>  background-color: </a:t>
            </a:r>
            <a:r>
              <a:rPr lang="en-US" sz="7200" dirty="0" err="1"/>
              <a:t>lightblue</a:t>
            </a:r>
            <a:r>
              <a:rPr lang="en-US" sz="7200" dirty="0"/>
              <a:t>;</a:t>
            </a:r>
          </a:p>
          <a:p>
            <a:pPr marL="0" indent="0">
              <a:buNone/>
            </a:pPr>
            <a:r>
              <a:rPr lang="en-US" sz="7200" dirty="0"/>
              <a:t>}</a:t>
            </a:r>
          </a:p>
          <a:p>
            <a:pPr marL="0" indent="0">
              <a:buNone/>
            </a:pPr>
            <a:r>
              <a:rPr lang="en-US" sz="7200" dirty="0"/>
              <a:t>&lt;/style&gt;</a:t>
            </a:r>
          </a:p>
          <a:p>
            <a:pPr marL="0" indent="0">
              <a:buNone/>
            </a:pPr>
            <a:r>
              <a:rPr lang="en-US" sz="7200" dirty="0"/>
              <a:t>&lt;/head&gt;</a:t>
            </a:r>
          </a:p>
          <a:p>
            <a:pPr marL="0" indent="0">
              <a:buNone/>
            </a:pPr>
            <a:r>
              <a:rPr lang="en-US" sz="7200" dirty="0"/>
              <a:t>&lt;body&gt;</a:t>
            </a:r>
          </a:p>
          <a:p>
            <a:pPr marL="0" indent="0">
              <a:buNone/>
            </a:pPr>
            <a:r>
              <a:rPr lang="en-US" sz="7200" dirty="0"/>
              <a:t>&lt;h2&gt;Using individual margin properties&lt;/h2&gt;</a:t>
            </a:r>
          </a:p>
          <a:p>
            <a:pPr marL="0" indent="0">
              <a:buNone/>
            </a:pPr>
            <a:r>
              <a:rPr lang="en-US" sz="7200" dirty="0"/>
              <a:t>&lt;div&gt;This div element has a top margin of 100px, a right margin of 150px, a bottom margin of 100px, and a left margin of 80px.&lt;/div&gt;</a:t>
            </a:r>
          </a:p>
          <a:p>
            <a:pPr marL="0" indent="0">
              <a:buNone/>
            </a:pPr>
            <a:r>
              <a:rPr lang="en-US" sz="7200" dirty="0"/>
              <a:t>&lt;/body&gt;</a:t>
            </a:r>
          </a:p>
          <a:p>
            <a:pPr marL="0" indent="0">
              <a:buNone/>
            </a:pPr>
            <a:r>
              <a:rPr lang="en-US" sz="7200" dirty="0"/>
              <a:t>&lt;/html&gt;</a:t>
            </a:r>
          </a:p>
          <a:p>
            <a:pPr marL="0" indent="0">
              <a:buNone/>
            </a:pPr>
            <a:endParaRPr lang="en-US" sz="7200" dirty="0"/>
          </a:p>
          <a:p>
            <a:endParaRPr lang="en-US" dirty="0"/>
          </a:p>
          <a:p>
            <a:endParaRPr lang="en-IN" dirty="0"/>
          </a:p>
        </p:txBody>
      </p:sp>
    </p:spTree>
    <p:extLst>
      <p:ext uri="{BB962C8B-B14F-4D97-AF65-F5344CB8AC3E}">
        <p14:creationId xmlns:p14="http://schemas.microsoft.com/office/powerpoint/2010/main" val="1618084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 Padding in CSS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3" name="Content Placeholder 2">
            <a:extLst>
              <a:ext uri="{FF2B5EF4-FFF2-40B4-BE49-F238E27FC236}">
                <a16:creationId xmlns:a16="http://schemas.microsoft.com/office/drawing/2014/main" id="{7AE6E814-B02D-D15B-DA6B-B42CCC743242}"/>
              </a:ext>
            </a:extLst>
          </p:cNvPr>
          <p:cNvSpPr>
            <a:spLocks noGrp="1"/>
          </p:cNvSpPr>
          <p:nvPr>
            <p:ph idx="1"/>
          </p:nvPr>
        </p:nvSpPr>
        <p:spPr/>
        <p:txBody>
          <a:bodyPr/>
          <a:lstStyle/>
          <a:p>
            <a:r>
              <a:rPr lang="en-US" dirty="0"/>
              <a:t>Padding is used to create space around an element's content, inside of any defined borders.</a:t>
            </a:r>
          </a:p>
          <a:p>
            <a:r>
              <a:rPr lang="en-US" dirty="0">
                <a:solidFill>
                  <a:srgbClr val="A52A2A"/>
                </a:solidFill>
                <a:effectLst/>
              </a:rPr>
              <a:t>div </a:t>
            </a:r>
            <a:r>
              <a:rPr lang="en-US" dirty="0">
                <a:solidFill>
                  <a:srgbClr val="000000"/>
                </a:solidFill>
                <a:effectLst/>
              </a:rPr>
              <a:t>{</a:t>
            </a:r>
            <a:br>
              <a:rPr lang="en-US" dirty="0">
                <a:solidFill>
                  <a:srgbClr val="FF0000"/>
                </a:solidFill>
                <a:effectLst/>
              </a:rPr>
            </a:br>
            <a:r>
              <a:rPr lang="en-US" dirty="0">
                <a:solidFill>
                  <a:srgbClr val="FF0000"/>
                </a:solidFill>
                <a:effectLst/>
              </a:rPr>
              <a:t>  padding-top</a:t>
            </a:r>
            <a:r>
              <a:rPr lang="en-US" dirty="0">
                <a:solidFill>
                  <a:srgbClr val="000000"/>
                </a:solidFill>
                <a:effectLst/>
              </a:rPr>
              <a:t>:</a:t>
            </a:r>
            <a:r>
              <a:rPr lang="en-US" dirty="0">
                <a:solidFill>
                  <a:srgbClr val="0000CD"/>
                </a:solidFill>
                <a:effectLst/>
              </a:rPr>
              <a:t> 50px</a:t>
            </a:r>
            <a:r>
              <a:rPr lang="en-US" dirty="0">
                <a:solidFill>
                  <a:srgbClr val="000000"/>
                </a:solidFill>
                <a:effectLst/>
              </a:rPr>
              <a:t>;</a:t>
            </a:r>
            <a:br>
              <a:rPr lang="en-US" dirty="0">
                <a:solidFill>
                  <a:srgbClr val="FF0000"/>
                </a:solidFill>
                <a:effectLst/>
              </a:rPr>
            </a:br>
            <a:r>
              <a:rPr lang="en-US" dirty="0">
                <a:solidFill>
                  <a:srgbClr val="FF0000"/>
                </a:solidFill>
                <a:effectLst/>
              </a:rPr>
              <a:t>  padding-right</a:t>
            </a:r>
            <a:r>
              <a:rPr lang="en-US" dirty="0">
                <a:solidFill>
                  <a:srgbClr val="000000"/>
                </a:solidFill>
                <a:effectLst/>
              </a:rPr>
              <a:t>:</a:t>
            </a:r>
            <a:r>
              <a:rPr lang="en-US" dirty="0">
                <a:solidFill>
                  <a:srgbClr val="0000CD"/>
                </a:solidFill>
                <a:effectLst/>
              </a:rPr>
              <a:t> 30px</a:t>
            </a:r>
            <a:r>
              <a:rPr lang="en-US" dirty="0">
                <a:solidFill>
                  <a:srgbClr val="000000"/>
                </a:solidFill>
                <a:effectLst/>
              </a:rPr>
              <a:t>;</a:t>
            </a:r>
            <a:br>
              <a:rPr lang="en-US" dirty="0">
                <a:solidFill>
                  <a:srgbClr val="FF0000"/>
                </a:solidFill>
                <a:effectLst/>
              </a:rPr>
            </a:br>
            <a:r>
              <a:rPr lang="en-US" dirty="0">
                <a:solidFill>
                  <a:srgbClr val="FF0000"/>
                </a:solidFill>
                <a:effectLst/>
              </a:rPr>
              <a:t>  padding-bottom</a:t>
            </a:r>
            <a:r>
              <a:rPr lang="en-US" dirty="0">
                <a:solidFill>
                  <a:srgbClr val="000000"/>
                </a:solidFill>
                <a:effectLst/>
              </a:rPr>
              <a:t>:</a:t>
            </a:r>
            <a:r>
              <a:rPr lang="en-US" dirty="0">
                <a:solidFill>
                  <a:srgbClr val="0000CD"/>
                </a:solidFill>
                <a:effectLst/>
              </a:rPr>
              <a:t> 50px</a:t>
            </a:r>
            <a:r>
              <a:rPr lang="en-US" dirty="0">
                <a:solidFill>
                  <a:srgbClr val="000000"/>
                </a:solidFill>
                <a:effectLst/>
              </a:rPr>
              <a:t>;</a:t>
            </a:r>
            <a:br>
              <a:rPr lang="en-US" dirty="0">
                <a:solidFill>
                  <a:srgbClr val="FF0000"/>
                </a:solidFill>
                <a:effectLst/>
              </a:rPr>
            </a:br>
            <a:r>
              <a:rPr lang="en-US" dirty="0">
                <a:solidFill>
                  <a:srgbClr val="FF0000"/>
                </a:solidFill>
                <a:effectLst/>
              </a:rPr>
              <a:t>  padding-left</a:t>
            </a:r>
            <a:r>
              <a:rPr lang="en-US" dirty="0">
                <a:solidFill>
                  <a:srgbClr val="000000"/>
                </a:solidFill>
                <a:effectLst/>
              </a:rPr>
              <a:t>:</a:t>
            </a:r>
            <a:r>
              <a:rPr lang="en-US" dirty="0">
                <a:solidFill>
                  <a:srgbClr val="0000CD"/>
                </a:solidFill>
                <a:effectLst/>
              </a:rPr>
              <a:t> 80px</a:t>
            </a:r>
            <a:r>
              <a:rPr lang="en-US" dirty="0">
                <a:solidFill>
                  <a:srgbClr val="000000"/>
                </a:solidFill>
                <a:effectLst/>
              </a:rPr>
              <a:t>;</a:t>
            </a:r>
            <a:br>
              <a:rPr lang="en-US" dirty="0">
                <a:solidFill>
                  <a:srgbClr val="FF0000"/>
                </a:solidFill>
                <a:effectLst/>
              </a:rPr>
            </a:br>
            <a:r>
              <a:rPr lang="en-US" dirty="0">
                <a:solidFill>
                  <a:srgbClr val="000000"/>
                </a:solidFill>
                <a:effectLst/>
              </a:rPr>
              <a:t>}</a:t>
            </a:r>
            <a:endParaRPr lang="en-IN" dirty="0"/>
          </a:p>
        </p:txBody>
      </p:sp>
    </p:spTree>
    <p:extLst>
      <p:ext uri="{BB962C8B-B14F-4D97-AF65-F5344CB8AC3E}">
        <p14:creationId xmlns:p14="http://schemas.microsoft.com/office/powerpoint/2010/main" val="3874150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 &lt;div&gt; in HTML</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2" name="Content Placeholder 1">
            <a:extLst>
              <a:ext uri="{FF2B5EF4-FFF2-40B4-BE49-F238E27FC236}">
                <a16:creationId xmlns:a16="http://schemas.microsoft.com/office/drawing/2014/main" id="{2CBC6AD3-8A84-1CA8-8B27-86086650B045}"/>
              </a:ext>
            </a:extLst>
          </p:cNvPr>
          <p:cNvSpPr>
            <a:spLocks noGrp="1" noChangeArrowheads="1"/>
          </p:cNvSpPr>
          <p:nvPr>
            <p:ph idx="1"/>
          </p:nvPr>
        </p:nvSpPr>
        <p:spPr bwMode="auto">
          <a:xfrm>
            <a:off x="750920" y="1780284"/>
            <a:ext cx="891487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&lt;div&gt; tag defines a division or a section in an HTML document.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&lt;div&gt; tag is used as a container for HTML elements –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which is then styled with CSS or manipulated with JavaScript.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&lt;div&gt; tag is easily styled by using the class or id attribute.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Any sort of content can be put inside the &lt;div&gt; tag!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default, browsers always place a line break before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after the &lt;div&gt; element.</a:t>
            </a:r>
          </a:p>
        </p:txBody>
      </p:sp>
    </p:spTree>
    <p:extLst>
      <p:ext uri="{BB962C8B-B14F-4D97-AF65-F5344CB8AC3E}">
        <p14:creationId xmlns:p14="http://schemas.microsoft.com/office/powerpoint/2010/main" val="332673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7D875759-F74B-4A2F-B0A4-6CC6C8A336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632" y="1482288"/>
            <a:ext cx="8723704" cy="49024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lose up of a logo&#10;&#10;Description automatically generated">
            <a:extLst>
              <a:ext uri="{FF2B5EF4-FFF2-40B4-BE49-F238E27FC236}">
                <a16:creationId xmlns:a16="http://schemas.microsoft.com/office/drawing/2014/main" id="{D2C99631-D821-4882-96E1-248FFA836F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6399" y="-20320"/>
            <a:ext cx="933598" cy="1398963"/>
          </a:xfrm>
          <a:prstGeom prst="rect">
            <a:avLst/>
          </a:prstGeom>
        </p:spPr>
      </p:pic>
      <p:sp>
        <p:nvSpPr>
          <p:cNvPr id="10" name="Rectangle 9">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GB" sz="2400" b="1" dirty="0">
                <a:solidFill>
                  <a:schemeClr val="accent2">
                    <a:lumMod val="75000"/>
                  </a:schemeClr>
                </a:solidFill>
              </a:rPr>
              <a:t>Introduction</a:t>
            </a:r>
          </a:p>
        </p:txBody>
      </p:sp>
      <p:cxnSp>
        <p:nvCxnSpPr>
          <p:cNvPr id="11" name="Straight Connector 10">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Tree>
    <p:extLst>
      <p:ext uri="{BB962C8B-B14F-4D97-AF65-F5344CB8AC3E}">
        <p14:creationId xmlns:p14="http://schemas.microsoft.com/office/powerpoint/2010/main" val="2602799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err="1">
                <a:solidFill>
                  <a:schemeClr val="accent2">
                    <a:lumMod val="75000"/>
                  </a:schemeClr>
                </a:solidFill>
              </a:rPr>
              <a:t>Div</a:t>
            </a:r>
            <a:r>
              <a:rPr lang="en-GB" sz="2400" b="1" dirty="0">
                <a:solidFill>
                  <a:schemeClr val="accent2">
                    <a:lumMod val="75000"/>
                  </a:schemeClr>
                </a:solidFill>
              </a:rPr>
              <a:t> tag in HTML</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3" name="Content Placeholder 2">
            <a:extLst>
              <a:ext uri="{FF2B5EF4-FFF2-40B4-BE49-F238E27FC236}">
                <a16:creationId xmlns:a16="http://schemas.microsoft.com/office/drawing/2014/main" id="{7AE6E814-B02D-D15B-DA6B-B42CCC743242}"/>
              </a:ext>
            </a:extLst>
          </p:cNvPr>
          <p:cNvSpPr>
            <a:spLocks noGrp="1"/>
          </p:cNvSpPr>
          <p:nvPr>
            <p:ph idx="1"/>
          </p:nvPr>
        </p:nvSpPr>
        <p:spPr>
          <a:xfrm>
            <a:off x="452091" y="1537690"/>
            <a:ext cx="10515600" cy="4351338"/>
          </a:xfrm>
        </p:spPr>
        <p:txBody>
          <a:bodyPr>
            <a:normAutofit fontScale="25000" lnSpcReduction="20000"/>
          </a:bodyPr>
          <a:lstStyle/>
          <a:p>
            <a:pPr marL="0" indent="0">
              <a:buNone/>
            </a:pPr>
            <a:r>
              <a:rPr lang="en-US" sz="7200" dirty="0">
                <a:latin typeface="Times New Roman" panose="02020603050405020304" pitchFamily="18" charset="0"/>
                <a:cs typeface="Times New Roman" panose="02020603050405020304" pitchFamily="18" charset="0"/>
              </a:rPr>
              <a:t>&lt;html&gt;</a:t>
            </a:r>
          </a:p>
          <a:p>
            <a:pPr marL="0" indent="0">
              <a:buNone/>
            </a:pPr>
            <a:r>
              <a:rPr lang="en-US" sz="7200" dirty="0">
                <a:latin typeface="Times New Roman" panose="02020603050405020304" pitchFamily="18" charset="0"/>
                <a:cs typeface="Times New Roman" panose="02020603050405020304" pitchFamily="18" charset="0"/>
              </a:rPr>
              <a:t>&lt;html&gt;</a:t>
            </a:r>
          </a:p>
          <a:p>
            <a:pPr marL="0" indent="0">
              <a:buNone/>
            </a:pPr>
            <a:r>
              <a:rPr lang="en-US" sz="7200" dirty="0">
                <a:latin typeface="Times New Roman" panose="02020603050405020304" pitchFamily="18" charset="0"/>
                <a:cs typeface="Times New Roman" panose="02020603050405020304" pitchFamily="18" charset="0"/>
              </a:rPr>
              <a:t>&lt;head&gt;</a:t>
            </a:r>
          </a:p>
          <a:p>
            <a:pPr marL="0" indent="0">
              <a:buNone/>
            </a:pPr>
            <a:r>
              <a:rPr lang="en-US" sz="7200" dirty="0">
                <a:latin typeface="Times New Roman" panose="02020603050405020304" pitchFamily="18" charset="0"/>
                <a:cs typeface="Times New Roman" panose="02020603050405020304" pitchFamily="18" charset="0"/>
              </a:rPr>
              <a:t>&lt;style&gt;</a:t>
            </a:r>
          </a:p>
          <a:p>
            <a:pPr marL="0" indent="0">
              <a:buNone/>
            </a:pPr>
            <a:r>
              <a:rPr lang="en-US" sz="7200" dirty="0">
                <a:latin typeface="Times New Roman" panose="02020603050405020304" pitchFamily="18" charset="0"/>
                <a:cs typeface="Times New Roman" panose="02020603050405020304" pitchFamily="18" charset="0"/>
              </a:rPr>
              <a:t>div { </a:t>
            </a:r>
          </a:p>
          <a:p>
            <a:pPr marL="0" indent="0">
              <a:buNone/>
            </a:pPr>
            <a:r>
              <a:rPr lang="en-US" sz="7200" dirty="0">
                <a:latin typeface="Times New Roman" panose="02020603050405020304" pitchFamily="18" charset="0"/>
                <a:cs typeface="Times New Roman" panose="02020603050405020304" pitchFamily="18" charset="0"/>
              </a:rPr>
              <a:t>  display: block;</a:t>
            </a:r>
          </a:p>
          <a:p>
            <a:pPr marL="0" indent="0">
              <a:buNone/>
            </a:pPr>
            <a:r>
              <a:rPr lang="en-US" sz="7200" dirty="0">
                <a:latin typeface="Times New Roman" panose="02020603050405020304" pitchFamily="18" charset="0"/>
                <a:cs typeface="Times New Roman" panose="02020603050405020304" pitchFamily="18" charset="0"/>
              </a:rPr>
              <a:t>}</a:t>
            </a:r>
          </a:p>
          <a:p>
            <a:pPr marL="0" indent="0">
              <a:buNone/>
            </a:pPr>
            <a:r>
              <a:rPr lang="en-US" sz="7200" dirty="0">
                <a:latin typeface="Times New Roman" panose="02020603050405020304" pitchFamily="18" charset="0"/>
                <a:cs typeface="Times New Roman" panose="02020603050405020304" pitchFamily="18" charset="0"/>
              </a:rPr>
              <a:t>&lt;/style&gt;</a:t>
            </a:r>
          </a:p>
          <a:p>
            <a:pPr marL="0" indent="0">
              <a:buNone/>
            </a:pPr>
            <a:r>
              <a:rPr lang="en-US" sz="7200" dirty="0">
                <a:latin typeface="Times New Roman" panose="02020603050405020304" pitchFamily="18" charset="0"/>
                <a:cs typeface="Times New Roman" panose="02020603050405020304" pitchFamily="18" charset="0"/>
              </a:rPr>
              <a:t>&lt;/head&gt;</a:t>
            </a:r>
          </a:p>
          <a:p>
            <a:pPr marL="0" indent="0">
              <a:buNone/>
            </a:pPr>
            <a:r>
              <a:rPr lang="en-US" sz="7200" dirty="0">
                <a:latin typeface="Times New Roman" panose="02020603050405020304" pitchFamily="18" charset="0"/>
                <a:cs typeface="Times New Roman" panose="02020603050405020304" pitchFamily="18" charset="0"/>
              </a:rPr>
              <a:t>&lt;body&gt;</a:t>
            </a:r>
          </a:p>
          <a:p>
            <a:pPr marL="0" indent="0">
              <a:buNone/>
            </a:pPr>
            <a:r>
              <a:rPr lang="en-US" sz="7200" dirty="0">
                <a:latin typeface="Times New Roman" panose="02020603050405020304" pitchFamily="18" charset="0"/>
                <a:cs typeface="Times New Roman" panose="02020603050405020304" pitchFamily="18" charset="0"/>
              </a:rPr>
              <a:t>A div element is displayed like this:</a:t>
            </a:r>
          </a:p>
          <a:p>
            <a:pPr marL="0" indent="0">
              <a:buNone/>
            </a:pPr>
            <a:r>
              <a:rPr lang="en-US" sz="7200" dirty="0">
                <a:latin typeface="Times New Roman" panose="02020603050405020304" pitchFamily="18" charset="0"/>
                <a:cs typeface="Times New Roman" panose="02020603050405020304" pitchFamily="18" charset="0"/>
              </a:rPr>
              <a:t>&lt;div&gt;This is some text in a div element.&lt;/div&gt;</a:t>
            </a:r>
          </a:p>
          <a:p>
            <a:pPr marL="0" indent="0">
              <a:buNone/>
            </a:pPr>
            <a:r>
              <a:rPr lang="en-US" sz="7200" dirty="0">
                <a:latin typeface="Times New Roman" panose="02020603050405020304" pitchFamily="18" charset="0"/>
                <a:cs typeface="Times New Roman" panose="02020603050405020304" pitchFamily="18" charset="0"/>
              </a:rPr>
              <a:t>Change the default CSS settings to see the effect.</a:t>
            </a:r>
          </a:p>
          <a:p>
            <a:pPr marL="0" indent="0">
              <a:buNone/>
            </a:pPr>
            <a:r>
              <a:rPr lang="en-US" sz="7200" dirty="0">
                <a:latin typeface="Times New Roman" panose="02020603050405020304" pitchFamily="18" charset="0"/>
                <a:cs typeface="Times New Roman" panose="02020603050405020304" pitchFamily="18" charset="0"/>
              </a:rPr>
              <a:t>&lt;/body&gt;</a:t>
            </a:r>
          </a:p>
          <a:p>
            <a:pPr marL="0" indent="0">
              <a:buNone/>
            </a:pPr>
            <a:r>
              <a:rPr lang="en-US" sz="7200" dirty="0">
                <a:latin typeface="Times New Roman" panose="02020603050405020304" pitchFamily="18" charset="0"/>
                <a:cs typeface="Times New Roman" panose="02020603050405020304" pitchFamily="18" charset="0"/>
              </a:rPr>
              <a:t>&lt;/html&gt;</a:t>
            </a:r>
          </a:p>
          <a:p>
            <a:endParaRPr lang="en-IN" dirty="0"/>
          </a:p>
        </p:txBody>
      </p:sp>
    </p:spTree>
    <p:extLst>
      <p:ext uri="{BB962C8B-B14F-4D97-AF65-F5344CB8AC3E}">
        <p14:creationId xmlns:p14="http://schemas.microsoft.com/office/powerpoint/2010/main" val="11108131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 div tag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3" name="Content Placeholder 2">
            <a:extLst>
              <a:ext uri="{FF2B5EF4-FFF2-40B4-BE49-F238E27FC236}">
                <a16:creationId xmlns:a16="http://schemas.microsoft.com/office/drawing/2014/main" id="{7AE6E814-B02D-D15B-DA6B-B42CCC743242}"/>
              </a:ext>
            </a:extLst>
          </p:cNvPr>
          <p:cNvSpPr>
            <a:spLocks noGrp="1"/>
          </p:cNvSpPr>
          <p:nvPr>
            <p:ph idx="1"/>
          </p:nvPr>
        </p:nvSpPr>
        <p:spPr/>
        <p:txBody>
          <a:bodyPr/>
          <a:lstStyle/>
          <a:p>
            <a:r>
              <a:rPr lang="en-US" dirty="0">
                <a:solidFill>
                  <a:srgbClr val="A52A2A"/>
                </a:solidFill>
                <a:effectLst/>
              </a:rPr>
              <a:t>div </a:t>
            </a:r>
            <a:r>
              <a:rPr lang="en-US" dirty="0">
                <a:solidFill>
                  <a:srgbClr val="000000"/>
                </a:solidFill>
                <a:effectLst/>
              </a:rPr>
              <a:t>{</a:t>
            </a:r>
            <a:br>
              <a:rPr lang="en-US" dirty="0">
                <a:solidFill>
                  <a:srgbClr val="FF0000"/>
                </a:solidFill>
                <a:effectLst/>
              </a:rPr>
            </a:br>
            <a:r>
              <a:rPr lang="en-US" dirty="0">
                <a:solidFill>
                  <a:srgbClr val="FF0000"/>
                </a:solidFill>
                <a:effectLst/>
              </a:rPr>
              <a:t>  height</a:t>
            </a:r>
            <a:r>
              <a:rPr lang="en-US" dirty="0">
                <a:solidFill>
                  <a:srgbClr val="000000"/>
                </a:solidFill>
                <a:effectLst/>
              </a:rPr>
              <a:t>:</a:t>
            </a:r>
            <a:r>
              <a:rPr lang="en-US" dirty="0">
                <a:solidFill>
                  <a:srgbClr val="0000CD"/>
                </a:solidFill>
                <a:effectLst/>
              </a:rPr>
              <a:t> 200px</a:t>
            </a:r>
            <a:r>
              <a:rPr lang="en-US" dirty="0">
                <a:solidFill>
                  <a:srgbClr val="000000"/>
                </a:solidFill>
                <a:effectLst/>
              </a:rPr>
              <a:t>;</a:t>
            </a:r>
            <a:br>
              <a:rPr lang="en-US" dirty="0">
                <a:solidFill>
                  <a:srgbClr val="FF0000"/>
                </a:solidFill>
                <a:effectLst/>
              </a:rPr>
            </a:br>
            <a:r>
              <a:rPr lang="en-US" dirty="0">
                <a:solidFill>
                  <a:srgbClr val="FF0000"/>
                </a:solidFill>
                <a:effectLst/>
              </a:rPr>
              <a:t>  width</a:t>
            </a:r>
            <a:r>
              <a:rPr lang="en-US" dirty="0">
                <a:solidFill>
                  <a:srgbClr val="000000"/>
                </a:solidFill>
                <a:effectLst/>
              </a:rPr>
              <a:t>:</a:t>
            </a:r>
            <a:r>
              <a:rPr lang="en-US" dirty="0">
                <a:solidFill>
                  <a:srgbClr val="0000CD"/>
                </a:solidFill>
                <a:effectLst/>
              </a:rPr>
              <a:t> 50%</a:t>
            </a:r>
            <a:r>
              <a:rPr lang="en-US" dirty="0">
                <a:solidFill>
                  <a:srgbClr val="000000"/>
                </a:solidFill>
                <a:effectLst/>
              </a:rPr>
              <a:t>;</a:t>
            </a:r>
            <a:br>
              <a:rPr lang="en-US" dirty="0">
                <a:solidFill>
                  <a:srgbClr val="FF0000"/>
                </a:solidFill>
                <a:effectLst/>
              </a:rPr>
            </a:br>
            <a:r>
              <a:rPr lang="en-US" dirty="0">
                <a:solidFill>
                  <a:srgbClr val="FF0000"/>
                </a:solidFill>
                <a:effectLst/>
              </a:rPr>
              <a:t>  background-color</a:t>
            </a:r>
            <a:r>
              <a:rPr lang="en-US" dirty="0">
                <a:solidFill>
                  <a:srgbClr val="000000"/>
                </a:solidFill>
                <a:effectLst/>
              </a:rPr>
              <a:t>:</a:t>
            </a:r>
            <a:r>
              <a:rPr lang="en-US" dirty="0">
                <a:solidFill>
                  <a:srgbClr val="0000CD"/>
                </a:solidFill>
                <a:effectLst/>
              </a:rPr>
              <a:t> </a:t>
            </a:r>
            <a:r>
              <a:rPr lang="en-US" dirty="0" err="1">
                <a:solidFill>
                  <a:srgbClr val="0000CD"/>
                </a:solidFill>
                <a:effectLst/>
              </a:rPr>
              <a:t>powderblue</a:t>
            </a:r>
            <a:r>
              <a:rPr lang="en-US" dirty="0">
                <a:solidFill>
                  <a:srgbClr val="000000"/>
                </a:solidFill>
                <a:effectLst/>
              </a:rPr>
              <a:t>;</a:t>
            </a:r>
            <a:br>
              <a:rPr lang="en-US" dirty="0">
                <a:solidFill>
                  <a:srgbClr val="FF0000"/>
                </a:solidFill>
                <a:effectLst/>
              </a:rPr>
            </a:br>
            <a:r>
              <a:rPr lang="en-US" dirty="0">
                <a:solidFill>
                  <a:srgbClr val="000000"/>
                </a:solidFill>
                <a:effectLst/>
              </a:rPr>
              <a:t>}</a:t>
            </a:r>
          </a:p>
          <a:p>
            <a:endParaRPr lang="en-US" dirty="0">
              <a:solidFill>
                <a:srgbClr val="000000"/>
              </a:solidFill>
            </a:endParaRPr>
          </a:p>
          <a:p>
            <a:r>
              <a:rPr lang="en-US" dirty="0"/>
              <a:t>For example, a three-paragraph article may be enclosed in a div, and a navigation menu containing links might be enclosed in another div. Using </a:t>
            </a:r>
            <a:r>
              <a:rPr lang="en-US" dirty="0" err="1"/>
              <a:t>divs</a:t>
            </a:r>
            <a:r>
              <a:rPr lang="en-US" dirty="0"/>
              <a:t> this way makes it easier to identify different sections of a page and apply styling to them with CSS.</a:t>
            </a:r>
            <a:endParaRPr lang="en-IN" dirty="0"/>
          </a:p>
        </p:txBody>
      </p:sp>
    </p:spTree>
    <p:extLst>
      <p:ext uri="{BB962C8B-B14F-4D97-AF65-F5344CB8AC3E}">
        <p14:creationId xmlns:p14="http://schemas.microsoft.com/office/powerpoint/2010/main" val="7363718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 Height and Width in CSS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5" name="Content Placeholder 4">
            <a:extLst>
              <a:ext uri="{FF2B5EF4-FFF2-40B4-BE49-F238E27FC236}">
                <a16:creationId xmlns:a16="http://schemas.microsoft.com/office/drawing/2014/main" id="{58ABFA5B-AD6D-B1D9-44C2-BE698762CB35}"/>
              </a:ext>
            </a:extLst>
          </p:cNvPr>
          <p:cNvSpPr>
            <a:spLocks noGrp="1"/>
          </p:cNvSpPr>
          <p:nvPr>
            <p:ph idx="1"/>
          </p:nvPr>
        </p:nvSpPr>
        <p:spPr/>
        <p:txBody>
          <a:bodyPr/>
          <a:lstStyle/>
          <a:p>
            <a:r>
              <a:rPr lang="en-US" b="1" dirty="0"/>
              <a:t>span</a:t>
            </a:r>
          </a:p>
          <a:p>
            <a:r>
              <a:rPr lang="en-US" dirty="0"/>
              <a:t>The span element is a generic inline element, typically used to apply styling to a portion of inline content. </a:t>
            </a:r>
          </a:p>
          <a:p>
            <a:r>
              <a:rPr lang="en-US" dirty="0"/>
              <a:t>An inline element does not start a new line and only takes up as much space on the page as its content. </a:t>
            </a:r>
          </a:p>
          <a:p>
            <a:r>
              <a:rPr lang="en-US" dirty="0"/>
              <a:t>Span tags are used on small segments of text, links, images, and other HTML elements that appear inline with the surrounding content.</a:t>
            </a:r>
          </a:p>
          <a:p>
            <a:endParaRPr lang="en-IN" dirty="0"/>
          </a:p>
        </p:txBody>
      </p:sp>
    </p:spTree>
    <p:extLst>
      <p:ext uri="{BB962C8B-B14F-4D97-AF65-F5344CB8AC3E}">
        <p14:creationId xmlns:p14="http://schemas.microsoft.com/office/powerpoint/2010/main" val="19326950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 Span tag</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5" name="Content Placeholder 4">
            <a:extLst>
              <a:ext uri="{FF2B5EF4-FFF2-40B4-BE49-F238E27FC236}">
                <a16:creationId xmlns:a16="http://schemas.microsoft.com/office/drawing/2014/main" id="{CB6F240D-4F04-051B-DA4D-C53868BC871E}"/>
              </a:ext>
            </a:extLst>
          </p:cNvPr>
          <p:cNvSpPr>
            <a:spLocks noGrp="1"/>
          </p:cNvSpPr>
          <p:nvPr>
            <p:ph idx="1"/>
          </p:nvPr>
        </p:nvSpPr>
        <p:spPr/>
        <p:txBody>
          <a:bodyPr>
            <a:normAutofit lnSpcReduction="10000"/>
          </a:bodyPr>
          <a:lstStyle/>
          <a:p>
            <a:pPr marL="0" indent="0">
              <a:buNone/>
            </a:pPr>
            <a:r>
              <a:rPr lang="en-IN" dirty="0"/>
              <a:t>&lt;!DOCTYPE html&gt;</a:t>
            </a:r>
          </a:p>
          <a:p>
            <a:pPr marL="0" indent="0">
              <a:buNone/>
            </a:pPr>
            <a:r>
              <a:rPr lang="en-IN" dirty="0"/>
              <a:t>&lt;html&gt;</a:t>
            </a:r>
          </a:p>
          <a:p>
            <a:pPr marL="0" indent="0">
              <a:buNone/>
            </a:pPr>
            <a:r>
              <a:rPr lang="en-IN" dirty="0"/>
              <a:t>&lt;body&gt;</a:t>
            </a:r>
          </a:p>
          <a:p>
            <a:pPr marL="0" indent="0">
              <a:buNone/>
            </a:pPr>
            <a:r>
              <a:rPr lang="en-IN" dirty="0"/>
              <a:t>&lt;h1&gt;The span element&lt;/h1&gt;</a:t>
            </a:r>
          </a:p>
          <a:p>
            <a:pPr marL="0" indent="0">
              <a:buNone/>
            </a:pPr>
            <a:r>
              <a:rPr lang="en-IN" dirty="0"/>
              <a:t>&lt;p&gt;My mother has &lt;span style="</a:t>
            </a:r>
            <a:r>
              <a:rPr lang="en-IN" dirty="0" err="1"/>
              <a:t>color:blue;font-weight:bold</a:t>
            </a:r>
            <a:r>
              <a:rPr lang="en-IN" dirty="0"/>
              <a:t>"&gt;blue&lt;/span&gt; eyes and my father has &lt;span style="</a:t>
            </a:r>
            <a:r>
              <a:rPr lang="en-IN" dirty="0" err="1"/>
              <a:t>color:darkolivegreen;font-weight:bold</a:t>
            </a:r>
            <a:r>
              <a:rPr lang="en-IN" dirty="0"/>
              <a:t>"&gt;dark green&lt;/span&gt; eyes.&lt;/p&gt;</a:t>
            </a:r>
          </a:p>
          <a:p>
            <a:pPr marL="0" indent="0">
              <a:buNone/>
            </a:pPr>
            <a:r>
              <a:rPr lang="en-IN" dirty="0"/>
              <a:t>&lt;/body&gt;</a:t>
            </a:r>
          </a:p>
          <a:p>
            <a:pPr marL="0" indent="0">
              <a:buNone/>
            </a:pPr>
            <a:r>
              <a:rPr lang="en-IN" dirty="0"/>
              <a:t>&lt;/html&gt;</a:t>
            </a:r>
          </a:p>
        </p:txBody>
      </p:sp>
    </p:spTree>
    <p:extLst>
      <p:ext uri="{BB962C8B-B14F-4D97-AF65-F5344CB8AC3E}">
        <p14:creationId xmlns:p14="http://schemas.microsoft.com/office/powerpoint/2010/main" val="2165485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Selectors in CSS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3" name="Content Placeholder 2">
            <a:extLst>
              <a:ext uri="{FF2B5EF4-FFF2-40B4-BE49-F238E27FC236}">
                <a16:creationId xmlns:a16="http://schemas.microsoft.com/office/drawing/2014/main" id="{7AE6E814-B02D-D15B-DA6B-B42CCC743242}"/>
              </a:ext>
            </a:extLst>
          </p:cNvPr>
          <p:cNvSpPr>
            <a:spLocks noGrp="1"/>
          </p:cNvSpPr>
          <p:nvPr>
            <p:ph idx="1"/>
          </p:nvPr>
        </p:nvSpPr>
        <p:spPr>
          <a:xfrm>
            <a:off x="393111" y="1455186"/>
            <a:ext cx="10515600" cy="4351338"/>
          </a:xfrm>
        </p:spPr>
        <p:txBody>
          <a:bodyPr>
            <a:noAutofit/>
          </a:bodyPr>
          <a:lstStyle/>
          <a:p>
            <a:pPr marL="0" indent="0">
              <a:buNone/>
            </a:pPr>
            <a:r>
              <a:rPr lang="en-IN" sz="1600" b="1" u="sng" dirty="0"/>
              <a:t>Different List Item Markers</a:t>
            </a:r>
          </a:p>
          <a:p>
            <a:pPr marL="0" indent="0">
              <a:buNone/>
            </a:pPr>
            <a:r>
              <a:rPr lang="en-IN" sz="1600" dirty="0"/>
              <a:t>The list-style-type property specifies the type of list item marker.</a:t>
            </a:r>
          </a:p>
          <a:p>
            <a:pPr marL="0" indent="0">
              <a:buNone/>
            </a:pPr>
            <a:r>
              <a:rPr lang="en-IN" sz="1600" dirty="0"/>
              <a:t>The following example shows some of the available list item markers:</a:t>
            </a:r>
          </a:p>
          <a:p>
            <a:pPr marL="0" indent="0">
              <a:buNone/>
            </a:pPr>
            <a:r>
              <a:rPr lang="en-IN" sz="1600" dirty="0"/>
              <a:t>Example</a:t>
            </a:r>
          </a:p>
          <a:p>
            <a:pPr marL="0" indent="0">
              <a:buNone/>
            </a:pPr>
            <a:r>
              <a:rPr lang="en-IN" sz="1600" b="1" dirty="0" err="1">
                <a:solidFill>
                  <a:srgbClr val="FF0000"/>
                </a:solidFill>
              </a:rPr>
              <a:t>ul.a</a:t>
            </a:r>
            <a:r>
              <a:rPr lang="en-IN" sz="1600" b="1" dirty="0">
                <a:solidFill>
                  <a:srgbClr val="FF0000"/>
                </a:solidFill>
              </a:rPr>
              <a:t> {</a:t>
            </a:r>
          </a:p>
          <a:p>
            <a:pPr marL="0" indent="0">
              <a:buNone/>
            </a:pPr>
            <a:r>
              <a:rPr lang="en-IN" sz="1600" b="1" dirty="0">
                <a:solidFill>
                  <a:srgbClr val="FF0000"/>
                </a:solidFill>
              </a:rPr>
              <a:t>  list-style-type: circle;</a:t>
            </a:r>
          </a:p>
          <a:p>
            <a:pPr marL="0" indent="0">
              <a:buNone/>
            </a:pPr>
            <a:r>
              <a:rPr lang="en-IN" sz="1600" b="1" dirty="0">
                <a:solidFill>
                  <a:srgbClr val="FF0000"/>
                </a:solidFill>
              </a:rPr>
              <a:t>}</a:t>
            </a:r>
          </a:p>
          <a:p>
            <a:pPr marL="0" indent="0">
              <a:buNone/>
            </a:pPr>
            <a:r>
              <a:rPr lang="en-IN" sz="1600" b="1" dirty="0" err="1">
                <a:solidFill>
                  <a:srgbClr val="FF0000"/>
                </a:solidFill>
              </a:rPr>
              <a:t>ul.b</a:t>
            </a:r>
            <a:r>
              <a:rPr lang="en-IN" sz="1600" b="1" dirty="0">
                <a:solidFill>
                  <a:srgbClr val="FF0000"/>
                </a:solidFill>
              </a:rPr>
              <a:t> {</a:t>
            </a:r>
          </a:p>
          <a:p>
            <a:pPr marL="0" indent="0">
              <a:buNone/>
            </a:pPr>
            <a:r>
              <a:rPr lang="en-IN" sz="1600" b="1" dirty="0">
                <a:solidFill>
                  <a:srgbClr val="FF0000"/>
                </a:solidFill>
              </a:rPr>
              <a:t>  list-style-type: square;</a:t>
            </a:r>
          </a:p>
          <a:p>
            <a:pPr marL="0" indent="0">
              <a:buNone/>
            </a:pPr>
            <a:r>
              <a:rPr lang="en-IN" sz="1600" b="1" dirty="0">
                <a:solidFill>
                  <a:srgbClr val="FF0000"/>
                </a:solidFill>
              </a:rPr>
              <a:t>}</a:t>
            </a:r>
          </a:p>
          <a:p>
            <a:pPr marL="0" indent="0">
              <a:buNone/>
            </a:pPr>
            <a:r>
              <a:rPr lang="en-IN" sz="1600" b="1" dirty="0" err="1">
                <a:solidFill>
                  <a:srgbClr val="FF0000"/>
                </a:solidFill>
              </a:rPr>
              <a:t>ol.c</a:t>
            </a:r>
            <a:r>
              <a:rPr lang="en-IN" sz="1600" b="1" dirty="0">
                <a:solidFill>
                  <a:srgbClr val="FF0000"/>
                </a:solidFill>
              </a:rPr>
              <a:t> {</a:t>
            </a:r>
          </a:p>
          <a:p>
            <a:pPr marL="0" indent="0">
              <a:buNone/>
            </a:pPr>
            <a:r>
              <a:rPr lang="en-IN" sz="1600" b="1" dirty="0">
                <a:solidFill>
                  <a:srgbClr val="FF0000"/>
                </a:solidFill>
              </a:rPr>
              <a:t>  list-style-type: upper-roman;</a:t>
            </a:r>
          </a:p>
          <a:p>
            <a:pPr marL="0" indent="0">
              <a:buNone/>
            </a:pPr>
            <a:r>
              <a:rPr lang="en-IN" sz="1600" b="1" dirty="0">
                <a:solidFill>
                  <a:srgbClr val="FF0000"/>
                </a:solidFill>
              </a:rPr>
              <a:t>}</a:t>
            </a:r>
          </a:p>
          <a:p>
            <a:pPr marL="0" indent="0">
              <a:buNone/>
            </a:pPr>
            <a:r>
              <a:rPr lang="en-IN" sz="1600" b="1" dirty="0" err="1">
                <a:solidFill>
                  <a:srgbClr val="FF0000"/>
                </a:solidFill>
              </a:rPr>
              <a:t>ol.d</a:t>
            </a:r>
            <a:r>
              <a:rPr lang="en-IN" sz="1600" b="1" dirty="0">
                <a:solidFill>
                  <a:srgbClr val="FF0000"/>
                </a:solidFill>
              </a:rPr>
              <a:t> {</a:t>
            </a:r>
          </a:p>
          <a:p>
            <a:pPr marL="0" indent="0">
              <a:buNone/>
            </a:pPr>
            <a:r>
              <a:rPr lang="en-IN" sz="1600" b="1" dirty="0">
                <a:solidFill>
                  <a:srgbClr val="FF0000"/>
                </a:solidFill>
              </a:rPr>
              <a:t>  list-style-type: lower-alpha;</a:t>
            </a:r>
          </a:p>
          <a:p>
            <a:pPr marL="0" indent="0">
              <a:buNone/>
            </a:pPr>
            <a:r>
              <a:rPr lang="en-IN" sz="1600" b="1" dirty="0">
                <a:solidFill>
                  <a:srgbClr val="FF0000"/>
                </a:solidFill>
              </a:rPr>
              <a:t>} </a:t>
            </a:r>
          </a:p>
        </p:txBody>
      </p:sp>
    </p:spTree>
    <p:extLst>
      <p:ext uri="{BB962C8B-B14F-4D97-AF65-F5344CB8AC3E}">
        <p14:creationId xmlns:p14="http://schemas.microsoft.com/office/powerpoint/2010/main" val="12402928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a:t>vinayj@pes.edu</a:t>
            </a:r>
            <a:endParaRPr lang="en-IN" sz="2400" b="1" dirty="0"/>
          </a:p>
        </p:txBody>
      </p:sp>
      <p:sp>
        <p:nvSpPr>
          <p:cNvPr id="12" name="Rectangle 11">
            <a:extLst>
              <a:ext uri="{FF2B5EF4-FFF2-40B4-BE49-F238E27FC236}">
                <a16:creationId xmlns:a16="http://schemas.microsoft.com/office/drawing/2014/main" id="{A9F03FCF-7A6F-4612-88F7-18437FC4F2ED}"/>
              </a:ext>
            </a:extLst>
          </p:cNvPr>
          <p:cNvSpPr/>
          <p:nvPr/>
        </p:nvSpPr>
        <p:spPr>
          <a:xfrm>
            <a:off x="5460537" y="4573019"/>
            <a:ext cx="7497214" cy="461665"/>
          </a:xfrm>
          <a:prstGeom prst="rect">
            <a:avLst/>
          </a:prstGeom>
        </p:spPr>
        <p:txBody>
          <a:bodyPr wrap="square">
            <a:spAutoFit/>
          </a:bodyPr>
          <a:lstStyle/>
          <a:p>
            <a:r>
              <a:rPr lang="en-US" sz="2400" dirty="0"/>
              <a:t>+91 80 2672 6622</a:t>
            </a:r>
            <a:endParaRPr lang="en-IN" sz="2400" dirty="0"/>
          </a:p>
        </p:txBody>
      </p:sp>
      <p:grpSp>
        <p:nvGrpSpPr>
          <p:cNvPr id="2"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a:t>Vinay</a:t>
            </a:r>
            <a:r>
              <a:rPr lang="en-US" sz="2400" b="1" dirty="0"/>
              <a:t> Joshi</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and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5853" y="2160591"/>
            <a:ext cx="8195563" cy="3880773"/>
          </a:xfrm>
        </p:spPr>
        <p:txBody>
          <a:bodyPr/>
          <a:lstStyle/>
          <a:p>
            <a:pPr marL="609600" indent="-609600">
              <a:buSzPct val="90000"/>
              <a:buFont typeface="Wingdings" panose="05000000000000000000" pitchFamily="2" charset="2"/>
              <a:buAutoNum type="arabicParenR"/>
            </a:pPr>
            <a:r>
              <a:rPr lang="en-US" altLang="en-US" sz="2400" dirty="0">
                <a:latin typeface="Times New Roman" panose="02020603050405020304" pitchFamily="18" charset="0"/>
                <a:cs typeface="Times New Roman" panose="02020603050405020304" pitchFamily="18" charset="0"/>
              </a:rPr>
              <a:t>Inline Style - CSS is placed directly into the XHTML element.</a:t>
            </a:r>
          </a:p>
          <a:p>
            <a:pPr marL="609600" indent="-609600">
              <a:buSzPct val="90000"/>
              <a:buFont typeface="Wingdings" panose="05000000000000000000" pitchFamily="2" charset="2"/>
              <a:buAutoNum type="arabicParenR"/>
            </a:pPr>
            <a:endParaRPr lang="en-US" altLang="en-US" sz="2400" dirty="0">
              <a:latin typeface="Times New Roman" panose="02020603050405020304" pitchFamily="18" charset="0"/>
              <a:cs typeface="Times New Roman" panose="02020603050405020304" pitchFamily="18" charset="0"/>
            </a:endParaRPr>
          </a:p>
          <a:p>
            <a:pPr marL="609600" indent="-609600">
              <a:buSzPct val="90000"/>
              <a:buFont typeface="Wingdings" panose="05000000000000000000" pitchFamily="2" charset="2"/>
              <a:buAutoNum type="arabicParenR"/>
            </a:pPr>
            <a:r>
              <a:rPr lang="en-US" altLang="en-US" sz="2400" dirty="0">
                <a:latin typeface="Times New Roman" panose="02020603050405020304" pitchFamily="18" charset="0"/>
                <a:cs typeface="Times New Roman" panose="02020603050405020304" pitchFamily="18" charset="0"/>
              </a:rPr>
              <a:t>Internal Style Sheet - CSS is placed into a separate area within the &lt;head&gt; section of a web page.</a:t>
            </a:r>
          </a:p>
          <a:p>
            <a:pPr marL="609600" indent="-609600">
              <a:buSzPct val="90000"/>
              <a:buFont typeface="Wingdings" panose="05000000000000000000" pitchFamily="2" charset="2"/>
              <a:buAutoNum type="arabicParenR"/>
            </a:pPr>
            <a:endParaRPr lang="en-US" altLang="en-US" sz="2400" dirty="0">
              <a:latin typeface="Times New Roman" panose="02020603050405020304" pitchFamily="18" charset="0"/>
              <a:cs typeface="Times New Roman" panose="02020603050405020304" pitchFamily="18" charset="0"/>
            </a:endParaRPr>
          </a:p>
          <a:p>
            <a:pPr marL="609600" indent="-609600">
              <a:buSzPct val="90000"/>
              <a:buFont typeface="Wingdings" panose="05000000000000000000" pitchFamily="2" charset="2"/>
              <a:buAutoNum type="arabicParenR"/>
            </a:pPr>
            <a:r>
              <a:rPr lang="en-US" altLang="en-US" sz="2400" dirty="0">
                <a:latin typeface="Times New Roman" panose="02020603050405020304" pitchFamily="18" charset="0"/>
                <a:cs typeface="Times New Roman" panose="02020603050405020304" pitchFamily="18" charset="0"/>
              </a:rPr>
              <a:t>External Style Sheet - CSS is placed into a separate file and "connected" to a web page.  </a:t>
            </a:r>
          </a:p>
        </p:txBody>
      </p:sp>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Three ways to include CSS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4994" y="160409"/>
            <a:ext cx="10515600" cy="617513"/>
          </a:xfrm>
        </p:spPr>
        <p:txBody>
          <a:bodyPr>
            <a:normAutofit fontScale="90000"/>
          </a:bodyPr>
          <a:lstStyle/>
          <a:p>
            <a:r>
              <a:rPr lang="en-US" b="1" dirty="0">
                <a:solidFill>
                  <a:srgbClr val="0070C0"/>
                </a:solidFill>
              </a:rPr>
              <a:t>Inline Styles</a:t>
            </a:r>
            <a:endParaRPr lang="en-US" dirty="0">
              <a:solidFill>
                <a:srgbClr val="0070C0"/>
              </a:solidFill>
            </a:endParaRPr>
          </a:p>
        </p:txBody>
      </p:sp>
      <p:sp>
        <p:nvSpPr>
          <p:cNvPr id="3" name="Content Placeholder 2"/>
          <p:cNvSpPr>
            <a:spLocks noGrp="1"/>
          </p:cNvSpPr>
          <p:nvPr>
            <p:ph idx="1"/>
          </p:nvPr>
        </p:nvSpPr>
        <p:spPr>
          <a:xfrm>
            <a:off x="660779" y="777921"/>
            <a:ext cx="5153167" cy="5540991"/>
          </a:xfrm>
        </p:spPr>
        <p:txBody>
          <a:bodyPr>
            <a:normAutofit lnSpcReduction="10000"/>
          </a:bodyPr>
          <a:lstStyle/>
          <a:p>
            <a:r>
              <a:rPr lang="en-US" dirty="0">
                <a:latin typeface="Times New Roman" panose="02020603050405020304" pitchFamily="18" charset="0"/>
                <a:cs typeface="Times New Roman" panose="02020603050405020304" pitchFamily="18" charset="0"/>
              </a:rPr>
              <a:t>We can declare document styles inline in the HTML5 markup, in embedded style sheets or in separate CSS files.</a:t>
            </a:r>
          </a:p>
          <a:p>
            <a:r>
              <a:rPr lang="en-US" b="1" dirty="0">
                <a:solidFill>
                  <a:srgbClr val="FF0000"/>
                </a:solidFill>
                <a:latin typeface="Times New Roman" panose="02020603050405020304" pitchFamily="18" charset="0"/>
                <a:cs typeface="Times New Roman" panose="02020603050405020304" pitchFamily="18" charset="0"/>
              </a:rPr>
              <a:t>inline styles </a:t>
            </a:r>
            <a:r>
              <a:rPr lang="en-US" dirty="0">
                <a:latin typeface="Times New Roman" panose="02020603050405020304" pitchFamily="18" charset="0"/>
                <a:cs typeface="Times New Roman" panose="02020603050405020304" pitchFamily="18" charset="0"/>
              </a:rPr>
              <a:t>declare an individual element’s format using theHTML5 attribute </a:t>
            </a:r>
            <a:r>
              <a:rPr lang="en-US" b="1" dirty="0">
                <a:solidFill>
                  <a:srgbClr val="FF0000"/>
                </a:solidFill>
                <a:latin typeface="Times New Roman" panose="02020603050405020304" pitchFamily="18" charset="0"/>
                <a:cs typeface="Times New Roman" panose="02020603050405020304" pitchFamily="18" charset="0"/>
              </a:rPr>
              <a:t>style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Inline styles </a:t>
            </a:r>
            <a:r>
              <a:rPr lang="en-US" i="1" dirty="0">
                <a:latin typeface="Times New Roman" panose="02020603050405020304" pitchFamily="18" charset="0"/>
                <a:cs typeface="Times New Roman" panose="02020603050405020304" pitchFamily="18" charset="0"/>
              </a:rPr>
              <a:t>override </a:t>
            </a:r>
            <a:r>
              <a:rPr lang="en-US" dirty="0">
                <a:latin typeface="Times New Roman" panose="02020603050405020304" pitchFamily="18" charset="0"/>
                <a:cs typeface="Times New Roman" panose="02020603050405020304" pitchFamily="18" charset="0"/>
              </a:rPr>
              <a:t>any other styles applied.</a:t>
            </a:r>
          </a:p>
          <a:p>
            <a:r>
              <a:rPr lang="en-US" dirty="0">
                <a:latin typeface="Times New Roman" panose="02020603050405020304" pitchFamily="18" charset="0"/>
                <a:cs typeface="Times New Roman" panose="02020603050405020304" pitchFamily="18" charset="0"/>
              </a:rPr>
              <a:t>Two properties, font-size and </a:t>
            </a:r>
            <a:r>
              <a:rPr lang="en-US" b="1" dirty="0">
                <a:latin typeface="Times New Roman" panose="02020603050405020304" pitchFamily="18" charset="0"/>
                <a:cs typeface="Times New Roman" panose="02020603050405020304" pitchFamily="18" charset="0"/>
              </a:rPr>
              <a:t>color</a:t>
            </a:r>
            <a:r>
              <a:rPr lang="en-US" dirty="0">
                <a:latin typeface="Times New Roman" panose="02020603050405020304" pitchFamily="18" charset="0"/>
                <a:cs typeface="Times New Roman" panose="02020603050405020304" pitchFamily="18" charset="0"/>
              </a:rPr>
              <a:t>, separated by a semicolon.</a:t>
            </a:r>
          </a:p>
          <a:p>
            <a:r>
              <a:rPr lang="en-US" dirty="0">
                <a:latin typeface="Times New Roman" panose="02020603050405020304" pitchFamily="18" charset="0"/>
                <a:cs typeface="Times New Roman" panose="02020603050405020304" pitchFamily="18" charset="0"/>
              </a:rPr>
              <a:t>Figure 4.2 contains the HTML standard color set.</a:t>
            </a:r>
          </a:p>
          <a:p>
            <a:endParaRPr lang="en-US" dirty="0"/>
          </a:p>
        </p:txBody>
      </p:sp>
      <p:pic>
        <p:nvPicPr>
          <p:cNvPr id="4" name="Picture 3"/>
          <p:cNvPicPr>
            <a:picLocks noChangeAspect="1"/>
          </p:cNvPicPr>
          <p:nvPr/>
        </p:nvPicPr>
        <p:blipFill>
          <a:blip r:embed="rId2"/>
          <a:stretch>
            <a:fillRect/>
          </a:stretch>
        </p:blipFill>
        <p:spPr>
          <a:xfrm>
            <a:off x="5816221" y="2002279"/>
            <a:ext cx="5715000" cy="4421874"/>
          </a:xfrm>
          <a:prstGeom prst="rect">
            <a:avLst/>
          </a:prstGeom>
        </p:spPr>
      </p:pic>
      <p:pic>
        <p:nvPicPr>
          <p:cNvPr id="5" name="Picture 4" descr="A close up of a logo&#10;&#10;Description automatically generated">
            <a:extLst>
              <a:ext uri="{FF2B5EF4-FFF2-40B4-BE49-F238E27FC236}">
                <a16:creationId xmlns:a16="http://schemas.microsoft.com/office/drawing/2014/main" id="{220655AA-F76A-4155-BBF8-A01F552CBD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6118" y="0"/>
            <a:ext cx="933598" cy="1398963"/>
          </a:xfrm>
          <a:prstGeom prst="rect">
            <a:avLst/>
          </a:prstGeom>
        </p:spPr>
      </p:pic>
      <p:cxnSp>
        <p:nvCxnSpPr>
          <p:cNvPr id="6" name="Straight Connector 5">
            <a:extLst>
              <a:ext uri="{FF2B5EF4-FFF2-40B4-BE49-F238E27FC236}">
                <a16:creationId xmlns:a16="http://schemas.microsoft.com/office/drawing/2014/main" id="{FA7DB3C0-3577-4A47-8062-34565B4BF749}"/>
              </a:ext>
            </a:extLst>
          </p:cNvPr>
          <p:cNvCxnSpPr>
            <a:cxnSpLocks/>
          </p:cNvCxnSpPr>
          <p:nvPr/>
        </p:nvCxnSpPr>
        <p:spPr>
          <a:xfrm flipV="1">
            <a:off x="0" y="719697"/>
            <a:ext cx="7904054"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66278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9173" y="1455186"/>
            <a:ext cx="10651958" cy="4261080"/>
          </a:xfrm>
        </p:spPr>
        <p:txBody>
          <a:bodyPr>
            <a:noAutofit/>
          </a:bodyPr>
          <a:lstStyle/>
          <a:p>
            <a:pPr>
              <a:buSzPct val="90000"/>
              <a:buFont typeface="Wingdings" panose="05000000000000000000" pitchFamily="2" charset="2"/>
              <a:buChar char="Ø"/>
            </a:pPr>
            <a:r>
              <a:rPr lang="en-US" altLang="en-US" sz="2400" b="1" u="sng" dirty="0">
                <a:solidFill>
                  <a:schemeClr val="accent2"/>
                </a:solidFill>
                <a:latin typeface="Times New Roman" panose="02020603050405020304" pitchFamily="18" charset="0"/>
                <a:cs typeface="Times New Roman" panose="02020603050405020304" pitchFamily="18" charset="0"/>
              </a:rPr>
              <a:t>Inline CSS </a:t>
            </a:r>
            <a:r>
              <a:rPr lang="en-US" altLang="en-US" sz="2400" dirty="0">
                <a:latin typeface="Times New Roman" panose="02020603050405020304" pitchFamily="18" charset="0"/>
                <a:cs typeface="Times New Roman" panose="02020603050405020304" pitchFamily="18" charset="0"/>
              </a:rPr>
              <a:t>is used to apply CSS in a single element. It can apply style uniquely in each element.</a:t>
            </a:r>
          </a:p>
          <a:p>
            <a:pPr>
              <a:buSzPct val="90000"/>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To apply inline CSS, you need to use style attribute within HTML element.</a:t>
            </a:r>
          </a:p>
          <a:p>
            <a:pPr>
              <a:buSzPct val="90000"/>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 We can use as many properties as we want, but each property should be separated by a semicolon (;).</a:t>
            </a:r>
          </a:p>
          <a:p>
            <a:pPr marL="0" indent="0">
              <a:buSzPct val="90000"/>
              <a:buNone/>
            </a:pPr>
            <a:r>
              <a:rPr lang="en-US" altLang="en-US" sz="2400" b="1" dirty="0">
                <a:solidFill>
                  <a:srgbClr val="FF0000"/>
                </a:solidFill>
                <a:latin typeface="Times New Roman" panose="02020603050405020304" pitchFamily="18" charset="0"/>
                <a:cs typeface="Times New Roman" panose="02020603050405020304" pitchFamily="18" charset="0"/>
              </a:rPr>
              <a:t>&lt;!DOCTYPE html&gt;</a:t>
            </a:r>
          </a:p>
          <a:p>
            <a:pPr marL="0" indent="0">
              <a:buSzPct val="90000"/>
              <a:buNone/>
            </a:pPr>
            <a:r>
              <a:rPr lang="en-US" altLang="en-US" sz="2400" b="1" dirty="0">
                <a:solidFill>
                  <a:srgbClr val="FF0000"/>
                </a:solidFill>
                <a:latin typeface="Times New Roman" panose="02020603050405020304" pitchFamily="18" charset="0"/>
                <a:cs typeface="Times New Roman" panose="02020603050405020304" pitchFamily="18" charset="0"/>
              </a:rPr>
              <a:t>&lt;html&gt;</a:t>
            </a:r>
          </a:p>
          <a:p>
            <a:pPr marL="0" indent="0">
              <a:buSzPct val="90000"/>
              <a:buNone/>
            </a:pPr>
            <a:r>
              <a:rPr lang="en-US" altLang="en-US" sz="2400" b="1" dirty="0">
                <a:solidFill>
                  <a:srgbClr val="FF0000"/>
                </a:solidFill>
                <a:latin typeface="Times New Roman" panose="02020603050405020304" pitchFamily="18" charset="0"/>
                <a:cs typeface="Times New Roman" panose="02020603050405020304" pitchFamily="18" charset="0"/>
              </a:rPr>
              <a:t>&lt;body&gt;</a:t>
            </a:r>
          </a:p>
          <a:p>
            <a:pPr marL="0" indent="0">
              <a:buSzPct val="90000"/>
              <a:buNone/>
            </a:pPr>
            <a:r>
              <a:rPr lang="en-US" altLang="en-US" sz="2400" b="1" dirty="0">
                <a:solidFill>
                  <a:srgbClr val="FF0000"/>
                </a:solidFill>
                <a:latin typeface="Times New Roman" panose="02020603050405020304" pitchFamily="18" charset="0"/>
                <a:cs typeface="Times New Roman" panose="02020603050405020304" pitchFamily="18" charset="0"/>
              </a:rPr>
              <a:t>&lt;h1 style="</a:t>
            </a:r>
            <a:r>
              <a:rPr lang="en-US" altLang="en-US" sz="2400" b="1" dirty="0" err="1">
                <a:solidFill>
                  <a:srgbClr val="FF0000"/>
                </a:solidFill>
                <a:latin typeface="Times New Roman" panose="02020603050405020304" pitchFamily="18" charset="0"/>
                <a:cs typeface="Times New Roman" panose="02020603050405020304" pitchFamily="18" charset="0"/>
              </a:rPr>
              <a:t>color:blue</a:t>
            </a:r>
            <a:r>
              <a:rPr lang="en-US" altLang="en-US" sz="2400" b="1" dirty="0">
                <a:solidFill>
                  <a:srgbClr val="FF0000"/>
                </a:solidFill>
                <a:latin typeface="Times New Roman" panose="02020603050405020304" pitchFamily="18" charset="0"/>
                <a:cs typeface="Times New Roman" panose="02020603050405020304" pitchFamily="18" charset="0"/>
              </a:rPr>
              <a:t>;"&gt;A Blue Heading&lt;/h1&gt;</a:t>
            </a:r>
          </a:p>
          <a:p>
            <a:pPr marL="0" indent="0">
              <a:buSzPct val="90000"/>
              <a:buNone/>
            </a:pPr>
            <a:r>
              <a:rPr lang="en-US" altLang="en-US" sz="2400" b="1" dirty="0">
                <a:solidFill>
                  <a:srgbClr val="FF0000"/>
                </a:solidFill>
                <a:latin typeface="Times New Roman" panose="02020603050405020304" pitchFamily="18" charset="0"/>
                <a:cs typeface="Times New Roman" panose="02020603050405020304" pitchFamily="18" charset="0"/>
              </a:rPr>
              <a:t>&lt;p style="</a:t>
            </a:r>
            <a:r>
              <a:rPr lang="en-US" altLang="en-US" sz="2400" b="1" dirty="0" err="1">
                <a:solidFill>
                  <a:srgbClr val="FF0000"/>
                </a:solidFill>
                <a:latin typeface="Times New Roman" panose="02020603050405020304" pitchFamily="18" charset="0"/>
                <a:cs typeface="Times New Roman" panose="02020603050405020304" pitchFamily="18" charset="0"/>
              </a:rPr>
              <a:t>color:red</a:t>
            </a:r>
            <a:r>
              <a:rPr lang="en-US" altLang="en-US" sz="2400" b="1" dirty="0">
                <a:solidFill>
                  <a:srgbClr val="FF0000"/>
                </a:solidFill>
                <a:latin typeface="Times New Roman" panose="02020603050405020304" pitchFamily="18" charset="0"/>
                <a:cs typeface="Times New Roman" panose="02020603050405020304" pitchFamily="18" charset="0"/>
              </a:rPr>
              <a:t>;"&gt;A red paragraph.&lt;/p&gt;</a:t>
            </a:r>
          </a:p>
          <a:p>
            <a:pPr marL="0" indent="0">
              <a:buSzPct val="90000"/>
              <a:buNone/>
            </a:pPr>
            <a:r>
              <a:rPr lang="en-US" altLang="en-US" sz="2400" b="1" dirty="0">
                <a:solidFill>
                  <a:srgbClr val="FF0000"/>
                </a:solidFill>
                <a:latin typeface="Times New Roman" panose="02020603050405020304" pitchFamily="18" charset="0"/>
                <a:cs typeface="Times New Roman" panose="02020603050405020304" pitchFamily="18" charset="0"/>
              </a:rPr>
              <a:t>&lt;/body&gt;</a:t>
            </a:r>
          </a:p>
          <a:p>
            <a:pPr marL="0" indent="0">
              <a:buSzPct val="90000"/>
              <a:buNone/>
            </a:pPr>
            <a:r>
              <a:rPr lang="en-US" altLang="en-US" sz="2400" b="1" dirty="0">
                <a:solidFill>
                  <a:srgbClr val="FF0000"/>
                </a:solidFill>
                <a:latin typeface="Times New Roman" panose="02020603050405020304" pitchFamily="18" charset="0"/>
                <a:cs typeface="Times New Roman" panose="02020603050405020304" pitchFamily="18" charset="0"/>
              </a:rPr>
              <a:t>&lt;/html&gt;</a:t>
            </a:r>
          </a:p>
        </p:txBody>
      </p:sp>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Inline Style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Tree>
    <p:extLst>
      <p:ext uri="{BB962C8B-B14F-4D97-AF65-F5344CB8AC3E}">
        <p14:creationId xmlns:p14="http://schemas.microsoft.com/office/powerpoint/2010/main" val="707248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Three ways to include CSS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10" name="TextBox 9">
            <a:extLst>
              <a:ext uri="{FF2B5EF4-FFF2-40B4-BE49-F238E27FC236}">
                <a16:creationId xmlns:a16="http://schemas.microsoft.com/office/drawing/2014/main" id="{AC801D6B-4265-8524-882C-6FD0EC70CDBF}"/>
              </a:ext>
            </a:extLst>
          </p:cNvPr>
          <p:cNvSpPr txBox="1"/>
          <p:nvPr/>
        </p:nvSpPr>
        <p:spPr>
          <a:xfrm>
            <a:off x="452091" y="1615539"/>
            <a:ext cx="8417589" cy="2585323"/>
          </a:xfrm>
          <a:prstGeom prst="rect">
            <a:avLst/>
          </a:prstGeom>
          <a:noFill/>
        </p:spPr>
        <p:txBody>
          <a:bodyPr wrap="square" rtlCol="0">
            <a:spAutoFit/>
          </a:bodyPr>
          <a:lstStyle/>
          <a:p>
            <a:pPr algn="just"/>
            <a:r>
              <a:rPr lang="en-US" sz="2400" b="1" u="sng" dirty="0">
                <a:solidFill>
                  <a:schemeClr val="accent2"/>
                </a:solidFill>
              </a:rPr>
              <a:t>Internal CSS:</a:t>
            </a:r>
          </a:p>
          <a:p>
            <a:pPr algn="just"/>
            <a:r>
              <a:rPr lang="en-US" sz="2400" b="1" dirty="0">
                <a:solidFill>
                  <a:schemeClr val="accent2"/>
                </a:solidFill>
              </a:rPr>
              <a:t>An Internal stylesheets contains the CSS properties for a webpage in &lt;head&gt; section of HTML document. To use Internal CSS, we can use class and id attributes.</a:t>
            </a:r>
          </a:p>
          <a:p>
            <a:pPr algn="just"/>
            <a:r>
              <a:rPr lang="en-US" sz="2400" b="1" dirty="0">
                <a:solidFill>
                  <a:schemeClr val="accent2"/>
                </a:solidFill>
              </a:rPr>
              <a:t>We can use internal CSS to apply a style for a single HTML page.</a:t>
            </a:r>
          </a:p>
          <a:p>
            <a:pPr algn="just"/>
            <a:endParaRPr lang="en-IN" sz="2400" b="1" dirty="0">
              <a:solidFill>
                <a:schemeClr val="accent2"/>
              </a:solidFill>
            </a:endParaRPr>
          </a:p>
          <a:p>
            <a:endParaRPr lang="en-IN" dirty="0"/>
          </a:p>
        </p:txBody>
      </p:sp>
      <p:pic>
        <p:nvPicPr>
          <p:cNvPr id="11" name="Picture 10">
            <a:extLst>
              <a:ext uri="{FF2B5EF4-FFF2-40B4-BE49-F238E27FC236}">
                <a16:creationId xmlns:a16="http://schemas.microsoft.com/office/drawing/2014/main" id="{9A1D4B49-83C4-9832-99EC-7CB6FF076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502" y="4408067"/>
            <a:ext cx="5419725" cy="1133475"/>
          </a:xfrm>
          <a:prstGeom prst="rect">
            <a:avLst/>
          </a:prstGeom>
        </p:spPr>
      </p:pic>
    </p:spTree>
    <p:extLst>
      <p:ext uri="{BB962C8B-B14F-4D97-AF65-F5344CB8AC3E}">
        <p14:creationId xmlns:p14="http://schemas.microsoft.com/office/powerpoint/2010/main" val="1688432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Three ways to include CSS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5" name="Content Placeholder 4">
            <a:extLst>
              <a:ext uri="{FF2B5EF4-FFF2-40B4-BE49-F238E27FC236}">
                <a16:creationId xmlns:a16="http://schemas.microsoft.com/office/drawing/2014/main" id="{C6FFD68D-5E85-F147-F4B4-A3F2C8ED3010}"/>
              </a:ext>
            </a:extLst>
          </p:cNvPr>
          <p:cNvSpPr>
            <a:spLocks noGrp="1"/>
          </p:cNvSpPr>
          <p:nvPr>
            <p:ph idx="1"/>
          </p:nvPr>
        </p:nvSpPr>
        <p:spPr>
          <a:xfrm>
            <a:off x="838200" y="1537690"/>
            <a:ext cx="10515600" cy="4351338"/>
          </a:xfrm>
        </p:spPr>
        <p:txBody>
          <a:bodyPr>
            <a:normAutofit fontScale="25000" lnSpcReduction="20000"/>
          </a:bodyPr>
          <a:lstStyle/>
          <a:p>
            <a:r>
              <a:rPr lang="en-US" altLang="en-US" sz="9600" b="1" u="sng" dirty="0">
                <a:latin typeface="Times New Roman" panose="02020603050405020304" pitchFamily="18" charset="0"/>
                <a:cs typeface="Times New Roman" panose="02020603050405020304" pitchFamily="18" charset="0"/>
              </a:rPr>
              <a:t>Internal Style </a:t>
            </a:r>
            <a:r>
              <a:rPr lang="en-US" altLang="en-US" sz="9600" b="1" u="sng" dirty="0" err="1">
                <a:latin typeface="Times New Roman" panose="02020603050405020304" pitchFamily="18" charset="0"/>
                <a:cs typeface="Times New Roman" panose="02020603050405020304" pitchFamily="18" charset="0"/>
              </a:rPr>
              <a:t>Sheet:Example</a:t>
            </a:r>
            <a:endParaRPr lang="en-US" altLang="en-US" sz="9600" b="1" u="sng" dirty="0">
              <a:latin typeface="Times New Roman" panose="02020603050405020304" pitchFamily="18" charset="0"/>
              <a:cs typeface="Times New Roman" panose="02020603050405020304" pitchFamily="18" charset="0"/>
            </a:endParaRPr>
          </a:p>
          <a:p>
            <a:pPr marL="0" indent="0">
              <a:buNone/>
            </a:pPr>
            <a:endParaRPr lang="en-US" altLang="en-US" sz="9600" b="1" u="sng" dirty="0">
              <a:latin typeface="Times New Roman" panose="02020603050405020304" pitchFamily="18" charset="0"/>
              <a:cs typeface="Times New Roman" panose="02020603050405020304" pitchFamily="18" charset="0"/>
            </a:endParaRPr>
          </a:p>
          <a:p>
            <a:pPr marL="0" indent="0">
              <a:buNone/>
            </a:pPr>
            <a:r>
              <a:rPr lang="en-IN" sz="9600" dirty="0">
                <a:solidFill>
                  <a:srgbClr val="0000CD"/>
                </a:solidFill>
                <a:effectLst/>
                <a:latin typeface="Times New Roman" panose="02020603050405020304" pitchFamily="18" charset="0"/>
                <a:cs typeface="Times New Roman" panose="02020603050405020304" pitchFamily="18" charset="0"/>
              </a:rPr>
              <a:t>&lt;</a:t>
            </a:r>
            <a:r>
              <a:rPr lang="en-IN" sz="9600" dirty="0">
                <a:solidFill>
                  <a:srgbClr val="A52A2A"/>
                </a:solidFill>
                <a:effectLst/>
                <a:latin typeface="Times New Roman" panose="02020603050405020304" pitchFamily="18" charset="0"/>
                <a:cs typeface="Times New Roman" panose="02020603050405020304" pitchFamily="18" charset="0"/>
              </a:rPr>
              <a:t>!DOCTYPE</a:t>
            </a:r>
            <a:r>
              <a:rPr lang="en-IN" sz="9600" dirty="0">
                <a:solidFill>
                  <a:srgbClr val="FF0000"/>
                </a:solidFill>
                <a:effectLst/>
                <a:latin typeface="Times New Roman" panose="02020603050405020304" pitchFamily="18" charset="0"/>
                <a:cs typeface="Times New Roman" panose="02020603050405020304" pitchFamily="18" charset="0"/>
              </a:rPr>
              <a:t> html</a:t>
            </a:r>
            <a:r>
              <a:rPr lang="en-IN" sz="9600" dirty="0">
                <a:solidFill>
                  <a:srgbClr val="0000CD"/>
                </a:solidFill>
                <a:effectLst/>
                <a:latin typeface="Times New Roman" panose="02020603050405020304" pitchFamily="18" charset="0"/>
                <a:cs typeface="Times New Roman" panose="02020603050405020304" pitchFamily="18" charset="0"/>
              </a:rPr>
              <a:t>&gt;</a:t>
            </a:r>
            <a:br>
              <a:rPr lang="en-IN" sz="9600" dirty="0">
                <a:latin typeface="Times New Roman" panose="02020603050405020304" pitchFamily="18" charset="0"/>
                <a:cs typeface="Times New Roman" panose="02020603050405020304" pitchFamily="18" charset="0"/>
              </a:rPr>
            </a:br>
            <a:r>
              <a:rPr lang="en-IN" sz="9600" dirty="0">
                <a:solidFill>
                  <a:srgbClr val="0000CD"/>
                </a:solidFill>
                <a:effectLst/>
                <a:latin typeface="Times New Roman" panose="02020603050405020304" pitchFamily="18" charset="0"/>
                <a:cs typeface="Times New Roman" panose="02020603050405020304" pitchFamily="18" charset="0"/>
              </a:rPr>
              <a:t>&lt;</a:t>
            </a:r>
            <a:r>
              <a:rPr lang="en-IN" sz="9600" dirty="0">
                <a:solidFill>
                  <a:srgbClr val="A52A2A"/>
                </a:solidFill>
                <a:effectLst/>
                <a:latin typeface="Times New Roman" panose="02020603050405020304" pitchFamily="18" charset="0"/>
                <a:cs typeface="Times New Roman" panose="02020603050405020304" pitchFamily="18" charset="0"/>
              </a:rPr>
              <a:t>html</a:t>
            </a:r>
            <a:r>
              <a:rPr lang="en-IN" sz="9600" dirty="0">
                <a:solidFill>
                  <a:srgbClr val="0000CD"/>
                </a:solidFill>
                <a:effectLst/>
                <a:latin typeface="Times New Roman" panose="02020603050405020304" pitchFamily="18" charset="0"/>
                <a:cs typeface="Times New Roman" panose="02020603050405020304" pitchFamily="18" charset="0"/>
              </a:rPr>
              <a:t>&gt;</a:t>
            </a:r>
            <a:br>
              <a:rPr lang="en-IN" sz="9600" dirty="0">
                <a:latin typeface="Times New Roman" panose="02020603050405020304" pitchFamily="18" charset="0"/>
                <a:cs typeface="Times New Roman" panose="02020603050405020304" pitchFamily="18" charset="0"/>
              </a:rPr>
            </a:br>
            <a:r>
              <a:rPr lang="en-IN" sz="9600" dirty="0">
                <a:solidFill>
                  <a:srgbClr val="0000CD"/>
                </a:solidFill>
                <a:effectLst/>
                <a:latin typeface="Times New Roman" panose="02020603050405020304" pitchFamily="18" charset="0"/>
                <a:cs typeface="Times New Roman" panose="02020603050405020304" pitchFamily="18" charset="0"/>
              </a:rPr>
              <a:t>&lt;</a:t>
            </a:r>
            <a:r>
              <a:rPr lang="en-IN" sz="9600" dirty="0">
                <a:solidFill>
                  <a:srgbClr val="A52A2A"/>
                </a:solidFill>
                <a:effectLst/>
                <a:latin typeface="Times New Roman" panose="02020603050405020304" pitchFamily="18" charset="0"/>
                <a:cs typeface="Times New Roman" panose="02020603050405020304" pitchFamily="18" charset="0"/>
              </a:rPr>
              <a:t>head</a:t>
            </a:r>
            <a:r>
              <a:rPr lang="en-IN" sz="9600" dirty="0">
                <a:solidFill>
                  <a:srgbClr val="0000CD"/>
                </a:solidFill>
                <a:effectLst/>
                <a:latin typeface="Times New Roman" panose="02020603050405020304" pitchFamily="18" charset="0"/>
                <a:cs typeface="Times New Roman" panose="02020603050405020304" pitchFamily="18" charset="0"/>
              </a:rPr>
              <a:t>&gt;</a:t>
            </a:r>
            <a:br>
              <a:rPr lang="en-IN" sz="9600" dirty="0">
                <a:latin typeface="Times New Roman" panose="02020603050405020304" pitchFamily="18" charset="0"/>
                <a:cs typeface="Times New Roman" panose="02020603050405020304" pitchFamily="18" charset="0"/>
              </a:rPr>
            </a:br>
            <a:r>
              <a:rPr lang="en-IN" sz="9600" dirty="0">
                <a:solidFill>
                  <a:srgbClr val="0000CD"/>
                </a:solidFill>
                <a:effectLst/>
                <a:latin typeface="Times New Roman" panose="02020603050405020304" pitchFamily="18" charset="0"/>
                <a:cs typeface="Times New Roman" panose="02020603050405020304" pitchFamily="18" charset="0"/>
              </a:rPr>
              <a:t>&lt;</a:t>
            </a:r>
            <a:r>
              <a:rPr lang="en-IN" sz="9600" dirty="0">
                <a:solidFill>
                  <a:srgbClr val="A52A2A"/>
                </a:solidFill>
                <a:effectLst/>
                <a:latin typeface="Times New Roman" panose="02020603050405020304" pitchFamily="18" charset="0"/>
                <a:cs typeface="Times New Roman" panose="02020603050405020304" pitchFamily="18" charset="0"/>
              </a:rPr>
              <a:t>style</a:t>
            </a:r>
            <a:r>
              <a:rPr lang="en-IN" sz="9600" dirty="0">
                <a:solidFill>
                  <a:srgbClr val="0000CD"/>
                </a:solidFill>
                <a:effectLst/>
                <a:latin typeface="Times New Roman" panose="02020603050405020304" pitchFamily="18" charset="0"/>
                <a:cs typeface="Times New Roman" panose="02020603050405020304" pitchFamily="18" charset="0"/>
              </a:rPr>
              <a:t>&gt;</a:t>
            </a:r>
            <a:br>
              <a:rPr lang="en-IN" sz="9600" dirty="0">
                <a:solidFill>
                  <a:srgbClr val="A52A2A"/>
                </a:solidFill>
                <a:effectLst/>
                <a:latin typeface="Times New Roman" panose="02020603050405020304" pitchFamily="18" charset="0"/>
                <a:cs typeface="Times New Roman" panose="02020603050405020304" pitchFamily="18" charset="0"/>
              </a:rPr>
            </a:br>
            <a:r>
              <a:rPr lang="en-IN" sz="9600" dirty="0">
                <a:solidFill>
                  <a:srgbClr val="A52A2A"/>
                </a:solidFill>
                <a:effectLst/>
                <a:latin typeface="Times New Roman" panose="02020603050405020304" pitchFamily="18" charset="0"/>
                <a:cs typeface="Times New Roman" panose="02020603050405020304" pitchFamily="18" charset="0"/>
              </a:rPr>
              <a:t>body </a:t>
            </a:r>
            <a:r>
              <a:rPr lang="en-IN" sz="9600" dirty="0">
                <a:solidFill>
                  <a:srgbClr val="000000"/>
                </a:solidFill>
                <a:effectLst/>
                <a:latin typeface="Times New Roman" panose="02020603050405020304" pitchFamily="18" charset="0"/>
                <a:cs typeface="Times New Roman" panose="02020603050405020304" pitchFamily="18" charset="0"/>
              </a:rPr>
              <a:t>{</a:t>
            </a:r>
            <a:r>
              <a:rPr lang="en-IN" sz="9600" dirty="0">
                <a:solidFill>
                  <a:srgbClr val="FF0000"/>
                </a:solidFill>
                <a:effectLst/>
                <a:latin typeface="Times New Roman" panose="02020603050405020304" pitchFamily="18" charset="0"/>
                <a:cs typeface="Times New Roman" panose="02020603050405020304" pitchFamily="18" charset="0"/>
              </a:rPr>
              <a:t>background-</a:t>
            </a:r>
            <a:r>
              <a:rPr lang="en-IN" sz="9600" dirty="0" err="1">
                <a:solidFill>
                  <a:srgbClr val="FF0000"/>
                </a:solidFill>
                <a:effectLst/>
                <a:latin typeface="Times New Roman" panose="02020603050405020304" pitchFamily="18" charset="0"/>
                <a:cs typeface="Times New Roman" panose="02020603050405020304" pitchFamily="18" charset="0"/>
              </a:rPr>
              <a:t>color</a:t>
            </a:r>
            <a:r>
              <a:rPr lang="en-IN" sz="9600" dirty="0">
                <a:solidFill>
                  <a:srgbClr val="000000"/>
                </a:solidFill>
                <a:effectLst/>
                <a:latin typeface="Times New Roman" panose="02020603050405020304" pitchFamily="18" charset="0"/>
                <a:cs typeface="Times New Roman" panose="02020603050405020304" pitchFamily="18" charset="0"/>
              </a:rPr>
              <a:t>:</a:t>
            </a:r>
            <a:r>
              <a:rPr lang="en-IN" sz="9600" dirty="0">
                <a:solidFill>
                  <a:srgbClr val="0000CD"/>
                </a:solidFill>
                <a:effectLst/>
                <a:latin typeface="Times New Roman" panose="02020603050405020304" pitchFamily="18" charset="0"/>
                <a:cs typeface="Times New Roman" panose="02020603050405020304" pitchFamily="18" charset="0"/>
              </a:rPr>
              <a:t> </a:t>
            </a:r>
            <a:r>
              <a:rPr lang="en-IN" sz="9600" dirty="0" err="1">
                <a:solidFill>
                  <a:srgbClr val="0000CD"/>
                </a:solidFill>
                <a:effectLst/>
                <a:latin typeface="Times New Roman" panose="02020603050405020304" pitchFamily="18" charset="0"/>
                <a:cs typeface="Times New Roman" panose="02020603050405020304" pitchFamily="18" charset="0"/>
              </a:rPr>
              <a:t>powderblue</a:t>
            </a:r>
            <a:r>
              <a:rPr lang="en-IN" sz="9600" dirty="0">
                <a:solidFill>
                  <a:srgbClr val="000000"/>
                </a:solidFill>
                <a:effectLst/>
                <a:latin typeface="Times New Roman" panose="02020603050405020304" pitchFamily="18" charset="0"/>
                <a:cs typeface="Times New Roman" panose="02020603050405020304" pitchFamily="18" charset="0"/>
              </a:rPr>
              <a:t>;}</a:t>
            </a:r>
            <a:br>
              <a:rPr lang="en-IN" sz="9600" dirty="0">
                <a:solidFill>
                  <a:srgbClr val="A52A2A"/>
                </a:solidFill>
                <a:effectLst/>
                <a:latin typeface="Times New Roman" panose="02020603050405020304" pitchFamily="18" charset="0"/>
                <a:cs typeface="Times New Roman" panose="02020603050405020304" pitchFamily="18" charset="0"/>
              </a:rPr>
            </a:br>
            <a:r>
              <a:rPr lang="en-IN" sz="9600" dirty="0">
                <a:solidFill>
                  <a:srgbClr val="A52A2A"/>
                </a:solidFill>
                <a:effectLst/>
                <a:latin typeface="Times New Roman" panose="02020603050405020304" pitchFamily="18" charset="0"/>
                <a:cs typeface="Times New Roman" panose="02020603050405020304" pitchFamily="18" charset="0"/>
              </a:rPr>
              <a:t>h1   </a:t>
            </a:r>
            <a:r>
              <a:rPr lang="en-IN" sz="9600" dirty="0">
                <a:solidFill>
                  <a:srgbClr val="000000"/>
                </a:solidFill>
                <a:effectLst/>
                <a:latin typeface="Times New Roman" panose="02020603050405020304" pitchFamily="18" charset="0"/>
                <a:cs typeface="Times New Roman" panose="02020603050405020304" pitchFamily="18" charset="0"/>
              </a:rPr>
              <a:t>{</a:t>
            </a:r>
            <a:r>
              <a:rPr lang="en-IN" sz="9600" dirty="0" err="1">
                <a:solidFill>
                  <a:srgbClr val="FF0000"/>
                </a:solidFill>
                <a:effectLst/>
                <a:latin typeface="Times New Roman" panose="02020603050405020304" pitchFamily="18" charset="0"/>
                <a:cs typeface="Times New Roman" panose="02020603050405020304" pitchFamily="18" charset="0"/>
              </a:rPr>
              <a:t>color</a:t>
            </a:r>
            <a:r>
              <a:rPr lang="en-IN" sz="9600" dirty="0">
                <a:solidFill>
                  <a:srgbClr val="000000"/>
                </a:solidFill>
                <a:effectLst/>
                <a:latin typeface="Times New Roman" panose="02020603050405020304" pitchFamily="18" charset="0"/>
                <a:cs typeface="Times New Roman" panose="02020603050405020304" pitchFamily="18" charset="0"/>
              </a:rPr>
              <a:t>:</a:t>
            </a:r>
            <a:r>
              <a:rPr lang="en-IN" sz="9600" dirty="0">
                <a:solidFill>
                  <a:srgbClr val="0000CD"/>
                </a:solidFill>
                <a:effectLst/>
                <a:latin typeface="Times New Roman" panose="02020603050405020304" pitchFamily="18" charset="0"/>
                <a:cs typeface="Times New Roman" panose="02020603050405020304" pitchFamily="18" charset="0"/>
              </a:rPr>
              <a:t> blue</a:t>
            </a:r>
            <a:r>
              <a:rPr lang="en-IN" sz="9600" dirty="0">
                <a:solidFill>
                  <a:srgbClr val="000000"/>
                </a:solidFill>
                <a:effectLst/>
                <a:latin typeface="Times New Roman" panose="02020603050405020304" pitchFamily="18" charset="0"/>
                <a:cs typeface="Times New Roman" panose="02020603050405020304" pitchFamily="18" charset="0"/>
              </a:rPr>
              <a:t>;}</a:t>
            </a:r>
            <a:br>
              <a:rPr lang="en-IN" sz="9600" dirty="0">
                <a:solidFill>
                  <a:srgbClr val="A52A2A"/>
                </a:solidFill>
                <a:effectLst/>
                <a:latin typeface="Times New Roman" panose="02020603050405020304" pitchFamily="18" charset="0"/>
                <a:cs typeface="Times New Roman" panose="02020603050405020304" pitchFamily="18" charset="0"/>
              </a:rPr>
            </a:br>
            <a:r>
              <a:rPr lang="en-IN" sz="9600" dirty="0">
                <a:solidFill>
                  <a:srgbClr val="A52A2A"/>
                </a:solidFill>
                <a:effectLst/>
                <a:latin typeface="Times New Roman" panose="02020603050405020304" pitchFamily="18" charset="0"/>
                <a:cs typeface="Times New Roman" panose="02020603050405020304" pitchFamily="18" charset="0"/>
              </a:rPr>
              <a:t>p    </a:t>
            </a:r>
            <a:r>
              <a:rPr lang="en-IN" sz="9600" dirty="0">
                <a:solidFill>
                  <a:srgbClr val="000000"/>
                </a:solidFill>
                <a:effectLst/>
                <a:latin typeface="Times New Roman" panose="02020603050405020304" pitchFamily="18" charset="0"/>
                <a:cs typeface="Times New Roman" panose="02020603050405020304" pitchFamily="18" charset="0"/>
              </a:rPr>
              <a:t>{</a:t>
            </a:r>
            <a:r>
              <a:rPr lang="en-IN" sz="9600" dirty="0" err="1">
                <a:solidFill>
                  <a:srgbClr val="FF0000"/>
                </a:solidFill>
                <a:effectLst/>
                <a:latin typeface="Times New Roman" panose="02020603050405020304" pitchFamily="18" charset="0"/>
                <a:cs typeface="Times New Roman" panose="02020603050405020304" pitchFamily="18" charset="0"/>
              </a:rPr>
              <a:t>color</a:t>
            </a:r>
            <a:r>
              <a:rPr lang="en-IN" sz="9600" dirty="0">
                <a:solidFill>
                  <a:srgbClr val="000000"/>
                </a:solidFill>
                <a:effectLst/>
                <a:latin typeface="Times New Roman" panose="02020603050405020304" pitchFamily="18" charset="0"/>
                <a:cs typeface="Times New Roman" panose="02020603050405020304" pitchFamily="18" charset="0"/>
              </a:rPr>
              <a:t>:</a:t>
            </a:r>
            <a:r>
              <a:rPr lang="en-IN" sz="9600" dirty="0">
                <a:solidFill>
                  <a:srgbClr val="0000CD"/>
                </a:solidFill>
                <a:effectLst/>
                <a:latin typeface="Times New Roman" panose="02020603050405020304" pitchFamily="18" charset="0"/>
                <a:cs typeface="Times New Roman" panose="02020603050405020304" pitchFamily="18" charset="0"/>
              </a:rPr>
              <a:t> red</a:t>
            </a:r>
            <a:r>
              <a:rPr lang="en-IN" sz="9600" dirty="0">
                <a:solidFill>
                  <a:srgbClr val="000000"/>
                </a:solidFill>
                <a:effectLst/>
                <a:latin typeface="Times New Roman" panose="02020603050405020304" pitchFamily="18" charset="0"/>
                <a:cs typeface="Times New Roman" panose="02020603050405020304" pitchFamily="18" charset="0"/>
              </a:rPr>
              <a:t>;}</a:t>
            </a:r>
            <a:br>
              <a:rPr lang="en-IN" sz="9600" dirty="0">
                <a:solidFill>
                  <a:srgbClr val="A52A2A"/>
                </a:solidFill>
                <a:effectLst/>
                <a:latin typeface="Times New Roman" panose="02020603050405020304" pitchFamily="18" charset="0"/>
                <a:cs typeface="Times New Roman" panose="02020603050405020304" pitchFamily="18" charset="0"/>
              </a:rPr>
            </a:br>
            <a:r>
              <a:rPr lang="en-IN" sz="9600" dirty="0">
                <a:solidFill>
                  <a:srgbClr val="0000CD"/>
                </a:solidFill>
                <a:effectLst/>
                <a:latin typeface="Times New Roman" panose="02020603050405020304" pitchFamily="18" charset="0"/>
                <a:cs typeface="Times New Roman" panose="02020603050405020304" pitchFamily="18" charset="0"/>
              </a:rPr>
              <a:t>&lt;</a:t>
            </a:r>
            <a:r>
              <a:rPr lang="en-IN" sz="9600" dirty="0">
                <a:solidFill>
                  <a:srgbClr val="A52A2A"/>
                </a:solidFill>
                <a:effectLst/>
                <a:latin typeface="Times New Roman" panose="02020603050405020304" pitchFamily="18" charset="0"/>
                <a:cs typeface="Times New Roman" panose="02020603050405020304" pitchFamily="18" charset="0"/>
              </a:rPr>
              <a:t>/style</a:t>
            </a:r>
            <a:r>
              <a:rPr lang="en-IN" sz="9600" dirty="0">
                <a:solidFill>
                  <a:srgbClr val="0000CD"/>
                </a:solidFill>
                <a:effectLst/>
                <a:latin typeface="Times New Roman" panose="02020603050405020304" pitchFamily="18" charset="0"/>
                <a:cs typeface="Times New Roman" panose="02020603050405020304" pitchFamily="18" charset="0"/>
              </a:rPr>
              <a:t>&gt;</a:t>
            </a:r>
            <a:br>
              <a:rPr lang="en-IN" sz="9600" dirty="0">
                <a:latin typeface="Times New Roman" panose="02020603050405020304" pitchFamily="18" charset="0"/>
                <a:cs typeface="Times New Roman" panose="02020603050405020304" pitchFamily="18" charset="0"/>
              </a:rPr>
            </a:br>
            <a:r>
              <a:rPr lang="en-IN" sz="9600" dirty="0">
                <a:solidFill>
                  <a:srgbClr val="0000CD"/>
                </a:solidFill>
                <a:effectLst/>
                <a:latin typeface="Times New Roman" panose="02020603050405020304" pitchFamily="18" charset="0"/>
                <a:cs typeface="Times New Roman" panose="02020603050405020304" pitchFamily="18" charset="0"/>
              </a:rPr>
              <a:t>&lt;</a:t>
            </a:r>
            <a:r>
              <a:rPr lang="en-IN" sz="9600" dirty="0">
                <a:solidFill>
                  <a:srgbClr val="A52A2A"/>
                </a:solidFill>
                <a:effectLst/>
                <a:latin typeface="Times New Roman" panose="02020603050405020304" pitchFamily="18" charset="0"/>
                <a:cs typeface="Times New Roman" panose="02020603050405020304" pitchFamily="18" charset="0"/>
              </a:rPr>
              <a:t>/head</a:t>
            </a:r>
            <a:r>
              <a:rPr lang="en-IN" sz="9600" dirty="0">
                <a:solidFill>
                  <a:srgbClr val="0000CD"/>
                </a:solidFill>
                <a:effectLst/>
                <a:latin typeface="Times New Roman" panose="02020603050405020304" pitchFamily="18" charset="0"/>
                <a:cs typeface="Times New Roman" panose="02020603050405020304" pitchFamily="18" charset="0"/>
              </a:rPr>
              <a:t>&gt;</a:t>
            </a:r>
            <a:br>
              <a:rPr lang="en-IN" sz="9600" dirty="0">
                <a:latin typeface="Times New Roman" panose="02020603050405020304" pitchFamily="18" charset="0"/>
                <a:cs typeface="Times New Roman" panose="02020603050405020304" pitchFamily="18" charset="0"/>
              </a:rPr>
            </a:br>
            <a:r>
              <a:rPr lang="en-IN" sz="9600" dirty="0">
                <a:solidFill>
                  <a:srgbClr val="0000CD"/>
                </a:solidFill>
                <a:effectLst/>
                <a:latin typeface="Times New Roman" panose="02020603050405020304" pitchFamily="18" charset="0"/>
                <a:cs typeface="Times New Roman" panose="02020603050405020304" pitchFamily="18" charset="0"/>
              </a:rPr>
              <a:t>&lt;</a:t>
            </a:r>
            <a:r>
              <a:rPr lang="en-IN" sz="9600" dirty="0">
                <a:solidFill>
                  <a:srgbClr val="A52A2A"/>
                </a:solidFill>
                <a:effectLst/>
                <a:latin typeface="Times New Roman" panose="02020603050405020304" pitchFamily="18" charset="0"/>
                <a:cs typeface="Times New Roman" panose="02020603050405020304" pitchFamily="18" charset="0"/>
              </a:rPr>
              <a:t>body</a:t>
            </a:r>
            <a:r>
              <a:rPr lang="en-IN" sz="9600" dirty="0">
                <a:solidFill>
                  <a:srgbClr val="0000CD"/>
                </a:solidFill>
                <a:effectLst/>
                <a:latin typeface="Times New Roman" panose="02020603050405020304" pitchFamily="18" charset="0"/>
                <a:cs typeface="Times New Roman" panose="02020603050405020304" pitchFamily="18" charset="0"/>
              </a:rPr>
              <a:t>&gt;</a:t>
            </a:r>
            <a:br>
              <a:rPr lang="en-IN" sz="9600" dirty="0">
                <a:latin typeface="Times New Roman" panose="02020603050405020304" pitchFamily="18" charset="0"/>
                <a:cs typeface="Times New Roman" panose="02020603050405020304" pitchFamily="18" charset="0"/>
              </a:rPr>
            </a:br>
            <a:br>
              <a:rPr lang="en-IN" sz="9600" dirty="0">
                <a:latin typeface="Times New Roman" panose="02020603050405020304" pitchFamily="18" charset="0"/>
                <a:cs typeface="Times New Roman" panose="02020603050405020304" pitchFamily="18" charset="0"/>
              </a:rPr>
            </a:br>
            <a:r>
              <a:rPr lang="en-IN" sz="9600" dirty="0">
                <a:solidFill>
                  <a:srgbClr val="0000CD"/>
                </a:solidFill>
                <a:effectLst/>
                <a:latin typeface="Times New Roman" panose="02020603050405020304" pitchFamily="18" charset="0"/>
                <a:cs typeface="Times New Roman" panose="02020603050405020304" pitchFamily="18" charset="0"/>
              </a:rPr>
              <a:t>&lt;</a:t>
            </a:r>
            <a:r>
              <a:rPr lang="en-IN" sz="9600" dirty="0">
                <a:solidFill>
                  <a:srgbClr val="A52A2A"/>
                </a:solidFill>
                <a:effectLst/>
                <a:latin typeface="Times New Roman" panose="02020603050405020304" pitchFamily="18" charset="0"/>
                <a:cs typeface="Times New Roman" panose="02020603050405020304" pitchFamily="18" charset="0"/>
              </a:rPr>
              <a:t>h1</a:t>
            </a:r>
            <a:r>
              <a:rPr lang="en-IN" sz="9600" dirty="0">
                <a:solidFill>
                  <a:srgbClr val="0000CD"/>
                </a:solidFill>
                <a:effectLst/>
                <a:latin typeface="Times New Roman" panose="02020603050405020304" pitchFamily="18" charset="0"/>
                <a:cs typeface="Times New Roman" panose="02020603050405020304" pitchFamily="18" charset="0"/>
              </a:rPr>
              <a:t>&gt;</a:t>
            </a:r>
            <a:r>
              <a:rPr lang="en-IN" sz="9600" dirty="0">
                <a:latin typeface="Times New Roman" panose="02020603050405020304" pitchFamily="18" charset="0"/>
                <a:cs typeface="Times New Roman" panose="02020603050405020304" pitchFamily="18" charset="0"/>
              </a:rPr>
              <a:t>This is a heading</a:t>
            </a:r>
            <a:r>
              <a:rPr lang="en-IN" sz="9600" dirty="0">
                <a:solidFill>
                  <a:srgbClr val="0000CD"/>
                </a:solidFill>
                <a:effectLst/>
                <a:latin typeface="Times New Roman" panose="02020603050405020304" pitchFamily="18" charset="0"/>
                <a:cs typeface="Times New Roman" panose="02020603050405020304" pitchFamily="18" charset="0"/>
              </a:rPr>
              <a:t>&lt;</a:t>
            </a:r>
            <a:r>
              <a:rPr lang="en-IN" sz="9600" dirty="0">
                <a:solidFill>
                  <a:srgbClr val="A52A2A"/>
                </a:solidFill>
                <a:effectLst/>
                <a:latin typeface="Times New Roman" panose="02020603050405020304" pitchFamily="18" charset="0"/>
                <a:cs typeface="Times New Roman" panose="02020603050405020304" pitchFamily="18" charset="0"/>
              </a:rPr>
              <a:t>/h1</a:t>
            </a:r>
            <a:r>
              <a:rPr lang="en-IN" sz="9600" dirty="0">
                <a:solidFill>
                  <a:srgbClr val="0000CD"/>
                </a:solidFill>
                <a:effectLst/>
                <a:latin typeface="Times New Roman" panose="02020603050405020304" pitchFamily="18" charset="0"/>
                <a:cs typeface="Times New Roman" panose="02020603050405020304" pitchFamily="18" charset="0"/>
              </a:rPr>
              <a:t>&gt;</a:t>
            </a:r>
            <a:br>
              <a:rPr lang="en-IN" sz="9600" dirty="0">
                <a:latin typeface="Times New Roman" panose="02020603050405020304" pitchFamily="18" charset="0"/>
                <a:cs typeface="Times New Roman" panose="02020603050405020304" pitchFamily="18" charset="0"/>
              </a:rPr>
            </a:br>
            <a:r>
              <a:rPr lang="en-IN" sz="9600" dirty="0">
                <a:solidFill>
                  <a:srgbClr val="0000CD"/>
                </a:solidFill>
                <a:effectLst/>
                <a:latin typeface="Times New Roman" panose="02020603050405020304" pitchFamily="18" charset="0"/>
                <a:cs typeface="Times New Roman" panose="02020603050405020304" pitchFamily="18" charset="0"/>
              </a:rPr>
              <a:t>&lt;</a:t>
            </a:r>
            <a:r>
              <a:rPr lang="en-IN" sz="9600" dirty="0">
                <a:solidFill>
                  <a:srgbClr val="A52A2A"/>
                </a:solidFill>
                <a:effectLst/>
                <a:latin typeface="Times New Roman" panose="02020603050405020304" pitchFamily="18" charset="0"/>
                <a:cs typeface="Times New Roman" panose="02020603050405020304" pitchFamily="18" charset="0"/>
              </a:rPr>
              <a:t>p</a:t>
            </a:r>
            <a:r>
              <a:rPr lang="en-IN" sz="9600" dirty="0">
                <a:solidFill>
                  <a:srgbClr val="0000CD"/>
                </a:solidFill>
                <a:effectLst/>
                <a:latin typeface="Times New Roman" panose="02020603050405020304" pitchFamily="18" charset="0"/>
                <a:cs typeface="Times New Roman" panose="02020603050405020304" pitchFamily="18" charset="0"/>
              </a:rPr>
              <a:t>&gt;</a:t>
            </a:r>
            <a:r>
              <a:rPr lang="en-IN" sz="9600" dirty="0">
                <a:latin typeface="Times New Roman" panose="02020603050405020304" pitchFamily="18" charset="0"/>
                <a:cs typeface="Times New Roman" panose="02020603050405020304" pitchFamily="18" charset="0"/>
              </a:rPr>
              <a:t>This is a paragraph.</a:t>
            </a:r>
            <a:r>
              <a:rPr lang="en-IN" sz="9600" dirty="0">
                <a:solidFill>
                  <a:srgbClr val="0000CD"/>
                </a:solidFill>
                <a:effectLst/>
                <a:latin typeface="Times New Roman" panose="02020603050405020304" pitchFamily="18" charset="0"/>
                <a:cs typeface="Times New Roman" panose="02020603050405020304" pitchFamily="18" charset="0"/>
              </a:rPr>
              <a:t>&lt;</a:t>
            </a:r>
            <a:r>
              <a:rPr lang="en-IN" sz="9600" dirty="0">
                <a:solidFill>
                  <a:srgbClr val="A52A2A"/>
                </a:solidFill>
                <a:effectLst/>
                <a:latin typeface="Times New Roman" panose="02020603050405020304" pitchFamily="18" charset="0"/>
                <a:cs typeface="Times New Roman" panose="02020603050405020304" pitchFamily="18" charset="0"/>
              </a:rPr>
              <a:t>/p</a:t>
            </a:r>
            <a:r>
              <a:rPr lang="en-IN" sz="9600" dirty="0">
                <a:solidFill>
                  <a:srgbClr val="0000CD"/>
                </a:solidFill>
                <a:effectLst/>
                <a:latin typeface="Times New Roman" panose="02020603050405020304" pitchFamily="18" charset="0"/>
                <a:cs typeface="Times New Roman" panose="02020603050405020304" pitchFamily="18" charset="0"/>
              </a:rPr>
              <a:t>&gt;</a:t>
            </a:r>
            <a:br>
              <a:rPr lang="en-IN" sz="9600" dirty="0">
                <a:latin typeface="Times New Roman" panose="02020603050405020304" pitchFamily="18" charset="0"/>
                <a:cs typeface="Times New Roman" panose="02020603050405020304" pitchFamily="18" charset="0"/>
              </a:rPr>
            </a:br>
            <a:br>
              <a:rPr lang="en-IN" sz="9600" dirty="0">
                <a:latin typeface="Times New Roman" panose="02020603050405020304" pitchFamily="18" charset="0"/>
                <a:cs typeface="Times New Roman" panose="02020603050405020304" pitchFamily="18" charset="0"/>
              </a:rPr>
            </a:br>
            <a:r>
              <a:rPr lang="en-IN" sz="9600" dirty="0">
                <a:solidFill>
                  <a:srgbClr val="0000CD"/>
                </a:solidFill>
                <a:effectLst/>
                <a:latin typeface="Times New Roman" panose="02020603050405020304" pitchFamily="18" charset="0"/>
                <a:cs typeface="Times New Roman" panose="02020603050405020304" pitchFamily="18" charset="0"/>
              </a:rPr>
              <a:t>&lt;</a:t>
            </a:r>
            <a:r>
              <a:rPr lang="en-IN" sz="9600" dirty="0">
                <a:solidFill>
                  <a:srgbClr val="A52A2A"/>
                </a:solidFill>
                <a:effectLst/>
                <a:latin typeface="Times New Roman" panose="02020603050405020304" pitchFamily="18" charset="0"/>
                <a:cs typeface="Times New Roman" panose="02020603050405020304" pitchFamily="18" charset="0"/>
              </a:rPr>
              <a:t>/body</a:t>
            </a:r>
            <a:r>
              <a:rPr lang="en-IN" sz="9600" dirty="0">
                <a:solidFill>
                  <a:srgbClr val="0000CD"/>
                </a:solidFill>
                <a:effectLst/>
                <a:latin typeface="Times New Roman" panose="02020603050405020304" pitchFamily="18" charset="0"/>
                <a:cs typeface="Times New Roman" panose="02020603050405020304" pitchFamily="18" charset="0"/>
              </a:rPr>
              <a:t>&gt;</a:t>
            </a:r>
            <a:br>
              <a:rPr lang="en-IN" sz="9600" dirty="0">
                <a:latin typeface="Times New Roman" panose="02020603050405020304" pitchFamily="18" charset="0"/>
                <a:cs typeface="Times New Roman" panose="02020603050405020304" pitchFamily="18" charset="0"/>
              </a:rPr>
            </a:br>
            <a:r>
              <a:rPr lang="en-IN" sz="9600" dirty="0">
                <a:solidFill>
                  <a:srgbClr val="0000CD"/>
                </a:solidFill>
                <a:effectLst/>
                <a:latin typeface="Times New Roman" panose="02020603050405020304" pitchFamily="18" charset="0"/>
                <a:cs typeface="Times New Roman" panose="02020603050405020304" pitchFamily="18" charset="0"/>
              </a:rPr>
              <a:t>&lt;</a:t>
            </a:r>
            <a:r>
              <a:rPr lang="en-IN" sz="9600" dirty="0">
                <a:solidFill>
                  <a:srgbClr val="A52A2A"/>
                </a:solidFill>
                <a:effectLst/>
                <a:latin typeface="Times New Roman" panose="02020603050405020304" pitchFamily="18" charset="0"/>
                <a:cs typeface="Times New Roman" panose="02020603050405020304" pitchFamily="18" charset="0"/>
              </a:rPr>
              <a:t>/html</a:t>
            </a:r>
            <a:r>
              <a:rPr lang="en-IN" sz="9600" dirty="0">
                <a:solidFill>
                  <a:srgbClr val="0000CD"/>
                </a:solidFill>
                <a:effectLst/>
                <a:latin typeface="Times New Roman" panose="02020603050405020304" pitchFamily="18" charset="0"/>
                <a:cs typeface="Times New Roman" panose="02020603050405020304" pitchFamily="18" charset="0"/>
              </a:rPr>
              <a:t>&gt;</a:t>
            </a:r>
            <a:r>
              <a:rPr lang="en-IN" sz="9600"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3842865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3090</TotalTime>
  <Words>3633</Words>
  <Application>Microsoft Office PowerPoint</Application>
  <PresentationFormat>Widescreen</PresentationFormat>
  <Paragraphs>415</Paragraphs>
  <Slides>45</Slides>
  <Notes>8</Notes>
  <HiddenSlides>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Courier New</vt:lpstr>
      <vt:lpstr>Times New Roman</vt:lpstr>
      <vt:lpstr>Wingdings</vt:lpstr>
      <vt:lpstr>Office Theme</vt:lpstr>
      <vt:lpstr>PowerPoint Presentation</vt:lpstr>
      <vt:lpstr>PowerPoint Presentation</vt:lpstr>
      <vt:lpstr>Cascading Style Sheets</vt:lpstr>
      <vt:lpstr>PowerPoint Presentation</vt:lpstr>
      <vt:lpstr>PowerPoint Presentation</vt:lpstr>
      <vt:lpstr>Inline Styles</vt:lpstr>
      <vt:lpstr>PowerPoint Presentation</vt:lpstr>
      <vt:lpstr>PowerPoint Presentation</vt:lpstr>
      <vt:lpstr>PowerPoint Presentation</vt:lpstr>
      <vt:lpstr>Setting Multiple Properties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CSS Selectors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dc:title>
  <dc:creator>SureshVikki</dc:creator>
  <cp:lastModifiedBy>Revathi G P</cp:lastModifiedBy>
  <cp:revision>67</cp:revision>
  <dcterms:created xsi:type="dcterms:W3CDTF">2017-07-04T14:53:10Z</dcterms:created>
  <dcterms:modified xsi:type="dcterms:W3CDTF">2022-06-08T21:24:54Z</dcterms:modified>
</cp:coreProperties>
</file>