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2" r:id="rId2"/>
    <p:sldId id="330" r:id="rId3"/>
    <p:sldId id="335" r:id="rId4"/>
    <p:sldId id="352" r:id="rId5"/>
    <p:sldId id="328" r:id="rId6"/>
    <p:sldId id="339" r:id="rId7"/>
    <p:sldId id="329" r:id="rId8"/>
    <p:sldId id="340" r:id="rId9"/>
    <p:sldId id="341" r:id="rId10"/>
    <p:sldId id="343" r:id="rId11"/>
    <p:sldId id="345" r:id="rId12"/>
    <p:sldId id="346" r:id="rId13"/>
    <p:sldId id="347" r:id="rId14"/>
    <p:sldId id="349" r:id="rId15"/>
    <p:sldId id="353" r:id="rId16"/>
    <p:sldId id="354" r:id="rId17"/>
    <p:sldId id="355" r:id="rId18"/>
    <p:sldId id="356" r:id="rId19"/>
    <p:sldId id="357"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ACFF4-A661-43A3-8DDE-928EE896851F}" type="datetimeFigureOut">
              <a:rPr lang="en-US" smtClean="0"/>
              <a:pPr/>
              <a:t>08-Jun-22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72015-3CB9-40E7-91C3-6E242049E349}" type="slidenum">
              <a:rPr lang="en-US" smtClean="0"/>
              <a:pPr/>
              <a:t>‹#›</a:t>
            </a:fld>
            <a:endParaRPr lang="en-US"/>
          </a:p>
        </p:txBody>
      </p:sp>
    </p:spTree>
    <p:extLst>
      <p:ext uri="{BB962C8B-B14F-4D97-AF65-F5344CB8AC3E}">
        <p14:creationId xmlns:p14="http://schemas.microsoft.com/office/powerpoint/2010/main" val="194709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B069-C6D3-41E1-8922-8CF7FABA0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E4CCD-6911-439D-A542-2DBB079E0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FF02A-B684-4463-9D4C-F2BB4176E2E0}"/>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C402B3A4-E021-4266-8D13-6091E1314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DA31-CEF0-48BD-8C1C-44915E0A5497}"/>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191963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F58E-F4BC-4170-A16B-05E002A9C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B3B1A4-4D8D-45F3-B4AE-52F800F3D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0464F-22F8-4213-82FB-5DC661196170}"/>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AF1033D4-335A-42FE-AAF3-F795F6AAE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88984-FB40-434A-97E3-C584002AF7D4}"/>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20023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8FD5E-D98A-44A6-B4D3-70948581D3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3F1B9-32C5-4481-A2E9-67C2CA6A2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41882-7A8E-4D22-8AC5-AEF188824ABE}"/>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BE656A06-6A9B-44F4-AB10-760912DA5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38969-BEDC-4E6C-B9A9-7E9E440773B9}"/>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338002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DD6-EE43-40FA-8C49-6B032A266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B6AAA-51A4-4254-9C41-007D0151D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65B66-7250-4C86-8C36-B91E6C90AB62}"/>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EE2EA824-EA1D-4DF9-AEFA-FB493992A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75033-BEF7-4AEC-8A41-7BF8B693323A}"/>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77391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816F-217D-4482-A312-3BB81BBED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92EBB5-EA05-47BF-A6E1-6D1ECE6D6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9700C-967E-4BB6-9C47-54C8766E43B0}"/>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A7A9395C-73DD-4876-9B77-D6FA0974A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CE0B1-29BB-4A0F-9527-2E36F06CB181}"/>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273252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68FB-913C-404D-87C3-89FF5E440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843FE-A995-45B3-B433-C4CED16A2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3AE835-8FED-4052-BF14-0877BCCD4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C72DD8-0E08-4B99-A3D8-8A0B1ACBD1ED}"/>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6" name="Footer Placeholder 5">
            <a:extLst>
              <a:ext uri="{FF2B5EF4-FFF2-40B4-BE49-F238E27FC236}">
                <a16:creationId xmlns:a16="http://schemas.microsoft.com/office/drawing/2014/main" id="{27AB2690-5CB6-4AA1-9994-2EEB16119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E8AB3-132C-410A-93DC-D0C94920DA5B}"/>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189051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BFA-47C2-4851-ADD8-B5996D51D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F57F12-D090-4B29-861A-0CA06418C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C2FDA1-7E14-40D7-87B0-7B35C2677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D8D8E9-64D7-4BB2-ADD6-16FB42825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2CB43E-B396-413B-A6AE-6868AED10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06C225-297E-4C58-905E-A4DE2C27D83A}"/>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8" name="Footer Placeholder 7">
            <a:extLst>
              <a:ext uri="{FF2B5EF4-FFF2-40B4-BE49-F238E27FC236}">
                <a16:creationId xmlns:a16="http://schemas.microsoft.com/office/drawing/2014/main" id="{37093D0E-5016-4791-8A6B-B2A4395FD0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1D9E4-0CD1-4E9D-BB77-A55045261806}"/>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283759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0D86-F7DF-4335-AA84-282533C615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0204EC-EE20-4296-9D62-F58E1A700B59}"/>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4" name="Footer Placeholder 3">
            <a:extLst>
              <a:ext uri="{FF2B5EF4-FFF2-40B4-BE49-F238E27FC236}">
                <a16:creationId xmlns:a16="http://schemas.microsoft.com/office/drawing/2014/main" id="{6DA83FDA-6F0A-4366-9101-6A9750DE44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40CCF5-D80E-4DFC-A41A-2AA25665DA3D}"/>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186338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63C13-D44F-4445-8C00-265C7B575F0E}"/>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3" name="Footer Placeholder 2">
            <a:extLst>
              <a:ext uri="{FF2B5EF4-FFF2-40B4-BE49-F238E27FC236}">
                <a16:creationId xmlns:a16="http://schemas.microsoft.com/office/drawing/2014/main" id="{68D19563-BB4C-42B8-B586-38CC86333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F3BAB-10ED-4F35-B44D-580D096A294B}"/>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21829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68E-E26D-4695-A32D-EBF37BFB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29691-CD2A-40E6-A35C-92BAD5205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6C120-5D68-4F75-8358-CB2B304B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104D9-47FA-4C47-B88D-81FFA924AFBA}"/>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6" name="Footer Placeholder 5">
            <a:extLst>
              <a:ext uri="{FF2B5EF4-FFF2-40B4-BE49-F238E27FC236}">
                <a16:creationId xmlns:a16="http://schemas.microsoft.com/office/drawing/2014/main" id="{77A36E95-E62B-4ED6-9312-798E47F57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615FE-6F82-4DA0-BDAB-F7AF74734EEE}"/>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237433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F84C-3AC9-4C6B-A9AA-1E2FEA4F8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1BC29-ACCB-4003-9357-5EB369C961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B065B3-F6DD-4D7C-BEB2-140803298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CB3E3-95EF-49BA-85D9-2A4A62263FA2}"/>
              </a:ext>
            </a:extLst>
          </p:cNvPr>
          <p:cNvSpPr>
            <a:spLocks noGrp="1"/>
          </p:cNvSpPr>
          <p:nvPr>
            <p:ph type="dt" sz="half" idx="10"/>
          </p:nvPr>
        </p:nvSpPr>
        <p:spPr/>
        <p:txBody>
          <a:bodyPr/>
          <a:lstStyle/>
          <a:p>
            <a:fld id="{D737E174-01AF-4645-A10A-2EDF66C51666}" type="datetimeFigureOut">
              <a:rPr lang="en-US" smtClean="0"/>
              <a:pPr/>
              <a:t>08-Jun-22</a:t>
            </a:fld>
            <a:endParaRPr lang="en-US"/>
          </a:p>
        </p:txBody>
      </p:sp>
      <p:sp>
        <p:nvSpPr>
          <p:cNvPr id="6" name="Footer Placeholder 5">
            <a:extLst>
              <a:ext uri="{FF2B5EF4-FFF2-40B4-BE49-F238E27FC236}">
                <a16:creationId xmlns:a16="http://schemas.microsoft.com/office/drawing/2014/main" id="{BD04E9B5-FA8D-4EEE-B901-CA180AF0C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11E66-49EA-4BC4-B765-1C9A209FBCF2}"/>
              </a:ext>
            </a:extLst>
          </p:cNvPr>
          <p:cNvSpPr>
            <a:spLocks noGrp="1"/>
          </p:cNvSpPr>
          <p:nvPr>
            <p:ph type="sldNum" sz="quarter" idx="12"/>
          </p:nvPr>
        </p:nvSpPr>
        <p:spPr/>
        <p:txBody>
          <a:bodyPr/>
          <a:lstStyle/>
          <a:p>
            <a:fld id="{8ADE6400-6B39-4DBA-97FC-DF3353EE2038}" type="slidenum">
              <a:rPr lang="en-US" smtClean="0"/>
              <a:pPr/>
              <a:t>‹#›</a:t>
            </a:fld>
            <a:endParaRPr lang="en-US"/>
          </a:p>
        </p:txBody>
      </p:sp>
    </p:spTree>
    <p:extLst>
      <p:ext uri="{BB962C8B-B14F-4D97-AF65-F5344CB8AC3E}">
        <p14:creationId xmlns:p14="http://schemas.microsoft.com/office/powerpoint/2010/main" val="4035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0863E-A5A3-4827-8371-F7B4C4F26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A64C46-9BCC-455C-8411-EC92FC4E9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2DAC5-1DA7-46AF-8215-8394CA918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7E174-01AF-4645-A10A-2EDF66C51666}" type="datetimeFigureOut">
              <a:rPr lang="en-US" smtClean="0"/>
              <a:pPr/>
              <a:t>08-Jun-22</a:t>
            </a:fld>
            <a:endParaRPr lang="en-US"/>
          </a:p>
        </p:txBody>
      </p:sp>
      <p:sp>
        <p:nvSpPr>
          <p:cNvPr id="5" name="Footer Placeholder 4">
            <a:extLst>
              <a:ext uri="{FF2B5EF4-FFF2-40B4-BE49-F238E27FC236}">
                <a16:creationId xmlns:a16="http://schemas.microsoft.com/office/drawing/2014/main" id="{B2D80922-9F79-4A74-AC74-AF466EFBA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CA0E6-6F90-452D-A76E-8200B6B01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E6400-6B39-4DBA-97FC-DF3353EE2038}" type="slidenum">
              <a:rPr lang="en-US" smtClean="0"/>
              <a:pPr/>
              <a:t>‹#›</a:t>
            </a:fld>
            <a:endParaRPr lang="en-US"/>
          </a:p>
        </p:txBody>
      </p:sp>
    </p:spTree>
    <p:extLst>
      <p:ext uri="{BB962C8B-B14F-4D97-AF65-F5344CB8AC3E}">
        <p14:creationId xmlns:p14="http://schemas.microsoft.com/office/powerpoint/2010/main" val="165698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GB" sz="3600" b="1" dirty="0">
                <a:solidFill>
                  <a:schemeClr val="accent1">
                    <a:lumMod val="75000"/>
                  </a:schemeClr>
                </a:solidFill>
              </a:rPr>
              <a:t>CSS – Box Model </a:t>
            </a:r>
          </a:p>
          <a:p>
            <a:r>
              <a:rPr lang="en-GB" sz="3600" b="1" dirty="0">
                <a:solidFill>
                  <a:schemeClr val="accent1">
                    <a:lumMod val="75000"/>
                  </a:schemeClr>
                </a:solidFill>
              </a:rPr>
              <a:t>           and Position Property</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F78BAC8E-6585-E5A7-179F-20CF425DE42A}"/>
              </a:ext>
            </a:extLst>
          </p:cNvPr>
          <p:cNvSpPr txBox="1"/>
          <p:nvPr/>
        </p:nvSpPr>
        <p:spPr>
          <a:xfrm>
            <a:off x="667753" y="1919012"/>
            <a:ext cx="9775658"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CSS position property is used to set position for an element. it is also used to place an element behind another and also useful for scripted animation effect.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You can position an element using the top, bottom, left and right properties. These properties can be used only after position property is set first. A position element's computed position property is relative, absolute, fixed or sticky.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Let's have a look at following CSS positioning: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CSS Static Positioning</a:t>
            </a:r>
          </a:p>
          <a:p>
            <a:pPr algn="just"/>
            <a:r>
              <a:rPr lang="en-US" sz="2000" dirty="0">
                <a:latin typeface="Times New Roman" panose="02020603050405020304" pitchFamily="18" charset="0"/>
                <a:cs typeface="Times New Roman" panose="02020603050405020304" pitchFamily="18" charset="0"/>
              </a:rPr>
              <a:t>    CSS Fixed Positioning</a:t>
            </a:r>
          </a:p>
          <a:p>
            <a:pPr algn="just"/>
            <a:r>
              <a:rPr lang="en-US" sz="2000" dirty="0">
                <a:latin typeface="Times New Roman" panose="02020603050405020304" pitchFamily="18" charset="0"/>
                <a:cs typeface="Times New Roman" panose="02020603050405020304" pitchFamily="18" charset="0"/>
              </a:rPr>
              <a:t>    CSS Relative Positioning</a:t>
            </a:r>
          </a:p>
          <a:p>
            <a:pPr algn="just"/>
            <a:r>
              <a:rPr lang="en-US" sz="2000" dirty="0">
                <a:latin typeface="Times New Roman" panose="02020603050405020304" pitchFamily="18" charset="0"/>
                <a:cs typeface="Times New Roman" panose="02020603050405020304" pitchFamily="18" charset="0"/>
              </a:rPr>
              <a:t>    CSS Absolute Positioning</a:t>
            </a:r>
          </a:p>
        </p:txBody>
      </p:sp>
    </p:spTree>
    <p:extLst>
      <p:ext uri="{BB962C8B-B14F-4D97-AF65-F5344CB8AC3E}">
        <p14:creationId xmlns:p14="http://schemas.microsoft.com/office/powerpoint/2010/main" val="269171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B838DCA5-3558-AF80-CD68-B7BFF36301AB}"/>
              </a:ext>
            </a:extLst>
          </p:cNvPr>
          <p:cNvSpPr txBox="1"/>
          <p:nvPr/>
        </p:nvSpPr>
        <p:spPr>
          <a:xfrm>
            <a:off x="1091713" y="1951672"/>
            <a:ext cx="8485424" cy="2246769"/>
          </a:xfrm>
          <a:prstGeom prst="rect">
            <a:avLst/>
          </a:prstGeom>
          <a:noFill/>
        </p:spPr>
        <p:txBody>
          <a:bodyPr wrap="square">
            <a:spAutoFit/>
          </a:bodyPr>
          <a:lstStyle/>
          <a:p>
            <a:r>
              <a:rPr lang="en-US" sz="2000" b="1" u="sng" dirty="0">
                <a:solidFill>
                  <a:srgbClr val="FF0000"/>
                </a:solidFill>
                <a:latin typeface="Times New Roman" panose="02020603050405020304" pitchFamily="18" charset="0"/>
                <a:cs typeface="Times New Roman" panose="02020603050405020304" pitchFamily="18" charset="0"/>
              </a:rPr>
              <a:t>1) CSS Static Positioning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a by default position for HTML elements.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always positions an element according to the normal flow of the page.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It is not affected by the top, bottom, left and right properties.</a:t>
            </a:r>
          </a:p>
        </p:txBody>
      </p:sp>
    </p:spTree>
    <p:extLst>
      <p:ext uri="{BB962C8B-B14F-4D97-AF65-F5344CB8AC3E}">
        <p14:creationId xmlns:p14="http://schemas.microsoft.com/office/powerpoint/2010/main" val="130270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930111CE-293A-3286-E29C-2586F11984E7}"/>
              </a:ext>
            </a:extLst>
          </p:cNvPr>
          <p:cNvSpPr txBox="1"/>
          <p:nvPr/>
        </p:nvSpPr>
        <p:spPr>
          <a:xfrm>
            <a:off x="756682" y="1848223"/>
            <a:ext cx="8789068" cy="4401205"/>
          </a:xfrm>
          <a:prstGeom prst="rect">
            <a:avLst/>
          </a:prstGeom>
          <a:noFill/>
        </p:spPr>
        <p:txBody>
          <a:bodyPr wrap="square">
            <a:spAutoFit/>
          </a:bodyPr>
          <a:lstStyle/>
          <a:p>
            <a:r>
              <a:rPr lang="en-US" sz="2000" b="1" u="sng" dirty="0">
                <a:solidFill>
                  <a:srgbClr val="FF0000"/>
                </a:solidFill>
                <a:latin typeface="Times New Roman" panose="02020603050405020304" pitchFamily="18" charset="0"/>
                <a:cs typeface="Times New Roman" panose="02020603050405020304" pitchFamily="18" charset="0"/>
              </a:rPr>
              <a:t>CSS Fixed Positioning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fixed positioning property helps to put the text fixed on the browser. This fixed test is positioned relative to the browser window, and doesn't move even you scroll the window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&lt;style&gt;  </a:t>
            </a:r>
          </a:p>
          <a:p>
            <a:r>
              <a:rPr lang="en-US" sz="2000" dirty="0" err="1">
                <a:latin typeface="Times New Roman" panose="02020603050405020304" pitchFamily="18" charset="0"/>
                <a:cs typeface="Times New Roman" panose="02020603050405020304" pitchFamily="18" charset="0"/>
              </a:rPr>
              <a:t>p.pos_fixed</a:t>
            </a:r>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position: fixed;  </a:t>
            </a:r>
          </a:p>
          <a:p>
            <a:r>
              <a:rPr lang="en-US" sz="2000" dirty="0">
                <a:latin typeface="Times New Roman" panose="02020603050405020304" pitchFamily="18" charset="0"/>
                <a:cs typeface="Times New Roman" panose="02020603050405020304" pitchFamily="18" charset="0"/>
              </a:rPr>
              <a:t>    top: 50px;  </a:t>
            </a:r>
          </a:p>
          <a:p>
            <a:r>
              <a:rPr lang="en-US" sz="2000" dirty="0">
                <a:latin typeface="Times New Roman" panose="02020603050405020304" pitchFamily="18" charset="0"/>
                <a:cs typeface="Times New Roman" panose="02020603050405020304" pitchFamily="18" charset="0"/>
              </a:rPr>
              <a:t>    right: 5px;  </a:t>
            </a:r>
          </a:p>
          <a:p>
            <a:r>
              <a:rPr lang="en-US" sz="2000" dirty="0">
                <a:latin typeface="Times New Roman" panose="02020603050405020304" pitchFamily="18" charset="0"/>
                <a:cs typeface="Times New Roman" panose="02020603050405020304" pitchFamily="18" charset="0"/>
              </a:rPr>
              <a:t>    color: blue;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&lt;/style&gt; .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9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6CF89317-3B3C-10AA-6EE1-33E66FC98C57}"/>
              </a:ext>
            </a:extLst>
          </p:cNvPr>
          <p:cNvSpPr txBox="1"/>
          <p:nvPr/>
        </p:nvSpPr>
        <p:spPr>
          <a:xfrm>
            <a:off x="573156" y="1742230"/>
            <a:ext cx="8300052" cy="4708981"/>
          </a:xfrm>
          <a:prstGeom prst="rect">
            <a:avLst/>
          </a:prstGeom>
          <a:noFill/>
        </p:spPr>
        <p:txBody>
          <a:bodyPr wrap="square">
            <a:spAutoFit/>
          </a:bodyPr>
          <a:lstStyle/>
          <a:p>
            <a:r>
              <a:rPr lang="en-US" sz="2000" b="1" u="sng" dirty="0">
                <a:solidFill>
                  <a:srgbClr val="FF0000"/>
                </a:solidFill>
                <a:latin typeface="Times New Roman" panose="02020603050405020304" pitchFamily="18" charset="0"/>
                <a:cs typeface="Times New Roman" panose="02020603050405020304" pitchFamily="18" charset="0"/>
              </a:rPr>
              <a:t>CSS Relative Positioning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relative positioning property is used to set the element relative to its normal position. </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&lt;style&gt;  </a:t>
            </a:r>
          </a:p>
          <a:p>
            <a:r>
              <a:rPr lang="en-IN" sz="2000" dirty="0">
                <a:latin typeface="Times New Roman" panose="02020603050405020304" pitchFamily="18" charset="0"/>
                <a:cs typeface="Times New Roman" panose="02020603050405020304" pitchFamily="18" charset="0"/>
              </a:rPr>
              <a:t>h2.pos_left {  </a:t>
            </a:r>
          </a:p>
          <a:p>
            <a:r>
              <a:rPr lang="en-IN" sz="2000" dirty="0">
                <a:latin typeface="Times New Roman" panose="02020603050405020304" pitchFamily="18" charset="0"/>
                <a:cs typeface="Times New Roman" panose="02020603050405020304" pitchFamily="18" charset="0"/>
              </a:rPr>
              <a:t>    position: relative;  </a:t>
            </a:r>
          </a:p>
          <a:p>
            <a:r>
              <a:rPr lang="en-IN" sz="2000" dirty="0">
                <a:latin typeface="Times New Roman" panose="02020603050405020304" pitchFamily="18" charset="0"/>
                <a:cs typeface="Times New Roman" panose="02020603050405020304" pitchFamily="18" charset="0"/>
              </a:rPr>
              <a:t>    left: -30px;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h2.pos_right {  </a:t>
            </a:r>
          </a:p>
          <a:p>
            <a:r>
              <a:rPr lang="en-IN" sz="2000" dirty="0">
                <a:latin typeface="Times New Roman" panose="02020603050405020304" pitchFamily="18" charset="0"/>
                <a:cs typeface="Times New Roman" panose="02020603050405020304" pitchFamily="18" charset="0"/>
              </a:rPr>
              <a:t>    position: relative;  </a:t>
            </a:r>
          </a:p>
          <a:p>
            <a:r>
              <a:rPr lang="en-IN" sz="2000" dirty="0">
                <a:latin typeface="Times New Roman" panose="02020603050405020304" pitchFamily="18" charset="0"/>
                <a:cs typeface="Times New Roman" panose="02020603050405020304" pitchFamily="18" charset="0"/>
              </a:rPr>
              <a:t>    left: 30px;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&lt;/style&gt; </a:t>
            </a:r>
          </a:p>
        </p:txBody>
      </p:sp>
    </p:spTree>
    <p:extLst>
      <p:ext uri="{BB962C8B-B14F-4D97-AF65-F5344CB8AC3E}">
        <p14:creationId xmlns:p14="http://schemas.microsoft.com/office/powerpoint/2010/main" val="26079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D1FE102C-50D8-2CC8-6FA2-76CA9C7E33C3}"/>
              </a:ext>
            </a:extLst>
          </p:cNvPr>
          <p:cNvSpPr txBox="1"/>
          <p:nvPr/>
        </p:nvSpPr>
        <p:spPr>
          <a:xfrm>
            <a:off x="811696" y="1764242"/>
            <a:ext cx="8300052" cy="2246769"/>
          </a:xfrm>
          <a:prstGeom prst="rect">
            <a:avLst/>
          </a:prstGeom>
          <a:noFill/>
        </p:spPr>
        <p:txBody>
          <a:bodyPr wrap="square">
            <a:spAutoFit/>
          </a:bodyPr>
          <a:lstStyle/>
          <a:p>
            <a:pPr algn="just"/>
            <a:r>
              <a:rPr lang="en-US" sz="2000" b="1" u="sng" dirty="0">
                <a:solidFill>
                  <a:srgbClr val="FF0000"/>
                </a:solidFill>
                <a:latin typeface="Times New Roman" panose="02020603050405020304" pitchFamily="18" charset="0"/>
                <a:cs typeface="Times New Roman" panose="02020603050405020304" pitchFamily="18" charset="0"/>
              </a:rPr>
              <a:t>CSS Absolute Positioning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absolute positioning is used to position an element relative to the first parent element that has a position other than static. If no such element is found, the containing block is HTML.</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the absolute positioning, you can place an element anywhere on a page.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F8BE310-8C2E-12D0-78D4-58211F91C069}"/>
              </a:ext>
            </a:extLst>
          </p:cNvPr>
          <p:cNvSpPr txBox="1"/>
          <p:nvPr/>
        </p:nvSpPr>
        <p:spPr>
          <a:xfrm>
            <a:off x="930966" y="4338216"/>
            <a:ext cx="6102626"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&lt;style&gt;  </a:t>
            </a:r>
          </a:p>
          <a:p>
            <a:r>
              <a:rPr lang="en-US" dirty="0">
                <a:latin typeface="Times New Roman" panose="02020603050405020304" pitchFamily="18" charset="0"/>
                <a:cs typeface="Times New Roman" panose="02020603050405020304" pitchFamily="18" charset="0"/>
              </a:rPr>
              <a:t>h2 {  </a:t>
            </a:r>
          </a:p>
          <a:p>
            <a:r>
              <a:rPr lang="en-US" dirty="0">
                <a:latin typeface="Times New Roman" panose="02020603050405020304" pitchFamily="18" charset="0"/>
                <a:cs typeface="Times New Roman" panose="02020603050405020304" pitchFamily="18" charset="0"/>
              </a:rPr>
              <a:t>    position: absolute;  </a:t>
            </a:r>
          </a:p>
          <a:p>
            <a:r>
              <a:rPr lang="en-US" dirty="0">
                <a:latin typeface="Times New Roman" panose="02020603050405020304" pitchFamily="18" charset="0"/>
                <a:cs typeface="Times New Roman" panose="02020603050405020304" pitchFamily="18" charset="0"/>
              </a:rPr>
              <a:t>    left: 150px;  </a:t>
            </a:r>
          </a:p>
          <a:p>
            <a:r>
              <a:rPr lang="en-US" dirty="0">
                <a:latin typeface="Times New Roman" panose="02020603050405020304" pitchFamily="18" charset="0"/>
                <a:cs typeface="Times New Roman" panose="02020603050405020304" pitchFamily="18" charset="0"/>
              </a:rPr>
              <a:t>    top: 250px;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&lt;/style&gt;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12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8" name="TextBox 7">
            <a:extLst>
              <a:ext uri="{FF2B5EF4-FFF2-40B4-BE49-F238E27FC236}">
                <a16:creationId xmlns:a16="http://schemas.microsoft.com/office/drawing/2014/main" id="{2196B717-771D-6872-59B3-D12AFE820A93}"/>
              </a:ext>
            </a:extLst>
          </p:cNvPr>
          <p:cNvSpPr txBox="1"/>
          <p:nvPr/>
        </p:nvSpPr>
        <p:spPr>
          <a:xfrm>
            <a:off x="824948" y="1609473"/>
            <a:ext cx="9220200"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Sticky: The element with position: sticky and top: 0 played a role between fixed &amp; relative based on the position where it is placed.</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sticky element toggles between relative and fixed, depending on the scroll position. It is positioned relative until a given offset position is met in the viewport - then it "sticks" in place (like </a:t>
            </a:r>
            <a:r>
              <a:rPr lang="en-US" sz="2400" dirty="0" err="1">
                <a:latin typeface="Times New Roman" panose="02020603050405020304" pitchFamily="18" charset="0"/>
                <a:cs typeface="Times New Roman" panose="02020603050405020304" pitchFamily="18" charset="0"/>
              </a:rPr>
              <a:t>position:fixed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20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graphicFrame>
        <p:nvGraphicFramePr>
          <p:cNvPr id="3" name="Table 2">
            <a:extLst>
              <a:ext uri="{FF2B5EF4-FFF2-40B4-BE49-F238E27FC236}">
                <a16:creationId xmlns:a16="http://schemas.microsoft.com/office/drawing/2014/main" id="{D99FBAD6-DE91-DBFC-07B4-E8C21139E19A}"/>
              </a:ext>
            </a:extLst>
          </p:cNvPr>
          <p:cNvGraphicFramePr>
            <a:graphicFrameLocks noGrp="1"/>
          </p:cNvGraphicFramePr>
          <p:nvPr>
            <p:extLst>
              <p:ext uri="{D42A27DB-BD31-4B8C-83A1-F6EECF244321}">
                <p14:modId xmlns:p14="http://schemas.microsoft.com/office/powerpoint/2010/main" val="1334537206"/>
              </p:ext>
            </p:extLst>
          </p:nvPr>
        </p:nvGraphicFramePr>
        <p:xfrm>
          <a:off x="439007" y="2057400"/>
          <a:ext cx="10515600" cy="2743200"/>
        </p:xfrm>
        <a:graphic>
          <a:graphicData uri="http://schemas.openxmlformats.org/drawingml/2006/table">
            <a:tbl>
              <a:tblPr/>
              <a:tblGrid>
                <a:gridCol w="3505200">
                  <a:extLst>
                    <a:ext uri="{9D8B030D-6E8A-4147-A177-3AD203B41FA5}">
                      <a16:colId xmlns:a16="http://schemas.microsoft.com/office/drawing/2014/main" val="4276964914"/>
                    </a:ext>
                  </a:extLst>
                </a:gridCol>
                <a:gridCol w="3505200">
                  <a:extLst>
                    <a:ext uri="{9D8B030D-6E8A-4147-A177-3AD203B41FA5}">
                      <a16:colId xmlns:a16="http://schemas.microsoft.com/office/drawing/2014/main" val="201416812"/>
                    </a:ext>
                  </a:extLst>
                </a:gridCol>
                <a:gridCol w="3505200">
                  <a:extLst>
                    <a:ext uri="{9D8B030D-6E8A-4147-A177-3AD203B41FA5}">
                      <a16:colId xmlns:a16="http://schemas.microsoft.com/office/drawing/2014/main" val="1053165753"/>
                    </a:ext>
                  </a:extLst>
                </a:gridCol>
              </a:tblGrid>
              <a:tr h="0">
                <a:tc>
                  <a:txBody>
                    <a:bodyPr/>
                    <a:lstStyle/>
                    <a:p>
                      <a:r>
                        <a:rPr lang="en-IN" b="1"/>
                        <a:t>S.No.</a:t>
                      </a:r>
                    </a:p>
                  </a:txBody>
                  <a:tcPr anchor="ctr">
                    <a:lnL>
                      <a:noFill/>
                    </a:lnL>
                    <a:lnR>
                      <a:noFill/>
                    </a:lnR>
                    <a:lnT>
                      <a:noFill/>
                    </a:lnT>
                    <a:lnB>
                      <a:noFill/>
                    </a:lnB>
                  </a:tcPr>
                </a:tc>
                <a:tc>
                  <a:txBody>
                    <a:bodyPr/>
                    <a:lstStyle/>
                    <a:p>
                      <a:pPr algn="ctr"/>
                      <a:r>
                        <a:rPr lang="en-IN" b="1">
                          <a:effectLst/>
                        </a:rPr>
                        <a:t>Position: fixed</a:t>
                      </a:r>
                    </a:p>
                  </a:txBody>
                  <a:tcPr anchor="ctr">
                    <a:lnL>
                      <a:noFill/>
                    </a:lnL>
                    <a:lnR>
                      <a:noFill/>
                    </a:lnR>
                    <a:lnT>
                      <a:noFill/>
                    </a:lnT>
                    <a:lnB>
                      <a:noFill/>
                    </a:lnB>
                  </a:tcPr>
                </a:tc>
                <a:tc>
                  <a:txBody>
                    <a:bodyPr/>
                    <a:lstStyle/>
                    <a:p>
                      <a:pPr algn="ctr"/>
                      <a:r>
                        <a:rPr lang="en-IN" b="1">
                          <a:effectLst/>
                        </a:rPr>
                        <a:t>Position: Sticky</a:t>
                      </a:r>
                    </a:p>
                  </a:txBody>
                  <a:tcPr anchor="ctr">
                    <a:lnL>
                      <a:noFill/>
                    </a:lnL>
                    <a:lnR>
                      <a:noFill/>
                    </a:lnR>
                    <a:lnT>
                      <a:noFill/>
                    </a:lnT>
                    <a:lnB>
                      <a:noFill/>
                    </a:lnB>
                  </a:tcPr>
                </a:tc>
                <a:extLst>
                  <a:ext uri="{0D108BD9-81ED-4DB2-BD59-A6C34878D82A}">
                    <a16:rowId xmlns:a16="http://schemas.microsoft.com/office/drawing/2014/main" val="165692568"/>
                  </a:ext>
                </a:extLst>
              </a:tr>
              <a:tr h="0">
                <a:tc>
                  <a:txBody>
                    <a:bodyPr/>
                    <a:lstStyle/>
                    <a:p>
                      <a:r>
                        <a:rPr lang="en-IN"/>
                        <a:t>1.</a:t>
                      </a:r>
                    </a:p>
                  </a:txBody>
                  <a:tcPr anchor="ctr">
                    <a:lnL>
                      <a:noFill/>
                    </a:lnL>
                    <a:lnR>
                      <a:noFill/>
                    </a:lnR>
                    <a:lnT>
                      <a:noFill/>
                    </a:lnT>
                    <a:lnB>
                      <a:noFill/>
                    </a:lnB>
                  </a:tcPr>
                </a:tc>
                <a:tc>
                  <a:txBody>
                    <a:bodyPr/>
                    <a:lstStyle/>
                    <a:p>
                      <a:pPr algn="just"/>
                      <a:r>
                        <a:rPr lang="en-US">
                          <a:effectLst/>
                        </a:rPr>
                        <a:t>Element with </a:t>
                      </a:r>
                      <a:r>
                        <a:rPr lang="en-US" i="1">
                          <a:effectLst/>
                        </a:rPr>
                        <a:t>position: fixed</a:t>
                      </a:r>
                      <a:r>
                        <a:rPr lang="en-US">
                          <a:effectLst/>
                        </a:rPr>
                        <a:t> property is fixed to the viewport and doesn’t move irrespective of scrolling.</a:t>
                      </a:r>
                    </a:p>
                  </a:txBody>
                  <a:tcPr anchor="ctr">
                    <a:lnL>
                      <a:noFill/>
                    </a:lnL>
                    <a:lnR>
                      <a:noFill/>
                    </a:lnR>
                    <a:lnT>
                      <a:noFill/>
                    </a:lnT>
                    <a:lnB>
                      <a:noFill/>
                    </a:lnB>
                  </a:tcPr>
                </a:tc>
                <a:tc>
                  <a:txBody>
                    <a:bodyPr/>
                    <a:lstStyle/>
                    <a:p>
                      <a:pPr algn="just"/>
                      <a:r>
                        <a:rPr lang="en-US">
                          <a:effectLst/>
                        </a:rPr>
                        <a:t>Element with </a:t>
                      </a:r>
                      <a:r>
                        <a:rPr lang="en-US" i="1">
                          <a:effectLst/>
                        </a:rPr>
                        <a:t>position: sticky</a:t>
                      </a:r>
                      <a:r>
                        <a:rPr lang="en-US">
                          <a:effectLst/>
                        </a:rPr>
                        <a:t> property can scroll to an offset value provided by the user. </a:t>
                      </a:r>
                    </a:p>
                  </a:txBody>
                  <a:tcPr anchor="ctr">
                    <a:lnL>
                      <a:noFill/>
                    </a:lnL>
                    <a:lnR>
                      <a:noFill/>
                    </a:lnR>
                    <a:lnT>
                      <a:noFill/>
                    </a:lnT>
                    <a:lnB>
                      <a:noFill/>
                    </a:lnB>
                  </a:tcPr>
                </a:tc>
                <a:extLst>
                  <a:ext uri="{0D108BD9-81ED-4DB2-BD59-A6C34878D82A}">
                    <a16:rowId xmlns:a16="http://schemas.microsoft.com/office/drawing/2014/main" val="3304917420"/>
                  </a:ext>
                </a:extLst>
              </a:tr>
              <a:tr h="0">
                <a:tc>
                  <a:txBody>
                    <a:bodyPr/>
                    <a:lstStyle/>
                    <a:p>
                      <a:r>
                        <a:rPr lang="en-IN" dirty="0"/>
                        <a:t>2.</a:t>
                      </a:r>
                    </a:p>
                  </a:txBody>
                  <a:tcPr anchor="ctr">
                    <a:lnL>
                      <a:noFill/>
                    </a:lnL>
                    <a:lnR>
                      <a:noFill/>
                    </a:lnR>
                    <a:lnT>
                      <a:noFill/>
                    </a:lnT>
                    <a:lnB>
                      <a:noFill/>
                    </a:lnB>
                  </a:tcPr>
                </a:tc>
                <a:tc>
                  <a:txBody>
                    <a:bodyPr/>
                    <a:lstStyle/>
                    <a:p>
                      <a:pPr algn="just"/>
                      <a:r>
                        <a:rPr lang="en-US">
                          <a:effectLst/>
                        </a:rPr>
                        <a:t>Element with position: fixed property never leaves the viewport position it was fixed to.</a:t>
                      </a:r>
                    </a:p>
                  </a:txBody>
                  <a:tcPr anchor="ctr">
                    <a:lnL>
                      <a:noFill/>
                    </a:lnL>
                    <a:lnR>
                      <a:noFill/>
                    </a:lnR>
                    <a:lnT>
                      <a:noFill/>
                    </a:lnT>
                    <a:lnB>
                      <a:noFill/>
                    </a:lnB>
                  </a:tcPr>
                </a:tc>
                <a:tc>
                  <a:txBody>
                    <a:bodyPr/>
                    <a:lstStyle/>
                    <a:p>
                      <a:pPr algn="just"/>
                      <a:r>
                        <a:rPr lang="en-US" dirty="0">
                          <a:effectLst/>
                        </a:rPr>
                        <a:t>Element with position: sticky property leaves the viewport when its parent element scrolls off the viewport.</a:t>
                      </a:r>
                    </a:p>
                  </a:txBody>
                  <a:tcPr anchor="ctr">
                    <a:lnL>
                      <a:noFill/>
                    </a:lnL>
                    <a:lnR>
                      <a:noFill/>
                    </a:lnR>
                    <a:lnT>
                      <a:noFill/>
                    </a:lnT>
                    <a:lnB>
                      <a:noFill/>
                    </a:lnB>
                  </a:tcPr>
                </a:tc>
                <a:extLst>
                  <a:ext uri="{0D108BD9-81ED-4DB2-BD59-A6C34878D82A}">
                    <a16:rowId xmlns:a16="http://schemas.microsoft.com/office/drawing/2014/main" val="3053797027"/>
                  </a:ext>
                </a:extLst>
              </a:tr>
            </a:tbl>
          </a:graphicData>
        </a:graphic>
      </p:graphicFrame>
    </p:spTree>
    <p:extLst>
      <p:ext uri="{BB962C8B-B14F-4D97-AF65-F5344CB8AC3E}">
        <p14:creationId xmlns:p14="http://schemas.microsoft.com/office/powerpoint/2010/main" val="360997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Tree>
    <p:extLst>
      <p:ext uri="{BB962C8B-B14F-4D97-AF65-F5344CB8AC3E}">
        <p14:creationId xmlns:p14="http://schemas.microsoft.com/office/powerpoint/2010/main" val="363261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Tree>
    <p:extLst>
      <p:ext uri="{BB962C8B-B14F-4D97-AF65-F5344CB8AC3E}">
        <p14:creationId xmlns:p14="http://schemas.microsoft.com/office/powerpoint/2010/main" val="65109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Position Property</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Tree>
    <p:extLst>
      <p:ext uri="{BB962C8B-B14F-4D97-AF65-F5344CB8AC3E}">
        <p14:creationId xmlns:p14="http://schemas.microsoft.com/office/powerpoint/2010/main" val="256570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0357C-88C2-45C7-B5A6-D555AA1182E8}"/>
              </a:ext>
            </a:extLst>
          </p:cNvPr>
          <p:cNvSpPr>
            <a:spLocks noGrp="1"/>
          </p:cNvSpPr>
          <p:nvPr>
            <p:ph idx="1"/>
          </p:nvPr>
        </p:nvSpPr>
        <p:spPr/>
        <p:txBody>
          <a:bodyPr/>
          <a:lstStyle/>
          <a:p>
            <a:endParaRPr lang="en-IN" dirty="0"/>
          </a:p>
          <a:p>
            <a:r>
              <a:rPr lang="en-IN" dirty="0">
                <a:latin typeface="Times New Roman" panose="02020603050405020304" pitchFamily="18" charset="0"/>
                <a:cs typeface="Times New Roman" panose="02020603050405020304" pitchFamily="18" charset="0"/>
              </a:rPr>
              <a:t>They are used to group together a chunk of HTML and hook some information onto that chunk</a:t>
            </a:r>
          </a:p>
          <a:p>
            <a:r>
              <a:rPr lang="en-IN" dirty="0">
                <a:latin typeface="Times New Roman" panose="02020603050405020304" pitchFamily="18" charset="0"/>
                <a:cs typeface="Times New Roman" panose="02020603050405020304" pitchFamily="18" charset="0"/>
              </a:rPr>
              <a:t>The difference between span and div is that a span element is in-line and usually used for a small chunk of HTML inside a line (such as inside a paragraph) whereas a div (division) element is block-line (which is basically equivalent to having a line-break before and after it) and used to group larger chunks of code</a:t>
            </a:r>
            <a:r>
              <a:rPr lang="en-IN" dirty="0"/>
              <a:t>.</a:t>
            </a:r>
          </a:p>
        </p:txBody>
      </p:sp>
      <p:pic>
        <p:nvPicPr>
          <p:cNvPr id="4" name="Picture 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grpSp>
        <p:nvGrpSpPr>
          <p:cNvPr id="7" name="Group 6"/>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Element support for styling</a:t>
              </a:r>
              <a:endParaRPr lang="en-GB" sz="2400" b="1" dirty="0">
                <a:solidFill>
                  <a:schemeClr val="accent2">
                    <a:lumMod val="75000"/>
                  </a:schemeClr>
                </a:solidFill>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spTree>
    <p:extLst>
      <p:ext uri="{BB962C8B-B14F-4D97-AF65-F5344CB8AC3E}">
        <p14:creationId xmlns:p14="http://schemas.microsoft.com/office/powerpoint/2010/main" val="114527637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0357C-88C2-45C7-B5A6-D555AA1182E8}"/>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There are two elements used commonly to style specific parts of a webpage</a:t>
            </a:r>
          </a:p>
          <a:p>
            <a:pPr lvl="1">
              <a:lnSpc>
                <a:spcPct val="150000"/>
              </a:lnSpc>
            </a:pPr>
            <a:r>
              <a:rPr lang="en-IN" dirty="0">
                <a:latin typeface="Times New Roman" panose="02020603050405020304" pitchFamily="18" charset="0"/>
                <a:cs typeface="Times New Roman" panose="02020603050405020304" pitchFamily="18" charset="0"/>
              </a:rPr>
              <a:t>&lt;span&gt;</a:t>
            </a:r>
          </a:p>
          <a:p>
            <a:pPr lvl="2">
              <a:lnSpc>
                <a:spcPct val="150000"/>
              </a:lnSpc>
            </a:pPr>
            <a:r>
              <a:rPr lang="en-IN" sz="2400" dirty="0">
                <a:latin typeface="Times New Roman" panose="02020603050405020304" pitchFamily="18" charset="0"/>
                <a:cs typeface="Times New Roman" panose="02020603050405020304" pitchFamily="18" charset="0"/>
              </a:rPr>
              <a:t>To apply style to a part of a paragraph</a:t>
            </a:r>
          </a:p>
          <a:p>
            <a:pPr lvl="1">
              <a:lnSpc>
                <a:spcPct val="150000"/>
              </a:lnSpc>
            </a:pPr>
            <a:r>
              <a:rPr lang="en-IN" dirty="0">
                <a:latin typeface="Times New Roman" panose="02020603050405020304" pitchFamily="18" charset="0"/>
                <a:cs typeface="Times New Roman" panose="02020603050405020304" pitchFamily="18" charset="0"/>
              </a:rPr>
              <a:t>&lt;div&gt;</a:t>
            </a:r>
          </a:p>
          <a:p>
            <a:pPr lvl="2">
              <a:lnSpc>
                <a:spcPct val="150000"/>
              </a:lnSpc>
            </a:pPr>
            <a:r>
              <a:rPr lang="en-IN" sz="2400" dirty="0">
                <a:latin typeface="Times New Roman" panose="02020603050405020304" pitchFamily="18" charset="0"/>
                <a:cs typeface="Times New Roman" panose="02020603050405020304" pitchFamily="18" charset="0"/>
              </a:rPr>
              <a:t>To apply style to a set of elements or paragraphs</a:t>
            </a:r>
          </a:p>
        </p:txBody>
      </p:sp>
      <p:pic>
        <p:nvPicPr>
          <p:cNvPr id="4" name="Picture 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grpSp>
        <p:nvGrpSpPr>
          <p:cNvPr id="2" name="Group 6"/>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Element support for styling</a:t>
              </a:r>
              <a:endParaRPr lang="en-GB" sz="2400" b="1" dirty="0">
                <a:solidFill>
                  <a:schemeClr val="accent2">
                    <a:lumMod val="75000"/>
                  </a:schemeClr>
                </a:solidFill>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spTree>
    <p:extLst>
      <p:ext uri="{BB962C8B-B14F-4D97-AF65-F5344CB8AC3E}">
        <p14:creationId xmlns:p14="http://schemas.microsoft.com/office/powerpoint/2010/main" val="114527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0357C-88C2-45C7-B5A6-D555AA1182E8}"/>
              </a:ext>
            </a:extLst>
          </p:cNvPr>
          <p:cNvSpPr>
            <a:spLocks noGrp="1"/>
          </p:cNvSpPr>
          <p:nvPr>
            <p:ph idx="1"/>
          </p:nvPr>
        </p:nvSpPr>
        <p:spPr>
          <a:xfrm>
            <a:off x="393111" y="1544915"/>
            <a:ext cx="10515600" cy="4351338"/>
          </a:xfrm>
        </p:spPr>
        <p:txBody>
          <a:bodyPr>
            <a:noAutofit/>
          </a:bodyPr>
          <a:lstStyle/>
          <a:p>
            <a:pPr marL="0" indent="0">
              <a:lnSpc>
                <a:spcPct val="100000"/>
              </a:lnSpc>
              <a:buNone/>
            </a:pPr>
            <a:r>
              <a:rPr lang="en-US" sz="1400" dirty="0">
                <a:latin typeface="Times New Roman" panose="02020603050405020304" pitchFamily="18" charset="0"/>
                <a:cs typeface="Times New Roman" panose="02020603050405020304" pitchFamily="18" charset="0"/>
              </a:rPr>
              <a:t>Ex</a:t>
            </a:r>
            <a:r>
              <a:rPr lang="en-US" sz="1600" dirty="0">
                <a:latin typeface="Times New Roman" panose="02020603050405020304" pitchFamily="18" charset="0"/>
                <a:cs typeface="Times New Roman" panose="02020603050405020304" pitchFamily="18" charset="0"/>
              </a:rPr>
              <a:t>:</a:t>
            </a:r>
          </a:p>
          <a:p>
            <a:pPr marL="0" indent="0">
              <a:lnSpc>
                <a:spcPct val="100000"/>
              </a:lnSpc>
              <a:buNone/>
            </a:pPr>
            <a:r>
              <a:rPr lang="en-US" sz="1600" dirty="0">
                <a:latin typeface="Times New Roman" panose="02020603050405020304" pitchFamily="18" charset="0"/>
                <a:cs typeface="Times New Roman" panose="02020603050405020304" pitchFamily="18" charset="0"/>
              </a:rPr>
              <a:t>&lt;!doctype html&gt;</a:t>
            </a:r>
          </a:p>
          <a:p>
            <a:pPr marL="0" indent="0">
              <a:lnSpc>
                <a:spcPct val="100000"/>
              </a:lnSpc>
              <a:buNone/>
            </a:pPr>
            <a:r>
              <a:rPr lang="en-US" sz="1600" dirty="0">
                <a:latin typeface="Times New Roman" panose="02020603050405020304" pitchFamily="18" charset="0"/>
                <a:cs typeface="Times New Roman" panose="02020603050405020304" pitchFamily="18" charset="0"/>
              </a:rPr>
              <a:t>&lt;html&gt;</a:t>
            </a:r>
          </a:p>
          <a:p>
            <a:pPr marL="0" indent="0">
              <a:lnSpc>
                <a:spcPct val="100000"/>
              </a:lnSpc>
              <a:buNone/>
            </a:pPr>
            <a:r>
              <a:rPr lang="en-US" sz="1600" dirty="0">
                <a:latin typeface="Times New Roman" panose="02020603050405020304" pitchFamily="18" charset="0"/>
                <a:cs typeface="Times New Roman" panose="02020603050405020304" pitchFamily="18" charset="0"/>
              </a:rPr>
              <a:t>&lt;head&gt;</a:t>
            </a:r>
          </a:p>
          <a:p>
            <a:pPr marL="0" indent="0">
              <a:lnSpc>
                <a:spcPct val="100000"/>
              </a:lnSpc>
              <a:buNone/>
            </a:pPr>
            <a:r>
              <a:rPr lang="en-US" sz="1600" dirty="0">
                <a:latin typeface="Times New Roman" panose="02020603050405020304" pitchFamily="18" charset="0"/>
                <a:cs typeface="Times New Roman" panose="02020603050405020304" pitchFamily="18" charset="0"/>
              </a:rPr>
              <a:t>&lt;title&gt;</a:t>
            </a:r>
            <a:r>
              <a:rPr lang="en-US" sz="1600" dirty="0" err="1">
                <a:latin typeface="Times New Roman" panose="02020603050405020304" pitchFamily="18" charset="0"/>
                <a:cs typeface="Times New Roman" panose="02020603050405020304" pitchFamily="18" charset="0"/>
              </a:rPr>
              <a:t>div_span</a:t>
            </a:r>
            <a:r>
              <a:rPr lang="en-US" sz="1600" dirty="0">
                <a:latin typeface="Times New Roman" panose="02020603050405020304" pitchFamily="18" charset="0"/>
                <a:cs typeface="Times New Roman" panose="02020603050405020304" pitchFamily="18" charset="0"/>
              </a:rPr>
              <a:t>&lt;/title&gt;</a:t>
            </a:r>
          </a:p>
          <a:p>
            <a:pPr marL="0" indent="0">
              <a:lnSpc>
                <a:spcPct val="100000"/>
              </a:lnSpc>
              <a:buNone/>
            </a:pPr>
            <a:r>
              <a:rPr lang="en-US" sz="1600" dirty="0">
                <a:latin typeface="Times New Roman" panose="02020603050405020304" pitchFamily="18" charset="0"/>
                <a:cs typeface="Times New Roman" panose="02020603050405020304" pitchFamily="18" charset="0"/>
              </a:rPr>
              <a:t>&lt;style&gt;</a:t>
            </a:r>
          </a:p>
          <a:p>
            <a:pPr marL="0" indent="0">
              <a:lnSpc>
                <a:spcPct val="100000"/>
              </a:lnSpc>
              <a:buNone/>
            </a:pPr>
            <a:r>
              <a:rPr lang="en-US" sz="1600" dirty="0">
                <a:latin typeface="Times New Roman" panose="02020603050405020304" pitchFamily="18" charset="0"/>
                <a:cs typeface="Times New Roman" panose="02020603050405020304" pitchFamily="18" charset="0"/>
              </a:rPr>
              <a:t>div{</a:t>
            </a:r>
            <a:r>
              <a:rPr lang="en-US" sz="1600" dirty="0" err="1">
                <a:latin typeface="Times New Roman" panose="02020603050405020304" pitchFamily="18" charset="0"/>
                <a:cs typeface="Times New Roman" panose="02020603050405020304" pitchFamily="18" charset="0"/>
              </a:rPr>
              <a:t>color:red</a:t>
            </a:r>
            <a:r>
              <a:rPr lang="en-US" sz="1600" dirty="0">
                <a:latin typeface="Times New Roman" panose="02020603050405020304" pitchFamily="18" charset="0"/>
                <a:cs typeface="Times New Roman" panose="02020603050405020304" pitchFamily="18" charset="0"/>
              </a:rPr>
              <a:t>;}</a:t>
            </a:r>
          </a:p>
          <a:p>
            <a:pPr marL="0" indent="0">
              <a:lnSpc>
                <a:spcPct val="100000"/>
              </a:lnSpc>
              <a:buNone/>
            </a:pPr>
            <a:r>
              <a:rPr lang="en-US" sz="1600" dirty="0">
                <a:latin typeface="Times New Roman" panose="02020603050405020304" pitchFamily="18" charset="0"/>
                <a:cs typeface="Times New Roman" panose="02020603050405020304" pitchFamily="18" charset="0"/>
              </a:rPr>
              <a:t>&lt;/style&gt;</a:t>
            </a:r>
          </a:p>
          <a:p>
            <a:pPr marL="0" indent="0">
              <a:lnSpc>
                <a:spcPct val="100000"/>
              </a:lnSpc>
              <a:buNone/>
            </a:pPr>
            <a:r>
              <a:rPr lang="en-US" sz="1600" dirty="0">
                <a:latin typeface="Times New Roman" panose="02020603050405020304" pitchFamily="18" charset="0"/>
                <a:cs typeface="Times New Roman" panose="02020603050405020304" pitchFamily="18" charset="0"/>
              </a:rPr>
              <a:t>&lt;/head&gt;</a:t>
            </a:r>
          </a:p>
          <a:p>
            <a:pPr marL="0" indent="0">
              <a:lnSpc>
                <a:spcPct val="100000"/>
              </a:lnSpc>
              <a:buNone/>
            </a:pPr>
            <a:r>
              <a:rPr lang="en-US" sz="1600" dirty="0">
                <a:latin typeface="Times New Roman" panose="02020603050405020304" pitchFamily="18" charset="0"/>
                <a:cs typeface="Times New Roman" panose="02020603050405020304" pitchFamily="18" charset="0"/>
              </a:rPr>
              <a:t>&lt;body&gt;</a:t>
            </a:r>
          </a:p>
          <a:p>
            <a:pPr marL="0" indent="0">
              <a:lnSpc>
                <a:spcPct val="100000"/>
              </a:lnSpc>
              <a:buNone/>
            </a:pPr>
            <a:r>
              <a:rPr lang="en-US" sz="1600" b="1" dirty="0">
                <a:solidFill>
                  <a:srgbClr val="FF0000"/>
                </a:solidFill>
                <a:latin typeface="Times New Roman" panose="02020603050405020304" pitchFamily="18" charset="0"/>
                <a:cs typeface="Times New Roman" panose="02020603050405020304" pitchFamily="18" charset="0"/>
              </a:rPr>
              <a:t>&lt;div&gt; pes have&lt;span style="</a:t>
            </a:r>
            <a:r>
              <a:rPr lang="en-US" sz="1600" b="1" dirty="0" err="1">
                <a:solidFill>
                  <a:srgbClr val="FF0000"/>
                </a:solidFill>
                <a:latin typeface="Times New Roman" panose="02020603050405020304" pitchFamily="18" charset="0"/>
                <a:cs typeface="Times New Roman" panose="02020603050405020304" pitchFamily="18" charset="0"/>
              </a:rPr>
              <a:t>color:blue</a:t>
            </a:r>
            <a:r>
              <a:rPr lang="en-US" sz="1600" b="1" dirty="0">
                <a:solidFill>
                  <a:srgbClr val="FF0000"/>
                </a:solidFill>
                <a:latin typeface="Times New Roman" panose="02020603050405020304" pitchFamily="18" charset="0"/>
                <a:cs typeface="Times New Roman" panose="02020603050405020304" pitchFamily="18" charset="0"/>
              </a:rPr>
              <a:t>;"&gt;computer science branch&lt;/span&gt;it is a university&lt;/div&gt;</a:t>
            </a:r>
          </a:p>
          <a:p>
            <a:pPr marL="0" indent="0">
              <a:lnSpc>
                <a:spcPct val="100000"/>
              </a:lnSpc>
              <a:buNone/>
            </a:pPr>
            <a:r>
              <a:rPr lang="en-US" sz="1600" dirty="0">
                <a:latin typeface="Times New Roman" panose="02020603050405020304" pitchFamily="18" charset="0"/>
                <a:cs typeface="Times New Roman" panose="02020603050405020304" pitchFamily="18" charset="0"/>
              </a:rPr>
              <a:t>&lt;div&gt;pes is having mech branch&lt;/div&gt;</a:t>
            </a:r>
          </a:p>
          <a:p>
            <a:pPr marL="0" indent="0">
              <a:lnSpc>
                <a:spcPct val="100000"/>
              </a:lnSpc>
              <a:buNone/>
            </a:pPr>
            <a:r>
              <a:rPr lang="en-US" sz="1600" dirty="0">
                <a:latin typeface="Times New Roman" panose="02020603050405020304" pitchFamily="18" charset="0"/>
                <a:cs typeface="Times New Roman" panose="02020603050405020304" pitchFamily="18" charset="0"/>
              </a:rPr>
              <a:t>&lt;/body&gt;</a:t>
            </a:r>
          </a:p>
          <a:p>
            <a:pPr marL="0" indent="0">
              <a:lnSpc>
                <a:spcPct val="100000"/>
              </a:lnSpc>
              <a:buNone/>
            </a:pPr>
            <a:r>
              <a:rPr lang="en-US" sz="1600" dirty="0">
                <a:latin typeface="Times New Roman" panose="02020603050405020304" pitchFamily="18" charset="0"/>
                <a:cs typeface="Times New Roman" panose="02020603050405020304" pitchFamily="18" charset="0"/>
              </a:rPr>
              <a:t>&lt;/html&gt;</a:t>
            </a:r>
            <a:endParaRPr lang="en-IN" sz="1600" dirty="0">
              <a:latin typeface="Times New Roman" panose="02020603050405020304" pitchFamily="18" charset="0"/>
              <a:cs typeface="Times New Roman" panose="02020603050405020304" pitchFamily="18" charset="0"/>
            </a:endParaRPr>
          </a:p>
        </p:txBody>
      </p:sp>
      <p:pic>
        <p:nvPicPr>
          <p:cNvPr id="4" name="Picture 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grpSp>
        <p:nvGrpSpPr>
          <p:cNvPr id="2" name="Group 6"/>
          <p:cNvGrpSpPr/>
          <p:nvPr/>
        </p:nvGrpSpPr>
        <p:grpSpPr>
          <a:xfrm>
            <a:off x="-8308" y="252240"/>
            <a:ext cx="8428073" cy="1064218"/>
            <a:chOff x="-8308" y="252240"/>
            <a:chExt cx="8428073" cy="1064218"/>
          </a:xfrm>
        </p:grpSpPr>
        <p:sp>
          <p:nvSpPr>
            <p:cNvPr id="8" name="Rectangle 7">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Element support for styling</a:t>
              </a:r>
              <a:endParaRPr lang="en-GB" sz="2400" b="1" dirty="0">
                <a:solidFill>
                  <a:schemeClr val="accent2">
                    <a:lumMod val="75000"/>
                  </a:schemeClr>
                </a:solidFill>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spTree>
    <p:extLst>
      <p:ext uri="{BB962C8B-B14F-4D97-AF65-F5344CB8AC3E}">
        <p14:creationId xmlns:p14="http://schemas.microsoft.com/office/powerpoint/2010/main" val="425311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D4E7330-8B51-4A2D-B00D-C4505C8B5AF8}"/>
              </a:ext>
            </a:extLst>
          </p:cNvPr>
          <p:cNvSpPr>
            <a:spLocks noGrp="1"/>
          </p:cNvSpPr>
          <p:nvPr>
            <p:ph type="ftr" sz="quarter" idx="11"/>
          </p:nvPr>
        </p:nvSpPr>
        <p:spPr>
          <a:xfrm>
            <a:off x="553482" y="6399037"/>
            <a:ext cx="691721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all" spc="0" normalizeH="0" baseline="0" noProof="0" dirty="0">
                <a:ln>
                  <a:noFill/>
                </a:ln>
                <a:solidFill>
                  <a:srgbClr val="ED8428"/>
                </a:solidFill>
                <a:effectLst/>
                <a:uLnTx/>
                <a:uFillTx/>
                <a:latin typeface="Gill Sans MT" panose="020B0502020104020203"/>
                <a:ea typeface="+mn-ea"/>
                <a:cs typeface="+mn-cs"/>
              </a:rPr>
              <a:t>Guy-Vincent Jourdan :: CSI 3140 :: based on Jeffrey C. Jackson’s slides</a:t>
            </a:r>
            <a:endParaRPr kumimoji="0" lang="en-CA" alt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sp>
        <p:nvSpPr>
          <p:cNvPr id="332803" name="Rectangle 3">
            <a:extLst>
              <a:ext uri="{FF2B5EF4-FFF2-40B4-BE49-F238E27FC236}">
                <a16:creationId xmlns:a16="http://schemas.microsoft.com/office/drawing/2014/main" id="{0953953B-16D3-416D-8335-0D4E6BC80CB4}"/>
              </a:ext>
            </a:extLst>
          </p:cNvPr>
          <p:cNvSpPr>
            <a:spLocks noGrp="1" noChangeArrowheads="1"/>
          </p:cNvSpPr>
          <p:nvPr>
            <p:ph type="body" idx="1"/>
          </p:nvPr>
        </p:nvSpPr>
        <p:spPr/>
        <p:txBody>
          <a:bodyPr>
            <a:normAutofit/>
          </a:bodyPr>
          <a:lstStyle/>
          <a:p>
            <a:r>
              <a:rPr lang="en-US" altLang="en-US" sz="2400" dirty="0"/>
              <a:t>Every rendered element occupies a box:</a:t>
            </a:r>
          </a:p>
        </p:txBody>
      </p:sp>
      <p:pic>
        <p:nvPicPr>
          <p:cNvPr id="332804" name="Picture 4" descr="BoxModel">
            <a:extLst>
              <a:ext uri="{FF2B5EF4-FFF2-40B4-BE49-F238E27FC236}">
                <a16:creationId xmlns:a16="http://schemas.microsoft.com/office/drawing/2014/main" id="{011073C8-C9E3-4E49-85C9-0C349B1EC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25776"/>
            <a:ext cx="5562600" cy="3298825"/>
          </a:xfrm>
          <a:prstGeom prst="rect">
            <a:avLst/>
          </a:prstGeom>
          <a:noFill/>
          <a:extLst>
            <a:ext uri="{909E8E84-426E-40DD-AFC4-6F175D3DCCD1}">
              <a14:hiddenFill xmlns:a14="http://schemas.microsoft.com/office/drawing/2010/main">
                <a:solidFill>
                  <a:srgbClr val="FFFFFF"/>
                </a:solidFill>
              </a14:hiddenFill>
            </a:ext>
          </a:extLst>
        </p:spPr>
      </p:pic>
      <p:sp>
        <p:nvSpPr>
          <p:cNvPr id="332805" name="Text Box 5">
            <a:extLst>
              <a:ext uri="{FF2B5EF4-FFF2-40B4-BE49-F238E27FC236}">
                <a16:creationId xmlns:a16="http://schemas.microsoft.com/office/drawing/2014/main" id="{3149B225-9B88-4CAD-8641-150A84934C5C}"/>
              </a:ext>
            </a:extLst>
          </p:cNvPr>
          <p:cNvSpPr txBox="1">
            <a:spLocks noChangeArrowheads="1"/>
          </p:cNvSpPr>
          <p:nvPr/>
        </p:nvSpPr>
        <p:spPr bwMode="auto">
          <a:xfrm>
            <a:off x="7070725" y="6034088"/>
            <a:ext cx="1552028"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Gill Sans MT" panose="020B0502020104020203"/>
                <a:ea typeface="+mn-ea"/>
                <a:cs typeface="+mn-cs"/>
              </a:rPr>
              <a:t>(or </a:t>
            </a:r>
            <a:r>
              <a:rPr kumimoji="0" lang="en-US" altLang="en-US" sz="1800" b="0" i="1" u="none" strike="noStrike" kern="1200" cap="none" spc="0" normalizeH="0" baseline="0" noProof="0">
                <a:ln>
                  <a:noFill/>
                </a:ln>
                <a:solidFill>
                  <a:prstClr val="black"/>
                </a:solidFill>
                <a:effectLst/>
                <a:uLnTx/>
                <a:uFillTx/>
                <a:latin typeface="Gill Sans MT" panose="020B0502020104020203"/>
                <a:ea typeface="+mn-ea"/>
                <a:cs typeface="+mn-cs"/>
              </a:rPr>
              <a:t>inner</a:t>
            </a:r>
            <a:r>
              <a:rPr kumimoji="0" lang="en-US" altLang="en-US" sz="1800" b="0" i="0" u="none" strike="noStrike" kern="1200" cap="none" spc="0" normalizeH="0" baseline="0" noProof="0">
                <a:ln>
                  <a:noFill/>
                </a:ln>
                <a:solidFill>
                  <a:prstClr val="black"/>
                </a:solidFill>
                <a:effectLst/>
                <a:uLnTx/>
                <a:uFillTx/>
                <a:latin typeface="Gill Sans MT" panose="020B0502020104020203"/>
                <a:ea typeface="+mn-ea"/>
                <a:cs typeface="+mn-cs"/>
              </a:rPr>
              <a:t> edge)</a:t>
            </a:r>
          </a:p>
        </p:txBody>
      </p:sp>
      <p:sp>
        <p:nvSpPr>
          <p:cNvPr id="332806" name="Text Box 6">
            <a:extLst>
              <a:ext uri="{FF2B5EF4-FFF2-40B4-BE49-F238E27FC236}">
                <a16:creationId xmlns:a16="http://schemas.microsoft.com/office/drawing/2014/main" id="{1DDFEFDC-0D6C-490C-AB3E-F671B91D87FD}"/>
              </a:ext>
            </a:extLst>
          </p:cNvPr>
          <p:cNvSpPr txBox="1">
            <a:spLocks noChangeArrowheads="1"/>
          </p:cNvSpPr>
          <p:nvPr/>
        </p:nvSpPr>
        <p:spPr bwMode="auto">
          <a:xfrm>
            <a:off x="8382000" y="2949575"/>
            <a:ext cx="1568058"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Gill Sans MT" panose="020B0502020104020203"/>
                <a:ea typeface="+mn-ea"/>
                <a:cs typeface="+mn-cs"/>
              </a:rPr>
              <a:t>(or </a:t>
            </a:r>
            <a:r>
              <a:rPr kumimoji="0" lang="en-US" altLang="en-US" sz="1800" b="0" i="1" u="none" strike="noStrike" kern="1200" cap="none" spc="0" normalizeH="0" baseline="0" noProof="0">
                <a:ln>
                  <a:noFill/>
                </a:ln>
                <a:solidFill>
                  <a:prstClr val="black"/>
                </a:solidFill>
                <a:effectLst/>
                <a:uLnTx/>
                <a:uFillTx/>
                <a:latin typeface="Gill Sans MT" panose="020B0502020104020203"/>
                <a:ea typeface="+mn-ea"/>
                <a:cs typeface="+mn-cs"/>
              </a:rPr>
              <a:t>outer</a:t>
            </a:r>
            <a:r>
              <a:rPr kumimoji="0" lang="en-US" altLang="en-US" sz="1800" b="0" i="0" u="none" strike="noStrike" kern="1200" cap="none" spc="0" normalizeH="0" baseline="0" noProof="0">
                <a:ln>
                  <a:noFill/>
                </a:ln>
                <a:solidFill>
                  <a:prstClr val="black"/>
                </a:solidFill>
                <a:effectLst/>
                <a:uLnTx/>
                <a:uFillTx/>
                <a:latin typeface="Gill Sans MT" panose="020B0502020104020203"/>
                <a:ea typeface="+mn-ea"/>
                <a:cs typeface="+mn-cs"/>
              </a:rPr>
              <a:t> edge)</a:t>
            </a:r>
          </a:p>
        </p:txBody>
      </p:sp>
      <p:grpSp>
        <p:nvGrpSpPr>
          <p:cNvPr id="12" name="Group 11"/>
          <p:cNvGrpSpPr/>
          <p:nvPr/>
        </p:nvGrpSpPr>
        <p:grpSpPr>
          <a:xfrm>
            <a:off x="-8308" y="252240"/>
            <a:ext cx="8428073" cy="1064218"/>
            <a:chOff x="-8308" y="252240"/>
            <a:chExt cx="8428073" cy="1064218"/>
          </a:xfrm>
        </p:grpSpPr>
        <p:sp>
          <p:nvSpPr>
            <p:cNvPr id="13" name="Rectangle 12">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Box Model</a:t>
              </a:r>
              <a:endParaRPr lang="en-GB" sz="2400" b="1" dirty="0">
                <a:solidFill>
                  <a:schemeClr val="accent2">
                    <a:lumMod val="75000"/>
                  </a:schemeClr>
                </a:solidFill>
              </a:endParaRPr>
            </a:p>
          </p:txBody>
        </p:sp>
        <p:cxnSp>
          <p:nvCxnSpPr>
            <p:cNvPr id="14" name="Straight Connector 13">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7" name="Picture 16"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Box Model - Components</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15" name="TextBox 14">
            <a:extLst>
              <a:ext uri="{FF2B5EF4-FFF2-40B4-BE49-F238E27FC236}">
                <a16:creationId xmlns:a16="http://schemas.microsoft.com/office/drawing/2014/main" id="{D3D0F622-0A89-91E9-194B-CC8EA14E66CB}"/>
              </a:ext>
            </a:extLst>
          </p:cNvPr>
          <p:cNvSpPr txBox="1"/>
          <p:nvPr/>
        </p:nvSpPr>
        <p:spPr>
          <a:xfrm>
            <a:off x="877956" y="1764242"/>
            <a:ext cx="9790043"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CSS box model</a:t>
            </a:r>
            <a:r>
              <a:rPr lang="en-US" sz="2400" dirty="0">
                <a:latin typeface="Times New Roman" panose="02020603050405020304" pitchFamily="18" charset="0"/>
                <a:cs typeface="Times New Roman" panose="02020603050405020304" pitchFamily="18" charset="0"/>
              </a:rPr>
              <a:t> is a container that contains multiple properties including borders, margin, padding, and the content itself.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used to create the design and layout of web pages.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can be used as a toolkit for customizing the layout of different elements.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web browser renders every element as a rectangular box according to the CSS box model.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Box-Model has multiple properties in CSS. Some of them are given below: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70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50840C0-AE69-490F-B57F-F585295AD2F5}"/>
              </a:ext>
            </a:extLst>
          </p:cNvPr>
          <p:cNvSpPr>
            <a:spLocks noGrp="1"/>
          </p:cNvSpPr>
          <p:nvPr>
            <p:ph type="ftr" sz="quarter" idx="11"/>
          </p:nvPr>
        </p:nvSpPr>
        <p:spPr>
          <a:xfrm>
            <a:off x="554081" y="6384060"/>
            <a:ext cx="453736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all" spc="0" normalizeH="0" baseline="0" noProof="0" dirty="0">
                <a:ln>
                  <a:noFill/>
                </a:ln>
                <a:solidFill>
                  <a:srgbClr val="ED8428"/>
                </a:solidFill>
                <a:effectLst/>
                <a:uLnTx/>
                <a:uFillTx/>
                <a:latin typeface="Gill Sans MT" panose="020B0502020104020203"/>
                <a:ea typeface="+mn-ea"/>
                <a:cs typeface="+mn-cs"/>
              </a:rPr>
              <a:t>Guy-Vincent </a:t>
            </a:r>
            <a:r>
              <a:rPr kumimoji="0" lang="en-US" altLang="en-US" sz="900" b="0" i="0" u="none" strike="noStrike" kern="1200" cap="all" spc="0" normalizeH="0" baseline="0" noProof="0" dirty="0" err="1">
                <a:ln>
                  <a:noFill/>
                </a:ln>
                <a:solidFill>
                  <a:srgbClr val="ED8428"/>
                </a:solidFill>
                <a:effectLst/>
                <a:uLnTx/>
                <a:uFillTx/>
                <a:latin typeface="Gill Sans MT" panose="020B0502020104020203"/>
                <a:ea typeface="+mn-ea"/>
                <a:cs typeface="+mn-cs"/>
              </a:rPr>
              <a:t>Jourdan</a:t>
            </a:r>
            <a:r>
              <a:rPr kumimoji="0" lang="en-US" altLang="en-US" sz="900" b="0" i="0" u="none" strike="noStrike" kern="1200" cap="all" spc="0" normalizeH="0" baseline="0" noProof="0" dirty="0">
                <a:ln>
                  <a:noFill/>
                </a:ln>
                <a:solidFill>
                  <a:srgbClr val="ED8428"/>
                </a:solidFill>
                <a:effectLst/>
                <a:uLnTx/>
                <a:uFillTx/>
                <a:latin typeface="Gill Sans MT" panose="020B0502020104020203"/>
                <a:ea typeface="+mn-ea"/>
                <a:cs typeface="+mn-cs"/>
              </a:rPr>
              <a:t> :: CSI 3140 :: based on Jeffrey C. Jackson’s slides</a:t>
            </a:r>
            <a:endParaRPr kumimoji="0" lang="en-CA" altLang="en-US" sz="900" b="0" i="0" u="none" strike="noStrike" kern="1200" cap="all" spc="0" normalizeH="0" baseline="0" noProof="0" dirty="0">
              <a:ln>
                <a:noFill/>
              </a:ln>
              <a:solidFill>
                <a:srgbClr val="ED8428"/>
              </a:solidFill>
              <a:effectLst/>
              <a:uLnTx/>
              <a:uFillTx/>
              <a:latin typeface="Gill Sans MT" panose="020B0502020104020203"/>
              <a:ea typeface="+mn-ea"/>
              <a:cs typeface="+mn-cs"/>
            </a:endParaRPr>
          </a:p>
        </p:txBody>
      </p:sp>
      <p:pic>
        <p:nvPicPr>
          <p:cNvPr id="333828" name="Picture 4" descr="BoxModel2">
            <a:extLst>
              <a:ext uri="{FF2B5EF4-FFF2-40B4-BE49-F238E27FC236}">
                <a16:creationId xmlns:a16="http://schemas.microsoft.com/office/drawing/2014/main" id="{D5F0F351-D663-471B-B88A-DBEDC20A0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05064"/>
            <a:ext cx="8305800" cy="310197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Box Model - Components</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Box Model - Components</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9" name="TextBox 8">
            <a:extLst>
              <a:ext uri="{FF2B5EF4-FFF2-40B4-BE49-F238E27FC236}">
                <a16:creationId xmlns:a16="http://schemas.microsoft.com/office/drawing/2014/main" id="{98E25B9A-3925-423A-1A86-80E76BD598FB}"/>
              </a:ext>
            </a:extLst>
          </p:cNvPr>
          <p:cNvSpPr txBox="1"/>
          <p:nvPr/>
        </p:nvSpPr>
        <p:spPr>
          <a:xfrm>
            <a:off x="732182" y="1764242"/>
            <a:ext cx="9485244" cy="4154984"/>
          </a:xfrm>
          <a:prstGeom prst="rect">
            <a:avLst/>
          </a:prstGeom>
          <a:noFill/>
        </p:spPr>
        <p:txBody>
          <a:bodyPr wrap="square">
            <a:spAutoFit/>
          </a:bodyPr>
          <a:lstStyle/>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Content Area:</a:t>
            </a:r>
            <a:r>
              <a:rPr lang="en-US" sz="2400" dirty="0">
                <a:effectLst/>
                <a:latin typeface="Times New Roman" panose="02020603050405020304" pitchFamily="18" charset="0"/>
                <a:cs typeface="Times New Roman" panose="02020603050405020304" pitchFamily="18" charset="0"/>
              </a:rPr>
              <a:t> This area consists of content like text, images, or other media content. It is bounded by the content edge and its dimensions are given by content-box width and height.</a:t>
            </a: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Padding Area:</a:t>
            </a:r>
            <a:r>
              <a:rPr lang="en-US" sz="2400" dirty="0">
                <a:effectLst/>
                <a:latin typeface="Times New Roman" panose="02020603050405020304" pitchFamily="18" charset="0"/>
                <a:cs typeface="Times New Roman" panose="02020603050405020304" pitchFamily="18" charset="0"/>
              </a:rPr>
              <a:t> It includes the element’s padding. This area is actually the space around the content area and within the border-box. Its dimensions are given by the width of the padding-box and the height of the padding-box.</a:t>
            </a: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Border Area:</a:t>
            </a:r>
            <a:r>
              <a:rPr lang="en-US" sz="2400" dirty="0">
                <a:effectLst/>
                <a:latin typeface="Times New Roman" panose="02020603050405020304" pitchFamily="18" charset="0"/>
                <a:cs typeface="Times New Roman" panose="02020603050405020304" pitchFamily="18" charset="0"/>
              </a:rPr>
              <a:t> It is the area between the box’s padding and margin. Its dimensions are given by the width and height of the border.</a:t>
            </a: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Margin Area:</a:t>
            </a:r>
            <a:r>
              <a:rPr lang="en-US" sz="2400" dirty="0">
                <a:effectLst/>
                <a:latin typeface="Times New Roman" panose="02020603050405020304" pitchFamily="18" charset="0"/>
                <a:cs typeface="Times New Roman" panose="02020603050405020304" pitchFamily="18" charset="0"/>
              </a:rPr>
              <a:t> This area consists of space between border and margin. The dimensions of the Margin area are the margin-box width and the margin-box height. It is useful to separate the element from its neighbors.</a:t>
            </a:r>
          </a:p>
        </p:txBody>
      </p:sp>
    </p:spTree>
    <p:extLst>
      <p:ext uri="{BB962C8B-B14F-4D97-AF65-F5344CB8AC3E}">
        <p14:creationId xmlns:p14="http://schemas.microsoft.com/office/powerpoint/2010/main" val="375093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308" y="252240"/>
            <a:ext cx="8428073" cy="1064218"/>
            <a:chOff x="-8308" y="252240"/>
            <a:chExt cx="8428073" cy="1064218"/>
          </a:xfrm>
        </p:grpSpPr>
        <p:sp>
          <p:nvSpPr>
            <p:cNvPr id="11" name="Rectangle 10">
              <a:extLst>
                <a:ext uri="{FF2B5EF4-FFF2-40B4-BE49-F238E27FC236}">
                  <a16:creationId xmlns:a16="http://schemas.microsoft.com/office/drawing/2014/main" id="{620A7DEA-950C-4954-B3B7-2672370FABF4}"/>
                </a:ext>
              </a:extLst>
            </p:cNvPr>
            <p:cNvSpPr/>
            <p:nvPr/>
          </p:nvSpPr>
          <p:spPr>
            <a:xfrm>
              <a:off x="420007" y="700024"/>
              <a:ext cx="7999758" cy="461665"/>
            </a:xfrm>
            <a:prstGeom prst="rect">
              <a:avLst/>
            </a:prstGeom>
          </p:spPr>
          <p:txBody>
            <a:bodyPr wrap="square">
              <a:spAutoFit/>
            </a:bodyPr>
            <a:lstStyle/>
            <a:p>
              <a:r>
                <a:rPr lang="en-US" sz="2400" b="1" dirty="0">
                  <a:solidFill>
                    <a:schemeClr val="accent2">
                      <a:lumMod val="75000"/>
                    </a:schemeClr>
                  </a:solidFill>
                </a:rPr>
                <a:t>Box Model - Components</a:t>
              </a:r>
              <a:endParaRPr lang="en-GB" sz="2400" b="1" dirty="0">
                <a:solidFill>
                  <a:schemeClr val="accent2">
                    <a:lumMod val="75000"/>
                  </a:schemeClr>
                </a:solidFill>
              </a:endParaRPr>
            </a:p>
          </p:txBody>
        </p:sp>
        <p:cxnSp>
          <p:nvCxnSpPr>
            <p:cNvPr id="12" name="Straight Connector 11">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CSS – Box Model and Position Property</a:t>
              </a:r>
            </a:p>
          </p:txBody>
        </p:sp>
      </p:grpSp>
      <p:pic>
        <p:nvPicPr>
          <p:cNvPr id="14" name="Picture 13" descr="A close up of a logo&#10;&#10;Description automatically generated">
            <a:extLst>
              <a:ext uri="{FF2B5EF4-FFF2-40B4-BE49-F238E27FC236}">
                <a16:creationId xmlns:a16="http://schemas.microsoft.com/office/drawing/2014/main" id="{8C27BE40-AC7C-47A5-A470-9229ABE57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180" y="79272"/>
            <a:ext cx="933598" cy="1398963"/>
          </a:xfrm>
          <a:prstGeom prst="rect">
            <a:avLst/>
          </a:prstGeom>
        </p:spPr>
      </p:pic>
      <p:sp>
        <p:nvSpPr>
          <p:cNvPr id="16" name="TextBox 15">
            <a:extLst>
              <a:ext uri="{FF2B5EF4-FFF2-40B4-BE49-F238E27FC236}">
                <a16:creationId xmlns:a16="http://schemas.microsoft.com/office/drawing/2014/main" id="{73DE6783-1F52-713A-DE7C-751C1781C534}"/>
              </a:ext>
            </a:extLst>
          </p:cNvPr>
          <p:cNvSpPr txBox="1"/>
          <p:nvPr/>
        </p:nvSpPr>
        <p:spPr>
          <a:xfrm>
            <a:off x="420007" y="1459679"/>
            <a:ext cx="8580781"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total width for the element can be calculated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Total element width = width + left padding + right padding + left border + right border + left margin + right margin</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div {</a:t>
            </a:r>
          </a:p>
          <a:p>
            <a:r>
              <a:rPr lang="en-IN" sz="2000" dirty="0">
                <a:latin typeface="Times New Roman" panose="02020603050405020304" pitchFamily="18" charset="0"/>
                <a:cs typeface="Times New Roman" panose="02020603050405020304" pitchFamily="18" charset="0"/>
              </a:rPr>
              <a:t>  width: 320px;</a:t>
            </a:r>
          </a:p>
          <a:p>
            <a:r>
              <a:rPr lang="en-IN" sz="2000" dirty="0">
                <a:latin typeface="Times New Roman" panose="02020603050405020304" pitchFamily="18" charset="0"/>
                <a:cs typeface="Times New Roman" panose="02020603050405020304" pitchFamily="18" charset="0"/>
              </a:rPr>
              <a:t>  padding: 10px;</a:t>
            </a:r>
          </a:p>
          <a:p>
            <a:r>
              <a:rPr lang="en-IN" sz="2000" dirty="0">
                <a:latin typeface="Times New Roman" panose="02020603050405020304" pitchFamily="18" charset="0"/>
                <a:cs typeface="Times New Roman" panose="02020603050405020304" pitchFamily="18" charset="0"/>
              </a:rPr>
              <a:t>  border: 5px solid </a:t>
            </a:r>
            <a:r>
              <a:rPr lang="en-IN" sz="2000" dirty="0" err="1">
                <a:latin typeface="Times New Roman" panose="02020603050405020304" pitchFamily="18" charset="0"/>
                <a:cs typeface="Times New Roman" panose="02020603050405020304" pitchFamily="18" charset="0"/>
              </a:rPr>
              <a:t>gray</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margin: 0;</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320px (width)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+ 20px (left + right padding)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+ 10px (left + right border)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+ 0px (left + right margin)</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350px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662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1285</Words>
  <Application>Microsoft Office PowerPoint</Application>
  <PresentationFormat>Widescreen</PresentationFormat>
  <Paragraphs>166</Paragraphs>
  <Slides>20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Gill Sans 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Suganthi Subramanian</dc:creator>
  <cp:lastModifiedBy>Revathi G P</cp:lastModifiedBy>
  <cp:revision>17</cp:revision>
  <dcterms:created xsi:type="dcterms:W3CDTF">2020-06-01T08:29:39Z</dcterms:created>
  <dcterms:modified xsi:type="dcterms:W3CDTF">2022-06-08T19:24:22Z</dcterms:modified>
</cp:coreProperties>
</file>