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6"/>
  </p:notesMasterIdLst>
  <p:sldIdLst>
    <p:sldId id="256" r:id="rId2"/>
    <p:sldId id="257" r:id="rId3"/>
    <p:sldId id="272" r:id="rId4"/>
    <p:sldId id="273" r:id="rId5"/>
    <p:sldId id="271" r:id="rId6"/>
    <p:sldId id="275" r:id="rId7"/>
    <p:sldId id="279" r:id="rId8"/>
    <p:sldId id="258" r:id="rId9"/>
    <p:sldId id="260" r:id="rId10"/>
    <p:sldId id="280" r:id="rId11"/>
    <p:sldId id="283" r:id="rId12"/>
    <p:sldId id="261" r:id="rId13"/>
    <p:sldId id="262" r:id="rId14"/>
    <p:sldId id="263" r:id="rId15"/>
    <p:sldId id="264" r:id="rId16"/>
    <p:sldId id="282" r:id="rId17"/>
    <p:sldId id="265" r:id="rId18"/>
    <p:sldId id="266" r:id="rId19"/>
    <p:sldId id="267" r:id="rId20"/>
    <p:sldId id="284" r:id="rId21"/>
    <p:sldId id="285" r:id="rId22"/>
    <p:sldId id="268" r:id="rId23"/>
    <p:sldId id="294" r:id="rId24"/>
    <p:sldId id="287" r:id="rId25"/>
    <p:sldId id="291" r:id="rId26"/>
    <p:sldId id="269" r:id="rId27"/>
    <p:sldId id="281" r:id="rId28"/>
    <p:sldId id="295" r:id="rId29"/>
    <p:sldId id="296" r:id="rId30"/>
    <p:sldId id="288" r:id="rId31"/>
    <p:sldId id="289" r:id="rId32"/>
    <p:sldId id="292" r:id="rId33"/>
    <p:sldId id="293" r:id="rId34"/>
    <p:sldId id="270" r:id="rId3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iBCvT+yqsWWxG5gR/nTcVOXdkEz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872C11-EAFB-4490-B068-1B47451345D1}">
  <a:tblStyle styleId="{7E872C11-EAFB-4490-B068-1B47451345D1}" styleName="Table_0">
    <a:wholeTbl>
      <a:tcTxStyle b="off" i="off">
        <a:font>
          <a:latin typeface="Calibri"/>
          <a:ea typeface="Calibri"/>
          <a:cs typeface="Calibri"/>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tcStyle>
    </a:band1H>
    <a:band2H>
      <a:tcTxStyle/>
      <a:tcStyle>
        <a:tcBdr/>
      </a:tcStyle>
    </a:band2H>
    <a:band1V>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1V>
    <a:band2V>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tcStyle>
    </a:lastRow>
    <a:seCell>
      <a:tcTxStyle/>
      <a:tcStyle>
        <a:tcBdr/>
      </a:tcStyle>
    </a:seCell>
    <a:swCell>
      <a:tcTxStyle/>
      <a:tcStyle>
        <a:tcBdr/>
      </a:tcStyle>
    </a:swCell>
    <a:firstRow>
      <a:tcTxStyle b="on" i="off">
        <a:font>
          <a:latin typeface="Calibri"/>
          <a:ea typeface="Calibri"/>
          <a:cs typeface="Calibri"/>
        </a:font>
        <a:schemeClr val="lt1"/>
      </a:tcTxStyle>
      <a:tcStyle>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3" name="Google Shape;113;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10</a:t>
            </a:fld>
            <a:endParaRPr/>
          </a:p>
        </p:txBody>
      </p:sp>
    </p:spTree>
    <p:extLst>
      <p:ext uri="{BB962C8B-B14F-4D97-AF65-F5344CB8AC3E}">
        <p14:creationId xmlns:p14="http://schemas.microsoft.com/office/powerpoint/2010/main" val="3776658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3" name="Google Shape;113;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11</a:t>
            </a:fld>
            <a:endParaRPr/>
          </a:p>
        </p:txBody>
      </p:sp>
    </p:spTree>
    <p:extLst>
      <p:ext uri="{BB962C8B-B14F-4D97-AF65-F5344CB8AC3E}">
        <p14:creationId xmlns:p14="http://schemas.microsoft.com/office/powerpoint/2010/main" val="12149393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3" name="Google Shape;113;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16</a:t>
            </a:fld>
            <a:endParaRPr/>
          </a:p>
        </p:txBody>
      </p:sp>
    </p:spTree>
    <p:extLst>
      <p:ext uri="{BB962C8B-B14F-4D97-AF65-F5344CB8AC3E}">
        <p14:creationId xmlns:p14="http://schemas.microsoft.com/office/powerpoint/2010/main" val="12175752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GB"/>
              <a:t>Datatypes – primitive and objects</a:t>
            </a:r>
            <a:endParaRPr/>
          </a:p>
        </p:txBody>
      </p:sp>
      <p:sp>
        <p:nvSpPr>
          <p:cNvPr id="197" name="Google Shape;197;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GB"/>
              <a:t>What you have seen so far is pages with just HTML and CSS. They are primarily static pages with contents predefined. </a:t>
            </a:r>
            <a:endParaRPr/>
          </a:p>
          <a:p>
            <a:pPr marL="0" lvl="0" indent="0" algn="l" rtl="0">
              <a:spcBef>
                <a:spcPts val="0"/>
              </a:spcBef>
              <a:spcAft>
                <a:spcPts val="0"/>
              </a:spcAft>
              <a:buNone/>
            </a:pPr>
            <a:r>
              <a:rPr lang="en-GB"/>
              <a:t>You have seen links been clicked and forms been submitted but loading the response in a new page.</a:t>
            </a:r>
            <a:endParaRPr/>
          </a:p>
          <a:p>
            <a:pPr marL="0" lvl="0" indent="0" algn="l" rtl="0">
              <a:spcBef>
                <a:spcPts val="0"/>
              </a:spcBef>
              <a:spcAft>
                <a:spcPts val="0"/>
              </a:spcAft>
              <a:buNone/>
            </a:pPr>
            <a:r>
              <a:rPr lang="en-GB"/>
              <a:t>Take an example of this page, where the contents change on the same page based on user actions and most likely without loading a new page.</a:t>
            </a:r>
            <a:endParaRPr/>
          </a:p>
          <a:p>
            <a:pPr marL="0" lvl="0" indent="0" algn="l" rtl="0">
              <a:spcBef>
                <a:spcPts val="0"/>
              </a:spcBef>
              <a:spcAft>
                <a:spcPts val="0"/>
              </a:spcAft>
              <a:buNone/>
            </a:pPr>
            <a:r>
              <a:rPr lang="en-GB"/>
              <a:t>This is achieved through the use of client side scripting languages like JavaScript.</a:t>
            </a: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3" name="Google Shape;113;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20</a:t>
            </a:fld>
            <a:endParaRPr/>
          </a:p>
        </p:txBody>
      </p:sp>
    </p:spTree>
    <p:extLst>
      <p:ext uri="{BB962C8B-B14F-4D97-AF65-F5344CB8AC3E}">
        <p14:creationId xmlns:p14="http://schemas.microsoft.com/office/powerpoint/2010/main" val="37015832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3" name="Google Shape;113;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21</a:t>
            </a:fld>
            <a:endParaRPr/>
          </a:p>
        </p:txBody>
      </p:sp>
    </p:spTree>
    <p:extLst>
      <p:ext uri="{BB962C8B-B14F-4D97-AF65-F5344CB8AC3E}">
        <p14:creationId xmlns:p14="http://schemas.microsoft.com/office/powerpoint/2010/main" val="5752388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6" name="Google Shape;206;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GB"/>
              <a:t>Datatypes – primitive and objects</a:t>
            </a:r>
            <a:endParaRPr/>
          </a:p>
          <a:p>
            <a:pPr marL="0" lvl="0" indent="0" algn="l" rtl="0">
              <a:spcBef>
                <a:spcPts val="0"/>
              </a:spcBef>
              <a:spcAft>
                <a:spcPts val="0"/>
              </a:spcAft>
              <a:buNone/>
            </a:pPr>
            <a:r>
              <a:rPr lang="en-GB"/>
              <a:t>Objects discussed in detail in L9 and L10</a:t>
            </a:r>
            <a:endParaRPr/>
          </a:p>
          <a:p>
            <a:pPr marL="0" lvl="0" indent="0" algn="l" rtl="0">
              <a:spcBef>
                <a:spcPts val="0"/>
              </a:spcBef>
              <a:spcAft>
                <a:spcPts val="0"/>
              </a:spcAft>
              <a:buNone/>
            </a:pPr>
            <a:r>
              <a:rPr lang="en-GB"/>
              <a:t>Mention that objects are collection of properties (key:value) accessed as object.key or object[“key”]</a:t>
            </a:r>
            <a:endParaRPr/>
          </a:p>
          <a:p>
            <a:pPr marL="0" lvl="0" indent="0" algn="l" rtl="0">
              <a:spcBef>
                <a:spcPts val="0"/>
              </a:spcBef>
              <a:spcAft>
                <a:spcPts val="0"/>
              </a:spcAft>
              <a:buNone/>
            </a:pPr>
            <a:r>
              <a:rPr lang="en-GB"/>
              <a:t>Number and String objects are wrapper around number and string primitive types</a:t>
            </a:r>
            <a:endParaRPr/>
          </a:p>
        </p:txBody>
      </p:sp>
      <p:sp>
        <p:nvSpPr>
          <p:cNvPr id="207" name="Google Shape;207;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3" name="Google Shape;113;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23</a:t>
            </a:fld>
            <a:endParaRPr/>
          </a:p>
        </p:txBody>
      </p:sp>
    </p:spTree>
    <p:extLst>
      <p:ext uri="{BB962C8B-B14F-4D97-AF65-F5344CB8AC3E}">
        <p14:creationId xmlns:p14="http://schemas.microsoft.com/office/powerpoint/2010/main" val="38990785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3" name="Google Shape;113;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24</a:t>
            </a:fld>
            <a:endParaRPr/>
          </a:p>
        </p:txBody>
      </p:sp>
    </p:spTree>
    <p:extLst>
      <p:ext uri="{BB962C8B-B14F-4D97-AF65-F5344CB8AC3E}">
        <p14:creationId xmlns:p14="http://schemas.microsoft.com/office/powerpoint/2010/main" val="36656568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3" name="Google Shape;113;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25</a:t>
            </a:fld>
            <a:endParaRPr/>
          </a:p>
        </p:txBody>
      </p:sp>
    </p:spTree>
    <p:extLst>
      <p:ext uri="{BB962C8B-B14F-4D97-AF65-F5344CB8AC3E}">
        <p14:creationId xmlns:p14="http://schemas.microsoft.com/office/powerpoint/2010/main" val="40887174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3" name="Google Shape;113;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27</a:t>
            </a:fld>
            <a:endParaRPr/>
          </a:p>
        </p:txBody>
      </p:sp>
    </p:spTree>
    <p:extLst>
      <p:ext uri="{BB962C8B-B14F-4D97-AF65-F5344CB8AC3E}">
        <p14:creationId xmlns:p14="http://schemas.microsoft.com/office/powerpoint/2010/main" val="11433773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3" name="Google Shape;113;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28</a:t>
            </a:fld>
            <a:endParaRPr/>
          </a:p>
        </p:txBody>
      </p:sp>
    </p:spTree>
    <p:extLst>
      <p:ext uri="{BB962C8B-B14F-4D97-AF65-F5344CB8AC3E}">
        <p14:creationId xmlns:p14="http://schemas.microsoft.com/office/powerpoint/2010/main" val="23886285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3" name="Google Shape;113;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29</a:t>
            </a:fld>
            <a:endParaRPr/>
          </a:p>
        </p:txBody>
      </p:sp>
    </p:spTree>
    <p:extLst>
      <p:ext uri="{BB962C8B-B14F-4D97-AF65-F5344CB8AC3E}">
        <p14:creationId xmlns:p14="http://schemas.microsoft.com/office/powerpoint/2010/main" val="4195467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3" name="Google Shape;113;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a:t>
            </a:fld>
            <a:endParaRPr/>
          </a:p>
        </p:txBody>
      </p:sp>
    </p:spTree>
    <p:extLst>
      <p:ext uri="{BB962C8B-B14F-4D97-AF65-F5344CB8AC3E}">
        <p14:creationId xmlns:p14="http://schemas.microsoft.com/office/powerpoint/2010/main" val="22730188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3" name="Google Shape;113;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30</a:t>
            </a:fld>
            <a:endParaRPr/>
          </a:p>
        </p:txBody>
      </p:sp>
    </p:spTree>
    <p:extLst>
      <p:ext uri="{BB962C8B-B14F-4D97-AF65-F5344CB8AC3E}">
        <p14:creationId xmlns:p14="http://schemas.microsoft.com/office/powerpoint/2010/main" val="22413100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3" name="Google Shape;113;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31</a:t>
            </a:fld>
            <a:endParaRPr/>
          </a:p>
        </p:txBody>
      </p:sp>
    </p:spTree>
    <p:extLst>
      <p:ext uri="{BB962C8B-B14F-4D97-AF65-F5344CB8AC3E}">
        <p14:creationId xmlns:p14="http://schemas.microsoft.com/office/powerpoint/2010/main" val="26802222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3" name="Google Shape;113;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32</a:t>
            </a:fld>
            <a:endParaRPr/>
          </a:p>
        </p:txBody>
      </p:sp>
    </p:spTree>
    <p:extLst>
      <p:ext uri="{BB962C8B-B14F-4D97-AF65-F5344CB8AC3E}">
        <p14:creationId xmlns:p14="http://schemas.microsoft.com/office/powerpoint/2010/main" val="37507841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3" name="Google Shape;113;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33</a:t>
            </a:fld>
            <a:endParaRPr/>
          </a:p>
        </p:txBody>
      </p:sp>
    </p:spTree>
    <p:extLst>
      <p:ext uri="{BB962C8B-B14F-4D97-AF65-F5344CB8AC3E}">
        <p14:creationId xmlns:p14="http://schemas.microsoft.com/office/powerpoint/2010/main" val="30182535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3" name="Google Shape;113;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4</a:t>
            </a:fld>
            <a:endParaRPr/>
          </a:p>
        </p:txBody>
      </p:sp>
    </p:spTree>
    <p:extLst>
      <p:ext uri="{BB962C8B-B14F-4D97-AF65-F5344CB8AC3E}">
        <p14:creationId xmlns:p14="http://schemas.microsoft.com/office/powerpoint/2010/main" val="775917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3" name="Google Shape;113;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5</a:t>
            </a:fld>
            <a:endParaRPr/>
          </a:p>
        </p:txBody>
      </p:sp>
    </p:spTree>
    <p:extLst>
      <p:ext uri="{BB962C8B-B14F-4D97-AF65-F5344CB8AC3E}">
        <p14:creationId xmlns:p14="http://schemas.microsoft.com/office/powerpoint/2010/main" val="3643347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3" name="Google Shape;113;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6</a:t>
            </a:fld>
            <a:endParaRPr/>
          </a:p>
        </p:txBody>
      </p:sp>
    </p:spTree>
    <p:extLst>
      <p:ext uri="{BB962C8B-B14F-4D97-AF65-F5344CB8AC3E}">
        <p14:creationId xmlns:p14="http://schemas.microsoft.com/office/powerpoint/2010/main" val="3947782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3" name="Google Shape;113;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7</a:t>
            </a:fld>
            <a:endParaRPr/>
          </a:p>
        </p:txBody>
      </p:sp>
    </p:spTree>
    <p:extLst>
      <p:ext uri="{BB962C8B-B14F-4D97-AF65-F5344CB8AC3E}">
        <p14:creationId xmlns:p14="http://schemas.microsoft.com/office/powerpoint/2010/main" val="3233818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3" name="Google Shape;113;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1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5"/>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p:nvPr/>
        </p:nvSpPr>
        <p:spPr>
          <a:xfrm>
            <a:off x="4781916" y="1688267"/>
            <a:ext cx="749721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3600" b="1" i="0" u="none" strike="noStrike" cap="none">
                <a:solidFill>
                  <a:srgbClr val="C55A11"/>
                </a:solidFill>
                <a:latin typeface="Calibri"/>
                <a:ea typeface="Calibri"/>
                <a:cs typeface="Calibri"/>
                <a:sym typeface="Calibri"/>
              </a:rPr>
              <a:t>WEB TECHNOLOGIES</a:t>
            </a:r>
            <a:endParaRPr sz="3600" b="1">
              <a:solidFill>
                <a:srgbClr val="C55A11"/>
              </a:solidFill>
              <a:latin typeface="Calibri"/>
              <a:ea typeface="Calibri"/>
              <a:cs typeface="Calibri"/>
              <a:sym typeface="Calibri"/>
            </a:endParaRPr>
          </a:p>
        </p:txBody>
      </p:sp>
      <p:sp>
        <p:nvSpPr>
          <p:cNvPr id="89" name="Google Shape;89;p1"/>
          <p:cNvSpPr/>
          <p:nvPr/>
        </p:nvSpPr>
        <p:spPr>
          <a:xfrm>
            <a:off x="4781916" y="2841955"/>
            <a:ext cx="749721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3600" b="1">
                <a:solidFill>
                  <a:srgbClr val="2F5496"/>
                </a:solidFill>
                <a:latin typeface="Calibri"/>
                <a:ea typeface="Calibri"/>
                <a:cs typeface="Calibri"/>
                <a:sym typeface="Calibri"/>
              </a:rPr>
              <a:t>JavaScript - Basics</a:t>
            </a:r>
            <a:endParaRPr sz="3600" b="1">
              <a:solidFill>
                <a:srgbClr val="2F5496"/>
              </a:solidFill>
              <a:latin typeface="Calibri"/>
              <a:ea typeface="Calibri"/>
              <a:cs typeface="Calibri"/>
              <a:sym typeface="Calibri"/>
            </a:endParaRPr>
          </a:p>
        </p:txBody>
      </p:sp>
      <p:sp>
        <p:nvSpPr>
          <p:cNvPr id="90" name="Google Shape;90;p1"/>
          <p:cNvSpPr/>
          <p:nvPr/>
        </p:nvSpPr>
        <p:spPr>
          <a:xfrm>
            <a:off x="4781916" y="4415503"/>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chemeClr val="dk1"/>
                </a:solidFill>
                <a:latin typeface="Calibri"/>
                <a:ea typeface="Calibri"/>
                <a:cs typeface="Calibri"/>
                <a:sym typeface="Calibri"/>
              </a:rPr>
              <a:t>Vinay Joshi</a:t>
            </a:r>
            <a:endParaRPr sz="2400" b="1">
              <a:solidFill>
                <a:schemeClr val="dk1"/>
              </a:solidFill>
              <a:latin typeface="Calibri"/>
              <a:ea typeface="Calibri"/>
              <a:cs typeface="Calibri"/>
              <a:sym typeface="Calibri"/>
            </a:endParaRPr>
          </a:p>
        </p:txBody>
      </p:sp>
      <p:sp>
        <p:nvSpPr>
          <p:cNvPr id="91" name="Google Shape;91;p1"/>
          <p:cNvSpPr/>
          <p:nvPr/>
        </p:nvSpPr>
        <p:spPr>
          <a:xfrm>
            <a:off x="4781916" y="4813108"/>
            <a:ext cx="7497214"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a:solidFill>
                  <a:schemeClr val="dk1"/>
                </a:solidFill>
                <a:latin typeface="Calibri"/>
                <a:ea typeface="Calibri"/>
                <a:cs typeface="Calibri"/>
                <a:sym typeface="Calibri"/>
              </a:rPr>
              <a:t>Department of </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GB" sz="2400">
                <a:solidFill>
                  <a:schemeClr val="dk1"/>
                </a:solidFill>
                <a:latin typeface="Calibri"/>
                <a:ea typeface="Calibri"/>
                <a:cs typeface="Calibri"/>
                <a:sym typeface="Calibri"/>
              </a:rPr>
              <a:t>Computer Science and Engineering</a:t>
            </a:r>
            <a:endParaRPr sz="2400">
              <a:solidFill>
                <a:schemeClr val="dk1"/>
              </a:solidFill>
              <a:latin typeface="Calibri"/>
              <a:ea typeface="Calibri"/>
              <a:cs typeface="Calibri"/>
              <a:sym typeface="Calibri"/>
            </a:endParaRPr>
          </a:p>
        </p:txBody>
      </p:sp>
      <p:grpSp>
        <p:nvGrpSpPr>
          <p:cNvPr id="92" name="Google Shape;92;p1"/>
          <p:cNvGrpSpPr/>
          <p:nvPr/>
        </p:nvGrpSpPr>
        <p:grpSpPr>
          <a:xfrm>
            <a:off x="313844" y="5489699"/>
            <a:ext cx="1066895" cy="1078155"/>
            <a:chOff x="313844" y="5489699"/>
            <a:chExt cx="1066895" cy="1078155"/>
          </a:xfrm>
        </p:grpSpPr>
        <p:sp>
          <p:nvSpPr>
            <p:cNvPr id="93" name="Google Shape;93;p1"/>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4" name="Google Shape;94;p1"/>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cxnSp>
        <p:nvCxnSpPr>
          <p:cNvPr id="95" name="Google Shape;95;p1"/>
          <p:cNvCxnSpPr/>
          <p:nvPr/>
        </p:nvCxnSpPr>
        <p:spPr>
          <a:xfrm rot="10800000" flipH="1">
            <a:off x="4781916" y="4112436"/>
            <a:ext cx="4581449" cy="1"/>
          </a:xfrm>
          <a:prstGeom prst="straightConnector1">
            <a:avLst/>
          </a:prstGeom>
          <a:noFill/>
          <a:ln w="38100" cap="flat" cmpd="sng">
            <a:solidFill>
              <a:srgbClr val="C55A11"/>
            </a:solidFill>
            <a:prstDash val="solid"/>
            <a:miter lim="800000"/>
            <a:headEnd type="none" w="sm" len="sm"/>
            <a:tailEnd type="none" w="sm" len="sm"/>
          </a:ln>
        </p:spPr>
      </p:cxnSp>
      <p:pic>
        <p:nvPicPr>
          <p:cNvPr id="96" name="Google Shape;96;p1" descr="A close up of a logo&#10;&#10;Description automatically generated"/>
          <p:cNvPicPr preferRelativeResize="0"/>
          <p:nvPr/>
        </p:nvPicPr>
        <p:blipFill rotWithShape="1">
          <a:blip r:embed="rId3">
            <a:alphaModFix/>
          </a:blip>
          <a:srcRect/>
          <a:stretch/>
        </p:blipFill>
        <p:spPr>
          <a:xfrm>
            <a:off x="1745722" y="1606241"/>
            <a:ext cx="2369218" cy="3550188"/>
          </a:xfrm>
          <a:prstGeom prst="rect">
            <a:avLst/>
          </a:prstGeom>
          <a:noFill/>
          <a:ln>
            <a:noFill/>
          </a:ln>
        </p:spPr>
      </p:pic>
      <p:grpSp>
        <p:nvGrpSpPr>
          <p:cNvPr id="97" name="Google Shape;97;p1"/>
          <p:cNvGrpSpPr/>
          <p:nvPr/>
        </p:nvGrpSpPr>
        <p:grpSpPr>
          <a:xfrm rot="10800000">
            <a:off x="10855702" y="266068"/>
            <a:ext cx="1066895" cy="1078155"/>
            <a:chOff x="313844" y="5489699"/>
            <a:chExt cx="1066895" cy="1078155"/>
          </a:xfrm>
        </p:grpSpPr>
        <p:sp>
          <p:nvSpPr>
            <p:cNvPr id="98" name="Google Shape;98;p1"/>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9" name="Google Shape;99;p1"/>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6" name="Google Shape;116;p3" descr="A close up of a logo&#10;&#10;Description automatically generated"/>
          <p:cNvPicPr preferRelativeResize="0"/>
          <p:nvPr/>
        </p:nvPicPr>
        <p:blipFill rotWithShape="1">
          <a:blip r:embed="rId3">
            <a:alphaModFix/>
          </a:blip>
          <a:srcRect/>
          <a:stretch/>
        </p:blipFill>
        <p:spPr>
          <a:xfrm>
            <a:off x="11144008" y="88151"/>
            <a:ext cx="933598" cy="1398963"/>
          </a:xfrm>
          <a:prstGeom prst="rect">
            <a:avLst/>
          </a:prstGeom>
          <a:noFill/>
          <a:ln>
            <a:noFill/>
          </a:ln>
        </p:spPr>
      </p:pic>
      <p:sp>
        <p:nvSpPr>
          <p:cNvPr id="117" name="Google Shape;117;p3"/>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C55A11"/>
                </a:solidFill>
                <a:latin typeface="Calibri"/>
                <a:ea typeface="Calibri"/>
                <a:cs typeface="Calibri"/>
                <a:sym typeface="Calibri"/>
              </a:rPr>
              <a:t>Introduction to JavaScript</a:t>
            </a:r>
            <a:endParaRPr/>
          </a:p>
        </p:txBody>
      </p:sp>
      <p:cxnSp>
        <p:nvCxnSpPr>
          <p:cNvPr id="118" name="Google Shape;118;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19" name="Google Shape;119;p3"/>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2F5496"/>
                </a:solidFill>
                <a:latin typeface="Calibri"/>
                <a:ea typeface="Calibri"/>
                <a:cs typeface="Calibri"/>
                <a:sym typeface="Calibri"/>
              </a:rPr>
              <a:t>JavaScript - Basics</a:t>
            </a:r>
            <a:endParaRPr sz="2400" b="1">
              <a:solidFill>
                <a:srgbClr val="2F5496"/>
              </a:solidFill>
              <a:latin typeface="Calibri"/>
              <a:ea typeface="Calibri"/>
              <a:cs typeface="Calibri"/>
              <a:sym typeface="Calibri"/>
            </a:endParaRPr>
          </a:p>
        </p:txBody>
      </p:sp>
      <p:sp>
        <p:nvSpPr>
          <p:cNvPr id="3" name="Text Placeholder 2">
            <a:extLst>
              <a:ext uri="{FF2B5EF4-FFF2-40B4-BE49-F238E27FC236}">
                <a16:creationId xmlns:a16="http://schemas.microsoft.com/office/drawing/2014/main" id="{91483F90-7156-4B85-BAC6-95387ECAFD37}"/>
              </a:ext>
            </a:extLst>
          </p:cNvPr>
          <p:cNvSpPr>
            <a:spLocks noGrp="1"/>
          </p:cNvSpPr>
          <p:nvPr>
            <p:ph type="body" idx="1"/>
          </p:nvPr>
        </p:nvSpPr>
        <p:spPr>
          <a:xfrm>
            <a:off x="393111" y="1854764"/>
            <a:ext cx="10515600" cy="4351338"/>
          </a:xfrm>
        </p:spPr>
        <p:txBody>
          <a:bodyPr>
            <a:normAutofit fontScale="85000" lnSpcReduction="20000"/>
          </a:bodyPr>
          <a:lstStyle/>
          <a:p>
            <a:pPr algn="just"/>
            <a:r>
              <a:rPr lang="en-US" dirty="0">
                <a:latin typeface="Times New Roman" panose="02020603050405020304" pitchFamily="18" charset="0"/>
                <a:cs typeface="Times New Roman" panose="02020603050405020304" pitchFamily="18" charset="0"/>
              </a:rPr>
              <a:t>Today, JavaScript can execute not only in the browser, but also on the server, or actually on any device that has a special program called the JavaScript engine.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browser has an embedded engine sometimes called a </a:t>
            </a:r>
            <a:r>
              <a:rPr lang="en-US" b="1" dirty="0">
                <a:solidFill>
                  <a:srgbClr val="002060"/>
                </a:solidFill>
                <a:latin typeface="Times New Roman" panose="02020603050405020304" pitchFamily="18" charset="0"/>
                <a:cs typeface="Times New Roman" panose="02020603050405020304" pitchFamily="18" charset="0"/>
              </a:rPr>
              <a:t>“JavaScript virtual machine”.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Different engines have different “codenames”. For example: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V8 – in Chrome and Opera.</a:t>
            </a:r>
          </a:p>
          <a:p>
            <a:pPr algn="just"/>
            <a:r>
              <a:rPr lang="en-US" dirty="0" err="1">
                <a:latin typeface="Times New Roman" panose="02020603050405020304" pitchFamily="18" charset="0"/>
                <a:cs typeface="Times New Roman" panose="02020603050405020304" pitchFamily="18" charset="0"/>
              </a:rPr>
              <a:t>SpiderMonkey</a:t>
            </a:r>
            <a:r>
              <a:rPr lang="en-US" dirty="0">
                <a:latin typeface="Times New Roman" panose="02020603050405020304" pitchFamily="18" charset="0"/>
                <a:cs typeface="Times New Roman" panose="02020603050405020304" pitchFamily="18" charset="0"/>
              </a:rPr>
              <a:t> – in Firefox.</a:t>
            </a:r>
          </a:p>
          <a:p>
            <a:pPr algn="just"/>
            <a:r>
              <a:rPr lang="en-US" dirty="0">
                <a:latin typeface="Times New Roman" panose="02020603050405020304" pitchFamily="18" charset="0"/>
                <a:cs typeface="Times New Roman" panose="02020603050405020304" pitchFamily="18" charset="0"/>
              </a:rPr>
              <a:t>…There are other codenames like “Chakra” for IE, “</a:t>
            </a:r>
            <a:r>
              <a:rPr lang="en-US" dirty="0" err="1">
                <a:latin typeface="Times New Roman" panose="02020603050405020304" pitchFamily="18" charset="0"/>
                <a:cs typeface="Times New Roman" panose="02020603050405020304" pitchFamily="18" charset="0"/>
              </a:rPr>
              <a:t>JavaScriptCore</a:t>
            </a:r>
            <a:r>
              <a:rPr lang="en-US" dirty="0">
                <a:latin typeface="Times New Roman" panose="02020603050405020304" pitchFamily="18" charset="0"/>
                <a:cs typeface="Times New Roman" panose="02020603050405020304" pitchFamily="18" charset="0"/>
              </a:rPr>
              <a:t>”, “Nitro” and “</a:t>
            </a:r>
            <a:r>
              <a:rPr lang="en-US" dirty="0" err="1">
                <a:latin typeface="Times New Roman" panose="02020603050405020304" pitchFamily="18" charset="0"/>
                <a:cs typeface="Times New Roman" panose="02020603050405020304" pitchFamily="18" charset="0"/>
              </a:rPr>
              <a:t>SquirrelFish</a:t>
            </a:r>
            <a:r>
              <a:rPr lang="en-US" dirty="0">
                <a:latin typeface="Times New Roman" panose="02020603050405020304" pitchFamily="18" charset="0"/>
                <a:cs typeface="Times New Roman" panose="02020603050405020304" pitchFamily="18" charset="0"/>
              </a:rPr>
              <a:t>” for Safari, etc.</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9614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6" name="Google Shape;116;p3" descr="A close up of a logo&#10;&#10;Description automatically generated"/>
          <p:cNvPicPr preferRelativeResize="0"/>
          <p:nvPr/>
        </p:nvPicPr>
        <p:blipFill rotWithShape="1">
          <a:blip r:embed="rId3">
            <a:alphaModFix/>
          </a:blip>
          <a:srcRect/>
          <a:stretch/>
        </p:blipFill>
        <p:spPr>
          <a:xfrm>
            <a:off x="11144008" y="88151"/>
            <a:ext cx="933598" cy="1398963"/>
          </a:xfrm>
          <a:prstGeom prst="rect">
            <a:avLst/>
          </a:prstGeom>
          <a:noFill/>
          <a:ln>
            <a:noFill/>
          </a:ln>
        </p:spPr>
      </p:pic>
      <p:sp>
        <p:nvSpPr>
          <p:cNvPr id="117" name="Google Shape;117;p3"/>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C55A11"/>
                </a:solidFill>
                <a:latin typeface="Calibri"/>
                <a:ea typeface="Calibri"/>
                <a:cs typeface="Calibri"/>
                <a:sym typeface="Calibri"/>
              </a:rPr>
              <a:t>Introduction to JavaScript</a:t>
            </a:r>
            <a:endParaRPr/>
          </a:p>
        </p:txBody>
      </p:sp>
      <p:cxnSp>
        <p:nvCxnSpPr>
          <p:cNvPr id="118" name="Google Shape;118;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19" name="Google Shape;119;p3"/>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2F5496"/>
                </a:solidFill>
                <a:latin typeface="Calibri"/>
                <a:ea typeface="Calibri"/>
                <a:cs typeface="Calibri"/>
                <a:sym typeface="Calibri"/>
              </a:rPr>
              <a:t>JavaScript - Basics</a:t>
            </a:r>
            <a:endParaRPr sz="2400" b="1">
              <a:solidFill>
                <a:srgbClr val="2F5496"/>
              </a:solidFill>
              <a:latin typeface="Calibri"/>
              <a:ea typeface="Calibri"/>
              <a:cs typeface="Calibri"/>
              <a:sym typeface="Calibri"/>
            </a:endParaRPr>
          </a:p>
        </p:txBody>
      </p:sp>
      <p:sp>
        <p:nvSpPr>
          <p:cNvPr id="3" name="Text Placeholder 2">
            <a:extLst>
              <a:ext uri="{FF2B5EF4-FFF2-40B4-BE49-F238E27FC236}">
                <a16:creationId xmlns:a16="http://schemas.microsoft.com/office/drawing/2014/main" id="{91483F90-7156-4B85-BAC6-95387ECAFD37}"/>
              </a:ext>
            </a:extLst>
          </p:cNvPr>
          <p:cNvSpPr>
            <a:spLocks noGrp="1"/>
          </p:cNvSpPr>
          <p:nvPr>
            <p:ph type="body" idx="1"/>
          </p:nvPr>
        </p:nvSpPr>
        <p:spPr>
          <a:xfrm>
            <a:off x="628408" y="1487114"/>
            <a:ext cx="10515600" cy="4486954"/>
          </a:xfrm>
        </p:spPr>
        <p:txBody>
          <a:bodyPr>
            <a:noAutofit/>
          </a:bodyPr>
          <a:lstStyle/>
          <a:p>
            <a:pPr marL="114300" indent="0">
              <a:buNone/>
            </a:pPr>
            <a:r>
              <a:rPr lang="en-US" sz="2400" dirty="0">
                <a:latin typeface="Times New Roman" panose="02020603050405020304" pitchFamily="18" charset="0"/>
                <a:cs typeface="Times New Roman" panose="02020603050405020304" pitchFamily="18" charset="0"/>
              </a:rPr>
              <a:t>Advantages of JavaScript</a:t>
            </a:r>
          </a:p>
          <a:p>
            <a:pPr marL="114300" indent="0">
              <a:buNone/>
            </a:pPr>
            <a:r>
              <a:rPr lang="en-US" sz="2400" b="1" dirty="0">
                <a:solidFill>
                  <a:srgbClr val="002060"/>
                </a:solidFill>
                <a:latin typeface="Times New Roman" panose="02020603050405020304" pitchFamily="18" charset="0"/>
                <a:cs typeface="Times New Roman" panose="02020603050405020304" pitchFamily="18" charset="0"/>
              </a:rPr>
              <a:t>The merits of using JavaScript are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Less server interaction − You can validate user input before sending the page off to the server. This saves server traffic, which means less load on your server.</a:t>
            </a:r>
          </a:p>
          <a:p>
            <a:r>
              <a:rPr lang="en-US" sz="2400" dirty="0">
                <a:latin typeface="Times New Roman" panose="02020603050405020304" pitchFamily="18" charset="0"/>
                <a:cs typeface="Times New Roman" panose="02020603050405020304" pitchFamily="18" charset="0"/>
              </a:rPr>
              <a:t>Immediate feedback to the visitors − They don't have to wait for a page reload to see if they have forgotten to enter something.</a:t>
            </a:r>
          </a:p>
          <a:p>
            <a:r>
              <a:rPr lang="en-US" sz="2400" dirty="0">
                <a:latin typeface="Times New Roman" panose="02020603050405020304" pitchFamily="18" charset="0"/>
                <a:cs typeface="Times New Roman" panose="02020603050405020304" pitchFamily="18" charset="0"/>
              </a:rPr>
              <a:t>Increased interactivity − You can create interfaces that react when the user hovers over them with a mouse or activates them via the keyboard.</a:t>
            </a:r>
          </a:p>
          <a:p>
            <a:r>
              <a:rPr lang="en-US" sz="2400" dirty="0">
                <a:latin typeface="Times New Roman" panose="02020603050405020304" pitchFamily="18" charset="0"/>
                <a:cs typeface="Times New Roman" panose="02020603050405020304" pitchFamily="18" charset="0"/>
              </a:rPr>
              <a:t>Richer interfaces − You can use JavaScript to include such items as drag-and-drop components and sliders to give a Rich Interface to your site visitors</a:t>
            </a:r>
            <a:r>
              <a:rPr lang="en-US" sz="2400" dirty="0"/>
              <a:t>.</a:t>
            </a:r>
            <a:endParaRPr lang="en-IN" sz="2400" dirty="0"/>
          </a:p>
        </p:txBody>
      </p:sp>
    </p:spTree>
    <p:extLst>
      <p:ext uri="{BB962C8B-B14F-4D97-AF65-F5344CB8AC3E}">
        <p14:creationId xmlns:p14="http://schemas.microsoft.com/office/powerpoint/2010/main" val="605034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6"/>
          <p:cNvSpPr txBox="1">
            <a:spLocks noGrp="1"/>
          </p:cNvSpPr>
          <p:nvPr>
            <p:ph type="body" idx="1"/>
          </p:nvPr>
        </p:nvSpPr>
        <p:spPr>
          <a:xfrm>
            <a:off x="581192" y="1828800"/>
            <a:ext cx="7731535" cy="886691"/>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Clr>
                <a:schemeClr val="dk1"/>
              </a:buClr>
              <a:buSzPts val="2400"/>
              <a:buNone/>
            </a:pPr>
            <a:r>
              <a:rPr lang="en-GB" sz="2400" dirty="0">
                <a:latin typeface="Times New Roman" panose="02020603050405020304" pitchFamily="18" charset="0"/>
                <a:cs typeface="Times New Roman" panose="02020603050405020304" pitchFamily="18" charset="0"/>
              </a:rPr>
              <a:t>JavaScript can be inserted into documents by using the SCRIPT tag</a:t>
            </a:r>
            <a:endParaRPr dirty="0">
              <a:latin typeface="Times New Roman" panose="02020603050405020304" pitchFamily="18" charset="0"/>
              <a:cs typeface="Times New Roman" panose="02020603050405020304" pitchFamily="18" charset="0"/>
            </a:endParaRPr>
          </a:p>
          <a:p>
            <a:pPr marL="228600" lvl="0" indent="-228600" algn="l" rtl="0">
              <a:lnSpc>
                <a:spcPct val="100000"/>
              </a:lnSpc>
              <a:spcBef>
                <a:spcPts val="600"/>
              </a:spcBef>
              <a:spcAft>
                <a:spcPts val="0"/>
              </a:spcAft>
              <a:buClr>
                <a:schemeClr val="dk1"/>
              </a:buClr>
              <a:buSzPts val="2400"/>
              <a:buNone/>
            </a:pPr>
            <a:endParaRPr sz="2400" dirty="0"/>
          </a:p>
        </p:txBody>
      </p:sp>
      <p:pic>
        <p:nvPicPr>
          <p:cNvPr id="143" name="Google Shape;143;p6" descr="A close up of a logo&#10;&#10;Description automatically generated"/>
          <p:cNvPicPr preferRelativeResize="0"/>
          <p:nvPr/>
        </p:nvPicPr>
        <p:blipFill rotWithShape="1">
          <a:blip r:embed="rId3">
            <a:alphaModFix/>
          </a:blip>
          <a:srcRect/>
          <a:stretch/>
        </p:blipFill>
        <p:spPr>
          <a:xfrm>
            <a:off x="11144008" y="88151"/>
            <a:ext cx="933598" cy="1398963"/>
          </a:xfrm>
          <a:prstGeom prst="rect">
            <a:avLst/>
          </a:prstGeom>
          <a:noFill/>
          <a:ln>
            <a:noFill/>
          </a:ln>
        </p:spPr>
      </p:pic>
      <p:sp>
        <p:nvSpPr>
          <p:cNvPr id="144" name="Google Shape;144;p6"/>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C55A11"/>
                </a:solidFill>
                <a:latin typeface="Calibri"/>
                <a:ea typeface="Calibri"/>
                <a:cs typeface="Calibri"/>
                <a:sym typeface="Calibri"/>
              </a:rPr>
              <a:t>JavaScript Code</a:t>
            </a:r>
            <a:endParaRPr/>
          </a:p>
        </p:txBody>
      </p:sp>
      <p:cxnSp>
        <p:nvCxnSpPr>
          <p:cNvPr id="145" name="Google Shape;145;p6"/>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46" name="Google Shape;146;p6"/>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2F5496"/>
                </a:solidFill>
                <a:latin typeface="Calibri"/>
                <a:ea typeface="Calibri"/>
                <a:cs typeface="Calibri"/>
                <a:sym typeface="Calibri"/>
              </a:rPr>
              <a:t>JavaScript - Basics</a:t>
            </a:r>
            <a:endParaRPr sz="2400" b="1">
              <a:solidFill>
                <a:srgbClr val="2F5496"/>
              </a:solidFill>
              <a:latin typeface="Calibri"/>
              <a:ea typeface="Calibri"/>
              <a:cs typeface="Calibri"/>
              <a:sym typeface="Calibri"/>
            </a:endParaRPr>
          </a:p>
        </p:txBody>
      </p:sp>
      <p:sp>
        <p:nvSpPr>
          <p:cNvPr id="147" name="Google Shape;147;p6"/>
          <p:cNvSpPr/>
          <p:nvPr/>
        </p:nvSpPr>
        <p:spPr>
          <a:xfrm>
            <a:off x="595739" y="2898504"/>
            <a:ext cx="6511611" cy="3170099"/>
          </a:xfrm>
          <a:prstGeom prst="rect">
            <a:avLst/>
          </a:prstGeom>
          <a:noFill/>
          <a:ln w="2857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Calibri"/>
              <a:buNone/>
            </a:pPr>
            <a:r>
              <a:rPr lang="en-GB" sz="2000">
                <a:solidFill>
                  <a:schemeClr val="dk1"/>
                </a:solidFill>
                <a:latin typeface="Calibri"/>
                <a:ea typeface="Calibri"/>
                <a:cs typeface="Calibri"/>
                <a:sym typeface="Calibri"/>
              </a:rPr>
              <a:t>&lt;html&gt;</a:t>
            </a:r>
            <a:endParaRPr/>
          </a:p>
          <a:p>
            <a:pPr marL="0" marR="0" lvl="0" indent="0" algn="l" rtl="0">
              <a:lnSpc>
                <a:spcPct val="100000"/>
              </a:lnSpc>
              <a:spcBef>
                <a:spcPts val="0"/>
              </a:spcBef>
              <a:spcAft>
                <a:spcPts val="0"/>
              </a:spcAft>
              <a:buClr>
                <a:schemeClr val="dk1"/>
              </a:buClr>
              <a:buSzPts val="2000"/>
              <a:buFont typeface="Calibri"/>
              <a:buNone/>
            </a:pPr>
            <a:r>
              <a:rPr lang="en-GB" sz="2000">
                <a:solidFill>
                  <a:schemeClr val="dk1"/>
                </a:solidFill>
                <a:latin typeface="Calibri"/>
                <a:ea typeface="Calibri"/>
                <a:cs typeface="Calibri"/>
                <a:sym typeface="Calibri"/>
              </a:rPr>
              <a:t>	&lt;head&gt;</a:t>
            </a:r>
            <a:endParaRPr/>
          </a:p>
          <a:p>
            <a:pPr marL="0" marR="0" lvl="0" indent="0" algn="l" rtl="0">
              <a:lnSpc>
                <a:spcPct val="100000"/>
              </a:lnSpc>
              <a:spcBef>
                <a:spcPts val="0"/>
              </a:spcBef>
              <a:spcAft>
                <a:spcPts val="0"/>
              </a:spcAft>
              <a:buClr>
                <a:schemeClr val="dk1"/>
              </a:buClr>
              <a:buSzPts val="2000"/>
              <a:buFont typeface="Calibri"/>
              <a:buNone/>
            </a:pPr>
            <a:r>
              <a:rPr lang="en-GB" sz="2000">
                <a:solidFill>
                  <a:schemeClr val="dk1"/>
                </a:solidFill>
                <a:latin typeface="Calibri"/>
                <a:ea typeface="Calibri"/>
                <a:cs typeface="Calibri"/>
                <a:sym typeface="Calibri"/>
              </a:rPr>
              <a:t>		&lt;title&gt;Hello World in JavaScript&lt;/title&gt;</a:t>
            </a:r>
            <a:endParaRPr/>
          </a:p>
          <a:p>
            <a:pPr marL="0" marR="0" lvl="0" indent="0" algn="l" rtl="0">
              <a:lnSpc>
                <a:spcPct val="100000"/>
              </a:lnSpc>
              <a:spcBef>
                <a:spcPts val="0"/>
              </a:spcBef>
              <a:spcAft>
                <a:spcPts val="0"/>
              </a:spcAft>
              <a:buClr>
                <a:schemeClr val="dk1"/>
              </a:buClr>
              <a:buSzPts val="2000"/>
              <a:buFont typeface="Calibri"/>
              <a:buNone/>
            </a:pPr>
            <a:r>
              <a:rPr lang="en-GB" sz="2000">
                <a:solidFill>
                  <a:schemeClr val="dk1"/>
                </a:solidFill>
                <a:latin typeface="Calibri"/>
                <a:ea typeface="Calibri"/>
                <a:cs typeface="Calibri"/>
                <a:sym typeface="Calibri"/>
              </a:rPr>
              <a:t>	&lt;/head&gt;</a:t>
            </a:r>
            <a:endParaRPr/>
          </a:p>
          <a:p>
            <a:pPr marL="0" marR="0" lvl="0" indent="0" algn="l" rtl="0">
              <a:lnSpc>
                <a:spcPct val="100000"/>
              </a:lnSpc>
              <a:spcBef>
                <a:spcPts val="0"/>
              </a:spcBef>
              <a:spcAft>
                <a:spcPts val="0"/>
              </a:spcAft>
              <a:buClr>
                <a:schemeClr val="dk1"/>
              </a:buClr>
              <a:buSzPts val="2000"/>
              <a:buFont typeface="Calibri"/>
              <a:buNone/>
            </a:pPr>
            <a:r>
              <a:rPr lang="en-GB" sz="2000">
                <a:solidFill>
                  <a:schemeClr val="dk1"/>
                </a:solidFill>
                <a:latin typeface="Calibri"/>
                <a:ea typeface="Calibri"/>
                <a:cs typeface="Calibri"/>
                <a:sym typeface="Calibri"/>
              </a:rPr>
              <a:t>	&lt;body&gt;</a:t>
            </a:r>
            <a:endParaRPr/>
          </a:p>
          <a:p>
            <a:pPr marL="0" marR="0" lvl="0" indent="0" algn="l" rtl="0">
              <a:lnSpc>
                <a:spcPct val="100000"/>
              </a:lnSpc>
              <a:spcBef>
                <a:spcPts val="0"/>
              </a:spcBef>
              <a:spcAft>
                <a:spcPts val="0"/>
              </a:spcAft>
              <a:buClr>
                <a:schemeClr val="dk1"/>
              </a:buClr>
              <a:buSzPts val="2000"/>
              <a:buFont typeface="Calibri"/>
              <a:buNone/>
            </a:pPr>
            <a:r>
              <a:rPr lang="en-GB" sz="2000">
                <a:solidFill>
                  <a:schemeClr val="dk1"/>
                </a:solidFill>
                <a:latin typeface="Calibri"/>
                <a:ea typeface="Calibri"/>
                <a:cs typeface="Calibri"/>
                <a:sym typeface="Calibri"/>
              </a:rPr>
              <a:t>		&lt;script type="text/javascript"&gt;</a:t>
            </a:r>
            <a:endParaRPr/>
          </a:p>
          <a:p>
            <a:pPr marL="0" marR="0" lvl="0" indent="0" algn="l" rtl="0">
              <a:lnSpc>
                <a:spcPct val="100000"/>
              </a:lnSpc>
              <a:spcBef>
                <a:spcPts val="0"/>
              </a:spcBef>
              <a:spcAft>
                <a:spcPts val="0"/>
              </a:spcAft>
              <a:buClr>
                <a:schemeClr val="dk1"/>
              </a:buClr>
              <a:buSzPts val="2000"/>
              <a:buFont typeface="Calibri"/>
              <a:buNone/>
            </a:pPr>
            <a:r>
              <a:rPr lang="en-GB" sz="2000">
                <a:solidFill>
                  <a:schemeClr val="dk1"/>
                </a:solidFill>
                <a:latin typeface="Calibri"/>
                <a:ea typeface="Calibri"/>
                <a:cs typeface="Calibri"/>
                <a:sym typeface="Calibri"/>
              </a:rPr>
              <a:t>			document.write("Hello World!");</a:t>
            </a:r>
            <a:endParaRPr/>
          </a:p>
          <a:p>
            <a:pPr marL="0" marR="0" lvl="0" indent="0" algn="l" rtl="0">
              <a:lnSpc>
                <a:spcPct val="100000"/>
              </a:lnSpc>
              <a:spcBef>
                <a:spcPts val="0"/>
              </a:spcBef>
              <a:spcAft>
                <a:spcPts val="0"/>
              </a:spcAft>
              <a:buClr>
                <a:schemeClr val="dk1"/>
              </a:buClr>
              <a:buSzPts val="2000"/>
              <a:buFont typeface="Calibri"/>
              <a:buNone/>
            </a:pPr>
            <a:r>
              <a:rPr lang="en-GB" sz="2000">
                <a:solidFill>
                  <a:schemeClr val="dk1"/>
                </a:solidFill>
                <a:latin typeface="Calibri"/>
                <a:ea typeface="Calibri"/>
                <a:cs typeface="Calibri"/>
                <a:sym typeface="Calibri"/>
              </a:rPr>
              <a:t>		&lt;/script&gt;</a:t>
            </a:r>
            <a:endParaRPr/>
          </a:p>
          <a:p>
            <a:pPr marL="0" marR="0" lvl="0" indent="0" algn="l" rtl="0">
              <a:lnSpc>
                <a:spcPct val="100000"/>
              </a:lnSpc>
              <a:spcBef>
                <a:spcPts val="0"/>
              </a:spcBef>
              <a:spcAft>
                <a:spcPts val="0"/>
              </a:spcAft>
              <a:buClr>
                <a:schemeClr val="dk1"/>
              </a:buClr>
              <a:buSzPts val="2000"/>
              <a:buFont typeface="Calibri"/>
              <a:buNone/>
            </a:pPr>
            <a:r>
              <a:rPr lang="en-GB" sz="2000">
                <a:solidFill>
                  <a:schemeClr val="dk1"/>
                </a:solidFill>
                <a:latin typeface="Calibri"/>
                <a:ea typeface="Calibri"/>
                <a:cs typeface="Calibri"/>
                <a:sym typeface="Calibri"/>
              </a:rPr>
              <a:t>	&lt;/body&gt;</a:t>
            </a:r>
            <a:endParaRPr/>
          </a:p>
          <a:p>
            <a:pPr marL="0" marR="0" lvl="0" indent="0" algn="l" rtl="0">
              <a:lnSpc>
                <a:spcPct val="100000"/>
              </a:lnSpc>
              <a:spcBef>
                <a:spcPts val="0"/>
              </a:spcBef>
              <a:spcAft>
                <a:spcPts val="0"/>
              </a:spcAft>
              <a:buClr>
                <a:schemeClr val="dk1"/>
              </a:buClr>
              <a:buSzPts val="2000"/>
              <a:buFont typeface="Calibri"/>
              <a:buNone/>
            </a:pPr>
            <a:r>
              <a:rPr lang="en-GB" sz="2000">
                <a:solidFill>
                  <a:schemeClr val="dk1"/>
                </a:solidFill>
                <a:latin typeface="Calibri"/>
                <a:ea typeface="Calibri"/>
                <a:cs typeface="Calibri"/>
                <a:sym typeface="Calibri"/>
              </a:rPr>
              <a:t>&lt;/html&gt;</a:t>
            </a:r>
            <a:endParaRPr sz="20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7"/>
          <p:cNvSpPr txBox="1">
            <a:spLocks noGrp="1"/>
          </p:cNvSpPr>
          <p:nvPr>
            <p:ph type="body" idx="1"/>
          </p:nvPr>
        </p:nvSpPr>
        <p:spPr>
          <a:xfrm>
            <a:off x="581192" y="1828800"/>
            <a:ext cx="7731535" cy="886691"/>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Clr>
                <a:schemeClr val="dk1"/>
              </a:buClr>
              <a:buSzPts val="2400"/>
              <a:buNone/>
            </a:pPr>
            <a:r>
              <a:rPr lang="en-GB" sz="2400" dirty="0"/>
              <a:t>Where to Put your Scripts</a:t>
            </a:r>
            <a:endParaRPr sz="2400" dirty="0"/>
          </a:p>
          <a:p>
            <a:pPr marL="228600" lvl="0" indent="-228600" algn="l" rtl="0">
              <a:lnSpc>
                <a:spcPct val="100000"/>
              </a:lnSpc>
              <a:spcBef>
                <a:spcPts val="600"/>
              </a:spcBef>
              <a:spcAft>
                <a:spcPts val="0"/>
              </a:spcAft>
              <a:buClr>
                <a:schemeClr val="dk1"/>
              </a:buClr>
              <a:buSzPts val="2400"/>
              <a:buFont typeface="Calibri"/>
              <a:buChar char="-"/>
            </a:pPr>
            <a:r>
              <a:rPr lang="en-GB" sz="2400" dirty="0"/>
              <a:t>You can have any number of script tags at any position</a:t>
            </a:r>
            <a:endParaRPr sz="2400" dirty="0"/>
          </a:p>
          <a:p>
            <a:pPr marL="228600" lvl="0" indent="-228600" algn="l" rtl="0">
              <a:lnSpc>
                <a:spcPct val="100000"/>
              </a:lnSpc>
              <a:spcBef>
                <a:spcPts val="600"/>
              </a:spcBef>
              <a:spcAft>
                <a:spcPts val="0"/>
              </a:spcAft>
              <a:buClr>
                <a:schemeClr val="dk1"/>
              </a:buClr>
              <a:buSzPts val="2400"/>
              <a:buFont typeface="Calibri"/>
              <a:buChar char="-"/>
            </a:pPr>
            <a:r>
              <a:rPr lang="en-GB" sz="2400" dirty="0"/>
              <a:t>Scripts can be placed in the HEAD or in the BODY</a:t>
            </a:r>
            <a:endParaRPr sz="2400" dirty="0"/>
          </a:p>
          <a:p>
            <a:pPr marL="685800" lvl="1" indent="-228600" algn="l" rtl="0">
              <a:lnSpc>
                <a:spcPct val="100000"/>
              </a:lnSpc>
              <a:spcBef>
                <a:spcPts val="600"/>
              </a:spcBef>
              <a:spcAft>
                <a:spcPts val="0"/>
              </a:spcAft>
              <a:buClr>
                <a:schemeClr val="dk1"/>
              </a:buClr>
              <a:buSzPts val="2400"/>
              <a:buFont typeface="Calibri"/>
              <a:buChar char="-"/>
            </a:pPr>
            <a:r>
              <a:rPr lang="en-GB" b="1" dirty="0"/>
              <a:t>In the HEAD, scripts are run before the page is displayed</a:t>
            </a:r>
            <a:endParaRPr b="1" dirty="0"/>
          </a:p>
          <a:p>
            <a:pPr marL="685800" lvl="1" indent="-228600" algn="l" rtl="0">
              <a:lnSpc>
                <a:spcPct val="100000"/>
              </a:lnSpc>
              <a:spcBef>
                <a:spcPts val="600"/>
              </a:spcBef>
              <a:spcAft>
                <a:spcPts val="0"/>
              </a:spcAft>
              <a:buClr>
                <a:schemeClr val="dk1"/>
              </a:buClr>
              <a:buSzPts val="2400"/>
              <a:buFont typeface="Calibri"/>
              <a:buChar char="-"/>
            </a:pPr>
            <a:r>
              <a:rPr lang="en-GB" b="1" dirty="0"/>
              <a:t>In the BODY, scripts are run as the page is displayed</a:t>
            </a:r>
            <a:endParaRPr b="1" dirty="0"/>
          </a:p>
          <a:p>
            <a:pPr marL="685800" lvl="1" indent="-228600" algn="l" rtl="0">
              <a:lnSpc>
                <a:spcPct val="100000"/>
              </a:lnSpc>
              <a:spcBef>
                <a:spcPts val="600"/>
              </a:spcBef>
              <a:spcAft>
                <a:spcPts val="0"/>
              </a:spcAft>
              <a:buClr>
                <a:schemeClr val="dk1"/>
              </a:buClr>
              <a:buSzPts val="2400"/>
              <a:buFont typeface="Calibri"/>
              <a:buChar char="-"/>
            </a:pPr>
            <a:r>
              <a:rPr lang="en-GB" b="1" dirty="0"/>
              <a:t>In the HEAD is the right place to define functions and variables that are used by scripts within the BODY</a:t>
            </a:r>
            <a:endParaRPr b="1" dirty="0"/>
          </a:p>
        </p:txBody>
      </p:sp>
      <p:pic>
        <p:nvPicPr>
          <p:cNvPr id="153" name="Google Shape;153;p7" descr="A close up of a logo&#10;&#10;Description automatically generated"/>
          <p:cNvPicPr preferRelativeResize="0"/>
          <p:nvPr/>
        </p:nvPicPr>
        <p:blipFill rotWithShape="1">
          <a:blip r:embed="rId3">
            <a:alphaModFix/>
          </a:blip>
          <a:srcRect/>
          <a:stretch/>
        </p:blipFill>
        <p:spPr>
          <a:xfrm>
            <a:off x="11144008" y="88151"/>
            <a:ext cx="933598" cy="1398963"/>
          </a:xfrm>
          <a:prstGeom prst="rect">
            <a:avLst/>
          </a:prstGeom>
          <a:noFill/>
          <a:ln>
            <a:noFill/>
          </a:ln>
        </p:spPr>
      </p:pic>
      <p:sp>
        <p:nvSpPr>
          <p:cNvPr id="154" name="Google Shape;154;p7"/>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C55A11"/>
                </a:solidFill>
                <a:latin typeface="Calibri"/>
                <a:ea typeface="Calibri"/>
                <a:cs typeface="Calibri"/>
                <a:sym typeface="Calibri"/>
              </a:rPr>
              <a:t>JavaScript Code</a:t>
            </a:r>
            <a:endParaRPr/>
          </a:p>
        </p:txBody>
      </p:sp>
      <p:cxnSp>
        <p:nvCxnSpPr>
          <p:cNvPr id="155" name="Google Shape;155;p7"/>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56" name="Google Shape;156;p7"/>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2F5496"/>
                </a:solidFill>
                <a:latin typeface="Calibri"/>
                <a:ea typeface="Calibri"/>
                <a:cs typeface="Calibri"/>
                <a:sym typeface="Calibri"/>
              </a:rPr>
              <a:t>JavaScript - Basics</a:t>
            </a:r>
            <a:endParaRPr sz="2400" b="1">
              <a:solidFill>
                <a:srgbClr val="2F5496"/>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8"/>
          <p:cNvSpPr txBox="1">
            <a:spLocks noGrp="1"/>
          </p:cNvSpPr>
          <p:nvPr>
            <p:ph type="body" idx="1"/>
          </p:nvPr>
        </p:nvSpPr>
        <p:spPr>
          <a:xfrm>
            <a:off x="581192" y="1828800"/>
            <a:ext cx="7731535" cy="886691"/>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Clr>
                <a:schemeClr val="dk1"/>
              </a:buClr>
              <a:buSzPts val="2800"/>
              <a:buFont typeface="Calibri"/>
              <a:buChar char="-"/>
            </a:pPr>
            <a:r>
              <a:rPr lang="en-GB" dirty="0">
                <a:latin typeface="Times New Roman" panose="02020603050405020304" pitchFamily="18" charset="0"/>
                <a:cs typeface="Times New Roman" panose="02020603050405020304" pitchFamily="18" charset="0"/>
              </a:rPr>
              <a:t>Scripts can also be loaded from an external file</a:t>
            </a:r>
            <a:endParaRPr dirty="0">
              <a:latin typeface="Times New Roman" panose="02020603050405020304" pitchFamily="18" charset="0"/>
              <a:cs typeface="Times New Roman" panose="02020603050405020304" pitchFamily="18" charset="0"/>
            </a:endParaRPr>
          </a:p>
          <a:p>
            <a:pPr marL="228600" lvl="0" indent="-228600" algn="l" rtl="0">
              <a:lnSpc>
                <a:spcPct val="100000"/>
              </a:lnSpc>
              <a:spcBef>
                <a:spcPts val="600"/>
              </a:spcBef>
              <a:spcAft>
                <a:spcPts val="0"/>
              </a:spcAft>
              <a:buClr>
                <a:schemeClr val="dk1"/>
              </a:buClr>
              <a:buSzPts val="2800"/>
              <a:buFont typeface="Calibri"/>
              <a:buChar char="-"/>
            </a:pPr>
            <a:r>
              <a:rPr lang="en-GB" dirty="0">
                <a:latin typeface="Times New Roman" panose="02020603050405020304" pitchFamily="18" charset="0"/>
                <a:cs typeface="Times New Roman" panose="02020603050405020304" pitchFamily="18" charset="0"/>
              </a:rPr>
              <a:t>This is useful if you have a complicated script or set of subroutines that are used in several different documents</a:t>
            </a:r>
            <a:endParaRPr dirty="0">
              <a:latin typeface="Times New Roman" panose="02020603050405020304" pitchFamily="18" charset="0"/>
              <a:cs typeface="Times New Roman" panose="02020603050405020304" pitchFamily="18" charset="0"/>
            </a:endParaRPr>
          </a:p>
          <a:p>
            <a:pPr marL="228600" lvl="0" indent="-50800" algn="l" rtl="0">
              <a:lnSpc>
                <a:spcPct val="100000"/>
              </a:lnSpc>
              <a:spcBef>
                <a:spcPts val="600"/>
              </a:spcBef>
              <a:spcAft>
                <a:spcPts val="0"/>
              </a:spcAft>
              <a:buClr>
                <a:schemeClr val="dk1"/>
              </a:buClr>
              <a:buSzPts val="2800"/>
              <a:buFont typeface="Calibri"/>
              <a:buNone/>
            </a:pPr>
            <a:endParaRPr dirty="0">
              <a:latin typeface="Times New Roman" panose="02020603050405020304" pitchFamily="18" charset="0"/>
              <a:cs typeface="Times New Roman" panose="02020603050405020304" pitchFamily="18" charset="0"/>
            </a:endParaRPr>
          </a:p>
          <a:p>
            <a:pPr marL="228600" lvl="0" indent="-228600" algn="l" rtl="0">
              <a:lnSpc>
                <a:spcPct val="100000"/>
              </a:lnSpc>
              <a:spcBef>
                <a:spcPts val="600"/>
              </a:spcBef>
              <a:spcAft>
                <a:spcPts val="0"/>
              </a:spcAft>
              <a:buClr>
                <a:schemeClr val="dk1"/>
              </a:buClr>
              <a:buSzPts val="2800"/>
              <a:buNone/>
            </a:pPr>
            <a:r>
              <a:rPr lang="en-GB" dirty="0">
                <a:latin typeface="Times New Roman" panose="02020603050405020304" pitchFamily="18" charset="0"/>
                <a:cs typeface="Times New Roman" panose="02020603050405020304" pitchFamily="18" charset="0"/>
              </a:rPr>
              <a:t>&lt;script </a:t>
            </a:r>
            <a:r>
              <a:rPr lang="en-GB" dirty="0" err="1">
                <a:latin typeface="Times New Roman" panose="02020603050405020304" pitchFamily="18" charset="0"/>
                <a:cs typeface="Times New Roman" panose="02020603050405020304" pitchFamily="18" charset="0"/>
              </a:rPr>
              <a:t>src</a:t>
            </a:r>
            <a:r>
              <a:rPr lang="en-GB" dirty="0">
                <a:latin typeface="Times New Roman" panose="02020603050405020304" pitchFamily="18" charset="0"/>
                <a:cs typeface="Times New Roman" panose="02020603050405020304" pitchFamily="18" charset="0"/>
              </a:rPr>
              <a:t>="myscript.js"&gt;&lt;/script&gt;</a:t>
            </a:r>
            <a:endParaRPr dirty="0">
              <a:latin typeface="Times New Roman" panose="02020603050405020304" pitchFamily="18" charset="0"/>
              <a:cs typeface="Times New Roman" panose="02020603050405020304" pitchFamily="18" charset="0"/>
            </a:endParaRPr>
          </a:p>
          <a:p>
            <a:pPr marL="228600" lvl="0" indent="-50800" algn="l" rtl="0">
              <a:lnSpc>
                <a:spcPct val="100000"/>
              </a:lnSpc>
              <a:spcBef>
                <a:spcPts val="600"/>
              </a:spcBef>
              <a:spcAft>
                <a:spcPts val="0"/>
              </a:spcAft>
              <a:buClr>
                <a:schemeClr val="dk1"/>
              </a:buClr>
              <a:buSzPts val="2800"/>
              <a:buFont typeface="Calibri"/>
              <a:buNone/>
            </a:pPr>
            <a:endParaRPr dirty="0">
              <a:latin typeface="Times New Roman" panose="02020603050405020304" pitchFamily="18" charset="0"/>
              <a:cs typeface="Times New Roman" panose="02020603050405020304" pitchFamily="18" charset="0"/>
            </a:endParaRPr>
          </a:p>
          <a:p>
            <a:pPr marL="228600" lvl="0" indent="-228600" algn="l" rtl="0">
              <a:lnSpc>
                <a:spcPct val="100000"/>
              </a:lnSpc>
              <a:spcBef>
                <a:spcPts val="600"/>
              </a:spcBef>
              <a:spcAft>
                <a:spcPts val="0"/>
              </a:spcAft>
              <a:buClr>
                <a:schemeClr val="dk1"/>
              </a:buClr>
              <a:buSzPts val="2800"/>
              <a:buFont typeface="Calibri"/>
              <a:buChar char="-"/>
            </a:pPr>
            <a:r>
              <a:rPr lang="en-GB" dirty="0">
                <a:latin typeface="Times New Roman" panose="02020603050405020304" pitchFamily="18" charset="0"/>
                <a:cs typeface="Times New Roman" panose="02020603050405020304" pitchFamily="18" charset="0"/>
              </a:rPr>
              <a:t>The myscript.js should not include the script tags</a:t>
            </a:r>
            <a:endParaRPr dirty="0">
              <a:latin typeface="Times New Roman" panose="02020603050405020304" pitchFamily="18" charset="0"/>
              <a:cs typeface="Times New Roman" panose="02020603050405020304" pitchFamily="18" charset="0"/>
            </a:endParaRPr>
          </a:p>
        </p:txBody>
      </p:sp>
      <p:pic>
        <p:nvPicPr>
          <p:cNvPr id="162" name="Google Shape;162;p8" descr="A close up of a logo&#10;&#10;Description automatically generated"/>
          <p:cNvPicPr preferRelativeResize="0"/>
          <p:nvPr/>
        </p:nvPicPr>
        <p:blipFill rotWithShape="1">
          <a:blip r:embed="rId3">
            <a:alphaModFix/>
          </a:blip>
          <a:srcRect/>
          <a:stretch/>
        </p:blipFill>
        <p:spPr>
          <a:xfrm>
            <a:off x="11144008" y="88151"/>
            <a:ext cx="933598" cy="1398963"/>
          </a:xfrm>
          <a:prstGeom prst="rect">
            <a:avLst/>
          </a:prstGeom>
          <a:noFill/>
          <a:ln>
            <a:noFill/>
          </a:ln>
        </p:spPr>
      </p:pic>
      <p:sp>
        <p:nvSpPr>
          <p:cNvPr id="163" name="Google Shape;163;p8"/>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C55A11"/>
                </a:solidFill>
                <a:latin typeface="Calibri"/>
                <a:ea typeface="Calibri"/>
                <a:cs typeface="Calibri"/>
                <a:sym typeface="Calibri"/>
              </a:rPr>
              <a:t>JavaScript Code – External Scripts</a:t>
            </a:r>
            <a:endParaRPr/>
          </a:p>
        </p:txBody>
      </p:sp>
      <p:cxnSp>
        <p:nvCxnSpPr>
          <p:cNvPr id="164" name="Google Shape;164;p8"/>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65" name="Google Shape;165;p8"/>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2F5496"/>
                </a:solidFill>
                <a:latin typeface="Calibri"/>
                <a:ea typeface="Calibri"/>
                <a:cs typeface="Calibri"/>
                <a:sym typeface="Calibri"/>
              </a:rPr>
              <a:t>JavaScript - Basics</a:t>
            </a:r>
            <a:endParaRPr sz="2400" b="1">
              <a:solidFill>
                <a:srgbClr val="2F5496"/>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9"/>
          <p:cNvSpPr txBox="1">
            <a:spLocks noGrp="1"/>
          </p:cNvSpPr>
          <p:nvPr>
            <p:ph type="body" idx="1"/>
          </p:nvPr>
        </p:nvSpPr>
        <p:spPr>
          <a:xfrm>
            <a:off x="581192" y="1676395"/>
            <a:ext cx="7731535" cy="886691"/>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400"/>
              <a:buNone/>
            </a:pPr>
            <a:r>
              <a:rPr lang="en-GB" sz="2400"/>
              <a:t>Debugging JavaScript Errors</a:t>
            </a:r>
            <a:endParaRPr/>
          </a:p>
          <a:p>
            <a:pPr marL="228600" lvl="0" indent="-228600" algn="l" rtl="0">
              <a:lnSpc>
                <a:spcPct val="90000"/>
              </a:lnSpc>
              <a:spcBef>
                <a:spcPts val="1000"/>
              </a:spcBef>
              <a:spcAft>
                <a:spcPts val="0"/>
              </a:spcAft>
              <a:buClr>
                <a:schemeClr val="dk1"/>
              </a:buClr>
              <a:buSzPts val="2400"/>
              <a:buNone/>
            </a:pPr>
            <a:r>
              <a:rPr lang="en-GB" sz="2400"/>
              <a:t>- When you’re learning or using JavaScript, it’s important to be able to track typing or other coding errors.</a:t>
            </a:r>
            <a:endParaRPr/>
          </a:p>
        </p:txBody>
      </p:sp>
      <p:pic>
        <p:nvPicPr>
          <p:cNvPr id="171" name="Google Shape;171;p9" descr="A close up of a logo&#10;&#10;Description automatically generated"/>
          <p:cNvPicPr preferRelativeResize="0"/>
          <p:nvPr/>
        </p:nvPicPr>
        <p:blipFill rotWithShape="1">
          <a:blip r:embed="rId3">
            <a:alphaModFix/>
          </a:blip>
          <a:srcRect/>
          <a:stretch/>
        </p:blipFill>
        <p:spPr>
          <a:xfrm>
            <a:off x="11144008" y="88151"/>
            <a:ext cx="933598" cy="1398963"/>
          </a:xfrm>
          <a:prstGeom prst="rect">
            <a:avLst/>
          </a:prstGeom>
          <a:noFill/>
          <a:ln>
            <a:noFill/>
          </a:ln>
        </p:spPr>
      </p:pic>
      <p:sp>
        <p:nvSpPr>
          <p:cNvPr id="172" name="Google Shape;172;p9"/>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C55A11"/>
                </a:solidFill>
                <a:latin typeface="Calibri"/>
                <a:ea typeface="Calibri"/>
                <a:cs typeface="Calibri"/>
                <a:sym typeface="Calibri"/>
              </a:rPr>
              <a:t>JavaScript Code - Debugging</a:t>
            </a:r>
            <a:endParaRPr/>
          </a:p>
        </p:txBody>
      </p:sp>
      <p:cxnSp>
        <p:nvCxnSpPr>
          <p:cNvPr id="173" name="Google Shape;173;p9"/>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74" name="Google Shape;174;p9"/>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2F5496"/>
                </a:solidFill>
                <a:latin typeface="Calibri"/>
                <a:ea typeface="Calibri"/>
                <a:cs typeface="Calibri"/>
                <a:sym typeface="Calibri"/>
              </a:rPr>
              <a:t>JavaScript - Basics</a:t>
            </a:r>
            <a:endParaRPr sz="2400" b="1">
              <a:solidFill>
                <a:srgbClr val="2F5496"/>
              </a:solidFill>
              <a:latin typeface="Calibri"/>
              <a:ea typeface="Calibri"/>
              <a:cs typeface="Calibri"/>
              <a:sym typeface="Calibri"/>
            </a:endParaRPr>
          </a:p>
        </p:txBody>
      </p:sp>
      <p:graphicFrame>
        <p:nvGraphicFramePr>
          <p:cNvPr id="175" name="Google Shape;175;p9"/>
          <p:cNvGraphicFramePr/>
          <p:nvPr/>
        </p:nvGraphicFramePr>
        <p:xfrm>
          <a:off x="401782" y="3130357"/>
          <a:ext cx="8317350" cy="3636050"/>
        </p:xfrm>
        <a:graphic>
          <a:graphicData uri="http://schemas.openxmlformats.org/drawingml/2006/table">
            <a:tbl>
              <a:tblPr firstRow="1" bandRow="1">
                <a:noFill/>
                <a:tableStyleId>{7E872C11-EAFB-4490-B068-1B47451345D1}</a:tableStyleId>
              </a:tblPr>
              <a:tblGrid>
                <a:gridCol w="1905275">
                  <a:extLst>
                    <a:ext uri="{9D8B030D-6E8A-4147-A177-3AD203B41FA5}">
                      <a16:colId xmlns:a16="http://schemas.microsoft.com/office/drawing/2014/main" val="20000"/>
                    </a:ext>
                  </a:extLst>
                </a:gridCol>
                <a:gridCol w="64120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GB" sz="2000" u="none" strike="noStrike" cap="none"/>
                        <a:t>Browser </a:t>
                      </a:r>
                      <a:endParaRPr sz="2000" b="1" i="0" u="none" strike="noStrike" cap="none">
                        <a:solidFill>
                          <a:schemeClr val="lt1"/>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GB" sz="2000" u="none" strike="noStrike" cap="none"/>
                        <a:t>How to access JavaScript error messages</a:t>
                      </a:r>
                      <a:endParaRPr sz="2000" b="1" i="0" u="none" strike="noStrike" cap="none">
                        <a:solidFill>
                          <a:schemeClr val="lt1"/>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0"/>
                  </a:ext>
                </a:extLst>
              </a:tr>
              <a:tr h="370850">
                <a:tc>
                  <a:txBody>
                    <a:bodyPr/>
                    <a:lstStyle/>
                    <a:p>
                      <a:pPr marL="111125" marR="0" lvl="0" indent="0" algn="l" rtl="0">
                        <a:spcBef>
                          <a:spcPts val="0"/>
                        </a:spcBef>
                        <a:spcAft>
                          <a:spcPts val="0"/>
                        </a:spcAft>
                        <a:buNone/>
                      </a:pPr>
                      <a:r>
                        <a:rPr lang="en-GB" sz="2000" u="none" strike="noStrike" cap="none"/>
                        <a:t>Apple Safari</a:t>
                      </a:r>
                      <a:endParaRPr sz="2000" b="0" i="0" u="none" strike="noStrike" cap="none">
                        <a:solidFill>
                          <a:srgbClr val="000000"/>
                        </a:solidFill>
                        <a:latin typeface="Calibri"/>
                        <a:ea typeface="Calibri"/>
                        <a:cs typeface="Calibri"/>
                        <a:sym typeface="Calibri"/>
                      </a:endParaRPr>
                    </a:p>
                  </a:txBody>
                  <a:tcPr marL="9525" marR="9525" marT="9525" marB="0" anchor="ctr">
                    <a:lnR w="12700" cap="flat" cmpd="sng">
                      <a:solidFill>
                        <a:srgbClr val="2F5496"/>
                      </a:solidFill>
                      <a:prstDash val="solid"/>
                      <a:round/>
                      <a:headEnd type="none" w="sm" len="sm"/>
                      <a:tailEnd type="none" w="sm" len="sm"/>
                    </a:lnR>
                  </a:tcPr>
                </a:tc>
                <a:tc>
                  <a:txBody>
                    <a:bodyPr/>
                    <a:lstStyle/>
                    <a:p>
                      <a:pPr marL="111125" marR="0" lvl="0" indent="0" algn="l" rtl="0">
                        <a:spcBef>
                          <a:spcPts val="0"/>
                        </a:spcBef>
                        <a:spcAft>
                          <a:spcPts val="0"/>
                        </a:spcAft>
                        <a:buNone/>
                      </a:pPr>
                      <a:r>
                        <a:rPr lang="en-GB" sz="2000" u="none" strike="noStrike" cap="none"/>
                        <a:t>Select Safari → Preferences → Advanced → “Show Developer menu in menu bar.” You may prefer to use the Firebug Lite JavaScript module, which many people find easier to use.</a:t>
                      </a:r>
                      <a:endParaRPr sz="2000" b="0" i="0" u="none" strike="noStrike" cap="none">
                        <a:solidFill>
                          <a:srgbClr val="000000"/>
                        </a:solidFill>
                        <a:latin typeface="Calibri"/>
                        <a:ea typeface="Calibri"/>
                        <a:cs typeface="Calibri"/>
                        <a:sym typeface="Calibri"/>
                      </a:endParaRPr>
                    </a:p>
                  </a:txBody>
                  <a:tcPr marL="9525" marR="9525" marT="9525" marB="0" anchor="ctr">
                    <a:lnL w="12700" cap="flat" cmpd="sng">
                      <a:solidFill>
                        <a:srgbClr val="2F5496"/>
                      </a:solidFill>
                      <a:prstDash val="solid"/>
                      <a:round/>
                      <a:headEnd type="none" w="sm" len="sm"/>
                      <a:tailEnd type="none" w="sm" len="sm"/>
                    </a:lnL>
                  </a:tcPr>
                </a:tc>
                <a:extLst>
                  <a:ext uri="{0D108BD9-81ED-4DB2-BD59-A6C34878D82A}">
                    <a16:rowId xmlns:a16="http://schemas.microsoft.com/office/drawing/2014/main" val="10001"/>
                  </a:ext>
                </a:extLst>
              </a:tr>
              <a:tr h="370850">
                <a:tc>
                  <a:txBody>
                    <a:bodyPr/>
                    <a:lstStyle/>
                    <a:p>
                      <a:pPr marL="111125" marR="0" lvl="0" indent="0" algn="l" rtl="0">
                        <a:spcBef>
                          <a:spcPts val="0"/>
                        </a:spcBef>
                        <a:spcAft>
                          <a:spcPts val="0"/>
                        </a:spcAft>
                        <a:buNone/>
                      </a:pPr>
                      <a:r>
                        <a:rPr lang="en-GB" sz="2000" u="none" strike="noStrike" cap="none"/>
                        <a:t>Google Chrome </a:t>
                      </a:r>
                      <a:endParaRPr sz="2000" b="0" i="0" u="none" strike="noStrike" cap="none">
                        <a:solidFill>
                          <a:srgbClr val="000000"/>
                        </a:solidFill>
                        <a:latin typeface="Calibri"/>
                        <a:ea typeface="Calibri"/>
                        <a:cs typeface="Calibri"/>
                        <a:sym typeface="Calibri"/>
                      </a:endParaRPr>
                    </a:p>
                  </a:txBody>
                  <a:tcPr marL="9525" marR="9525" marT="9525" marB="0" anchor="ctr">
                    <a:lnR w="12700" cap="flat" cmpd="sng">
                      <a:solidFill>
                        <a:srgbClr val="2F5496"/>
                      </a:solidFill>
                      <a:prstDash val="solid"/>
                      <a:round/>
                      <a:headEnd type="none" w="sm" len="sm"/>
                      <a:tailEnd type="none" w="sm" len="sm"/>
                    </a:lnR>
                  </a:tcPr>
                </a:tc>
                <a:tc>
                  <a:txBody>
                    <a:bodyPr/>
                    <a:lstStyle/>
                    <a:p>
                      <a:pPr marL="111125" marR="0" lvl="0" indent="0" algn="l" rtl="0">
                        <a:spcBef>
                          <a:spcPts val="0"/>
                        </a:spcBef>
                        <a:spcAft>
                          <a:spcPts val="0"/>
                        </a:spcAft>
                        <a:buNone/>
                      </a:pPr>
                      <a:r>
                        <a:rPr lang="en-GB" sz="2000" u="none" strike="noStrike" cap="none"/>
                        <a:t>Press Ctrl-Shift-J on a PC, or Command-Shift-J on a Mac.</a:t>
                      </a:r>
                      <a:endParaRPr sz="2000" b="0" i="0" u="none" strike="noStrike" cap="none">
                        <a:solidFill>
                          <a:srgbClr val="000000"/>
                        </a:solidFill>
                        <a:latin typeface="Calibri"/>
                        <a:ea typeface="Calibri"/>
                        <a:cs typeface="Calibri"/>
                        <a:sym typeface="Calibri"/>
                      </a:endParaRPr>
                    </a:p>
                  </a:txBody>
                  <a:tcPr marL="9525" marR="9525" marT="9525" marB="0" anchor="ctr">
                    <a:lnL w="12700" cap="flat" cmpd="sng">
                      <a:solidFill>
                        <a:srgbClr val="2F5496"/>
                      </a:solidFill>
                      <a:prstDash val="solid"/>
                      <a:round/>
                      <a:headEnd type="none" w="sm" len="sm"/>
                      <a:tailEnd type="none" w="sm" len="sm"/>
                    </a:lnL>
                  </a:tcPr>
                </a:tc>
                <a:extLst>
                  <a:ext uri="{0D108BD9-81ED-4DB2-BD59-A6C34878D82A}">
                    <a16:rowId xmlns:a16="http://schemas.microsoft.com/office/drawing/2014/main" val="10002"/>
                  </a:ext>
                </a:extLst>
              </a:tr>
              <a:tr h="370850">
                <a:tc>
                  <a:txBody>
                    <a:bodyPr/>
                    <a:lstStyle/>
                    <a:p>
                      <a:pPr marL="111125" marR="0" lvl="0" indent="0" algn="l" rtl="0">
                        <a:spcBef>
                          <a:spcPts val="0"/>
                        </a:spcBef>
                        <a:spcAft>
                          <a:spcPts val="0"/>
                        </a:spcAft>
                        <a:buNone/>
                      </a:pPr>
                      <a:r>
                        <a:rPr lang="en-GB" sz="2000" u="none" strike="noStrike" cap="none"/>
                        <a:t>Mozilla Firefox </a:t>
                      </a:r>
                      <a:endParaRPr sz="2000" b="0" i="0" u="none" strike="noStrike" cap="none">
                        <a:solidFill>
                          <a:srgbClr val="000000"/>
                        </a:solidFill>
                        <a:latin typeface="Calibri"/>
                        <a:ea typeface="Calibri"/>
                        <a:cs typeface="Calibri"/>
                        <a:sym typeface="Calibri"/>
                      </a:endParaRPr>
                    </a:p>
                  </a:txBody>
                  <a:tcPr marL="9525" marR="9525" marT="9525" marB="0" anchor="ctr">
                    <a:lnR w="12700" cap="flat" cmpd="sng">
                      <a:solidFill>
                        <a:srgbClr val="2F5496"/>
                      </a:solidFill>
                      <a:prstDash val="solid"/>
                      <a:round/>
                      <a:headEnd type="none" w="sm" len="sm"/>
                      <a:tailEnd type="none" w="sm" len="sm"/>
                    </a:lnR>
                  </a:tcPr>
                </a:tc>
                <a:tc>
                  <a:txBody>
                    <a:bodyPr/>
                    <a:lstStyle/>
                    <a:p>
                      <a:pPr marL="111125" marR="0" lvl="0" indent="0" algn="l" rtl="0">
                        <a:spcBef>
                          <a:spcPts val="0"/>
                        </a:spcBef>
                        <a:spcAft>
                          <a:spcPts val="0"/>
                        </a:spcAft>
                        <a:buNone/>
                      </a:pPr>
                      <a:r>
                        <a:rPr lang="en-GB" sz="2000" u="none" strike="noStrike" cap="none"/>
                        <a:t>Press Ctrl-Shift-J on a PC, or Command-Shift-J on a Mac.</a:t>
                      </a:r>
                      <a:endParaRPr sz="2000" b="0" i="0" u="none" strike="noStrike" cap="none">
                        <a:solidFill>
                          <a:srgbClr val="000000"/>
                        </a:solidFill>
                        <a:latin typeface="Calibri"/>
                        <a:ea typeface="Calibri"/>
                        <a:cs typeface="Calibri"/>
                        <a:sym typeface="Calibri"/>
                      </a:endParaRPr>
                    </a:p>
                  </a:txBody>
                  <a:tcPr marL="9525" marR="9525" marT="9525" marB="0" anchor="ctr">
                    <a:lnL w="12700" cap="flat" cmpd="sng">
                      <a:solidFill>
                        <a:srgbClr val="2F5496"/>
                      </a:solidFill>
                      <a:prstDash val="solid"/>
                      <a:round/>
                      <a:headEnd type="none" w="sm" len="sm"/>
                      <a:tailEnd type="none" w="sm" len="sm"/>
                    </a:lnL>
                  </a:tcPr>
                </a:tc>
                <a:extLst>
                  <a:ext uri="{0D108BD9-81ED-4DB2-BD59-A6C34878D82A}">
                    <a16:rowId xmlns:a16="http://schemas.microsoft.com/office/drawing/2014/main" val="10003"/>
                  </a:ext>
                </a:extLst>
              </a:tr>
              <a:tr h="370850">
                <a:tc>
                  <a:txBody>
                    <a:bodyPr/>
                    <a:lstStyle/>
                    <a:p>
                      <a:pPr marL="111125" marR="0" lvl="0" indent="0" algn="l" rtl="0">
                        <a:spcBef>
                          <a:spcPts val="0"/>
                        </a:spcBef>
                        <a:spcAft>
                          <a:spcPts val="0"/>
                        </a:spcAft>
                        <a:buNone/>
                      </a:pPr>
                      <a:r>
                        <a:rPr lang="en-GB" sz="2000" u="none" strike="noStrike" cap="none"/>
                        <a:t>Microsoft Internet Explorer &amp; Edge </a:t>
                      </a:r>
                      <a:endParaRPr sz="2000" b="0" i="0" u="none" strike="noStrike" cap="none">
                        <a:solidFill>
                          <a:srgbClr val="000000"/>
                        </a:solidFill>
                        <a:latin typeface="Calibri"/>
                        <a:ea typeface="Calibri"/>
                        <a:cs typeface="Calibri"/>
                        <a:sym typeface="Calibri"/>
                      </a:endParaRPr>
                    </a:p>
                  </a:txBody>
                  <a:tcPr marL="9525" marR="9525" marT="9525" marB="0" anchor="ctr">
                    <a:lnR w="12700" cap="flat" cmpd="sng">
                      <a:solidFill>
                        <a:srgbClr val="2F5496"/>
                      </a:solidFill>
                      <a:prstDash val="solid"/>
                      <a:round/>
                      <a:headEnd type="none" w="sm" len="sm"/>
                      <a:tailEnd type="none" w="sm" len="sm"/>
                    </a:lnR>
                  </a:tcPr>
                </a:tc>
                <a:tc>
                  <a:txBody>
                    <a:bodyPr/>
                    <a:lstStyle/>
                    <a:p>
                      <a:pPr marL="111125" marR="0" lvl="0" indent="0" algn="l" rtl="0">
                        <a:spcBef>
                          <a:spcPts val="0"/>
                        </a:spcBef>
                        <a:spcAft>
                          <a:spcPts val="0"/>
                        </a:spcAft>
                        <a:buNone/>
                      </a:pPr>
                      <a:r>
                        <a:rPr lang="en-GB" sz="2000" u="none" strike="noStrike" cap="none"/>
                        <a:t>Press F12 to call up the DevTools Console.</a:t>
                      </a:r>
                      <a:endParaRPr sz="2000" b="0" i="0" u="none" strike="noStrike" cap="none">
                        <a:solidFill>
                          <a:srgbClr val="000000"/>
                        </a:solidFill>
                        <a:latin typeface="Calibri"/>
                        <a:ea typeface="Calibri"/>
                        <a:cs typeface="Calibri"/>
                        <a:sym typeface="Calibri"/>
                      </a:endParaRPr>
                    </a:p>
                  </a:txBody>
                  <a:tcPr marL="9525" marR="9525" marT="9525" marB="0" anchor="ctr">
                    <a:lnL w="12700" cap="flat" cmpd="sng">
                      <a:solidFill>
                        <a:srgbClr val="2F5496"/>
                      </a:solidFill>
                      <a:prstDash val="solid"/>
                      <a:round/>
                      <a:headEnd type="none" w="sm" len="sm"/>
                      <a:tailEnd type="none" w="sm" len="sm"/>
                    </a:lnL>
                  </a:tcPr>
                </a:tc>
                <a:extLst>
                  <a:ext uri="{0D108BD9-81ED-4DB2-BD59-A6C34878D82A}">
                    <a16:rowId xmlns:a16="http://schemas.microsoft.com/office/drawing/2014/main" val="10004"/>
                  </a:ext>
                </a:extLst>
              </a:tr>
              <a:tr h="370850">
                <a:tc>
                  <a:txBody>
                    <a:bodyPr/>
                    <a:lstStyle/>
                    <a:p>
                      <a:pPr marL="111125" marR="0" lvl="0" indent="0" algn="l" rtl="0">
                        <a:spcBef>
                          <a:spcPts val="0"/>
                        </a:spcBef>
                        <a:spcAft>
                          <a:spcPts val="0"/>
                        </a:spcAft>
                        <a:buNone/>
                      </a:pPr>
                      <a:r>
                        <a:rPr lang="en-GB" sz="2000" u="none" strike="noStrike" cap="none"/>
                        <a:t>Opera </a:t>
                      </a:r>
                      <a:endParaRPr sz="2000" b="0" i="0" u="none" strike="noStrike" cap="none">
                        <a:solidFill>
                          <a:srgbClr val="000000"/>
                        </a:solidFill>
                        <a:latin typeface="Calibri"/>
                        <a:ea typeface="Calibri"/>
                        <a:cs typeface="Calibri"/>
                        <a:sym typeface="Calibri"/>
                      </a:endParaRPr>
                    </a:p>
                  </a:txBody>
                  <a:tcPr marL="9525" marR="9525" marT="9525" marB="0" anchor="ctr">
                    <a:lnR w="12700" cap="flat" cmpd="sng">
                      <a:solidFill>
                        <a:srgbClr val="2F5496"/>
                      </a:solidFill>
                      <a:prstDash val="solid"/>
                      <a:round/>
                      <a:headEnd type="none" w="sm" len="sm"/>
                      <a:tailEnd type="none" w="sm" len="sm"/>
                    </a:lnR>
                  </a:tcPr>
                </a:tc>
                <a:tc>
                  <a:txBody>
                    <a:bodyPr/>
                    <a:lstStyle/>
                    <a:p>
                      <a:pPr marL="111125" marR="0" lvl="0" indent="0" algn="l" rtl="0">
                        <a:spcBef>
                          <a:spcPts val="0"/>
                        </a:spcBef>
                        <a:spcAft>
                          <a:spcPts val="0"/>
                        </a:spcAft>
                        <a:buNone/>
                      </a:pPr>
                      <a:r>
                        <a:rPr lang="en-GB" sz="2000" u="none" strike="noStrike" cap="none"/>
                        <a:t>Select Tools → Advanced → Error Console.</a:t>
                      </a:r>
                      <a:endParaRPr sz="2000" b="0" i="0" u="none" strike="noStrike" cap="none">
                        <a:solidFill>
                          <a:srgbClr val="000000"/>
                        </a:solidFill>
                        <a:latin typeface="Calibri"/>
                        <a:ea typeface="Calibri"/>
                        <a:cs typeface="Calibri"/>
                        <a:sym typeface="Calibri"/>
                      </a:endParaRPr>
                    </a:p>
                  </a:txBody>
                  <a:tcPr marL="9525" marR="9525" marT="9525" marB="0" anchor="ctr">
                    <a:lnL w="12700" cap="flat" cmpd="sng">
                      <a:solidFill>
                        <a:srgbClr val="2F5496"/>
                      </a:solidFill>
                      <a:prstDash val="solid"/>
                      <a:round/>
                      <a:headEnd type="none" w="sm" len="sm"/>
                      <a:tailEnd type="none" w="sm" len="sm"/>
                    </a:lnL>
                  </a:tcPr>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6" name="Google Shape;116;p3" descr="A close up of a logo&#10;&#10;Description automatically generated"/>
          <p:cNvPicPr preferRelativeResize="0"/>
          <p:nvPr/>
        </p:nvPicPr>
        <p:blipFill rotWithShape="1">
          <a:blip r:embed="rId3">
            <a:alphaModFix/>
          </a:blip>
          <a:srcRect/>
          <a:stretch/>
        </p:blipFill>
        <p:spPr>
          <a:xfrm>
            <a:off x="11144008" y="88151"/>
            <a:ext cx="933598" cy="1398963"/>
          </a:xfrm>
          <a:prstGeom prst="rect">
            <a:avLst/>
          </a:prstGeom>
          <a:noFill/>
          <a:ln>
            <a:noFill/>
          </a:ln>
        </p:spPr>
      </p:pic>
      <p:sp>
        <p:nvSpPr>
          <p:cNvPr id="117" name="Google Shape;117;p3"/>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C55A11"/>
                </a:solidFill>
                <a:latin typeface="Calibri"/>
                <a:ea typeface="Calibri"/>
                <a:cs typeface="Calibri"/>
                <a:sym typeface="Calibri"/>
              </a:rPr>
              <a:t>Introduction to JavaScript</a:t>
            </a:r>
            <a:endParaRPr/>
          </a:p>
        </p:txBody>
      </p:sp>
      <p:cxnSp>
        <p:nvCxnSpPr>
          <p:cNvPr id="118" name="Google Shape;118;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19" name="Google Shape;119;p3"/>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2F5496"/>
                </a:solidFill>
                <a:latin typeface="Calibri"/>
                <a:ea typeface="Calibri"/>
                <a:cs typeface="Calibri"/>
                <a:sym typeface="Calibri"/>
              </a:rPr>
              <a:t>JavaScript - Basics</a:t>
            </a:r>
            <a:endParaRPr sz="2400" b="1">
              <a:solidFill>
                <a:srgbClr val="2F5496"/>
              </a:solidFill>
              <a:latin typeface="Calibri"/>
              <a:ea typeface="Calibri"/>
              <a:cs typeface="Calibri"/>
              <a:sym typeface="Calibri"/>
            </a:endParaRPr>
          </a:p>
        </p:txBody>
      </p:sp>
      <p:sp>
        <p:nvSpPr>
          <p:cNvPr id="3" name="Text Placeholder 2">
            <a:extLst>
              <a:ext uri="{FF2B5EF4-FFF2-40B4-BE49-F238E27FC236}">
                <a16:creationId xmlns:a16="http://schemas.microsoft.com/office/drawing/2014/main" id="{91483F90-7156-4B85-BAC6-95387ECAFD37}"/>
              </a:ext>
            </a:extLst>
          </p:cNvPr>
          <p:cNvSpPr>
            <a:spLocks noGrp="1"/>
          </p:cNvSpPr>
          <p:nvPr>
            <p:ph type="body" idx="1"/>
          </p:nvPr>
        </p:nvSpPr>
        <p:spPr/>
        <p:txBody>
          <a:bodyPr>
            <a:normAutofit/>
          </a:bodyPr>
          <a:lstStyle/>
          <a:p>
            <a:r>
              <a:rPr lang="en-US" dirty="0"/>
              <a:t>&lt;html&gt;  </a:t>
            </a:r>
          </a:p>
          <a:p>
            <a:r>
              <a:rPr lang="en-US" dirty="0"/>
              <a:t>&lt;body&gt;  </a:t>
            </a:r>
          </a:p>
          <a:p>
            <a:r>
              <a:rPr lang="en-US" dirty="0"/>
              <a:t>&lt;script type="text/</a:t>
            </a:r>
            <a:r>
              <a:rPr lang="en-US" dirty="0" err="1"/>
              <a:t>javascript</a:t>
            </a:r>
            <a:r>
              <a:rPr lang="en-US" dirty="0"/>
              <a:t>"&gt;  </a:t>
            </a:r>
          </a:p>
          <a:p>
            <a:r>
              <a:rPr lang="en-US" dirty="0"/>
              <a:t> alert("Hello </a:t>
            </a:r>
            <a:r>
              <a:rPr lang="en-US" dirty="0" err="1"/>
              <a:t>Javatpoint</a:t>
            </a:r>
            <a:r>
              <a:rPr lang="en-US" dirty="0"/>
              <a:t>"); </a:t>
            </a:r>
          </a:p>
          <a:p>
            <a:r>
              <a:rPr lang="en-US" dirty="0"/>
              <a:t>&lt;/script&gt; </a:t>
            </a:r>
          </a:p>
          <a:p>
            <a:r>
              <a:rPr lang="en-US" dirty="0"/>
              <a:t>&lt;/body&gt;</a:t>
            </a:r>
          </a:p>
          <a:p>
            <a:r>
              <a:rPr lang="en-US" dirty="0"/>
              <a:t>&lt;/html&gt;</a:t>
            </a:r>
            <a:endParaRPr lang="en-IN" dirty="0"/>
          </a:p>
        </p:txBody>
      </p:sp>
    </p:spTree>
    <p:extLst>
      <p:ext uri="{BB962C8B-B14F-4D97-AF65-F5344CB8AC3E}">
        <p14:creationId xmlns:p14="http://schemas.microsoft.com/office/powerpoint/2010/main" val="2863276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0"/>
          <p:cNvSpPr txBox="1">
            <a:spLocks noGrp="1"/>
          </p:cNvSpPr>
          <p:nvPr>
            <p:ph type="body" idx="1"/>
          </p:nvPr>
        </p:nvSpPr>
        <p:spPr>
          <a:xfrm>
            <a:off x="581192" y="1828800"/>
            <a:ext cx="7731535" cy="886691"/>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Clr>
                <a:schemeClr val="dk1"/>
              </a:buClr>
              <a:buSzPts val="2800"/>
              <a:buNone/>
            </a:pPr>
            <a:r>
              <a:rPr lang="en-GB"/>
              <a:t>Comments in JavaScript</a:t>
            </a:r>
            <a:endParaRPr/>
          </a:p>
          <a:p>
            <a:pPr marL="228600" lvl="0" indent="-228600" algn="l" rtl="0">
              <a:lnSpc>
                <a:spcPct val="100000"/>
              </a:lnSpc>
              <a:spcBef>
                <a:spcPts val="600"/>
              </a:spcBef>
              <a:spcAft>
                <a:spcPts val="0"/>
              </a:spcAft>
              <a:buClr>
                <a:schemeClr val="dk1"/>
              </a:buClr>
              <a:buSzPts val="2800"/>
              <a:buFont typeface="Calibri"/>
              <a:buChar char="-"/>
            </a:pPr>
            <a:r>
              <a:rPr lang="en-GB"/>
              <a:t>Single line comment : // </a:t>
            </a:r>
            <a:endParaRPr/>
          </a:p>
          <a:p>
            <a:pPr marL="228600" lvl="0" indent="-228600" algn="l" rtl="0">
              <a:lnSpc>
                <a:spcPct val="100000"/>
              </a:lnSpc>
              <a:spcBef>
                <a:spcPts val="600"/>
              </a:spcBef>
              <a:spcAft>
                <a:spcPts val="0"/>
              </a:spcAft>
              <a:buClr>
                <a:schemeClr val="dk1"/>
              </a:buClr>
              <a:buSzPts val="2800"/>
              <a:buFont typeface="Calibri"/>
              <a:buChar char="-"/>
            </a:pPr>
            <a:r>
              <a:rPr lang="en-GB"/>
              <a:t>Multiline comments : /* */</a:t>
            </a:r>
            <a:endParaRPr/>
          </a:p>
        </p:txBody>
      </p:sp>
      <p:pic>
        <p:nvPicPr>
          <p:cNvPr id="181" name="Google Shape;181;p10" descr="A close up of a logo&#10;&#10;Description automatically generated"/>
          <p:cNvPicPr preferRelativeResize="0"/>
          <p:nvPr/>
        </p:nvPicPr>
        <p:blipFill rotWithShape="1">
          <a:blip r:embed="rId3">
            <a:alphaModFix/>
          </a:blip>
          <a:srcRect/>
          <a:stretch/>
        </p:blipFill>
        <p:spPr>
          <a:xfrm>
            <a:off x="11144008" y="88151"/>
            <a:ext cx="933598" cy="1398963"/>
          </a:xfrm>
          <a:prstGeom prst="rect">
            <a:avLst/>
          </a:prstGeom>
          <a:noFill/>
          <a:ln>
            <a:noFill/>
          </a:ln>
        </p:spPr>
      </p:pic>
      <p:sp>
        <p:nvSpPr>
          <p:cNvPr id="182" name="Google Shape;182;p10"/>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C55A11"/>
                </a:solidFill>
                <a:latin typeface="Calibri"/>
                <a:ea typeface="Calibri"/>
                <a:cs typeface="Calibri"/>
                <a:sym typeface="Calibri"/>
              </a:rPr>
              <a:t>JavaScript Code - Comments</a:t>
            </a:r>
            <a:endParaRPr/>
          </a:p>
        </p:txBody>
      </p:sp>
      <p:cxnSp>
        <p:nvCxnSpPr>
          <p:cNvPr id="183" name="Google Shape;183;p10"/>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84" name="Google Shape;184;p10"/>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2F5496"/>
                </a:solidFill>
                <a:latin typeface="Calibri"/>
                <a:ea typeface="Calibri"/>
                <a:cs typeface="Calibri"/>
                <a:sym typeface="Calibri"/>
              </a:rPr>
              <a:t>JavaScript - Basics</a:t>
            </a:r>
            <a:endParaRPr sz="2400" b="1">
              <a:solidFill>
                <a:srgbClr val="2F5496"/>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1"/>
          <p:cNvSpPr txBox="1">
            <a:spLocks noGrp="1"/>
          </p:cNvSpPr>
          <p:nvPr>
            <p:ph type="body" idx="1"/>
          </p:nvPr>
        </p:nvSpPr>
        <p:spPr>
          <a:xfrm>
            <a:off x="581192" y="1828800"/>
            <a:ext cx="7731535" cy="886691"/>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400"/>
              <a:buFont typeface="Calibri"/>
              <a:buChar char="-"/>
            </a:pPr>
            <a:r>
              <a:rPr lang="en-GB" sz="2400"/>
              <a:t>JavaScript generally automatically inserts semicolons at the end of line</a:t>
            </a:r>
            <a:endParaRPr/>
          </a:p>
          <a:p>
            <a:pPr marL="228600" lvl="0" indent="-228600" algn="l" rtl="0">
              <a:lnSpc>
                <a:spcPct val="90000"/>
              </a:lnSpc>
              <a:spcBef>
                <a:spcPts val="1000"/>
              </a:spcBef>
              <a:spcAft>
                <a:spcPts val="0"/>
              </a:spcAft>
              <a:buClr>
                <a:schemeClr val="dk1"/>
              </a:buClr>
              <a:buSzPts val="2400"/>
              <a:buNone/>
            </a:pPr>
            <a:r>
              <a:rPr lang="en-GB" sz="2400"/>
              <a:t>		x += 10 =&gt; x += 10;</a:t>
            </a:r>
            <a:endParaRPr/>
          </a:p>
          <a:p>
            <a:pPr marL="228600" lvl="0" indent="-228600" algn="l" rtl="0">
              <a:lnSpc>
                <a:spcPct val="90000"/>
              </a:lnSpc>
              <a:spcBef>
                <a:spcPts val="1000"/>
              </a:spcBef>
              <a:spcAft>
                <a:spcPts val="0"/>
              </a:spcAft>
              <a:buClr>
                <a:schemeClr val="dk1"/>
              </a:buClr>
              <a:buSzPts val="2400"/>
              <a:buFont typeface="Calibri"/>
              <a:buChar char="-"/>
            </a:pPr>
            <a:r>
              <a:rPr lang="en-GB" sz="2400"/>
              <a:t>However, when you wish to place more than one statement on a line, you must separate them with semicolons, like this:</a:t>
            </a:r>
            <a:endParaRPr/>
          </a:p>
          <a:p>
            <a:pPr marL="228600" lvl="0" indent="-228600" algn="l" rtl="0">
              <a:lnSpc>
                <a:spcPct val="90000"/>
              </a:lnSpc>
              <a:spcBef>
                <a:spcPts val="1000"/>
              </a:spcBef>
              <a:spcAft>
                <a:spcPts val="0"/>
              </a:spcAft>
              <a:buClr>
                <a:schemeClr val="dk1"/>
              </a:buClr>
              <a:buSzPts val="2400"/>
              <a:buNone/>
            </a:pPr>
            <a:r>
              <a:rPr lang="en-GB" sz="2400"/>
              <a:t>		x += 10; y -= 5; z = 0</a:t>
            </a:r>
            <a:endParaRPr sz="2400"/>
          </a:p>
          <a:p>
            <a:pPr marL="228600" lvl="0" indent="-228600" algn="l" rtl="0">
              <a:lnSpc>
                <a:spcPct val="90000"/>
              </a:lnSpc>
              <a:spcBef>
                <a:spcPts val="1000"/>
              </a:spcBef>
              <a:spcAft>
                <a:spcPts val="0"/>
              </a:spcAft>
              <a:buClr>
                <a:schemeClr val="dk1"/>
              </a:buClr>
              <a:buSzPts val="2400"/>
              <a:buFont typeface="Calibri"/>
              <a:buChar char="-"/>
            </a:pPr>
            <a:r>
              <a:rPr lang="en-GB" sz="2400"/>
              <a:t>When a statement spans across multiple lines, JavaScript will not raise error if the next line has a valid symbol/literal/token</a:t>
            </a:r>
            <a:endParaRPr/>
          </a:p>
          <a:p>
            <a:pPr marL="228600" lvl="0" indent="-228600" algn="l" rtl="0">
              <a:lnSpc>
                <a:spcPct val="90000"/>
              </a:lnSpc>
              <a:spcBef>
                <a:spcPts val="1000"/>
              </a:spcBef>
              <a:spcAft>
                <a:spcPts val="0"/>
              </a:spcAft>
              <a:buClr>
                <a:schemeClr val="dk1"/>
              </a:buClr>
              <a:buSzPts val="2400"/>
              <a:buNone/>
            </a:pPr>
            <a:r>
              <a:rPr lang="en-GB" sz="2400"/>
              <a:t>		return a</a:t>
            </a:r>
            <a:endParaRPr/>
          </a:p>
          <a:p>
            <a:pPr marL="228600" lvl="0" indent="-228600" algn="l" rtl="0">
              <a:lnSpc>
                <a:spcPct val="90000"/>
              </a:lnSpc>
              <a:spcBef>
                <a:spcPts val="1000"/>
              </a:spcBef>
              <a:spcAft>
                <a:spcPts val="0"/>
              </a:spcAft>
              <a:buClr>
                <a:schemeClr val="dk1"/>
              </a:buClr>
              <a:buSzPts val="2400"/>
              <a:buNone/>
            </a:pPr>
            <a:r>
              <a:rPr lang="en-GB" sz="2400"/>
              <a:t>		+ b</a:t>
            </a:r>
            <a:endParaRPr sz="2400"/>
          </a:p>
        </p:txBody>
      </p:sp>
      <p:pic>
        <p:nvPicPr>
          <p:cNvPr id="190" name="Google Shape;190;p11" descr="A close up of a logo&#10;&#10;Description automatically generated"/>
          <p:cNvPicPr preferRelativeResize="0"/>
          <p:nvPr/>
        </p:nvPicPr>
        <p:blipFill rotWithShape="1">
          <a:blip r:embed="rId3">
            <a:alphaModFix/>
          </a:blip>
          <a:srcRect/>
          <a:stretch/>
        </p:blipFill>
        <p:spPr>
          <a:xfrm>
            <a:off x="11144008" y="88151"/>
            <a:ext cx="933598" cy="1398963"/>
          </a:xfrm>
          <a:prstGeom prst="rect">
            <a:avLst/>
          </a:prstGeom>
          <a:noFill/>
          <a:ln>
            <a:noFill/>
          </a:ln>
        </p:spPr>
      </p:pic>
      <p:sp>
        <p:nvSpPr>
          <p:cNvPr id="191" name="Google Shape;191;p11"/>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C55A11"/>
                </a:solidFill>
                <a:latin typeface="Calibri"/>
                <a:ea typeface="Calibri"/>
                <a:cs typeface="Calibri"/>
                <a:sym typeface="Calibri"/>
              </a:rPr>
              <a:t>JavaScript Code – Using Semicolon</a:t>
            </a:r>
            <a:endParaRPr/>
          </a:p>
        </p:txBody>
      </p:sp>
      <p:cxnSp>
        <p:nvCxnSpPr>
          <p:cNvPr id="192" name="Google Shape;192;p11"/>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93" name="Google Shape;193;p11"/>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2F5496"/>
                </a:solidFill>
                <a:latin typeface="Calibri"/>
                <a:ea typeface="Calibri"/>
                <a:cs typeface="Calibri"/>
                <a:sym typeface="Calibri"/>
              </a:rPr>
              <a:t>JavaScript - Basics</a:t>
            </a:r>
            <a:endParaRPr sz="2400" b="1">
              <a:solidFill>
                <a:srgbClr val="2F5496"/>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2"/>
          <p:cNvSpPr txBox="1">
            <a:spLocks noGrp="1"/>
          </p:cNvSpPr>
          <p:nvPr>
            <p:ph type="body" idx="1"/>
          </p:nvPr>
        </p:nvSpPr>
        <p:spPr>
          <a:xfrm>
            <a:off x="371880" y="1557453"/>
            <a:ext cx="10982451" cy="886691"/>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2400"/>
              <a:buFont typeface="Calibri"/>
              <a:buChar char="−"/>
            </a:pPr>
            <a:r>
              <a:rPr lang="en-GB" sz="2400" dirty="0"/>
              <a:t>The first character of a variable name can be only a-z, A-Z, $, or _ then followed by only the letters a-z, A-Z, 0-9, the $ symbol, and the underscore (_)</a:t>
            </a:r>
            <a:endParaRPr sz="2400" dirty="0"/>
          </a:p>
          <a:p>
            <a:pPr marL="228600" lvl="0" indent="-228600" algn="just" rtl="0">
              <a:lnSpc>
                <a:spcPct val="90000"/>
              </a:lnSpc>
              <a:spcBef>
                <a:spcPts val="1000"/>
              </a:spcBef>
              <a:spcAft>
                <a:spcPts val="0"/>
              </a:spcAft>
              <a:buClr>
                <a:schemeClr val="dk1"/>
              </a:buClr>
              <a:buSzPts val="2400"/>
              <a:buFont typeface="Calibri"/>
              <a:buChar char="−"/>
            </a:pPr>
            <a:r>
              <a:rPr lang="en-GB" sz="2400" dirty="0"/>
              <a:t>Variable names are case-sensitive. Count, count and COUNT are three different variables</a:t>
            </a:r>
            <a:endParaRPr sz="2400" dirty="0"/>
          </a:p>
          <a:p>
            <a:pPr marL="228600" lvl="0" indent="-228600" algn="just" rtl="0">
              <a:lnSpc>
                <a:spcPct val="90000"/>
              </a:lnSpc>
              <a:spcBef>
                <a:spcPts val="1000"/>
              </a:spcBef>
              <a:spcAft>
                <a:spcPts val="0"/>
              </a:spcAft>
              <a:buClr>
                <a:schemeClr val="dk1"/>
              </a:buClr>
              <a:buSzPts val="2400"/>
              <a:buFont typeface="Calibri"/>
              <a:buChar char="−"/>
            </a:pPr>
            <a:r>
              <a:rPr lang="en-GB" sz="2400" dirty="0"/>
              <a:t>Variable can be declared using </a:t>
            </a:r>
            <a:endParaRPr sz="2400" dirty="0"/>
          </a:p>
          <a:p>
            <a:pPr marL="685800" lvl="1" indent="-228600" algn="just" rtl="0">
              <a:lnSpc>
                <a:spcPct val="90000"/>
              </a:lnSpc>
              <a:spcBef>
                <a:spcPts val="500"/>
              </a:spcBef>
              <a:spcAft>
                <a:spcPts val="0"/>
              </a:spcAft>
              <a:buClr>
                <a:schemeClr val="dk1"/>
              </a:buClr>
              <a:buSzPts val="2000"/>
              <a:buFont typeface="Calibri"/>
              <a:buChar char="−"/>
            </a:pPr>
            <a:r>
              <a:rPr lang="en-GB" dirty="0"/>
              <a:t>let (block scope)</a:t>
            </a:r>
            <a:endParaRPr dirty="0"/>
          </a:p>
          <a:p>
            <a:pPr marL="685800" lvl="1" indent="-228600" algn="just" rtl="0">
              <a:lnSpc>
                <a:spcPct val="90000"/>
              </a:lnSpc>
              <a:spcBef>
                <a:spcPts val="500"/>
              </a:spcBef>
              <a:spcAft>
                <a:spcPts val="0"/>
              </a:spcAft>
              <a:buClr>
                <a:schemeClr val="dk1"/>
              </a:buClr>
              <a:buSzPts val="2000"/>
              <a:buFont typeface="Calibri"/>
              <a:buChar char="−"/>
            </a:pPr>
            <a:r>
              <a:rPr lang="en-GB" dirty="0"/>
              <a:t>var (function or global scope)</a:t>
            </a:r>
            <a:endParaRPr dirty="0"/>
          </a:p>
          <a:p>
            <a:pPr marL="685800" lvl="1" indent="-228600" algn="just" rtl="0">
              <a:lnSpc>
                <a:spcPct val="90000"/>
              </a:lnSpc>
              <a:spcBef>
                <a:spcPts val="500"/>
              </a:spcBef>
              <a:spcAft>
                <a:spcPts val="0"/>
              </a:spcAft>
              <a:buClr>
                <a:schemeClr val="dk1"/>
              </a:buClr>
              <a:buSzPts val="2000"/>
              <a:buFont typeface="Calibri"/>
              <a:buChar char="−"/>
            </a:pPr>
            <a:r>
              <a:rPr lang="en-GB" dirty="0"/>
              <a:t>without var or let -&gt; use without declaring (global scope)</a:t>
            </a:r>
          </a:p>
          <a:p>
            <a:pPr marL="685800" lvl="1" indent="-228600" algn="just" rtl="0">
              <a:lnSpc>
                <a:spcPct val="90000"/>
              </a:lnSpc>
              <a:spcBef>
                <a:spcPts val="500"/>
              </a:spcBef>
              <a:spcAft>
                <a:spcPts val="0"/>
              </a:spcAft>
              <a:buClr>
                <a:schemeClr val="dk1"/>
              </a:buClr>
              <a:buSzPts val="2000"/>
              <a:buFont typeface="Calibri"/>
              <a:buChar char="−"/>
            </a:pPr>
            <a:endParaRPr lang="en-US" dirty="0"/>
          </a:p>
          <a:p>
            <a:pPr marL="685800" lvl="1" indent="-228600" algn="just" rtl="0">
              <a:lnSpc>
                <a:spcPct val="90000"/>
              </a:lnSpc>
              <a:spcBef>
                <a:spcPts val="500"/>
              </a:spcBef>
              <a:spcAft>
                <a:spcPts val="0"/>
              </a:spcAft>
              <a:buClr>
                <a:schemeClr val="dk1"/>
              </a:buClr>
              <a:buSzPts val="2000"/>
              <a:buFont typeface="Calibri"/>
              <a:buChar char="−"/>
            </a:pPr>
            <a:r>
              <a:rPr lang="en-US" dirty="0"/>
              <a:t>After assigning a value to a variable, you can change it later in the code:</a:t>
            </a:r>
          </a:p>
          <a:p>
            <a:pPr marL="685800" lvl="1" indent="-228600" algn="just" rtl="0">
              <a:lnSpc>
                <a:spcPct val="90000"/>
              </a:lnSpc>
              <a:spcBef>
                <a:spcPts val="500"/>
              </a:spcBef>
              <a:spcAft>
                <a:spcPts val="0"/>
              </a:spcAft>
              <a:buClr>
                <a:schemeClr val="dk1"/>
              </a:buClr>
              <a:buSzPts val="2000"/>
              <a:buFont typeface="Calibri"/>
              <a:buChar char="−"/>
            </a:pPr>
            <a:endParaRPr lang="en-US" dirty="0"/>
          </a:p>
          <a:p>
            <a:pPr marL="685800" lvl="1" indent="-228600" algn="just" rtl="0">
              <a:lnSpc>
                <a:spcPct val="90000"/>
              </a:lnSpc>
              <a:spcBef>
                <a:spcPts val="500"/>
              </a:spcBef>
              <a:spcAft>
                <a:spcPts val="0"/>
              </a:spcAft>
              <a:buClr>
                <a:schemeClr val="dk1"/>
              </a:buClr>
              <a:buSzPts val="2000"/>
              <a:buFont typeface="Calibri"/>
              <a:buChar char="−"/>
            </a:pPr>
            <a:r>
              <a:rPr lang="en-US" dirty="0"/>
              <a:t>let </a:t>
            </a:r>
            <a:r>
              <a:rPr lang="en-US" dirty="0" err="1"/>
              <a:t>myVariable</a:t>
            </a:r>
            <a:r>
              <a:rPr lang="en-US" dirty="0"/>
              <a:t> = 'Bob';</a:t>
            </a:r>
          </a:p>
          <a:p>
            <a:pPr marL="685800" lvl="1" indent="-228600" algn="just" rtl="0">
              <a:lnSpc>
                <a:spcPct val="90000"/>
              </a:lnSpc>
              <a:spcBef>
                <a:spcPts val="500"/>
              </a:spcBef>
              <a:spcAft>
                <a:spcPts val="0"/>
              </a:spcAft>
              <a:buClr>
                <a:schemeClr val="dk1"/>
              </a:buClr>
              <a:buSzPts val="2000"/>
              <a:buFont typeface="Calibri"/>
              <a:buChar char="−"/>
            </a:pPr>
            <a:r>
              <a:rPr lang="en-US" dirty="0" err="1"/>
              <a:t>myVariable</a:t>
            </a:r>
            <a:r>
              <a:rPr lang="en-US" dirty="0"/>
              <a:t> = 'Steve';</a:t>
            </a:r>
          </a:p>
          <a:p>
            <a:pPr marL="685800" lvl="1" indent="-228600" algn="just" rtl="0">
              <a:lnSpc>
                <a:spcPct val="90000"/>
              </a:lnSpc>
              <a:spcBef>
                <a:spcPts val="500"/>
              </a:spcBef>
              <a:spcAft>
                <a:spcPts val="0"/>
              </a:spcAft>
              <a:buClr>
                <a:schemeClr val="dk1"/>
              </a:buClr>
              <a:buSzPts val="2000"/>
              <a:buFont typeface="Calibri"/>
              <a:buChar char="−"/>
            </a:pPr>
            <a:endParaRPr dirty="0"/>
          </a:p>
        </p:txBody>
      </p:sp>
      <p:pic>
        <p:nvPicPr>
          <p:cNvPr id="200" name="Google Shape;200;p12" descr="A close up of a logo&#10;&#10;Description automatically generated"/>
          <p:cNvPicPr preferRelativeResize="0"/>
          <p:nvPr/>
        </p:nvPicPr>
        <p:blipFill rotWithShape="1">
          <a:blip r:embed="rId3">
            <a:alphaModFix/>
          </a:blip>
          <a:srcRect/>
          <a:stretch/>
        </p:blipFill>
        <p:spPr>
          <a:xfrm>
            <a:off x="11144008" y="88151"/>
            <a:ext cx="933598" cy="1398963"/>
          </a:xfrm>
          <a:prstGeom prst="rect">
            <a:avLst/>
          </a:prstGeom>
          <a:noFill/>
          <a:ln>
            <a:noFill/>
          </a:ln>
        </p:spPr>
      </p:pic>
      <p:sp>
        <p:nvSpPr>
          <p:cNvPr id="201" name="Google Shape;201;p12"/>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C55A11"/>
                </a:solidFill>
                <a:latin typeface="Calibri"/>
                <a:ea typeface="Calibri"/>
                <a:cs typeface="Calibri"/>
                <a:sym typeface="Calibri"/>
              </a:rPr>
              <a:t>JavaScript Code – Variable Declaration</a:t>
            </a:r>
            <a:endParaRPr/>
          </a:p>
        </p:txBody>
      </p:sp>
      <p:cxnSp>
        <p:nvCxnSpPr>
          <p:cNvPr id="202" name="Google Shape;202;p12"/>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203" name="Google Shape;203;p12"/>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2F5496"/>
                </a:solidFill>
                <a:latin typeface="Calibri"/>
                <a:ea typeface="Calibri"/>
                <a:cs typeface="Calibri"/>
                <a:sym typeface="Calibri"/>
              </a:rPr>
              <a:t>JavaScript - Basics</a:t>
            </a:r>
            <a:endParaRPr sz="2400" b="1">
              <a:solidFill>
                <a:srgbClr val="2F5496"/>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2" descr="A close up of a logo&#10;&#10;Description automatically generated"/>
          <p:cNvPicPr preferRelativeResize="0"/>
          <p:nvPr/>
        </p:nvPicPr>
        <p:blipFill rotWithShape="1">
          <a:blip r:embed="rId3">
            <a:alphaModFix/>
          </a:blip>
          <a:srcRect/>
          <a:stretch/>
        </p:blipFill>
        <p:spPr>
          <a:xfrm>
            <a:off x="11144008" y="88151"/>
            <a:ext cx="933598" cy="1398963"/>
          </a:xfrm>
          <a:prstGeom prst="rect">
            <a:avLst/>
          </a:prstGeom>
          <a:noFill/>
          <a:ln>
            <a:noFill/>
          </a:ln>
        </p:spPr>
      </p:pic>
      <p:sp>
        <p:nvSpPr>
          <p:cNvPr id="106" name="Google Shape;106;p2"/>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C55A11"/>
                </a:solidFill>
                <a:latin typeface="Calibri"/>
                <a:ea typeface="Calibri"/>
                <a:cs typeface="Calibri"/>
                <a:sym typeface="Calibri"/>
              </a:rPr>
              <a:t>Introduction to JavaScript</a:t>
            </a:r>
            <a:endParaRPr/>
          </a:p>
        </p:txBody>
      </p:sp>
      <p:cxnSp>
        <p:nvCxnSpPr>
          <p:cNvPr id="107" name="Google Shape;107;p2"/>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08" name="Google Shape;108;p2"/>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2F5496"/>
                </a:solidFill>
                <a:latin typeface="Calibri"/>
                <a:ea typeface="Calibri"/>
                <a:cs typeface="Calibri"/>
                <a:sym typeface="Calibri"/>
              </a:rPr>
              <a:t>JavaScript - Basics</a:t>
            </a:r>
            <a:endParaRPr sz="2400" b="1">
              <a:solidFill>
                <a:srgbClr val="2F5496"/>
              </a:solidFill>
              <a:latin typeface="Calibri"/>
              <a:ea typeface="Calibri"/>
              <a:cs typeface="Calibri"/>
              <a:sym typeface="Calibri"/>
            </a:endParaRPr>
          </a:p>
        </p:txBody>
      </p:sp>
      <p:pic>
        <p:nvPicPr>
          <p:cNvPr id="109" name="Google Shape;109;p2" descr="configuring same button for multiple events - Stack Overflow"/>
          <p:cNvPicPr preferRelativeResize="0"/>
          <p:nvPr/>
        </p:nvPicPr>
        <p:blipFill rotWithShape="1">
          <a:blip r:embed="rId4">
            <a:alphaModFix/>
          </a:blip>
          <a:srcRect/>
          <a:stretch/>
        </p:blipFill>
        <p:spPr>
          <a:xfrm>
            <a:off x="328996" y="1560787"/>
            <a:ext cx="8440422" cy="474542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6" name="Google Shape;116;p3" descr="A close up of a logo&#10;&#10;Description automatically generated"/>
          <p:cNvPicPr preferRelativeResize="0"/>
          <p:nvPr/>
        </p:nvPicPr>
        <p:blipFill rotWithShape="1">
          <a:blip r:embed="rId3">
            <a:alphaModFix/>
          </a:blip>
          <a:srcRect/>
          <a:stretch/>
        </p:blipFill>
        <p:spPr>
          <a:xfrm>
            <a:off x="11144008" y="88151"/>
            <a:ext cx="933598" cy="1398963"/>
          </a:xfrm>
          <a:prstGeom prst="rect">
            <a:avLst/>
          </a:prstGeom>
          <a:noFill/>
          <a:ln>
            <a:noFill/>
          </a:ln>
        </p:spPr>
      </p:pic>
      <p:sp>
        <p:nvSpPr>
          <p:cNvPr id="117" name="Google Shape;117;p3"/>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C55A11"/>
                </a:solidFill>
                <a:latin typeface="Calibri"/>
                <a:ea typeface="Calibri"/>
                <a:cs typeface="Calibri"/>
                <a:sym typeface="Calibri"/>
              </a:rPr>
              <a:t>Introduction to JavaScript</a:t>
            </a:r>
            <a:endParaRPr/>
          </a:p>
        </p:txBody>
      </p:sp>
      <p:cxnSp>
        <p:nvCxnSpPr>
          <p:cNvPr id="118" name="Google Shape;118;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19" name="Google Shape;119;p3"/>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2F5496"/>
                </a:solidFill>
                <a:latin typeface="Calibri"/>
                <a:ea typeface="Calibri"/>
                <a:cs typeface="Calibri"/>
                <a:sym typeface="Calibri"/>
              </a:rPr>
              <a:t>JavaScript - Basics</a:t>
            </a:r>
            <a:endParaRPr sz="2400" b="1">
              <a:solidFill>
                <a:srgbClr val="2F5496"/>
              </a:solidFill>
              <a:latin typeface="Calibri"/>
              <a:ea typeface="Calibri"/>
              <a:cs typeface="Calibri"/>
              <a:sym typeface="Calibri"/>
            </a:endParaRPr>
          </a:p>
        </p:txBody>
      </p:sp>
      <p:sp>
        <p:nvSpPr>
          <p:cNvPr id="3" name="Text Placeholder 2">
            <a:extLst>
              <a:ext uri="{FF2B5EF4-FFF2-40B4-BE49-F238E27FC236}">
                <a16:creationId xmlns:a16="http://schemas.microsoft.com/office/drawing/2014/main" id="{91483F90-7156-4B85-BAC6-95387ECAFD37}"/>
              </a:ext>
            </a:extLst>
          </p:cNvPr>
          <p:cNvSpPr>
            <a:spLocks noGrp="1"/>
          </p:cNvSpPr>
          <p:nvPr>
            <p:ph type="body" idx="1"/>
          </p:nvPr>
        </p:nvSpPr>
        <p:spPr>
          <a:xfrm>
            <a:off x="495300" y="1644650"/>
            <a:ext cx="10515600" cy="4351338"/>
          </a:xfrm>
        </p:spPr>
        <p:txBody>
          <a:bodyPr>
            <a:noAutofit/>
          </a:bodyPr>
          <a:lstStyle/>
          <a:p>
            <a:pPr marL="114300" indent="0">
              <a:buNone/>
            </a:pPr>
            <a:r>
              <a:rPr lang="en-IN" sz="2400" dirty="0"/>
              <a:t>&lt;html&gt;</a:t>
            </a:r>
          </a:p>
          <a:p>
            <a:pPr marL="114300" indent="0">
              <a:buNone/>
            </a:pPr>
            <a:r>
              <a:rPr lang="en-IN" sz="2400" dirty="0"/>
              <a:t>   &lt;head&gt;</a:t>
            </a:r>
          </a:p>
          <a:p>
            <a:pPr marL="114300" indent="0">
              <a:buNone/>
            </a:pPr>
            <a:r>
              <a:rPr lang="en-IN" sz="2400" dirty="0"/>
              <a:t>      &lt;script type = "text/</a:t>
            </a:r>
            <a:r>
              <a:rPr lang="en-IN" sz="2400" dirty="0" err="1"/>
              <a:t>javascript</a:t>
            </a:r>
            <a:r>
              <a:rPr lang="en-IN" sz="2400" dirty="0"/>
              <a:t>"&gt;</a:t>
            </a:r>
          </a:p>
          <a:p>
            <a:pPr marL="114300" indent="0">
              <a:buNone/>
            </a:pPr>
            <a:r>
              <a:rPr lang="en-IN" sz="2400" dirty="0"/>
              <a:t>         &lt;!--</a:t>
            </a:r>
          </a:p>
          <a:p>
            <a:pPr marL="114300" indent="0">
              <a:buNone/>
            </a:pPr>
            <a:r>
              <a:rPr lang="en-IN" sz="2400" dirty="0"/>
              <a:t>            function </a:t>
            </a:r>
            <a:r>
              <a:rPr lang="en-IN" sz="2400" dirty="0" err="1"/>
              <a:t>sayHello</a:t>
            </a:r>
            <a:r>
              <a:rPr lang="en-IN" sz="2400" dirty="0"/>
              <a:t>() {</a:t>
            </a:r>
          </a:p>
          <a:p>
            <a:pPr marL="114300" indent="0">
              <a:buNone/>
            </a:pPr>
            <a:r>
              <a:rPr lang="en-IN" sz="2400" dirty="0"/>
              <a:t>               alert("Hello World")</a:t>
            </a:r>
          </a:p>
          <a:p>
            <a:pPr marL="114300" indent="0">
              <a:buNone/>
            </a:pPr>
            <a:r>
              <a:rPr lang="en-IN" sz="2400" dirty="0"/>
              <a:t>            }</a:t>
            </a:r>
          </a:p>
          <a:p>
            <a:pPr marL="114300" indent="0">
              <a:buNone/>
            </a:pPr>
            <a:r>
              <a:rPr lang="en-IN" sz="2400" dirty="0"/>
              <a:t>         //--&gt;</a:t>
            </a:r>
          </a:p>
          <a:p>
            <a:pPr marL="114300" indent="0">
              <a:buNone/>
            </a:pPr>
            <a:r>
              <a:rPr lang="en-IN" sz="2400" dirty="0"/>
              <a:t>      &lt;/script&gt;</a:t>
            </a:r>
          </a:p>
          <a:p>
            <a:pPr marL="114300" indent="0">
              <a:buNone/>
            </a:pPr>
            <a:r>
              <a:rPr lang="en-IN" sz="2400" dirty="0"/>
              <a:t>   &lt;/head&gt;</a:t>
            </a:r>
          </a:p>
          <a:p>
            <a:pPr marL="114300" indent="0">
              <a:buNone/>
            </a:pPr>
            <a:r>
              <a:rPr lang="en-IN" sz="2400" dirty="0"/>
              <a:t>   </a:t>
            </a:r>
          </a:p>
          <a:p>
            <a:endParaRPr lang="en-IN" sz="2400" dirty="0"/>
          </a:p>
        </p:txBody>
      </p:sp>
    </p:spTree>
    <p:extLst>
      <p:ext uri="{BB962C8B-B14F-4D97-AF65-F5344CB8AC3E}">
        <p14:creationId xmlns:p14="http://schemas.microsoft.com/office/powerpoint/2010/main" val="2446863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6" name="Google Shape;116;p3" descr="A close up of a logo&#10;&#10;Description automatically generated"/>
          <p:cNvPicPr preferRelativeResize="0"/>
          <p:nvPr/>
        </p:nvPicPr>
        <p:blipFill rotWithShape="1">
          <a:blip r:embed="rId3">
            <a:alphaModFix/>
          </a:blip>
          <a:srcRect/>
          <a:stretch/>
        </p:blipFill>
        <p:spPr>
          <a:xfrm>
            <a:off x="11144008" y="88151"/>
            <a:ext cx="933598" cy="1398963"/>
          </a:xfrm>
          <a:prstGeom prst="rect">
            <a:avLst/>
          </a:prstGeom>
          <a:noFill/>
          <a:ln>
            <a:noFill/>
          </a:ln>
        </p:spPr>
      </p:pic>
      <p:sp>
        <p:nvSpPr>
          <p:cNvPr id="117" name="Google Shape;117;p3"/>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C55A11"/>
                </a:solidFill>
                <a:latin typeface="Calibri"/>
                <a:ea typeface="Calibri"/>
                <a:cs typeface="Calibri"/>
                <a:sym typeface="Calibri"/>
              </a:rPr>
              <a:t>Introduction to JavaScript</a:t>
            </a:r>
            <a:endParaRPr/>
          </a:p>
        </p:txBody>
      </p:sp>
      <p:cxnSp>
        <p:nvCxnSpPr>
          <p:cNvPr id="118" name="Google Shape;118;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19" name="Google Shape;119;p3"/>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2F5496"/>
                </a:solidFill>
                <a:latin typeface="Calibri"/>
                <a:ea typeface="Calibri"/>
                <a:cs typeface="Calibri"/>
                <a:sym typeface="Calibri"/>
              </a:rPr>
              <a:t>JavaScript - Basics</a:t>
            </a:r>
            <a:endParaRPr sz="2400" b="1">
              <a:solidFill>
                <a:srgbClr val="2F5496"/>
              </a:solidFill>
              <a:latin typeface="Calibri"/>
              <a:ea typeface="Calibri"/>
              <a:cs typeface="Calibri"/>
              <a:sym typeface="Calibri"/>
            </a:endParaRPr>
          </a:p>
        </p:txBody>
      </p:sp>
      <p:sp>
        <p:nvSpPr>
          <p:cNvPr id="3" name="Text Placeholder 2">
            <a:extLst>
              <a:ext uri="{FF2B5EF4-FFF2-40B4-BE49-F238E27FC236}">
                <a16:creationId xmlns:a16="http://schemas.microsoft.com/office/drawing/2014/main" id="{91483F90-7156-4B85-BAC6-95387ECAFD37}"/>
              </a:ext>
            </a:extLst>
          </p:cNvPr>
          <p:cNvSpPr>
            <a:spLocks noGrp="1"/>
          </p:cNvSpPr>
          <p:nvPr>
            <p:ph type="body" idx="1"/>
          </p:nvPr>
        </p:nvSpPr>
        <p:spPr/>
        <p:txBody>
          <a:bodyPr>
            <a:normAutofit fontScale="92500" lnSpcReduction="20000"/>
          </a:bodyPr>
          <a:lstStyle/>
          <a:p>
            <a:pPr marL="114300" indent="0">
              <a:buNone/>
            </a:pPr>
            <a:r>
              <a:rPr lang="en-IN" sz="2800" dirty="0"/>
              <a:t> &lt;body&gt;</a:t>
            </a:r>
          </a:p>
          <a:p>
            <a:pPr marL="114300" indent="0">
              <a:buNone/>
            </a:pPr>
            <a:r>
              <a:rPr lang="en-IN" sz="2800" dirty="0"/>
              <a:t>      &lt;script type = "text/</a:t>
            </a:r>
            <a:r>
              <a:rPr lang="en-IN" sz="2800" dirty="0" err="1"/>
              <a:t>javascript</a:t>
            </a:r>
            <a:r>
              <a:rPr lang="en-IN" sz="2800" dirty="0"/>
              <a:t>"&gt;</a:t>
            </a:r>
          </a:p>
          <a:p>
            <a:pPr marL="114300" indent="0">
              <a:buNone/>
            </a:pPr>
            <a:r>
              <a:rPr lang="en-IN" sz="2800" dirty="0"/>
              <a:t>         &lt;!--</a:t>
            </a:r>
          </a:p>
          <a:p>
            <a:pPr marL="114300" indent="0">
              <a:buNone/>
            </a:pPr>
            <a:r>
              <a:rPr lang="en-IN" sz="2800" dirty="0"/>
              <a:t>            </a:t>
            </a:r>
            <a:r>
              <a:rPr lang="en-IN" sz="2800" dirty="0" err="1"/>
              <a:t>document.write</a:t>
            </a:r>
            <a:r>
              <a:rPr lang="en-IN" sz="2800" dirty="0"/>
              <a:t>("Hello World")</a:t>
            </a:r>
          </a:p>
          <a:p>
            <a:pPr marL="114300" indent="0">
              <a:buNone/>
            </a:pPr>
            <a:r>
              <a:rPr lang="en-IN" sz="2800" dirty="0"/>
              <a:t>         //--&gt;</a:t>
            </a:r>
          </a:p>
          <a:p>
            <a:pPr marL="114300" indent="0">
              <a:buNone/>
            </a:pPr>
            <a:r>
              <a:rPr lang="en-IN" sz="2800" dirty="0"/>
              <a:t>      &lt;/script&gt;</a:t>
            </a:r>
          </a:p>
          <a:p>
            <a:pPr marL="114300" indent="0">
              <a:buNone/>
            </a:pPr>
            <a:r>
              <a:rPr lang="en-IN" sz="2800" dirty="0"/>
              <a:t>      </a:t>
            </a:r>
          </a:p>
          <a:p>
            <a:pPr marL="114300" indent="0">
              <a:buNone/>
            </a:pPr>
            <a:r>
              <a:rPr lang="en-IN" sz="2800" dirty="0"/>
              <a:t>      &lt;input type = "button" onclick = "</a:t>
            </a:r>
            <a:r>
              <a:rPr lang="en-IN" sz="2800" dirty="0" err="1"/>
              <a:t>sayHello</a:t>
            </a:r>
            <a:r>
              <a:rPr lang="en-IN" sz="2800" dirty="0"/>
              <a:t>()" value = "Say Hello" /&gt;</a:t>
            </a:r>
          </a:p>
          <a:p>
            <a:pPr marL="114300" indent="0">
              <a:buNone/>
            </a:pPr>
            <a:r>
              <a:rPr lang="en-IN" sz="2800" dirty="0"/>
              <a:t>   &lt;/body&gt;</a:t>
            </a:r>
          </a:p>
          <a:p>
            <a:pPr marL="114300" indent="0">
              <a:buNone/>
            </a:pPr>
            <a:r>
              <a:rPr lang="en-IN" sz="2800" dirty="0"/>
              <a:t>&lt;/html&gt;</a:t>
            </a:r>
            <a:endParaRPr lang="en-IN" dirty="0"/>
          </a:p>
        </p:txBody>
      </p:sp>
    </p:spTree>
    <p:extLst>
      <p:ext uri="{BB962C8B-B14F-4D97-AF65-F5344CB8AC3E}">
        <p14:creationId xmlns:p14="http://schemas.microsoft.com/office/powerpoint/2010/main" val="4164234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3"/>
          <p:cNvSpPr txBox="1">
            <a:spLocks noGrp="1"/>
          </p:cNvSpPr>
          <p:nvPr>
            <p:ph type="body" idx="1"/>
          </p:nvPr>
        </p:nvSpPr>
        <p:spPr>
          <a:xfrm>
            <a:off x="581192" y="1655374"/>
            <a:ext cx="7731535" cy="4599296"/>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400"/>
              <a:buFont typeface="Calibri"/>
              <a:buChar char="−"/>
            </a:pPr>
            <a:r>
              <a:rPr lang="en-GB" sz="2400"/>
              <a:t>JS is loosely typed or dynamic typed</a:t>
            </a:r>
            <a:endParaRPr/>
          </a:p>
          <a:p>
            <a:pPr marL="228600" lvl="0" indent="-228600" algn="l" rtl="0">
              <a:lnSpc>
                <a:spcPct val="90000"/>
              </a:lnSpc>
              <a:spcBef>
                <a:spcPts val="1000"/>
              </a:spcBef>
              <a:spcAft>
                <a:spcPts val="0"/>
              </a:spcAft>
              <a:buClr>
                <a:schemeClr val="dk1"/>
              </a:buClr>
              <a:buSzPts val="2400"/>
              <a:buFont typeface="Calibri"/>
              <a:buChar char="−"/>
            </a:pPr>
            <a:r>
              <a:rPr lang="en-GB" sz="2400"/>
              <a:t>Primitive Datatypes</a:t>
            </a:r>
            <a:endParaRPr sz="2400"/>
          </a:p>
          <a:p>
            <a:pPr marL="685800" lvl="1" indent="-228600" algn="l" rtl="0">
              <a:lnSpc>
                <a:spcPct val="90000"/>
              </a:lnSpc>
              <a:spcBef>
                <a:spcPts val="500"/>
              </a:spcBef>
              <a:spcAft>
                <a:spcPts val="0"/>
              </a:spcAft>
              <a:buClr>
                <a:schemeClr val="dk1"/>
              </a:buClr>
              <a:buSzPts val="2200"/>
              <a:buFont typeface="Calibri"/>
              <a:buChar char="−"/>
            </a:pPr>
            <a:r>
              <a:rPr lang="en-GB" sz="2200"/>
              <a:t>number</a:t>
            </a:r>
            <a:endParaRPr/>
          </a:p>
          <a:p>
            <a:pPr marL="685800" lvl="1" indent="-228600" algn="l" rtl="0">
              <a:lnSpc>
                <a:spcPct val="90000"/>
              </a:lnSpc>
              <a:spcBef>
                <a:spcPts val="500"/>
              </a:spcBef>
              <a:spcAft>
                <a:spcPts val="0"/>
              </a:spcAft>
              <a:buClr>
                <a:schemeClr val="dk1"/>
              </a:buClr>
              <a:buSzPts val="2200"/>
              <a:buFont typeface="Calibri"/>
              <a:buChar char="−"/>
            </a:pPr>
            <a:r>
              <a:rPr lang="en-GB" sz="2200"/>
              <a:t>string</a:t>
            </a:r>
            <a:endParaRPr/>
          </a:p>
          <a:p>
            <a:pPr marL="685800" lvl="1" indent="-228600" algn="l" rtl="0">
              <a:lnSpc>
                <a:spcPct val="90000"/>
              </a:lnSpc>
              <a:spcBef>
                <a:spcPts val="500"/>
              </a:spcBef>
              <a:spcAft>
                <a:spcPts val="0"/>
              </a:spcAft>
              <a:buClr>
                <a:schemeClr val="dk1"/>
              </a:buClr>
              <a:buSzPts val="2200"/>
              <a:buFont typeface="Calibri"/>
              <a:buChar char="−"/>
            </a:pPr>
            <a:r>
              <a:rPr lang="en-GB" sz="2200"/>
              <a:t>boolean</a:t>
            </a:r>
            <a:endParaRPr sz="2200"/>
          </a:p>
          <a:p>
            <a:pPr marL="685800" lvl="1" indent="-228600" algn="l" rtl="0">
              <a:lnSpc>
                <a:spcPct val="90000"/>
              </a:lnSpc>
              <a:spcBef>
                <a:spcPts val="500"/>
              </a:spcBef>
              <a:spcAft>
                <a:spcPts val="0"/>
              </a:spcAft>
              <a:buClr>
                <a:schemeClr val="dk1"/>
              </a:buClr>
              <a:buSzPts val="2200"/>
              <a:buFont typeface="Calibri"/>
              <a:buChar char="−"/>
            </a:pPr>
            <a:r>
              <a:rPr lang="en-GB" sz="2200"/>
              <a:t>null</a:t>
            </a:r>
            <a:endParaRPr/>
          </a:p>
          <a:p>
            <a:pPr marL="685800" lvl="1" indent="-228600" algn="l" rtl="0">
              <a:lnSpc>
                <a:spcPct val="90000"/>
              </a:lnSpc>
              <a:spcBef>
                <a:spcPts val="500"/>
              </a:spcBef>
              <a:spcAft>
                <a:spcPts val="0"/>
              </a:spcAft>
              <a:buClr>
                <a:schemeClr val="dk1"/>
              </a:buClr>
              <a:buSzPts val="2200"/>
              <a:buFont typeface="Calibri"/>
              <a:buChar char="−"/>
            </a:pPr>
            <a:r>
              <a:rPr lang="en-GB" sz="2200"/>
              <a:t>undefined</a:t>
            </a:r>
            <a:endParaRPr/>
          </a:p>
          <a:p>
            <a:pPr marL="228600" lvl="0" indent="-228600" algn="l" rtl="0">
              <a:lnSpc>
                <a:spcPct val="90000"/>
              </a:lnSpc>
              <a:spcBef>
                <a:spcPts val="1000"/>
              </a:spcBef>
              <a:spcAft>
                <a:spcPts val="0"/>
              </a:spcAft>
              <a:buClr>
                <a:schemeClr val="dk1"/>
              </a:buClr>
              <a:buSzPts val="2400"/>
              <a:buFont typeface="Calibri"/>
              <a:buChar char="−"/>
            </a:pPr>
            <a:r>
              <a:rPr lang="en-GB" sz="2400"/>
              <a:t>Non-Primitive Datatypes (used with new keyword)</a:t>
            </a:r>
            <a:endParaRPr/>
          </a:p>
          <a:p>
            <a:pPr marL="685800" lvl="1" indent="-228600" algn="l" rtl="0">
              <a:lnSpc>
                <a:spcPct val="90000"/>
              </a:lnSpc>
              <a:spcBef>
                <a:spcPts val="500"/>
              </a:spcBef>
              <a:spcAft>
                <a:spcPts val="0"/>
              </a:spcAft>
              <a:buClr>
                <a:schemeClr val="dk1"/>
              </a:buClr>
              <a:buSzPts val="2200"/>
              <a:buFont typeface="Calibri"/>
              <a:buChar char="−"/>
            </a:pPr>
            <a:r>
              <a:rPr lang="en-GB" sz="2200"/>
              <a:t>Object</a:t>
            </a:r>
            <a:endParaRPr/>
          </a:p>
          <a:p>
            <a:pPr marL="685800" lvl="1" indent="-228600" algn="l" rtl="0">
              <a:lnSpc>
                <a:spcPct val="90000"/>
              </a:lnSpc>
              <a:spcBef>
                <a:spcPts val="500"/>
              </a:spcBef>
              <a:spcAft>
                <a:spcPts val="0"/>
              </a:spcAft>
              <a:buClr>
                <a:schemeClr val="dk1"/>
              </a:buClr>
              <a:buSzPts val="2200"/>
              <a:buFont typeface="Calibri"/>
              <a:buChar char="−"/>
            </a:pPr>
            <a:r>
              <a:rPr lang="en-GB" sz="2200"/>
              <a:t>Number</a:t>
            </a:r>
            <a:endParaRPr/>
          </a:p>
          <a:p>
            <a:pPr marL="685800" lvl="1" indent="-228600" algn="l" rtl="0">
              <a:lnSpc>
                <a:spcPct val="90000"/>
              </a:lnSpc>
              <a:spcBef>
                <a:spcPts val="500"/>
              </a:spcBef>
              <a:spcAft>
                <a:spcPts val="0"/>
              </a:spcAft>
              <a:buClr>
                <a:schemeClr val="dk1"/>
              </a:buClr>
              <a:buSzPts val="2200"/>
              <a:buFont typeface="Calibri"/>
              <a:buChar char="−"/>
            </a:pPr>
            <a:r>
              <a:rPr lang="en-GB" sz="2200"/>
              <a:t>String</a:t>
            </a:r>
            <a:endParaRPr/>
          </a:p>
          <a:p>
            <a:pPr marL="685800" lvl="1" indent="-228600" algn="l" rtl="0">
              <a:lnSpc>
                <a:spcPct val="90000"/>
              </a:lnSpc>
              <a:spcBef>
                <a:spcPts val="500"/>
              </a:spcBef>
              <a:spcAft>
                <a:spcPts val="0"/>
              </a:spcAft>
              <a:buClr>
                <a:schemeClr val="dk1"/>
              </a:buClr>
              <a:buSzPts val="2200"/>
              <a:buFont typeface="Calibri"/>
              <a:buChar char="−"/>
            </a:pPr>
            <a:r>
              <a:rPr lang="en-GB" sz="2200"/>
              <a:t>Date</a:t>
            </a:r>
            <a:endParaRPr/>
          </a:p>
          <a:p>
            <a:pPr marL="685800" lvl="1" indent="-228600" algn="l" rtl="0">
              <a:lnSpc>
                <a:spcPct val="90000"/>
              </a:lnSpc>
              <a:spcBef>
                <a:spcPts val="500"/>
              </a:spcBef>
              <a:spcAft>
                <a:spcPts val="0"/>
              </a:spcAft>
              <a:buClr>
                <a:schemeClr val="dk1"/>
              </a:buClr>
              <a:buSzPts val="2200"/>
              <a:buFont typeface="Calibri"/>
              <a:buChar char="−"/>
            </a:pPr>
            <a:r>
              <a:rPr lang="en-GB" sz="2200"/>
              <a:t>Array</a:t>
            </a:r>
            <a:endParaRPr/>
          </a:p>
        </p:txBody>
      </p:sp>
      <p:pic>
        <p:nvPicPr>
          <p:cNvPr id="210" name="Google Shape;210;p13" descr="A close up of a logo&#10;&#10;Description automatically generated"/>
          <p:cNvPicPr preferRelativeResize="0"/>
          <p:nvPr/>
        </p:nvPicPr>
        <p:blipFill rotWithShape="1">
          <a:blip r:embed="rId3">
            <a:alphaModFix/>
          </a:blip>
          <a:srcRect/>
          <a:stretch/>
        </p:blipFill>
        <p:spPr>
          <a:xfrm>
            <a:off x="11144008" y="88151"/>
            <a:ext cx="933598" cy="1398963"/>
          </a:xfrm>
          <a:prstGeom prst="rect">
            <a:avLst/>
          </a:prstGeom>
          <a:noFill/>
          <a:ln>
            <a:noFill/>
          </a:ln>
        </p:spPr>
      </p:pic>
      <p:sp>
        <p:nvSpPr>
          <p:cNvPr id="211" name="Google Shape;211;p13"/>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C55A11"/>
                </a:solidFill>
                <a:latin typeface="Calibri"/>
                <a:ea typeface="Calibri"/>
                <a:cs typeface="Calibri"/>
                <a:sym typeface="Calibri"/>
              </a:rPr>
              <a:t>JavaScript Code – Datatypes</a:t>
            </a:r>
            <a:endParaRPr sz="2400" b="1">
              <a:solidFill>
                <a:srgbClr val="C55A11"/>
              </a:solidFill>
              <a:latin typeface="Calibri"/>
              <a:ea typeface="Calibri"/>
              <a:cs typeface="Calibri"/>
              <a:sym typeface="Calibri"/>
            </a:endParaRPr>
          </a:p>
        </p:txBody>
      </p:sp>
      <p:cxnSp>
        <p:nvCxnSpPr>
          <p:cNvPr id="212" name="Google Shape;212;p1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213" name="Google Shape;213;p13"/>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2F5496"/>
                </a:solidFill>
                <a:latin typeface="Calibri"/>
                <a:ea typeface="Calibri"/>
                <a:cs typeface="Calibri"/>
                <a:sym typeface="Calibri"/>
              </a:rPr>
              <a:t>JavaScript - Basics</a:t>
            </a:r>
            <a:endParaRPr sz="2400" b="1">
              <a:solidFill>
                <a:srgbClr val="2F5496"/>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6" name="Google Shape;116;p3" descr="A close up of a logo&#10;&#10;Description automatically generated"/>
          <p:cNvPicPr preferRelativeResize="0"/>
          <p:nvPr/>
        </p:nvPicPr>
        <p:blipFill rotWithShape="1">
          <a:blip r:embed="rId3">
            <a:alphaModFix/>
          </a:blip>
          <a:srcRect/>
          <a:stretch/>
        </p:blipFill>
        <p:spPr>
          <a:xfrm>
            <a:off x="11144008" y="88151"/>
            <a:ext cx="933598" cy="1398963"/>
          </a:xfrm>
          <a:prstGeom prst="rect">
            <a:avLst/>
          </a:prstGeom>
          <a:noFill/>
          <a:ln>
            <a:noFill/>
          </a:ln>
        </p:spPr>
      </p:pic>
      <p:sp>
        <p:nvSpPr>
          <p:cNvPr id="117" name="Google Shape;117;p3"/>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C55A11"/>
                </a:solidFill>
                <a:latin typeface="Calibri"/>
                <a:ea typeface="Calibri"/>
                <a:cs typeface="Calibri"/>
                <a:sym typeface="Calibri"/>
              </a:rPr>
              <a:t>Introduction to JavaScript</a:t>
            </a:r>
            <a:endParaRPr/>
          </a:p>
        </p:txBody>
      </p:sp>
      <p:cxnSp>
        <p:nvCxnSpPr>
          <p:cNvPr id="118" name="Google Shape;118;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19" name="Google Shape;119;p3"/>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2F5496"/>
                </a:solidFill>
                <a:latin typeface="Calibri"/>
                <a:ea typeface="Calibri"/>
                <a:cs typeface="Calibri"/>
                <a:sym typeface="Calibri"/>
              </a:rPr>
              <a:t>JavaScript - Basics</a:t>
            </a:r>
            <a:endParaRPr sz="2400" b="1">
              <a:solidFill>
                <a:srgbClr val="2F5496"/>
              </a:solidFill>
              <a:latin typeface="Calibri"/>
              <a:ea typeface="Calibri"/>
              <a:cs typeface="Calibri"/>
              <a:sym typeface="Calibri"/>
            </a:endParaRPr>
          </a:p>
        </p:txBody>
      </p:sp>
      <p:sp>
        <p:nvSpPr>
          <p:cNvPr id="4" name="Text Placeholder 3">
            <a:extLst>
              <a:ext uri="{FF2B5EF4-FFF2-40B4-BE49-F238E27FC236}">
                <a16:creationId xmlns:a16="http://schemas.microsoft.com/office/drawing/2014/main" id="{B6BCFF13-88B9-0DF5-D322-531A883EBF3F}"/>
              </a:ext>
            </a:extLst>
          </p:cNvPr>
          <p:cNvSpPr>
            <a:spLocks noGrp="1"/>
          </p:cNvSpPr>
          <p:nvPr>
            <p:ph type="body" idx="1"/>
          </p:nvPr>
        </p:nvSpPr>
        <p:spPr/>
        <p:txBody>
          <a:bodyPr/>
          <a:lstStyle/>
          <a:p>
            <a:r>
              <a:rPr lang="en-US" b="1" u="sng" dirty="0">
                <a:latin typeface="Times New Roman" panose="02020603050405020304" pitchFamily="18" charset="0"/>
                <a:cs typeface="Times New Roman" panose="02020603050405020304" pitchFamily="18" charset="0"/>
              </a:rPr>
              <a:t>Array:</a:t>
            </a:r>
          </a:p>
          <a:p>
            <a:r>
              <a:rPr lang="en-US" dirty="0">
                <a:latin typeface="Times New Roman" panose="02020603050405020304" pitchFamily="18" charset="0"/>
                <a:cs typeface="Times New Roman" panose="02020603050405020304" pitchFamily="18" charset="0"/>
              </a:rPr>
              <a:t>This is a structure that allows you to store multiple values in a single reference.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let </a:t>
            </a:r>
            <a:r>
              <a:rPr lang="en-US" dirty="0" err="1">
                <a:latin typeface="Times New Roman" panose="02020603050405020304" pitchFamily="18" charset="0"/>
                <a:cs typeface="Times New Roman" panose="02020603050405020304" pitchFamily="18" charset="0"/>
              </a:rPr>
              <a:t>myVariable</a:t>
            </a:r>
            <a:r>
              <a:rPr lang="en-US" dirty="0">
                <a:latin typeface="Times New Roman" panose="02020603050405020304" pitchFamily="18" charset="0"/>
                <a:cs typeface="Times New Roman" panose="02020603050405020304" pitchFamily="18" charset="0"/>
              </a:rPr>
              <a:t> = [1,'Bob','Steve',10];</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Refer to each member of the array like this:</a:t>
            </a:r>
          </a:p>
          <a:p>
            <a:r>
              <a:rPr lang="en-US" dirty="0" err="1">
                <a:latin typeface="Times New Roman" panose="02020603050405020304" pitchFamily="18" charset="0"/>
                <a:cs typeface="Times New Roman" panose="02020603050405020304" pitchFamily="18" charset="0"/>
              </a:rPr>
              <a:t>myVariable</a:t>
            </a:r>
            <a:r>
              <a:rPr lang="en-US" dirty="0">
                <a:latin typeface="Times New Roman" panose="02020603050405020304" pitchFamily="18" charset="0"/>
                <a:cs typeface="Times New Roman" panose="02020603050405020304" pitchFamily="18" charset="0"/>
              </a:rPr>
              <a:t>[0], </a:t>
            </a:r>
            <a:r>
              <a:rPr lang="en-US" dirty="0" err="1">
                <a:latin typeface="Times New Roman" panose="02020603050405020304" pitchFamily="18" charset="0"/>
                <a:cs typeface="Times New Roman" panose="02020603050405020304" pitchFamily="18" charset="0"/>
              </a:rPr>
              <a:t>myVariable</a:t>
            </a:r>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etc</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0429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6" name="Google Shape;116;p3" descr="A close up of a logo&#10;&#10;Description automatically generated"/>
          <p:cNvPicPr preferRelativeResize="0"/>
          <p:nvPr/>
        </p:nvPicPr>
        <p:blipFill rotWithShape="1">
          <a:blip r:embed="rId3">
            <a:alphaModFix/>
          </a:blip>
          <a:srcRect/>
          <a:stretch/>
        </p:blipFill>
        <p:spPr>
          <a:xfrm>
            <a:off x="11144008" y="88151"/>
            <a:ext cx="933598" cy="1398963"/>
          </a:xfrm>
          <a:prstGeom prst="rect">
            <a:avLst/>
          </a:prstGeom>
          <a:noFill/>
          <a:ln>
            <a:noFill/>
          </a:ln>
        </p:spPr>
      </p:pic>
      <p:sp>
        <p:nvSpPr>
          <p:cNvPr id="117" name="Google Shape;117;p3"/>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C55A11"/>
                </a:solidFill>
                <a:latin typeface="Calibri"/>
                <a:ea typeface="Calibri"/>
                <a:cs typeface="Calibri"/>
                <a:sym typeface="Calibri"/>
              </a:rPr>
              <a:t>Introduction to JavaScript</a:t>
            </a:r>
            <a:endParaRPr/>
          </a:p>
        </p:txBody>
      </p:sp>
      <p:cxnSp>
        <p:nvCxnSpPr>
          <p:cNvPr id="118" name="Google Shape;118;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19" name="Google Shape;119;p3"/>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2F5496"/>
                </a:solidFill>
                <a:latin typeface="Calibri"/>
                <a:ea typeface="Calibri"/>
                <a:cs typeface="Calibri"/>
                <a:sym typeface="Calibri"/>
              </a:rPr>
              <a:t>JavaScript - Basics</a:t>
            </a:r>
            <a:endParaRPr sz="2400" b="1">
              <a:solidFill>
                <a:srgbClr val="2F5496"/>
              </a:solidFill>
              <a:latin typeface="Calibri"/>
              <a:ea typeface="Calibri"/>
              <a:cs typeface="Calibri"/>
              <a:sym typeface="Calibri"/>
            </a:endParaRPr>
          </a:p>
        </p:txBody>
      </p:sp>
      <p:sp>
        <p:nvSpPr>
          <p:cNvPr id="3" name="Text Placeholder 2">
            <a:extLst>
              <a:ext uri="{FF2B5EF4-FFF2-40B4-BE49-F238E27FC236}">
                <a16:creationId xmlns:a16="http://schemas.microsoft.com/office/drawing/2014/main" id="{91483F90-7156-4B85-BAC6-95387ECAFD37}"/>
              </a:ext>
            </a:extLst>
          </p:cNvPr>
          <p:cNvSpPr>
            <a:spLocks noGrp="1"/>
          </p:cNvSpPr>
          <p:nvPr>
            <p:ph type="body" idx="1"/>
          </p:nvPr>
        </p:nvSpPr>
        <p:spPr/>
        <p:txBody>
          <a:bodyPr/>
          <a:lstStyle/>
          <a:p>
            <a:pPr marL="114300" indent="0">
              <a:buNone/>
            </a:pPr>
            <a:r>
              <a:rPr lang="en-US" b="1" u="sng" dirty="0"/>
              <a:t>Variables</a:t>
            </a:r>
          </a:p>
          <a:p>
            <a:endParaRPr lang="en-US" dirty="0"/>
          </a:p>
          <a:p>
            <a:r>
              <a:rPr lang="en-US" dirty="0"/>
              <a:t>Local Variable</a:t>
            </a:r>
          </a:p>
          <a:p>
            <a:r>
              <a:rPr lang="en-US" dirty="0"/>
              <a:t>Global variable</a:t>
            </a:r>
          </a:p>
          <a:p>
            <a:r>
              <a:rPr lang="en-US" dirty="0"/>
              <a:t>Window object</a:t>
            </a:r>
          </a:p>
          <a:p>
            <a:r>
              <a:rPr lang="en-US" dirty="0"/>
              <a:t>             -</a:t>
            </a:r>
            <a:r>
              <a:rPr lang="en-US" b="0" i="0" dirty="0">
                <a:solidFill>
                  <a:srgbClr val="333333"/>
                </a:solidFill>
                <a:effectLst/>
                <a:latin typeface="inter-regular"/>
              </a:rPr>
              <a:t>A </a:t>
            </a:r>
            <a:r>
              <a:rPr lang="en-US" b="1" i="0" dirty="0">
                <a:solidFill>
                  <a:srgbClr val="333333"/>
                </a:solidFill>
                <a:effectLst/>
                <a:latin typeface="inter-bold"/>
              </a:rPr>
              <a:t>JavaScript global variable</a:t>
            </a:r>
            <a:r>
              <a:rPr lang="en-US" b="0" i="0" dirty="0">
                <a:solidFill>
                  <a:srgbClr val="333333"/>
                </a:solidFill>
                <a:effectLst/>
                <a:latin typeface="inter-regular"/>
              </a:rPr>
              <a:t> is declared outside the function or declared with window object. It can be accessed from any function.</a:t>
            </a:r>
            <a:endParaRPr lang="en-IN" dirty="0"/>
          </a:p>
        </p:txBody>
      </p:sp>
    </p:spTree>
    <p:extLst>
      <p:ext uri="{BB962C8B-B14F-4D97-AF65-F5344CB8AC3E}">
        <p14:creationId xmlns:p14="http://schemas.microsoft.com/office/powerpoint/2010/main" val="2424068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6" name="Google Shape;116;p3" descr="A close up of a logo&#10;&#10;Description automatically generated"/>
          <p:cNvPicPr preferRelativeResize="0"/>
          <p:nvPr/>
        </p:nvPicPr>
        <p:blipFill rotWithShape="1">
          <a:blip r:embed="rId3">
            <a:alphaModFix/>
          </a:blip>
          <a:srcRect/>
          <a:stretch/>
        </p:blipFill>
        <p:spPr>
          <a:xfrm>
            <a:off x="11144008" y="88151"/>
            <a:ext cx="933598" cy="1398963"/>
          </a:xfrm>
          <a:prstGeom prst="rect">
            <a:avLst/>
          </a:prstGeom>
          <a:noFill/>
          <a:ln>
            <a:noFill/>
          </a:ln>
        </p:spPr>
      </p:pic>
      <p:sp>
        <p:nvSpPr>
          <p:cNvPr id="117" name="Google Shape;117;p3"/>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C55A11"/>
                </a:solidFill>
                <a:latin typeface="Calibri"/>
                <a:ea typeface="Calibri"/>
                <a:cs typeface="Calibri"/>
                <a:sym typeface="Calibri"/>
              </a:rPr>
              <a:t>Introduction to JavaScript</a:t>
            </a:r>
            <a:endParaRPr/>
          </a:p>
        </p:txBody>
      </p:sp>
      <p:cxnSp>
        <p:nvCxnSpPr>
          <p:cNvPr id="118" name="Google Shape;118;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19" name="Google Shape;119;p3"/>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2F5496"/>
                </a:solidFill>
                <a:latin typeface="Calibri"/>
                <a:ea typeface="Calibri"/>
                <a:cs typeface="Calibri"/>
                <a:sym typeface="Calibri"/>
              </a:rPr>
              <a:t>JavaScript - Basics</a:t>
            </a:r>
            <a:endParaRPr sz="2400" b="1">
              <a:solidFill>
                <a:srgbClr val="2F5496"/>
              </a:solidFill>
              <a:latin typeface="Calibri"/>
              <a:ea typeface="Calibri"/>
              <a:cs typeface="Calibri"/>
              <a:sym typeface="Calibri"/>
            </a:endParaRPr>
          </a:p>
        </p:txBody>
      </p:sp>
      <p:sp>
        <p:nvSpPr>
          <p:cNvPr id="3" name="Text Placeholder 2">
            <a:extLst>
              <a:ext uri="{FF2B5EF4-FFF2-40B4-BE49-F238E27FC236}">
                <a16:creationId xmlns:a16="http://schemas.microsoft.com/office/drawing/2014/main" id="{91483F90-7156-4B85-BAC6-95387ECAFD37}"/>
              </a:ext>
            </a:extLst>
          </p:cNvPr>
          <p:cNvSpPr>
            <a:spLocks noGrp="1"/>
          </p:cNvSpPr>
          <p:nvPr>
            <p:ph type="body" idx="1"/>
          </p:nvPr>
        </p:nvSpPr>
        <p:spPr>
          <a:xfrm>
            <a:off x="838200" y="1571193"/>
            <a:ext cx="10515600" cy="4351338"/>
          </a:xfrm>
        </p:spPr>
        <p:txBody>
          <a:bodyPr/>
          <a:lstStyle/>
          <a:p>
            <a:pPr algn="just"/>
            <a:r>
              <a:rPr lang="en-US" b="0" i="0" dirty="0">
                <a:solidFill>
                  <a:srgbClr val="333333"/>
                </a:solidFill>
                <a:effectLst/>
                <a:latin typeface="inter-regular"/>
              </a:rPr>
              <a:t>The </a:t>
            </a:r>
            <a:r>
              <a:rPr lang="en-US" b="1" i="0" dirty="0">
                <a:solidFill>
                  <a:srgbClr val="333333"/>
                </a:solidFill>
                <a:effectLst/>
                <a:latin typeface="inter-bold"/>
              </a:rPr>
              <a:t>window object</a:t>
            </a:r>
            <a:r>
              <a:rPr lang="en-US" b="0" i="0" dirty="0">
                <a:solidFill>
                  <a:srgbClr val="333333"/>
                </a:solidFill>
                <a:effectLst/>
                <a:latin typeface="inter-regular"/>
              </a:rPr>
              <a:t> represents a window in browser. An object of window is created automatically by the browser.</a:t>
            </a:r>
          </a:p>
          <a:p>
            <a:pPr algn="just"/>
            <a:r>
              <a:rPr lang="en-US" b="0" i="0" dirty="0">
                <a:solidFill>
                  <a:srgbClr val="333333"/>
                </a:solidFill>
                <a:effectLst/>
                <a:latin typeface="inter-regular"/>
              </a:rPr>
              <a:t>Window is the object of browser, </a:t>
            </a:r>
            <a:r>
              <a:rPr lang="en-US" b="1" i="0" dirty="0">
                <a:solidFill>
                  <a:srgbClr val="333333"/>
                </a:solidFill>
                <a:effectLst/>
                <a:latin typeface="inter-bold"/>
              </a:rPr>
              <a:t>it is not the object of </a:t>
            </a:r>
            <a:r>
              <a:rPr lang="en-US" b="1" i="0" dirty="0" err="1">
                <a:solidFill>
                  <a:srgbClr val="333333"/>
                </a:solidFill>
                <a:effectLst/>
                <a:latin typeface="inter-bold"/>
              </a:rPr>
              <a:t>javascript</a:t>
            </a:r>
            <a:r>
              <a:rPr lang="en-US" b="0" i="0" dirty="0">
                <a:solidFill>
                  <a:srgbClr val="333333"/>
                </a:solidFill>
                <a:effectLst/>
                <a:latin typeface="inter-regular"/>
              </a:rPr>
              <a:t>. The </a:t>
            </a:r>
            <a:r>
              <a:rPr lang="en-US" b="0" i="0" dirty="0" err="1">
                <a:solidFill>
                  <a:srgbClr val="333333"/>
                </a:solidFill>
                <a:effectLst/>
                <a:latin typeface="inter-regular"/>
              </a:rPr>
              <a:t>javascript</a:t>
            </a:r>
            <a:r>
              <a:rPr lang="en-US" b="0" i="0" dirty="0">
                <a:solidFill>
                  <a:srgbClr val="333333"/>
                </a:solidFill>
                <a:effectLst/>
                <a:latin typeface="inter-regular"/>
              </a:rPr>
              <a:t> objects are string, array, date etc.</a:t>
            </a:r>
          </a:p>
          <a:p>
            <a:endParaRPr lang="en-IN" dirty="0"/>
          </a:p>
        </p:txBody>
      </p:sp>
      <p:graphicFrame>
        <p:nvGraphicFramePr>
          <p:cNvPr id="2" name="Table 1">
            <a:extLst>
              <a:ext uri="{FF2B5EF4-FFF2-40B4-BE49-F238E27FC236}">
                <a16:creationId xmlns:a16="http://schemas.microsoft.com/office/drawing/2014/main" id="{39F868C1-55FF-4F21-83F3-7205B836F4B0}"/>
              </a:ext>
            </a:extLst>
          </p:cNvPr>
          <p:cNvGraphicFramePr>
            <a:graphicFrameLocks noGrp="1"/>
          </p:cNvGraphicFramePr>
          <p:nvPr>
            <p:extLst>
              <p:ext uri="{D42A27DB-BD31-4B8C-83A1-F6EECF244321}">
                <p14:modId xmlns:p14="http://schemas.microsoft.com/office/powerpoint/2010/main" val="588507843"/>
              </p:ext>
            </p:extLst>
          </p:nvPr>
        </p:nvGraphicFramePr>
        <p:xfrm>
          <a:off x="1485900" y="3609975"/>
          <a:ext cx="8115300" cy="3161743"/>
        </p:xfrm>
        <a:graphic>
          <a:graphicData uri="http://schemas.openxmlformats.org/drawingml/2006/table">
            <a:tbl>
              <a:tblPr/>
              <a:tblGrid>
                <a:gridCol w="4088606">
                  <a:extLst>
                    <a:ext uri="{9D8B030D-6E8A-4147-A177-3AD203B41FA5}">
                      <a16:colId xmlns:a16="http://schemas.microsoft.com/office/drawing/2014/main" val="2213898117"/>
                    </a:ext>
                  </a:extLst>
                </a:gridCol>
                <a:gridCol w="4026694">
                  <a:extLst>
                    <a:ext uri="{9D8B030D-6E8A-4147-A177-3AD203B41FA5}">
                      <a16:colId xmlns:a16="http://schemas.microsoft.com/office/drawing/2014/main" val="1101764026"/>
                    </a:ext>
                  </a:extLst>
                </a:gridCol>
              </a:tblGrid>
              <a:tr h="695837">
                <a:tc>
                  <a:txBody>
                    <a:bodyPr/>
                    <a:lstStyle/>
                    <a:p>
                      <a:pPr algn="just" fontAlgn="t"/>
                      <a:r>
                        <a:rPr lang="en-IN" sz="1800" dirty="0">
                          <a:solidFill>
                            <a:srgbClr val="333333"/>
                          </a:solidFill>
                          <a:effectLst/>
                          <a:latin typeface="Times New Roman" panose="02020603050405020304" pitchFamily="18" charset="0"/>
                          <a:cs typeface="Times New Roman" panose="02020603050405020304" pitchFamily="18" charset="0"/>
                        </a:rPr>
                        <a:t>alert()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Times New Roman" panose="02020603050405020304" pitchFamily="18" charset="0"/>
                          <a:cs typeface="Times New Roman" panose="02020603050405020304" pitchFamily="18" charset="0"/>
                        </a:rPr>
                        <a:t>displays the alert box containing message with ok button.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53563950"/>
                  </a:ext>
                </a:extLst>
              </a:tr>
              <a:tr h="695837">
                <a:tc>
                  <a:txBody>
                    <a:bodyPr/>
                    <a:lstStyle/>
                    <a:p>
                      <a:pPr algn="just" fontAlgn="t"/>
                      <a:r>
                        <a:rPr lang="en-IN" sz="1800" dirty="0">
                          <a:solidFill>
                            <a:srgbClr val="333333"/>
                          </a:solidFill>
                          <a:effectLst/>
                          <a:latin typeface="Times New Roman" panose="02020603050405020304" pitchFamily="18" charset="0"/>
                          <a:cs typeface="Times New Roman" panose="02020603050405020304" pitchFamily="18" charset="0"/>
                        </a:rPr>
                        <a:t>confirm()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Times New Roman" panose="02020603050405020304" pitchFamily="18" charset="0"/>
                          <a:cs typeface="Times New Roman" panose="02020603050405020304" pitchFamily="18" charset="0"/>
                        </a:rPr>
                        <a:t>displays the confirm dialog box containing message with ok and cancel button.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99295277"/>
                  </a:ext>
                </a:extLst>
              </a:tr>
              <a:tr h="425233">
                <a:tc>
                  <a:txBody>
                    <a:bodyPr/>
                    <a:lstStyle/>
                    <a:p>
                      <a:pPr algn="just" fontAlgn="t"/>
                      <a:r>
                        <a:rPr lang="en-IN" sz="1800" dirty="0">
                          <a:solidFill>
                            <a:srgbClr val="333333"/>
                          </a:solidFill>
                          <a:effectLst/>
                          <a:latin typeface="Times New Roman" panose="02020603050405020304" pitchFamily="18" charset="0"/>
                          <a:cs typeface="Times New Roman" panose="02020603050405020304" pitchFamily="18" charset="0"/>
                        </a:rPr>
                        <a:t>prompt()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Times New Roman" panose="02020603050405020304" pitchFamily="18" charset="0"/>
                          <a:cs typeface="Times New Roman" panose="02020603050405020304" pitchFamily="18" charset="0"/>
                        </a:rPr>
                        <a:t>displays a dialog box to get input from the user.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7931659"/>
                  </a:ext>
                </a:extLst>
              </a:tr>
              <a:tr h="425233">
                <a:tc>
                  <a:txBody>
                    <a:bodyPr/>
                    <a:lstStyle/>
                    <a:p>
                      <a:pPr algn="just" fontAlgn="t"/>
                      <a:r>
                        <a:rPr lang="en-IN" sz="1800" dirty="0">
                          <a:solidFill>
                            <a:srgbClr val="333333"/>
                          </a:solidFill>
                          <a:effectLst/>
                          <a:latin typeface="Times New Roman" panose="02020603050405020304" pitchFamily="18" charset="0"/>
                          <a:cs typeface="Times New Roman" panose="02020603050405020304" pitchFamily="18" charset="0"/>
                        </a:rPr>
                        <a:t>open()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dirty="0">
                          <a:solidFill>
                            <a:srgbClr val="333333"/>
                          </a:solidFill>
                          <a:effectLst/>
                          <a:latin typeface="Times New Roman" panose="02020603050405020304" pitchFamily="18" charset="0"/>
                          <a:cs typeface="Times New Roman" panose="02020603050405020304" pitchFamily="18" charset="0"/>
                        </a:rPr>
                        <a:t>opens the new window.</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60320467"/>
                  </a:ext>
                </a:extLst>
              </a:tr>
              <a:tr h="425233">
                <a:tc>
                  <a:txBody>
                    <a:bodyPr/>
                    <a:lstStyle/>
                    <a:p>
                      <a:pPr algn="just" fontAlgn="t"/>
                      <a:r>
                        <a:rPr lang="en-IN" sz="1800">
                          <a:solidFill>
                            <a:srgbClr val="333333"/>
                          </a:solidFill>
                          <a:effectLst/>
                          <a:latin typeface="Times New Roman" panose="02020603050405020304" pitchFamily="18" charset="0"/>
                          <a:cs typeface="Times New Roman" panose="02020603050405020304" pitchFamily="18" charset="0"/>
                        </a:rPr>
                        <a:t>close()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dirty="0">
                          <a:solidFill>
                            <a:srgbClr val="333333"/>
                          </a:solidFill>
                          <a:effectLst/>
                          <a:latin typeface="Times New Roman" panose="02020603050405020304" pitchFamily="18" charset="0"/>
                          <a:cs typeface="Times New Roman" panose="02020603050405020304" pitchFamily="18" charset="0"/>
                        </a:rPr>
                        <a:t>closes the current window.</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73893166"/>
                  </a:ext>
                </a:extLst>
              </a:tr>
            </a:tbl>
          </a:graphicData>
        </a:graphic>
      </p:graphicFrame>
    </p:spTree>
    <p:extLst>
      <p:ext uri="{BB962C8B-B14F-4D97-AF65-F5344CB8AC3E}">
        <p14:creationId xmlns:p14="http://schemas.microsoft.com/office/powerpoint/2010/main" val="40632900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4"/>
          <p:cNvSpPr txBox="1">
            <a:spLocks noGrp="1"/>
          </p:cNvSpPr>
          <p:nvPr>
            <p:ph type="body" idx="1"/>
          </p:nvPr>
        </p:nvSpPr>
        <p:spPr>
          <a:xfrm>
            <a:off x="581192" y="1828800"/>
            <a:ext cx="8521865" cy="886691"/>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400"/>
              <a:buNone/>
            </a:pPr>
            <a:r>
              <a:rPr lang="en-GB" sz="2400"/>
              <a:t>JavaScript has most of the operators we're used to from C/Java</a:t>
            </a:r>
            <a:endParaRPr/>
          </a:p>
          <a:p>
            <a:pPr marL="228600" lvl="0" indent="-228600" algn="l" rtl="0">
              <a:lnSpc>
                <a:spcPct val="90000"/>
              </a:lnSpc>
              <a:spcBef>
                <a:spcPts val="1000"/>
              </a:spcBef>
              <a:spcAft>
                <a:spcPts val="0"/>
              </a:spcAft>
              <a:buClr>
                <a:schemeClr val="dk1"/>
              </a:buClr>
              <a:buSzPts val="2400"/>
              <a:buFont typeface="Calibri"/>
              <a:buChar char="−"/>
            </a:pPr>
            <a:r>
              <a:rPr lang="en-GB" sz="2400"/>
              <a:t>Arithmetic (+, - , *, /, %)</a:t>
            </a:r>
            <a:endParaRPr/>
          </a:p>
          <a:p>
            <a:pPr marL="228600" lvl="0" indent="-228600" algn="l" rtl="0">
              <a:lnSpc>
                <a:spcPct val="90000"/>
              </a:lnSpc>
              <a:spcBef>
                <a:spcPts val="1000"/>
              </a:spcBef>
              <a:spcAft>
                <a:spcPts val="0"/>
              </a:spcAft>
              <a:buClr>
                <a:schemeClr val="dk1"/>
              </a:buClr>
              <a:buSzPts val="2400"/>
              <a:buFont typeface="Calibri"/>
              <a:buChar char="−"/>
            </a:pPr>
            <a:r>
              <a:rPr lang="en-GB" sz="2400"/>
              <a:t>Assignment (=, +=, -=, *=/=, %=, ++, --)</a:t>
            </a:r>
            <a:endParaRPr/>
          </a:p>
          <a:p>
            <a:pPr marL="228600" lvl="0" indent="-228600" algn="l" rtl="0">
              <a:lnSpc>
                <a:spcPct val="90000"/>
              </a:lnSpc>
              <a:spcBef>
                <a:spcPts val="1000"/>
              </a:spcBef>
              <a:spcAft>
                <a:spcPts val="0"/>
              </a:spcAft>
              <a:buClr>
                <a:schemeClr val="dk1"/>
              </a:buClr>
              <a:buSzPts val="2400"/>
              <a:buFont typeface="Calibri"/>
              <a:buChar char="−"/>
            </a:pPr>
            <a:r>
              <a:rPr lang="en-GB" sz="2400"/>
              <a:t>Logical (&amp;&amp;, ||, !)</a:t>
            </a:r>
            <a:endParaRPr/>
          </a:p>
          <a:p>
            <a:pPr marL="228600" lvl="0" indent="-228600" algn="l" rtl="0">
              <a:lnSpc>
                <a:spcPct val="90000"/>
              </a:lnSpc>
              <a:spcBef>
                <a:spcPts val="1000"/>
              </a:spcBef>
              <a:spcAft>
                <a:spcPts val="0"/>
              </a:spcAft>
              <a:buClr>
                <a:schemeClr val="dk1"/>
              </a:buClr>
              <a:buSzPts val="2400"/>
              <a:buFont typeface="Calibri"/>
              <a:buChar char="−"/>
            </a:pPr>
            <a:r>
              <a:rPr lang="en-GB" sz="2400"/>
              <a:t>Comparison (&lt;, &gt;, &lt;=, &gt;=, ==, ===,!=,!==)</a:t>
            </a:r>
            <a:endParaRPr sz="2400"/>
          </a:p>
          <a:p>
            <a:pPr marL="228600" lvl="0" indent="-76200" algn="l" rtl="0">
              <a:lnSpc>
                <a:spcPct val="90000"/>
              </a:lnSpc>
              <a:spcBef>
                <a:spcPts val="1000"/>
              </a:spcBef>
              <a:spcAft>
                <a:spcPts val="0"/>
              </a:spcAft>
              <a:buClr>
                <a:schemeClr val="dk1"/>
              </a:buClr>
              <a:buSzPts val="2400"/>
              <a:buFont typeface="Calibri"/>
              <a:buNone/>
            </a:pPr>
            <a:endParaRPr sz="2400"/>
          </a:p>
          <a:p>
            <a:pPr marL="228600" lvl="0" indent="-228600" algn="l" rtl="0">
              <a:lnSpc>
                <a:spcPct val="90000"/>
              </a:lnSpc>
              <a:spcBef>
                <a:spcPts val="1000"/>
              </a:spcBef>
              <a:spcAft>
                <a:spcPts val="0"/>
              </a:spcAft>
              <a:buClr>
                <a:schemeClr val="dk1"/>
              </a:buClr>
              <a:buSzPts val="2400"/>
              <a:buNone/>
            </a:pPr>
            <a:r>
              <a:rPr lang="en-GB" sz="2400"/>
              <a:t>Note: + also does concatenation if one of the operands is string </a:t>
            </a:r>
            <a:endParaRPr/>
          </a:p>
          <a:p>
            <a:pPr marL="228600" lvl="0" indent="-76200" algn="l" rtl="0">
              <a:lnSpc>
                <a:spcPct val="90000"/>
              </a:lnSpc>
              <a:spcBef>
                <a:spcPts val="1000"/>
              </a:spcBef>
              <a:spcAft>
                <a:spcPts val="0"/>
              </a:spcAft>
              <a:buClr>
                <a:schemeClr val="dk1"/>
              </a:buClr>
              <a:buSzPts val="2400"/>
              <a:buFont typeface="Calibri"/>
              <a:buNone/>
            </a:pPr>
            <a:endParaRPr sz="2400"/>
          </a:p>
          <a:p>
            <a:pPr marL="228600" lvl="0" indent="-228600" algn="l" rtl="0">
              <a:lnSpc>
                <a:spcPct val="90000"/>
              </a:lnSpc>
              <a:spcBef>
                <a:spcPts val="1000"/>
              </a:spcBef>
              <a:spcAft>
                <a:spcPts val="0"/>
              </a:spcAft>
              <a:buClr>
                <a:schemeClr val="dk1"/>
              </a:buClr>
              <a:buSzPts val="2400"/>
              <a:buFont typeface="Calibri"/>
              <a:buChar char="−"/>
            </a:pPr>
            <a:r>
              <a:rPr lang="en-GB" sz="2400"/>
              <a:t>Constructs:  if, else, while, for, switch, case</a:t>
            </a:r>
            <a:endParaRPr sz="2400"/>
          </a:p>
        </p:txBody>
      </p:sp>
      <p:pic>
        <p:nvPicPr>
          <p:cNvPr id="219" name="Google Shape;219;p14" descr="A close up of a logo&#10;&#10;Description automatically generated"/>
          <p:cNvPicPr preferRelativeResize="0"/>
          <p:nvPr/>
        </p:nvPicPr>
        <p:blipFill rotWithShape="1">
          <a:blip r:embed="rId3">
            <a:alphaModFix/>
          </a:blip>
          <a:srcRect/>
          <a:stretch/>
        </p:blipFill>
        <p:spPr>
          <a:xfrm>
            <a:off x="11144008" y="88151"/>
            <a:ext cx="933598" cy="1398963"/>
          </a:xfrm>
          <a:prstGeom prst="rect">
            <a:avLst/>
          </a:prstGeom>
          <a:noFill/>
          <a:ln>
            <a:noFill/>
          </a:ln>
        </p:spPr>
      </p:pic>
      <p:sp>
        <p:nvSpPr>
          <p:cNvPr id="220" name="Google Shape;220;p14"/>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C55A11"/>
                </a:solidFill>
                <a:latin typeface="Calibri"/>
                <a:ea typeface="Calibri"/>
                <a:cs typeface="Calibri"/>
                <a:sym typeface="Calibri"/>
              </a:rPr>
              <a:t>JavaScript Code – Operators and Constructs</a:t>
            </a:r>
            <a:endParaRPr/>
          </a:p>
        </p:txBody>
      </p:sp>
      <p:cxnSp>
        <p:nvCxnSpPr>
          <p:cNvPr id="221" name="Google Shape;221;p14"/>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222" name="Google Shape;222;p14"/>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2F5496"/>
                </a:solidFill>
                <a:latin typeface="Calibri"/>
                <a:ea typeface="Calibri"/>
                <a:cs typeface="Calibri"/>
                <a:sym typeface="Calibri"/>
              </a:rPr>
              <a:t>JavaScript - Basics</a:t>
            </a:r>
            <a:endParaRPr sz="2400" b="1">
              <a:solidFill>
                <a:srgbClr val="2F5496"/>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6" name="Google Shape;116;p3" descr="A close up of a logo&#10;&#10;Description automatically generated"/>
          <p:cNvPicPr preferRelativeResize="0"/>
          <p:nvPr/>
        </p:nvPicPr>
        <p:blipFill rotWithShape="1">
          <a:blip r:embed="rId3">
            <a:alphaModFix/>
          </a:blip>
          <a:srcRect/>
          <a:stretch/>
        </p:blipFill>
        <p:spPr>
          <a:xfrm>
            <a:off x="11144008" y="88151"/>
            <a:ext cx="933598" cy="1398963"/>
          </a:xfrm>
          <a:prstGeom prst="rect">
            <a:avLst/>
          </a:prstGeom>
          <a:noFill/>
          <a:ln>
            <a:noFill/>
          </a:ln>
        </p:spPr>
      </p:pic>
      <p:sp>
        <p:nvSpPr>
          <p:cNvPr id="117" name="Google Shape;117;p3"/>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C55A11"/>
                </a:solidFill>
                <a:latin typeface="Calibri"/>
                <a:ea typeface="Calibri"/>
                <a:cs typeface="Calibri"/>
                <a:sym typeface="Calibri"/>
              </a:rPr>
              <a:t>Introduction to JavaScript</a:t>
            </a:r>
            <a:endParaRPr/>
          </a:p>
        </p:txBody>
      </p:sp>
      <p:cxnSp>
        <p:nvCxnSpPr>
          <p:cNvPr id="118" name="Google Shape;118;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19" name="Google Shape;119;p3"/>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2F5496"/>
                </a:solidFill>
                <a:latin typeface="Calibri"/>
                <a:ea typeface="Calibri"/>
                <a:cs typeface="Calibri"/>
                <a:sym typeface="Calibri"/>
              </a:rPr>
              <a:t>JavaScript - Basics</a:t>
            </a:r>
            <a:endParaRPr sz="2400" b="1">
              <a:solidFill>
                <a:srgbClr val="2F5496"/>
              </a:solidFill>
              <a:latin typeface="Calibri"/>
              <a:ea typeface="Calibri"/>
              <a:cs typeface="Calibri"/>
              <a:sym typeface="Calibri"/>
            </a:endParaRPr>
          </a:p>
        </p:txBody>
      </p:sp>
      <p:sp>
        <p:nvSpPr>
          <p:cNvPr id="3" name="Text Placeholder 2">
            <a:extLst>
              <a:ext uri="{FF2B5EF4-FFF2-40B4-BE49-F238E27FC236}">
                <a16:creationId xmlns:a16="http://schemas.microsoft.com/office/drawing/2014/main" id="{91483F90-7156-4B85-BAC6-95387ECAFD37}"/>
              </a:ext>
            </a:extLst>
          </p:cNvPr>
          <p:cNvSpPr>
            <a:spLocks noGrp="1"/>
          </p:cNvSpPr>
          <p:nvPr>
            <p:ph type="body" idx="1"/>
          </p:nvPr>
        </p:nvSpPr>
        <p:spPr>
          <a:xfrm>
            <a:off x="838200" y="1825625"/>
            <a:ext cx="4915486" cy="4351338"/>
          </a:xfrm>
        </p:spPr>
        <p:txBody>
          <a:bodyPr>
            <a:normAutofit lnSpcReduction="10000"/>
          </a:bodyPr>
          <a:lstStyle/>
          <a:p>
            <a:r>
              <a:rPr lang="en-US" dirty="0">
                <a:latin typeface="Times New Roman" panose="02020603050405020304" pitchFamily="18" charset="0"/>
                <a:cs typeface="Times New Roman" panose="02020603050405020304" pitchFamily="18" charset="0"/>
              </a:rPr>
              <a:t>The JavaScript if-else statement is used to execute the code whether condition is true or false. There are three forms of if statement in JavaScript.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If Statement</a:t>
            </a:r>
          </a:p>
          <a:p>
            <a:r>
              <a:rPr lang="en-US" dirty="0">
                <a:latin typeface="Times New Roman" panose="02020603050405020304" pitchFamily="18" charset="0"/>
                <a:cs typeface="Times New Roman" panose="02020603050405020304" pitchFamily="18" charset="0"/>
              </a:rPr>
              <a:t>If else statement</a:t>
            </a:r>
          </a:p>
          <a:p>
            <a:r>
              <a:rPr lang="en-US" dirty="0">
                <a:latin typeface="Times New Roman" panose="02020603050405020304" pitchFamily="18" charset="0"/>
                <a:cs typeface="Times New Roman" panose="02020603050405020304" pitchFamily="18" charset="0"/>
              </a:rPr>
              <a:t>if else if statement</a:t>
            </a:r>
            <a:endParaRPr lang="en-IN"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6C8EFBD-F4C3-B204-52C3-33789E159BDF}"/>
              </a:ext>
            </a:extLst>
          </p:cNvPr>
          <p:cNvSpPr txBox="1"/>
          <p:nvPr/>
        </p:nvSpPr>
        <p:spPr>
          <a:xfrm>
            <a:off x="7441809" y="2019985"/>
            <a:ext cx="3559125" cy="3970318"/>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&lt;html&gt;</a:t>
            </a:r>
          </a:p>
          <a:p>
            <a:r>
              <a:rPr lang="en-US" sz="1800" dirty="0">
                <a:latin typeface="Times New Roman" panose="02020603050405020304" pitchFamily="18" charset="0"/>
                <a:cs typeface="Times New Roman" panose="02020603050405020304" pitchFamily="18" charset="0"/>
              </a:rPr>
              <a:t>&lt;body&gt;</a:t>
            </a:r>
          </a:p>
          <a:p>
            <a:r>
              <a:rPr lang="en-US" sz="1800" dirty="0">
                <a:latin typeface="Times New Roman" panose="02020603050405020304" pitchFamily="18" charset="0"/>
                <a:cs typeface="Times New Roman" panose="02020603050405020304" pitchFamily="18" charset="0"/>
              </a:rPr>
              <a:t>&lt;script&gt;  </a:t>
            </a:r>
          </a:p>
          <a:p>
            <a:r>
              <a:rPr lang="en-US" sz="1800" dirty="0">
                <a:latin typeface="Times New Roman" panose="02020603050405020304" pitchFamily="18" charset="0"/>
                <a:cs typeface="Times New Roman" panose="02020603050405020304" pitchFamily="18" charset="0"/>
              </a:rPr>
              <a:t>var a=20;  </a:t>
            </a:r>
          </a:p>
          <a:p>
            <a:r>
              <a:rPr lang="en-US" sz="1800" dirty="0">
                <a:latin typeface="Times New Roman" panose="02020603050405020304" pitchFamily="18" charset="0"/>
                <a:cs typeface="Times New Roman" panose="02020603050405020304" pitchFamily="18" charset="0"/>
              </a:rPr>
              <a:t>if(a%2==0){  </a:t>
            </a:r>
          </a:p>
          <a:p>
            <a:r>
              <a:rPr lang="en-US" sz="1800" dirty="0" err="1">
                <a:latin typeface="Times New Roman" panose="02020603050405020304" pitchFamily="18" charset="0"/>
                <a:cs typeface="Times New Roman" panose="02020603050405020304" pitchFamily="18" charset="0"/>
              </a:rPr>
              <a:t>document.write</a:t>
            </a:r>
            <a:r>
              <a:rPr lang="en-US" sz="1800" dirty="0">
                <a:latin typeface="Times New Roman" panose="02020603050405020304" pitchFamily="18" charset="0"/>
                <a:cs typeface="Times New Roman" panose="02020603050405020304" pitchFamily="18" charset="0"/>
              </a:rPr>
              <a:t>("a is even number");  </a:t>
            </a:r>
          </a:p>
          <a:p>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else{  </a:t>
            </a:r>
          </a:p>
          <a:p>
            <a:r>
              <a:rPr lang="en-US" sz="1800" dirty="0" err="1">
                <a:latin typeface="Times New Roman" panose="02020603050405020304" pitchFamily="18" charset="0"/>
                <a:cs typeface="Times New Roman" panose="02020603050405020304" pitchFamily="18" charset="0"/>
              </a:rPr>
              <a:t>document.write</a:t>
            </a:r>
            <a:r>
              <a:rPr lang="en-US" sz="1800" dirty="0">
                <a:latin typeface="Times New Roman" panose="02020603050405020304" pitchFamily="18" charset="0"/>
                <a:cs typeface="Times New Roman" panose="02020603050405020304" pitchFamily="18" charset="0"/>
              </a:rPr>
              <a:t>("a is odd number");  </a:t>
            </a:r>
          </a:p>
          <a:p>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&lt;/script&gt;</a:t>
            </a:r>
          </a:p>
          <a:p>
            <a:r>
              <a:rPr lang="en-US" sz="1800" dirty="0">
                <a:latin typeface="Times New Roman" panose="02020603050405020304" pitchFamily="18" charset="0"/>
                <a:cs typeface="Times New Roman" panose="02020603050405020304" pitchFamily="18" charset="0"/>
              </a:rPr>
              <a:t>&lt;/body&gt;</a:t>
            </a:r>
          </a:p>
          <a:p>
            <a:r>
              <a:rPr lang="en-US" sz="1800" dirty="0">
                <a:latin typeface="Times New Roman" panose="02020603050405020304" pitchFamily="18" charset="0"/>
                <a:cs typeface="Times New Roman" panose="02020603050405020304" pitchFamily="18" charset="0"/>
              </a:rPr>
              <a:t>&lt;/html&gt;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84342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6" name="Google Shape;116;p3" descr="A close up of a logo&#10;&#10;Description automatically generated"/>
          <p:cNvPicPr preferRelativeResize="0"/>
          <p:nvPr/>
        </p:nvPicPr>
        <p:blipFill rotWithShape="1">
          <a:blip r:embed="rId3">
            <a:alphaModFix/>
          </a:blip>
          <a:srcRect/>
          <a:stretch/>
        </p:blipFill>
        <p:spPr>
          <a:xfrm>
            <a:off x="11144008" y="88151"/>
            <a:ext cx="933598" cy="1398963"/>
          </a:xfrm>
          <a:prstGeom prst="rect">
            <a:avLst/>
          </a:prstGeom>
          <a:noFill/>
          <a:ln>
            <a:noFill/>
          </a:ln>
        </p:spPr>
      </p:pic>
      <p:sp>
        <p:nvSpPr>
          <p:cNvPr id="117" name="Google Shape;117;p3"/>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C55A11"/>
                </a:solidFill>
                <a:latin typeface="Calibri"/>
                <a:ea typeface="Calibri"/>
                <a:cs typeface="Calibri"/>
                <a:sym typeface="Calibri"/>
              </a:rPr>
              <a:t>Introduction to JavaScript</a:t>
            </a:r>
            <a:endParaRPr/>
          </a:p>
        </p:txBody>
      </p:sp>
      <p:cxnSp>
        <p:nvCxnSpPr>
          <p:cNvPr id="118" name="Google Shape;118;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19" name="Google Shape;119;p3"/>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2F5496"/>
                </a:solidFill>
                <a:latin typeface="Calibri"/>
                <a:ea typeface="Calibri"/>
                <a:cs typeface="Calibri"/>
                <a:sym typeface="Calibri"/>
              </a:rPr>
              <a:t>JavaScript - Basics</a:t>
            </a:r>
            <a:endParaRPr sz="2400" b="1">
              <a:solidFill>
                <a:srgbClr val="2F5496"/>
              </a:solidFill>
              <a:latin typeface="Calibri"/>
              <a:ea typeface="Calibri"/>
              <a:cs typeface="Calibri"/>
              <a:sym typeface="Calibri"/>
            </a:endParaRPr>
          </a:p>
        </p:txBody>
      </p:sp>
      <p:sp>
        <p:nvSpPr>
          <p:cNvPr id="3" name="Text Placeholder 2">
            <a:extLst>
              <a:ext uri="{FF2B5EF4-FFF2-40B4-BE49-F238E27FC236}">
                <a16:creationId xmlns:a16="http://schemas.microsoft.com/office/drawing/2014/main" id="{91483F90-7156-4B85-BAC6-95387ECAFD37}"/>
              </a:ext>
            </a:extLst>
          </p:cNvPr>
          <p:cNvSpPr>
            <a:spLocks noGrp="1"/>
          </p:cNvSpPr>
          <p:nvPr>
            <p:ph type="body" idx="1"/>
          </p:nvPr>
        </p:nvSpPr>
        <p:spPr>
          <a:xfrm>
            <a:off x="393111" y="1487114"/>
            <a:ext cx="6772422" cy="4351338"/>
          </a:xfrm>
        </p:spPr>
        <p:txBody>
          <a:bodyPr>
            <a:noAutofit/>
          </a:bodyPr>
          <a:lstStyle/>
          <a:p>
            <a:pPr marL="114300" indent="0">
              <a:buNone/>
            </a:pPr>
            <a:r>
              <a:rPr lang="en-US" sz="1400" dirty="0">
                <a:latin typeface="Times New Roman" panose="02020603050405020304" pitchFamily="18" charset="0"/>
                <a:cs typeface="Times New Roman" panose="02020603050405020304" pitchFamily="18" charset="0"/>
              </a:rPr>
              <a:t>&lt;html&gt;</a:t>
            </a:r>
          </a:p>
          <a:p>
            <a:pPr marL="114300" indent="0">
              <a:buNone/>
            </a:pPr>
            <a:r>
              <a:rPr lang="en-US" sz="1400" dirty="0">
                <a:latin typeface="Times New Roman" panose="02020603050405020304" pitchFamily="18" charset="0"/>
                <a:cs typeface="Times New Roman" panose="02020603050405020304" pitchFamily="18" charset="0"/>
              </a:rPr>
              <a:t>&lt;body&gt;</a:t>
            </a:r>
          </a:p>
          <a:p>
            <a:pPr marL="114300" indent="0">
              <a:buNone/>
            </a:pPr>
            <a:r>
              <a:rPr lang="en-US" sz="1400" dirty="0">
                <a:latin typeface="Times New Roman" panose="02020603050405020304" pitchFamily="18" charset="0"/>
                <a:cs typeface="Times New Roman" panose="02020603050405020304" pitchFamily="18" charset="0"/>
              </a:rPr>
              <a:t>&lt;script&gt;  </a:t>
            </a:r>
          </a:p>
          <a:p>
            <a:pPr marL="114300" indent="0">
              <a:buNone/>
            </a:pPr>
            <a:r>
              <a:rPr lang="en-US" sz="1400" dirty="0">
                <a:latin typeface="Times New Roman" panose="02020603050405020304" pitchFamily="18" charset="0"/>
                <a:cs typeface="Times New Roman" panose="02020603050405020304" pitchFamily="18" charset="0"/>
              </a:rPr>
              <a:t>var a=20;  </a:t>
            </a:r>
          </a:p>
          <a:p>
            <a:pPr marL="114300" indent="0">
              <a:buNone/>
            </a:pPr>
            <a:r>
              <a:rPr lang="en-US" sz="1400" dirty="0">
                <a:latin typeface="Times New Roman" panose="02020603050405020304" pitchFamily="18" charset="0"/>
                <a:cs typeface="Times New Roman" panose="02020603050405020304" pitchFamily="18" charset="0"/>
              </a:rPr>
              <a:t>if(a==10){  </a:t>
            </a:r>
          </a:p>
          <a:p>
            <a:pPr marL="114300" indent="0">
              <a:buNone/>
            </a:pPr>
            <a:r>
              <a:rPr lang="en-US" sz="1400" dirty="0" err="1">
                <a:latin typeface="Times New Roman" panose="02020603050405020304" pitchFamily="18" charset="0"/>
                <a:cs typeface="Times New Roman" panose="02020603050405020304" pitchFamily="18" charset="0"/>
              </a:rPr>
              <a:t>document.write</a:t>
            </a:r>
            <a:r>
              <a:rPr lang="en-US" sz="1400" dirty="0">
                <a:latin typeface="Times New Roman" panose="02020603050405020304" pitchFamily="18" charset="0"/>
                <a:cs typeface="Times New Roman" panose="02020603050405020304" pitchFamily="18" charset="0"/>
              </a:rPr>
              <a:t>("a is equal to 10");  </a:t>
            </a:r>
          </a:p>
          <a:p>
            <a:pPr marL="114300" indent="0">
              <a:buNone/>
            </a:pPr>
            <a:r>
              <a:rPr lang="en-US" sz="1400" dirty="0">
                <a:latin typeface="Times New Roman" panose="02020603050405020304" pitchFamily="18" charset="0"/>
                <a:cs typeface="Times New Roman" panose="02020603050405020304" pitchFamily="18" charset="0"/>
              </a:rPr>
              <a:t>}  </a:t>
            </a:r>
          </a:p>
          <a:p>
            <a:pPr marL="114300" indent="0">
              <a:buNone/>
            </a:pPr>
            <a:r>
              <a:rPr lang="en-US" sz="1400" dirty="0">
                <a:latin typeface="Times New Roman" panose="02020603050405020304" pitchFamily="18" charset="0"/>
                <a:cs typeface="Times New Roman" panose="02020603050405020304" pitchFamily="18" charset="0"/>
              </a:rPr>
              <a:t>else if(a==15){  </a:t>
            </a:r>
          </a:p>
          <a:p>
            <a:pPr marL="114300" indent="0">
              <a:buNone/>
            </a:pPr>
            <a:r>
              <a:rPr lang="en-US" sz="1400" dirty="0" err="1">
                <a:latin typeface="Times New Roman" panose="02020603050405020304" pitchFamily="18" charset="0"/>
                <a:cs typeface="Times New Roman" panose="02020603050405020304" pitchFamily="18" charset="0"/>
              </a:rPr>
              <a:t>document.write</a:t>
            </a:r>
            <a:r>
              <a:rPr lang="en-US" sz="1400" dirty="0">
                <a:latin typeface="Times New Roman" panose="02020603050405020304" pitchFamily="18" charset="0"/>
                <a:cs typeface="Times New Roman" panose="02020603050405020304" pitchFamily="18" charset="0"/>
              </a:rPr>
              <a:t>("a is equal to 15");  </a:t>
            </a:r>
          </a:p>
          <a:p>
            <a:pPr marL="114300" indent="0">
              <a:buNone/>
            </a:pPr>
            <a:r>
              <a:rPr lang="en-US" sz="1400" dirty="0">
                <a:latin typeface="Times New Roman" panose="02020603050405020304" pitchFamily="18" charset="0"/>
                <a:cs typeface="Times New Roman" panose="02020603050405020304" pitchFamily="18" charset="0"/>
              </a:rPr>
              <a:t>}  </a:t>
            </a:r>
          </a:p>
          <a:p>
            <a:pPr marL="114300" indent="0">
              <a:buNone/>
            </a:pPr>
            <a:r>
              <a:rPr lang="en-US" sz="1400" dirty="0">
                <a:latin typeface="Times New Roman" panose="02020603050405020304" pitchFamily="18" charset="0"/>
                <a:cs typeface="Times New Roman" panose="02020603050405020304" pitchFamily="18" charset="0"/>
              </a:rPr>
              <a:t>else if(a==20){  </a:t>
            </a:r>
          </a:p>
          <a:p>
            <a:pPr marL="114300" indent="0">
              <a:buNone/>
            </a:pPr>
            <a:r>
              <a:rPr lang="en-US" sz="1400" dirty="0" err="1">
                <a:latin typeface="Times New Roman" panose="02020603050405020304" pitchFamily="18" charset="0"/>
                <a:cs typeface="Times New Roman" panose="02020603050405020304" pitchFamily="18" charset="0"/>
              </a:rPr>
              <a:t>document.write</a:t>
            </a:r>
            <a:r>
              <a:rPr lang="en-US" sz="1400" dirty="0">
                <a:latin typeface="Times New Roman" panose="02020603050405020304" pitchFamily="18" charset="0"/>
                <a:cs typeface="Times New Roman" panose="02020603050405020304" pitchFamily="18" charset="0"/>
              </a:rPr>
              <a:t>("a is equal to 20");  </a:t>
            </a:r>
          </a:p>
          <a:p>
            <a:pPr marL="114300" indent="0">
              <a:buNone/>
            </a:pPr>
            <a:r>
              <a:rPr lang="en-US" sz="1400" dirty="0">
                <a:latin typeface="Times New Roman" panose="02020603050405020304" pitchFamily="18" charset="0"/>
                <a:cs typeface="Times New Roman" panose="02020603050405020304" pitchFamily="18" charset="0"/>
              </a:rPr>
              <a:t>}  </a:t>
            </a:r>
          </a:p>
          <a:p>
            <a:pPr marL="114300" indent="0">
              <a:buNone/>
            </a:pPr>
            <a:r>
              <a:rPr lang="en-US" sz="1400" dirty="0">
                <a:latin typeface="Times New Roman" panose="02020603050405020304" pitchFamily="18" charset="0"/>
                <a:cs typeface="Times New Roman" panose="02020603050405020304" pitchFamily="18" charset="0"/>
              </a:rPr>
              <a:t>else{  </a:t>
            </a:r>
          </a:p>
          <a:p>
            <a:pPr marL="114300" indent="0">
              <a:buNone/>
            </a:pPr>
            <a:r>
              <a:rPr lang="en-US" sz="1400" dirty="0" err="1">
                <a:latin typeface="Times New Roman" panose="02020603050405020304" pitchFamily="18" charset="0"/>
                <a:cs typeface="Times New Roman" panose="02020603050405020304" pitchFamily="18" charset="0"/>
              </a:rPr>
              <a:t>document.write</a:t>
            </a:r>
            <a:r>
              <a:rPr lang="en-US" sz="1400" dirty="0">
                <a:latin typeface="Times New Roman" panose="02020603050405020304" pitchFamily="18" charset="0"/>
                <a:cs typeface="Times New Roman" panose="02020603050405020304" pitchFamily="18" charset="0"/>
              </a:rPr>
              <a:t>("a is not equal to 10, 15 or 20");  </a:t>
            </a:r>
          </a:p>
          <a:p>
            <a:pPr marL="114300" indent="0">
              <a:buNone/>
            </a:pPr>
            <a:r>
              <a:rPr lang="en-US" sz="1400" dirty="0">
                <a:latin typeface="Times New Roman" panose="02020603050405020304" pitchFamily="18" charset="0"/>
                <a:cs typeface="Times New Roman" panose="02020603050405020304" pitchFamily="18" charset="0"/>
              </a:rPr>
              <a:t>}  </a:t>
            </a:r>
          </a:p>
          <a:p>
            <a:pPr marL="114300" indent="0">
              <a:buNone/>
            </a:pPr>
            <a:r>
              <a:rPr lang="en-US" sz="1400" dirty="0">
                <a:latin typeface="Times New Roman" panose="02020603050405020304" pitchFamily="18" charset="0"/>
                <a:cs typeface="Times New Roman" panose="02020603050405020304" pitchFamily="18" charset="0"/>
              </a:rPr>
              <a:t>&lt;/script&gt;  </a:t>
            </a:r>
          </a:p>
          <a:p>
            <a:pPr marL="114300" indent="0">
              <a:buNone/>
            </a:pPr>
            <a:r>
              <a:rPr lang="en-US" sz="1400" dirty="0">
                <a:latin typeface="Times New Roman" panose="02020603050405020304" pitchFamily="18" charset="0"/>
                <a:cs typeface="Times New Roman" panose="02020603050405020304" pitchFamily="18" charset="0"/>
              </a:rPr>
              <a:t>&lt;/body&gt;</a:t>
            </a:r>
          </a:p>
          <a:p>
            <a:pPr marL="114300" indent="0">
              <a:buNone/>
            </a:pPr>
            <a:r>
              <a:rPr lang="en-US" sz="1400" dirty="0">
                <a:latin typeface="Times New Roman" panose="02020603050405020304" pitchFamily="18" charset="0"/>
                <a:cs typeface="Times New Roman" panose="02020603050405020304" pitchFamily="18" charset="0"/>
              </a:rPr>
              <a:t>&lt;/html&gt;</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06503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6" name="Google Shape;116;p3" descr="A close up of a logo&#10;&#10;Description automatically generated"/>
          <p:cNvPicPr preferRelativeResize="0"/>
          <p:nvPr/>
        </p:nvPicPr>
        <p:blipFill rotWithShape="1">
          <a:blip r:embed="rId3">
            <a:alphaModFix/>
          </a:blip>
          <a:srcRect/>
          <a:stretch/>
        </p:blipFill>
        <p:spPr>
          <a:xfrm>
            <a:off x="11144008" y="88151"/>
            <a:ext cx="933598" cy="1398963"/>
          </a:xfrm>
          <a:prstGeom prst="rect">
            <a:avLst/>
          </a:prstGeom>
          <a:noFill/>
          <a:ln>
            <a:noFill/>
          </a:ln>
        </p:spPr>
      </p:pic>
      <p:sp>
        <p:nvSpPr>
          <p:cNvPr id="117" name="Google Shape;117;p3"/>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C55A11"/>
                </a:solidFill>
                <a:latin typeface="Calibri"/>
                <a:ea typeface="Calibri"/>
                <a:cs typeface="Calibri"/>
                <a:sym typeface="Calibri"/>
              </a:rPr>
              <a:t>Introduction to JavaScript</a:t>
            </a:r>
            <a:endParaRPr/>
          </a:p>
        </p:txBody>
      </p:sp>
      <p:cxnSp>
        <p:nvCxnSpPr>
          <p:cNvPr id="118" name="Google Shape;118;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19" name="Google Shape;119;p3"/>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2F5496"/>
                </a:solidFill>
                <a:latin typeface="Calibri"/>
                <a:ea typeface="Calibri"/>
                <a:cs typeface="Calibri"/>
                <a:sym typeface="Calibri"/>
              </a:rPr>
              <a:t>JavaScript - Basics</a:t>
            </a:r>
            <a:endParaRPr sz="2400" b="1">
              <a:solidFill>
                <a:srgbClr val="2F5496"/>
              </a:solidFill>
              <a:latin typeface="Calibri"/>
              <a:ea typeface="Calibri"/>
              <a:cs typeface="Calibri"/>
              <a:sym typeface="Calibri"/>
            </a:endParaRPr>
          </a:p>
        </p:txBody>
      </p:sp>
      <p:sp>
        <p:nvSpPr>
          <p:cNvPr id="3" name="Text Placeholder 2">
            <a:extLst>
              <a:ext uri="{FF2B5EF4-FFF2-40B4-BE49-F238E27FC236}">
                <a16:creationId xmlns:a16="http://schemas.microsoft.com/office/drawing/2014/main" id="{91483F90-7156-4B85-BAC6-95387ECAFD37}"/>
              </a:ext>
            </a:extLst>
          </p:cNvPr>
          <p:cNvSpPr>
            <a:spLocks noGrp="1"/>
          </p:cNvSpPr>
          <p:nvPr>
            <p:ph type="body" idx="1"/>
          </p:nvPr>
        </p:nvSpPr>
        <p:spPr>
          <a:xfrm>
            <a:off x="393111" y="1513221"/>
            <a:ext cx="4915486" cy="4351338"/>
          </a:xfrm>
        </p:spPr>
        <p:txBody>
          <a:bodyPr>
            <a:normAutofit fontScale="25000" lnSpcReduction="20000"/>
          </a:bodyPr>
          <a:lstStyle/>
          <a:p>
            <a:pPr marL="114300" indent="0">
              <a:buNone/>
            </a:pPr>
            <a:r>
              <a:rPr lang="en-IN" sz="9600" dirty="0"/>
              <a:t>&lt;script&gt;  </a:t>
            </a:r>
          </a:p>
          <a:p>
            <a:pPr marL="114300" indent="0">
              <a:buNone/>
            </a:pPr>
            <a:r>
              <a:rPr lang="en-IN" sz="9600" dirty="0"/>
              <a:t>var grade='B';  </a:t>
            </a:r>
          </a:p>
          <a:p>
            <a:pPr marL="114300" indent="0">
              <a:buNone/>
            </a:pPr>
            <a:r>
              <a:rPr lang="en-IN" sz="9600" dirty="0"/>
              <a:t>var result;  </a:t>
            </a:r>
          </a:p>
          <a:p>
            <a:pPr marL="114300" indent="0">
              <a:buNone/>
            </a:pPr>
            <a:r>
              <a:rPr lang="en-IN" sz="9600" dirty="0"/>
              <a:t>switch(grade){  </a:t>
            </a:r>
          </a:p>
          <a:p>
            <a:pPr marL="114300" indent="0">
              <a:buNone/>
            </a:pPr>
            <a:r>
              <a:rPr lang="en-IN" sz="9600" dirty="0"/>
              <a:t>case 'A':  </a:t>
            </a:r>
          </a:p>
          <a:p>
            <a:pPr marL="114300" indent="0">
              <a:buNone/>
            </a:pPr>
            <a:r>
              <a:rPr lang="en-IN" sz="9600" dirty="0"/>
              <a:t>result="A Grade";  </a:t>
            </a:r>
          </a:p>
          <a:p>
            <a:pPr marL="114300" indent="0">
              <a:buNone/>
            </a:pPr>
            <a:r>
              <a:rPr lang="en-IN" sz="9600" dirty="0"/>
              <a:t>break;  </a:t>
            </a:r>
          </a:p>
          <a:p>
            <a:pPr marL="114300" indent="0">
              <a:buNone/>
            </a:pPr>
            <a:r>
              <a:rPr lang="en-IN" sz="9600" dirty="0"/>
              <a:t>case 'B':  </a:t>
            </a:r>
          </a:p>
          <a:p>
            <a:pPr marL="114300" indent="0">
              <a:buNone/>
            </a:pPr>
            <a:r>
              <a:rPr lang="en-IN" sz="9600" dirty="0"/>
              <a:t>result="B Grade";  </a:t>
            </a:r>
          </a:p>
          <a:p>
            <a:pPr marL="114300" indent="0">
              <a:buNone/>
            </a:pPr>
            <a:r>
              <a:rPr lang="en-IN" sz="9600" dirty="0"/>
              <a:t>break;  </a:t>
            </a:r>
          </a:p>
          <a:p>
            <a:pPr marL="114300" indent="0">
              <a:buNone/>
            </a:pPr>
            <a:r>
              <a:rPr lang="en-IN" sz="9600" dirty="0"/>
              <a:t>case 'C':  </a:t>
            </a:r>
          </a:p>
          <a:p>
            <a:endParaRPr lang="en-IN"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6C8EFBD-F4C3-B204-52C3-33789E159BDF}"/>
              </a:ext>
            </a:extLst>
          </p:cNvPr>
          <p:cNvSpPr txBox="1"/>
          <p:nvPr/>
        </p:nvSpPr>
        <p:spPr>
          <a:xfrm>
            <a:off x="7441809" y="2019985"/>
            <a:ext cx="3559125" cy="369332"/>
          </a:xfrm>
          <a:prstGeom prst="rect">
            <a:avLst/>
          </a:prstGeom>
          <a:noFill/>
        </p:spPr>
        <p:txBody>
          <a:bodyPr wrap="square" rtlCol="0">
            <a:spAutoFit/>
          </a:bodyPr>
          <a:lstStyle/>
          <a:p>
            <a:endParaRPr lang="en-IN" sz="1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F51FA2D-B702-0F9E-B666-06FFE53DBE9B}"/>
              </a:ext>
            </a:extLst>
          </p:cNvPr>
          <p:cNvSpPr txBox="1"/>
          <p:nvPr/>
        </p:nvSpPr>
        <p:spPr>
          <a:xfrm>
            <a:off x="5514535" y="4360985"/>
            <a:ext cx="3263705" cy="2462213"/>
          </a:xfrm>
          <a:prstGeom prst="rect">
            <a:avLst/>
          </a:prstGeom>
          <a:noFill/>
        </p:spPr>
        <p:txBody>
          <a:bodyPr wrap="square" rtlCol="0">
            <a:spAutoFit/>
          </a:bodyPr>
          <a:lstStyle/>
          <a:p>
            <a:r>
              <a:rPr lang="en-US" sz="2000" dirty="0"/>
              <a:t>result="C Grade";  </a:t>
            </a:r>
          </a:p>
          <a:p>
            <a:r>
              <a:rPr lang="en-US" sz="2000" dirty="0"/>
              <a:t>break;  </a:t>
            </a:r>
          </a:p>
          <a:p>
            <a:r>
              <a:rPr lang="en-US" sz="2000" dirty="0"/>
              <a:t>default:  </a:t>
            </a:r>
          </a:p>
          <a:p>
            <a:r>
              <a:rPr lang="en-US" sz="2000" dirty="0"/>
              <a:t>result="No Grade";  </a:t>
            </a:r>
          </a:p>
          <a:p>
            <a:r>
              <a:rPr lang="en-US" sz="2000" dirty="0"/>
              <a:t>}  </a:t>
            </a:r>
          </a:p>
          <a:p>
            <a:r>
              <a:rPr lang="en-US" sz="2000" dirty="0" err="1"/>
              <a:t>document.write</a:t>
            </a:r>
            <a:r>
              <a:rPr lang="en-US" sz="2000" dirty="0"/>
              <a:t>(result);  </a:t>
            </a:r>
          </a:p>
          <a:p>
            <a:r>
              <a:rPr lang="en-US" sz="2000" dirty="0"/>
              <a:t>&lt;/script&gt;  </a:t>
            </a:r>
          </a:p>
          <a:p>
            <a:endParaRPr lang="en-IN" dirty="0"/>
          </a:p>
        </p:txBody>
      </p:sp>
    </p:spTree>
    <p:extLst>
      <p:ext uri="{BB962C8B-B14F-4D97-AF65-F5344CB8AC3E}">
        <p14:creationId xmlns:p14="http://schemas.microsoft.com/office/powerpoint/2010/main" val="2036124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6" name="Google Shape;116;p3" descr="A close up of a logo&#10;&#10;Description automatically generated"/>
          <p:cNvPicPr preferRelativeResize="0"/>
          <p:nvPr/>
        </p:nvPicPr>
        <p:blipFill rotWithShape="1">
          <a:blip r:embed="rId3">
            <a:alphaModFix/>
          </a:blip>
          <a:srcRect/>
          <a:stretch/>
        </p:blipFill>
        <p:spPr>
          <a:xfrm>
            <a:off x="11144008" y="88151"/>
            <a:ext cx="933598" cy="1398963"/>
          </a:xfrm>
          <a:prstGeom prst="rect">
            <a:avLst/>
          </a:prstGeom>
          <a:noFill/>
          <a:ln>
            <a:noFill/>
          </a:ln>
        </p:spPr>
      </p:pic>
      <p:sp>
        <p:nvSpPr>
          <p:cNvPr id="117" name="Google Shape;117;p3"/>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C55A11"/>
                </a:solidFill>
                <a:latin typeface="Calibri"/>
                <a:ea typeface="Calibri"/>
                <a:cs typeface="Calibri"/>
                <a:sym typeface="Calibri"/>
              </a:rPr>
              <a:t>Introduction to JavaScript</a:t>
            </a:r>
            <a:endParaRPr/>
          </a:p>
        </p:txBody>
      </p:sp>
      <p:cxnSp>
        <p:nvCxnSpPr>
          <p:cNvPr id="118" name="Google Shape;118;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19" name="Google Shape;119;p3"/>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2F5496"/>
                </a:solidFill>
                <a:latin typeface="Calibri"/>
                <a:ea typeface="Calibri"/>
                <a:cs typeface="Calibri"/>
                <a:sym typeface="Calibri"/>
              </a:rPr>
              <a:t>JavaScript - Basics</a:t>
            </a:r>
            <a:endParaRPr sz="2400" b="1">
              <a:solidFill>
                <a:srgbClr val="2F5496"/>
              </a:solidFill>
              <a:latin typeface="Calibri"/>
              <a:ea typeface="Calibri"/>
              <a:cs typeface="Calibri"/>
              <a:sym typeface="Calibri"/>
            </a:endParaRPr>
          </a:p>
        </p:txBody>
      </p:sp>
      <p:sp>
        <p:nvSpPr>
          <p:cNvPr id="4" name="Text Placeholder 3">
            <a:extLst>
              <a:ext uri="{FF2B5EF4-FFF2-40B4-BE49-F238E27FC236}">
                <a16:creationId xmlns:a16="http://schemas.microsoft.com/office/drawing/2014/main" id="{12207A9A-C149-44FA-9792-C954FB0A2978}"/>
              </a:ext>
            </a:extLst>
          </p:cNvPr>
          <p:cNvSpPr>
            <a:spLocks noGrp="1"/>
          </p:cNvSpPr>
          <p:nvPr>
            <p:ph type="body" idx="1"/>
          </p:nvPr>
        </p:nvSpPr>
        <p:spPr/>
        <p:txBody>
          <a:bodyPr/>
          <a:lstStyle/>
          <a:p>
            <a:r>
              <a:rPr lang="en-IN" dirty="0"/>
              <a:t>The web pages are of two types</a:t>
            </a:r>
          </a:p>
          <a:p>
            <a:endParaRPr lang="en-IN" dirty="0"/>
          </a:p>
          <a:p>
            <a:r>
              <a:rPr lang="en-IN" dirty="0"/>
              <a:t>Static web page</a:t>
            </a:r>
          </a:p>
          <a:p>
            <a:r>
              <a:rPr lang="en-IN" dirty="0"/>
              <a:t>Dynamic web page</a:t>
            </a:r>
          </a:p>
        </p:txBody>
      </p:sp>
    </p:spTree>
    <p:extLst>
      <p:ext uri="{BB962C8B-B14F-4D97-AF65-F5344CB8AC3E}">
        <p14:creationId xmlns:p14="http://schemas.microsoft.com/office/powerpoint/2010/main" val="1599363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6" name="Google Shape;116;p3" descr="A close up of a logo&#10;&#10;Description automatically generated"/>
          <p:cNvPicPr preferRelativeResize="0"/>
          <p:nvPr/>
        </p:nvPicPr>
        <p:blipFill rotWithShape="1">
          <a:blip r:embed="rId3">
            <a:alphaModFix/>
          </a:blip>
          <a:srcRect/>
          <a:stretch/>
        </p:blipFill>
        <p:spPr>
          <a:xfrm>
            <a:off x="11144008" y="88151"/>
            <a:ext cx="933598" cy="1398963"/>
          </a:xfrm>
          <a:prstGeom prst="rect">
            <a:avLst/>
          </a:prstGeom>
          <a:noFill/>
          <a:ln>
            <a:noFill/>
          </a:ln>
        </p:spPr>
      </p:pic>
      <p:sp>
        <p:nvSpPr>
          <p:cNvPr id="117" name="Google Shape;117;p3"/>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C55A11"/>
                </a:solidFill>
                <a:latin typeface="Calibri"/>
                <a:ea typeface="Calibri"/>
                <a:cs typeface="Calibri"/>
                <a:sym typeface="Calibri"/>
              </a:rPr>
              <a:t>Introduction to JavaScript</a:t>
            </a:r>
            <a:endParaRPr/>
          </a:p>
        </p:txBody>
      </p:sp>
      <p:cxnSp>
        <p:nvCxnSpPr>
          <p:cNvPr id="118" name="Google Shape;118;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19" name="Google Shape;119;p3"/>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2F5496"/>
                </a:solidFill>
                <a:latin typeface="Calibri"/>
                <a:ea typeface="Calibri"/>
                <a:cs typeface="Calibri"/>
                <a:sym typeface="Calibri"/>
              </a:rPr>
              <a:t>JavaScript - Basics</a:t>
            </a:r>
            <a:endParaRPr sz="2400" b="1">
              <a:solidFill>
                <a:srgbClr val="2F5496"/>
              </a:solidFill>
              <a:latin typeface="Calibri"/>
              <a:ea typeface="Calibri"/>
              <a:cs typeface="Calibri"/>
              <a:sym typeface="Calibri"/>
            </a:endParaRPr>
          </a:p>
        </p:txBody>
      </p:sp>
      <p:sp>
        <p:nvSpPr>
          <p:cNvPr id="3" name="Text Placeholder 2">
            <a:extLst>
              <a:ext uri="{FF2B5EF4-FFF2-40B4-BE49-F238E27FC236}">
                <a16:creationId xmlns:a16="http://schemas.microsoft.com/office/drawing/2014/main" id="{91483F90-7156-4B85-BAC6-95387ECAFD37}"/>
              </a:ext>
            </a:extLst>
          </p:cNvPr>
          <p:cNvSpPr>
            <a:spLocks noGrp="1"/>
          </p:cNvSpPr>
          <p:nvPr>
            <p:ph type="body" idx="1"/>
          </p:nvPr>
        </p:nvSpPr>
        <p:spPr/>
        <p:txBody>
          <a:bodyPr/>
          <a:lstStyle/>
          <a:p>
            <a:pPr marL="114300" indent="0">
              <a:buNone/>
            </a:pPr>
            <a:r>
              <a:rPr lang="en-US" b="1" u="sng" dirty="0">
                <a:solidFill>
                  <a:srgbClr val="7030A0"/>
                </a:solidFill>
              </a:rPr>
              <a:t>Java script loops</a:t>
            </a:r>
          </a:p>
          <a:p>
            <a:pPr algn="just"/>
            <a:endParaRPr lang="en-US" b="0" i="0" dirty="0">
              <a:solidFill>
                <a:srgbClr val="333333"/>
              </a:solidFill>
              <a:effectLst/>
              <a:latin typeface="inter-regular"/>
            </a:endParaRPr>
          </a:p>
          <a:p>
            <a:pPr marL="114300" indent="0" algn="just">
              <a:buNone/>
            </a:pPr>
            <a:r>
              <a:rPr lang="en-US" b="0" i="0" dirty="0">
                <a:solidFill>
                  <a:srgbClr val="333333"/>
                </a:solidFill>
                <a:effectLst/>
                <a:latin typeface="inter-regular"/>
              </a:rPr>
              <a:t>There are four types of loops in JavaScript.</a:t>
            </a:r>
          </a:p>
          <a:p>
            <a:pPr algn="just">
              <a:buFont typeface="+mj-lt"/>
              <a:buAutoNum type="arabicPeriod"/>
            </a:pPr>
            <a:r>
              <a:rPr lang="en-US" b="0" i="0" dirty="0">
                <a:solidFill>
                  <a:srgbClr val="000000"/>
                </a:solidFill>
                <a:effectLst/>
                <a:latin typeface="inter-regular"/>
              </a:rPr>
              <a:t>for loop</a:t>
            </a:r>
          </a:p>
          <a:p>
            <a:pPr algn="just">
              <a:buFont typeface="+mj-lt"/>
              <a:buAutoNum type="arabicPeriod"/>
            </a:pPr>
            <a:r>
              <a:rPr lang="en-US" b="0" i="0" dirty="0">
                <a:solidFill>
                  <a:srgbClr val="000000"/>
                </a:solidFill>
                <a:effectLst/>
                <a:latin typeface="inter-regular"/>
              </a:rPr>
              <a:t>while loop</a:t>
            </a:r>
          </a:p>
          <a:p>
            <a:pPr algn="just">
              <a:buFont typeface="+mj-lt"/>
              <a:buAutoNum type="arabicPeriod"/>
            </a:pPr>
            <a:r>
              <a:rPr lang="en-US" b="0" i="0" dirty="0">
                <a:solidFill>
                  <a:srgbClr val="000000"/>
                </a:solidFill>
                <a:effectLst/>
                <a:latin typeface="inter-regular"/>
              </a:rPr>
              <a:t>do-while loop</a:t>
            </a:r>
          </a:p>
          <a:p>
            <a:pPr algn="just">
              <a:buFont typeface="+mj-lt"/>
              <a:buAutoNum type="arabicPeriod"/>
            </a:pPr>
            <a:r>
              <a:rPr lang="en-US" b="0" i="0" dirty="0">
                <a:solidFill>
                  <a:srgbClr val="000000"/>
                </a:solidFill>
                <a:effectLst/>
                <a:latin typeface="inter-regular"/>
              </a:rPr>
              <a:t>for-in loop</a:t>
            </a:r>
          </a:p>
          <a:p>
            <a:endParaRPr lang="en-IN" dirty="0"/>
          </a:p>
        </p:txBody>
      </p:sp>
    </p:spTree>
    <p:extLst>
      <p:ext uri="{BB962C8B-B14F-4D97-AF65-F5344CB8AC3E}">
        <p14:creationId xmlns:p14="http://schemas.microsoft.com/office/powerpoint/2010/main" val="33470984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6" name="Google Shape;116;p3" descr="A close up of a logo&#10;&#10;Description automatically generated"/>
          <p:cNvPicPr preferRelativeResize="0"/>
          <p:nvPr/>
        </p:nvPicPr>
        <p:blipFill rotWithShape="1">
          <a:blip r:embed="rId3">
            <a:alphaModFix/>
          </a:blip>
          <a:srcRect/>
          <a:stretch/>
        </p:blipFill>
        <p:spPr>
          <a:xfrm>
            <a:off x="11144008" y="88151"/>
            <a:ext cx="933598" cy="1398963"/>
          </a:xfrm>
          <a:prstGeom prst="rect">
            <a:avLst/>
          </a:prstGeom>
          <a:noFill/>
          <a:ln>
            <a:noFill/>
          </a:ln>
        </p:spPr>
      </p:pic>
      <p:sp>
        <p:nvSpPr>
          <p:cNvPr id="117" name="Google Shape;117;p3"/>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C55A11"/>
                </a:solidFill>
                <a:latin typeface="Calibri"/>
                <a:ea typeface="Calibri"/>
                <a:cs typeface="Calibri"/>
                <a:sym typeface="Calibri"/>
              </a:rPr>
              <a:t>Introduction to JavaScript</a:t>
            </a:r>
            <a:endParaRPr/>
          </a:p>
        </p:txBody>
      </p:sp>
      <p:cxnSp>
        <p:nvCxnSpPr>
          <p:cNvPr id="118" name="Google Shape;118;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19" name="Google Shape;119;p3"/>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2F5496"/>
                </a:solidFill>
                <a:latin typeface="Calibri"/>
                <a:ea typeface="Calibri"/>
                <a:cs typeface="Calibri"/>
                <a:sym typeface="Calibri"/>
              </a:rPr>
              <a:t>JavaScript - Basics</a:t>
            </a:r>
            <a:endParaRPr sz="2400" b="1">
              <a:solidFill>
                <a:srgbClr val="2F5496"/>
              </a:solidFill>
              <a:latin typeface="Calibri"/>
              <a:ea typeface="Calibri"/>
              <a:cs typeface="Calibri"/>
              <a:sym typeface="Calibri"/>
            </a:endParaRPr>
          </a:p>
        </p:txBody>
      </p:sp>
      <p:sp>
        <p:nvSpPr>
          <p:cNvPr id="3" name="Text Placeholder 2">
            <a:extLst>
              <a:ext uri="{FF2B5EF4-FFF2-40B4-BE49-F238E27FC236}">
                <a16:creationId xmlns:a16="http://schemas.microsoft.com/office/drawing/2014/main" id="{91483F90-7156-4B85-BAC6-95387ECAFD37}"/>
              </a:ext>
            </a:extLst>
          </p:cNvPr>
          <p:cNvSpPr>
            <a:spLocks noGrp="1"/>
          </p:cNvSpPr>
          <p:nvPr>
            <p:ph type="body" idx="1"/>
          </p:nvPr>
        </p:nvSpPr>
        <p:spPr>
          <a:xfrm>
            <a:off x="485775" y="1701800"/>
            <a:ext cx="8229600" cy="4351338"/>
          </a:xfrm>
        </p:spPr>
        <p:txBody>
          <a:bodyPr/>
          <a:lstStyle/>
          <a:p>
            <a:pPr marL="114300" indent="0">
              <a:buNone/>
            </a:pPr>
            <a:r>
              <a:rPr lang="en-IN" b="1" u="sng" dirty="0">
                <a:solidFill>
                  <a:schemeClr val="accent2"/>
                </a:solidFill>
              </a:rPr>
              <a:t>For loop</a:t>
            </a:r>
          </a:p>
          <a:p>
            <a:pPr marL="114300" indent="0">
              <a:buNone/>
            </a:pPr>
            <a:endParaRPr lang="en-IN" dirty="0"/>
          </a:p>
          <a:p>
            <a:pPr marL="114300" indent="0">
              <a:buNone/>
            </a:pPr>
            <a:r>
              <a:rPr lang="en-IN" dirty="0"/>
              <a:t>&lt;script&gt;  </a:t>
            </a:r>
          </a:p>
          <a:p>
            <a:pPr marL="114300" indent="0">
              <a:buNone/>
            </a:pPr>
            <a:r>
              <a:rPr lang="en-IN" dirty="0"/>
              <a:t>for (</a:t>
            </a:r>
            <a:r>
              <a:rPr lang="en-IN" dirty="0" err="1"/>
              <a:t>i</a:t>
            </a:r>
            <a:r>
              <a:rPr lang="en-IN" dirty="0"/>
              <a:t>=1; </a:t>
            </a:r>
            <a:r>
              <a:rPr lang="en-IN" dirty="0" err="1"/>
              <a:t>i</a:t>
            </a:r>
            <a:r>
              <a:rPr lang="en-IN" dirty="0"/>
              <a:t>&lt;=5; </a:t>
            </a:r>
            <a:r>
              <a:rPr lang="en-IN" dirty="0" err="1"/>
              <a:t>i</a:t>
            </a:r>
            <a:r>
              <a:rPr lang="en-IN" dirty="0"/>
              <a:t>++)  </a:t>
            </a:r>
          </a:p>
          <a:p>
            <a:pPr marL="114300" indent="0">
              <a:buNone/>
            </a:pPr>
            <a:r>
              <a:rPr lang="en-IN" dirty="0"/>
              <a:t>{  </a:t>
            </a:r>
          </a:p>
          <a:p>
            <a:pPr marL="114300" indent="0">
              <a:buNone/>
            </a:pPr>
            <a:r>
              <a:rPr lang="en-IN" dirty="0" err="1"/>
              <a:t>document.write</a:t>
            </a:r>
            <a:r>
              <a:rPr lang="en-IN" dirty="0"/>
              <a:t>(</a:t>
            </a:r>
            <a:r>
              <a:rPr lang="en-IN" dirty="0" err="1"/>
              <a:t>i</a:t>
            </a:r>
            <a:r>
              <a:rPr lang="en-IN" dirty="0"/>
              <a:t> + "&lt;</a:t>
            </a:r>
            <a:r>
              <a:rPr lang="en-IN" dirty="0" err="1"/>
              <a:t>br</a:t>
            </a:r>
            <a:r>
              <a:rPr lang="en-IN" dirty="0"/>
              <a:t>/&gt;")  </a:t>
            </a:r>
          </a:p>
          <a:p>
            <a:pPr marL="114300" indent="0">
              <a:buNone/>
            </a:pPr>
            <a:r>
              <a:rPr lang="en-IN" dirty="0"/>
              <a:t>}  </a:t>
            </a:r>
          </a:p>
          <a:p>
            <a:pPr marL="114300" indent="0">
              <a:buNone/>
            </a:pPr>
            <a:r>
              <a:rPr lang="en-IN" dirty="0"/>
              <a:t>&lt;/script&gt; </a:t>
            </a:r>
          </a:p>
        </p:txBody>
      </p:sp>
    </p:spTree>
    <p:extLst>
      <p:ext uri="{BB962C8B-B14F-4D97-AF65-F5344CB8AC3E}">
        <p14:creationId xmlns:p14="http://schemas.microsoft.com/office/powerpoint/2010/main" val="34038799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6" name="Google Shape;116;p3" descr="A close up of a logo&#10;&#10;Description automatically generated"/>
          <p:cNvPicPr preferRelativeResize="0"/>
          <p:nvPr/>
        </p:nvPicPr>
        <p:blipFill rotWithShape="1">
          <a:blip r:embed="rId3">
            <a:alphaModFix/>
          </a:blip>
          <a:srcRect/>
          <a:stretch/>
        </p:blipFill>
        <p:spPr>
          <a:xfrm>
            <a:off x="11144008" y="88151"/>
            <a:ext cx="933598" cy="1398963"/>
          </a:xfrm>
          <a:prstGeom prst="rect">
            <a:avLst/>
          </a:prstGeom>
          <a:noFill/>
          <a:ln>
            <a:noFill/>
          </a:ln>
        </p:spPr>
      </p:pic>
      <p:sp>
        <p:nvSpPr>
          <p:cNvPr id="117" name="Google Shape;117;p3"/>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C55A11"/>
                </a:solidFill>
                <a:latin typeface="Calibri"/>
                <a:ea typeface="Calibri"/>
                <a:cs typeface="Calibri"/>
                <a:sym typeface="Calibri"/>
              </a:rPr>
              <a:t>Introduction to JavaScript</a:t>
            </a:r>
            <a:endParaRPr/>
          </a:p>
        </p:txBody>
      </p:sp>
      <p:cxnSp>
        <p:nvCxnSpPr>
          <p:cNvPr id="118" name="Google Shape;118;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19" name="Google Shape;119;p3"/>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2F5496"/>
                </a:solidFill>
                <a:latin typeface="Calibri"/>
                <a:ea typeface="Calibri"/>
                <a:cs typeface="Calibri"/>
                <a:sym typeface="Calibri"/>
              </a:rPr>
              <a:t>JavaScript - Basics</a:t>
            </a:r>
            <a:endParaRPr sz="2400" b="1">
              <a:solidFill>
                <a:srgbClr val="2F5496"/>
              </a:solidFill>
              <a:latin typeface="Calibri"/>
              <a:ea typeface="Calibri"/>
              <a:cs typeface="Calibri"/>
              <a:sym typeface="Calibri"/>
            </a:endParaRPr>
          </a:p>
        </p:txBody>
      </p:sp>
      <p:sp>
        <p:nvSpPr>
          <p:cNvPr id="3" name="Text Placeholder 2">
            <a:extLst>
              <a:ext uri="{FF2B5EF4-FFF2-40B4-BE49-F238E27FC236}">
                <a16:creationId xmlns:a16="http://schemas.microsoft.com/office/drawing/2014/main" id="{91483F90-7156-4B85-BAC6-95387ECAFD37}"/>
              </a:ext>
            </a:extLst>
          </p:cNvPr>
          <p:cNvSpPr>
            <a:spLocks noGrp="1"/>
          </p:cNvSpPr>
          <p:nvPr>
            <p:ph type="body" idx="1"/>
          </p:nvPr>
        </p:nvSpPr>
        <p:spPr>
          <a:xfrm>
            <a:off x="371880" y="1625599"/>
            <a:ext cx="10515600" cy="4980159"/>
          </a:xfrm>
        </p:spPr>
        <p:txBody>
          <a:bodyPr>
            <a:normAutofit lnSpcReduction="10000"/>
          </a:bodyPr>
          <a:lstStyle/>
          <a:p>
            <a:pPr marL="114300" indent="0">
              <a:buNone/>
            </a:pPr>
            <a:r>
              <a:rPr lang="en-US" b="1" u="sng" dirty="0">
                <a:solidFill>
                  <a:schemeClr val="accent2"/>
                </a:solidFill>
              </a:rPr>
              <a:t>While loop</a:t>
            </a:r>
          </a:p>
          <a:p>
            <a:pPr marL="114300" indent="0">
              <a:buNone/>
            </a:pPr>
            <a:endParaRPr lang="en-IN" dirty="0"/>
          </a:p>
          <a:p>
            <a:pPr marL="114300" indent="0">
              <a:buNone/>
            </a:pPr>
            <a:r>
              <a:rPr lang="en-IN" dirty="0"/>
              <a:t>&lt;script&gt;  </a:t>
            </a:r>
          </a:p>
          <a:p>
            <a:pPr marL="114300" indent="0">
              <a:buNone/>
            </a:pPr>
            <a:r>
              <a:rPr lang="en-IN" dirty="0"/>
              <a:t>var </a:t>
            </a:r>
            <a:r>
              <a:rPr lang="en-IN" dirty="0" err="1"/>
              <a:t>i</a:t>
            </a:r>
            <a:r>
              <a:rPr lang="en-IN" dirty="0"/>
              <a:t>=11;  </a:t>
            </a:r>
          </a:p>
          <a:p>
            <a:pPr marL="114300" indent="0">
              <a:buNone/>
            </a:pPr>
            <a:r>
              <a:rPr lang="en-IN" dirty="0"/>
              <a:t>while (</a:t>
            </a:r>
            <a:r>
              <a:rPr lang="en-IN" dirty="0" err="1"/>
              <a:t>i</a:t>
            </a:r>
            <a:r>
              <a:rPr lang="en-IN" dirty="0"/>
              <a:t>&lt;=15)  </a:t>
            </a:r>
          </a:p>
          <a:p>
            <a:pPr marL="114300" indent="0">
              <a:buNone/>
            </a:pPr>
            <a:r>
              <a:rPr lang="en-IN" dirty="0"/>
              <a:t>{  </a:t>
            </a:r>
          </a:p>
          <a:p>
            <a:pPr marL="114300" indent="0">
              <a:buNone/>
            </a:pPr>
            <a:r>
              <a:rPr lang="en-IN" dirty="0" err="1"/>
              <a:t>document.write</a:t>
            </a:r>
            <a:r>
              <a:rPr lang="en-IN" dirty="0"/>
              <a:t>(</a:t>
            </a:r>
            <a:r>
              <a:rPr lang="en-IN" dirty="0" err="1"/>
              <a:t>i</a:t>
            </a:r>
            <a:r>
              <a:rPr lang="en-IN" dirty="0"/>
              <a:t> + "&lt;</a:t>
            </a:r>
            <a:r>
              <a:rPr lang="en-IN" dirty="0" err="1"/>
              <a:t>br</a:t>
            </a:r>
            <a:r>
              <a:rPr lang="en-IN" dirty="0"/>
              <a:t>/&gt;");  </a:t>
            </a:r>
          </a:p>
          <a:p>
            <a:pPr marL="114300" indent="0">
              <a:buNone/>
            </a:pPr>
            <a:r>
              <a:rPr lang="en-IN" dirty="0" err="1"/>
              <a:t>i</a:t>
            </a:r>
            <a:r>
              <a:rPr lang="en-IN" dirty="0"/>
              <a:t>++;  </a:t>
            </a:r>
          </a:p>
          <a:p>
            <a:pPr marL="114300" indent="0">
              <a:buNone/>
            </a:pPr>
            <a:r>
              <a:rPr lang="en-IN" dirty="0"/>
              <a:t>}  </a:t>
            </a:r>
          </a:p>
          <a:p>
            <a:pPr marL="114300" indent="0">
              <a:buNone/>
            </a:pPr>
            <a:r>
              <a:rPr lang="en-IN" dirty="0"/>
              <a:t>&lt;/script&gt;  </a:t>
            </a:r>
          </a:p>
        </p:txBody>
      </p:sp>
    </p:spTree>
    <p:extLst>
      <p:ext uri="{BB962C8B-B14F-4D97-AF65-F5344CB8AC3E}">
        <p14:creationId xmlns:p14="http://schemas.microsoft.com/office/powerpoint/2010/main" val="19390239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6" name="Google Shape;116;p3" descr="A close up of a logo&#10;&#10;Description automatically generated"/>
          <p:cNvPicPr preferRelativeResize="0"/>
          <p:nvPr/>
        </p:nvPicPr>
        <p:blipFill rotWithShape="1">
          <a:blip r:embed="rId3">
            <a:alphaModFix/>
          </a:blip>
          <a:srcRect/>
          <a:stretch/>
        </p:blipFill>
        <p:spPr>
          <a:xfrm>
            <a:off x="11144008" y="88151"/>
            <a:ext cx="933598" cy="1398963"/>
          </a:xfrm>
          <a:prstGeom prst="rect">
            <a:avLst/>
          </a:prstGeom>
          <a:noFill/>
          <a:ln>
            <a:noFill/>
          </a:ln>
        </p:spPr>
      </p:pic>
      <p:sp>
        <p:nvSpPr>
          <p:cNvPr id="117" name="Google Shape;117;p3"/>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C55A11"/>
                </a:solidFill>
                <a:latin typeface="Calibri"/>
                <a:ea typeface="Calibri"/>
                <a:cs typeface="Calibri"/>
                <a:sym typeface="Calibri"/>
              </a:rPr>
              <a:t>Introduction to JavaScript</a:t>
            </a:r>
            <a:endParaRPr/>
          </a:p>
        </p:txBody>
      </p:sp>
      <p:cxnSp>
        <p:nvCxnSpPr>
          <p:cNvPr id="118" name="Google Shape;118;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19" name="Google Shape;119;p3"/>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2F5496"/>
                </a:solidFill>
                <a:latin typeface="Calibri"/>
                <a:ea typeface="Calibri"/>
                <a:cs typeface="Calibri"/>
                <a:sym typeface="Calibri"/>
              </a:rPr>
              <a:t>JavaScript - Basics</a:t>
            </a:r>
            <a:endParaRPr sz="2400" b="1">
              <a:solidFill>
                <a:srgbClr val="2F5496"/>
              </a:solidFill>
              <a:latin typeface="Calibri"/>
              <a:ea typeface="Calibri"/>
              <a:cs typeface="Calibri"/>
              <a:sym typeface="Calibri"/>
            </a:endParaRPr>
          </a:p>
        </p:txBody>
      </p:sp>
      <p:sp>
        <p:nvSpPr>
          <p:cNvPr id="3" name="Text Placeholder 2">
            <a:extLst>
              <a:ext uri="{FF2B5EF4-FFF2-40B4-BE49-F238E27FC236}">
                <a16:creationId xmlns:a16="http://schemas.microsoft.com/office/drawing/2014/main" id="{91483F90-7156-4B85-BAC6-95387ECAFD37}"/>
              </a:ext>
            </a:extLst>
          </p:cNvPr>
          <p:cNvSpPr>
            <a:spLocks noGrp="1"/>
          </p:cNvSpPr>
          <p:nvPr>
            <p:ph type="body" idx="1"/>
          </p:nvPr>
        </p:nvSpPr>
        <p:spPr>
          <a:xfrm>
            <a:off x="393111" y="1854764"/>
            <a:ext cx="10515600" cy="4351338"/>
          </a:xfrm>
        </p:spPr>
        <p:txBody>
          <a:bodyPr/>
          <a:lstStyle/>
          <a:p>
            <a:pPr marL="114300" indent="0">
              <a:buNone/>
            </a:pPr>
            <a:r>
              <a:rPr lang="en-US" b="1" u="sng" dirty="0">
                <a:solidFill>
                  <a:schemeClr val="accent2"/>
                </a:solidFill>
              </a:rPr>
              <a:t>Do while loop</a:t>
            </a:r>
          </a:p>
          <a:p>
            <a:pPr marL="114300" indent="0">
              <a:buNone/>
            </a:pPr>
            <a:r>
              <a:rPr lang="en-US" dirty="0"/>
              <a:t>&lt;script&gt;  </a:t>
            </a:r>
          </a:p>
          <a:p>
            <a:pPr marL="114300" indent="0">
              <a:buNone/>
            </a:pPr>
            <a:r>
              <a:rPr lang="en-US" dirty="0"/>
              <a:t>var </a:t>
            </a:r>
            <a:r>
              <a:rPr lang="en-US" dirty="0" err="1"/>
              <a:t>i</a:t>
            </a:r>
            <a:r>
              <a:rPr lang="en-US" dirty="0"/>
              <a:t>=21;  </a:t>
            </a:r>
          </a:p>
          <a:p>
            <a:pPr marL="114300" indent="0">
              <a:buNone/>
            </a:pPr>
            <a:r>
              <a:rPr lang="en-US" dirty="0"/>
              <a:t>do{  </a:t>
            </a:r>
          </a:p>
          <a:p>
            <a:pPr marL="114300" indent="0">
              <a:buNone/>
            </a:pPr>
            <a:r>
              <a:rPr lang="en-US" dirty="0" err="1"/>
              <a:t>document.write</a:t>
            </a:r>
            <a:r>
              <a:rPr lang="en-US" dirty="0"/>
              <a:t>(</a:t>
            </a:r>
            <a:r>
              <a:rPr lang="en-US" dirty="0" err="1"/>
              <a:t>i</a:t>
            </a:r>
            <a:r>
              <a:rPr lang="en-US" dirty="0"/>
              <a:t> + "&lt;</a:t>
            </a:r>
            <a:r>
              <a:rPr lang="en-US" dirty="0" err="1"/>
              <a:t>br</a:t>
            </a:r>
            <a:r>
              <a:rPr lang="en-US" dirty="0"/>
              <a:t>/&gt;");  </a:t>
            </a:r>
          </a:p>
          <a:p>
            <a:pPr marL="114300" indent="0">
              <a:buNone/>
            </a:pPr>
            <a:r>
              <a:rPr lang="en-US" dirty="0" err="1"/>
              <a:t>i</a:t>
            </a:r>
            <a:r>
              <a:rPr lang="en-US" dirty="0"/>
              <a:t>++;  </a:t>
            </a:r>
          </a:p>
          <a:p>
            <a:pPr marL="114300" indent="0">
              <a:buNone/>
            </a:pPr>
            <a:r>
              <a:rPr lang="en-US" dirty="0"/>
              <a:t>}while (</a:t>
            </a:r>
            <a:r>
              <a:rPr lang="en-US" dirty="0" err="1"/>
              <a:t>i</a:t>
            </a:r>
            <a:r>
              <a:rPr lang="en-US" dirty="0"/>
              <a:t>&lt;=25);  </a:t>
            </a:r>
          </a:p>
          <a:p>
            <a:pPr marL="114300" indent="0">
              <a:buNone/>
            </a:pPr>
            <a:r>
              <a:rPr lang="en-US" dirty="0"/>
              <a:t>&lt;/script&gt; </a:t>
            </a:r>
          </a:p>
          <a:p>
            <a:endParaRPr lang="en-US" dirty="0"/>
          </a:p>
        </p:txBody>
      </p:sp>
    </p:spTree>
    <p:extLst>
      <p:ext uri="{BB962C8B-B14F-4D97-AF65-F5344CB8AC3E}">
        <p14:creationId xmlns:p14="http://schemas.microsoft.com/office/powerpoint/2010/main" val="40524418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cxnSp>
        <p:nvCxnSpPr>
          <p:cNvPr id="227" name="Google Shape;227;p15"/>
          <p:cNvCxnSpPr/>
          <p:nvPr/>
        </p:nvCxnSpPr>
        <p:spPr>
          <a:xfrm rot="10800000" flipH="1">
            <a:off x="5448168" y="2887307"/>
            <a:ext cx="4581449" cy="1"/>
          </a:xfrm>
          <a:prstGeom prst="straightConnector1">
            <a:avLst/>
          </a:prstGeom>
          <a:noFill/>
          <a:ln w="38100" cap="flat" cmpd="sng">
            <a:solidFill>
              <a:srgbClr val="C55A11"/>
            </a:solidFill>
            <a:prstDash val="solid"/>
            <a:miter lim="800000"/>
            <a:headEnd type="none" w="sm" len="sm"/>
            <a:tailEnd type="none" w="sm" len="sm"/>
          </a:ln>
        </p:spPr>
      </p:cxnSp>
      <p:sp>
        <p:nvSpPr>
          <p:cNvPr id="228" name="Google Shape;228;p15"/>
          <p:cNvSpPr/>
          <p:nvPr/>
        </p:nvSpPr>
        <p:spPr>
          <a:xfrm>
            <a:off x="5460537" y="4049738"/>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chemeClr val="dk1"/>
                </a:solidFill>
                <a:latin typeface="Calibri"/>
                <a:ea typeface="Calibri"/>
                <a:cs typeface="Calibri"/>
                <a:sym typeface="Calibri"/>
              </a:rPr>
              <a:t>vinayj@pes.edu</a:t>
            </a:r>
            <a:endParaRPr sz="2400" b="1">
              <a:solidFill>
                <a:schemeClr val="dk1"/>
              </a:solidFill>
              <a:latin typeface="Calibri"/>
              <a:ea typeface="Calibri"/>
              <a:cs typeface="Calibri"/>
              <a:sym typeface="Calibri"/>
            </a:endParaRPr>
          </a:p>
        </p:txBody>
      </p:sp>
      <p:sp>
        <p:nvSpPr>
          <p:cNvPr id="229" name="Google Shape;229;p15"/>
          <p:cNvSpPr/>
          <p:nvPr/>
        </p:nvSpPr>
        <p:spPr>
          <a:xfrm>
            <a:off x="5460537" y="4573019"/>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a:solidFill>
                  <a:schemeClr val="dk1"/>
                </a:solidFill>
                <a:latin typeface="Calibri"/>
                <a:ea typeface="Calibri"/>
                <a:cs typeface="Calibri"/>
                <a:sym typeface="Calibri"/>
              </a:rPr>
              <a:t>+91 80 2672 6622</a:t>
            </a:r>
            <a:endParaRPr sz="2400">
              <a:solidFill>
                <a:schemeClr val="dk1"/>
              </a:solidFill>
              <a:latin typeface="Calibri"/>
              <a:ea typeface="Calibri"/>
              <a:cs typeface="Calibri"/>
              <a:sym typeface="Calibri"/>
            </a:endParaRPr>
          </a:p>
        </p:txBody>
      </p:sp>
      <p:grpSp>
        <p:nvGrpSpPr>
          <p:cNvPr id="230" name="Google Shape;230;p15"/>
          <p:cNvGrpSpPr/>
          <p:nvPr/>
        </p:nvGrpSpPr>
        <p:grpSpPr>
          <a:xfrm>
            <a:off x="313844" y="349466"/>
            <a:ext cx="11518407" cy="6218388"/>
            <a:chOff x="313844" y="349466"/>
            <a:chExt cx="11518407" cy="6218388"/>
          </a:xfrm>
        </p:grpSpPr>
        <p:sp>
          <p:nvSpPr>
            <p:cNvPr id="231" name="Google Shape;231;p15"/>
            <p:cNvSpPr/>
            <p:nvPr/>
          </p:nvSpPr>
          <p:spPr>
            <a:xfrm>
              <a:off x="11786532" y="360726"/>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2" name="Google Shape;232;p15"/>
            <p:cNvSpPr/>
            <p:nvPr/>
          </p:nvSpPr>
          <p:spPr>
            <a:xfrm rot="5400000">
              <a:off x="11275944" y="-161122"/>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3" name="Google Shape;233;p15"/>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4" name="Google Shape;234;p15"/>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235" name="Google Shape;235;p15" descr="A close up of a logo&#10;&#10;Description automatically generated"/>
          <p:cNvPicPr preferRelativeResize="0"/>
          <p:nvPr/>
        </p:nvPicPr>
        <p:blipFill rotWithShape="1">
          <a:blip r:embed="rId3">
            <a:alphaModFix/>
          </a:blip>
          <a:srcRect/>
          <a:stretch/>
        </p:blipFill>
        <p:spPr>
          <a:xfrm>
            <a:off x="2411974" y="1606241"/>
            <a:ext cx="2369218" cy="3550188"/>
          </a:xfrm>
          <a:prstGeom prst="rect">
            <a:avLst/>
          </a:prstGeom>
          <a:noFill/>
          <a:ln>
            <a:noFill/>
          </a:ln>
        </p:spPr>
      </p:pic>
      <p:sp>
        <p:nvSpPr>
          <p:cNvPr id="236" name="Google Shape;236;p15"/>
          <p:cNvSpPr/>
          <p:nvPr/>
        </p:nvSpPr>
        <p:spPr>
          <a:xfrm>
            <a:off x="5448168" y="2049518"/>
            <a:ext cx="4603806" cy="6652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3600" b="1">
                <a:solidFill>
                  <a:srgbClr val="C55A11"/>
                </a:solidFill>
                <a:latin typeface="Calibri"/>
                <a:ea typeface="Calibri"/>
                <a:cs typeface="Calibri"/>
                <a:sym typeface="Calibri"/>
              </a:rPr>
              <a:t>THANK YOU</a:t>
            </a:r>
            <a:endParaRPr/>
          </a:p>
        </p:txBody>
      </p:sp>
      <p:sp>
        <p:nvSpPr>
          <p:cNvPr id="237" name="Google Shape;237;p15"/>
          <p:cNvSpPr/>
          <p:nvPr/>
        </p:nvSpPr>
        <p:spPr>
          <a:xfrm>
            <a:off x="5448168" y="3128242"/>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chemeClr val="dk1"/>
                </a:solidFill>
                <a:latin typeface="Calibri"/>
                <a:ea typeface="Calibri"/>
                <a:cs typeface="Calibri"/>
                <a:sym typeface="Calibri"/>
              </a:rPr>
              <a:t>Vinay Joshi</a:t>
            </a:r>
            <a:endParaRPr sz="2400" b="1">
              <a:solidFill>
                <a:schemeClr val="dk1"/>
              </a:solidFill>
              <a:latin typeface="Calibri"/>
              <a:ea typeface="Calibri"/>
              <a:cs typeface="Calibri"/>
              <a:sym typeface="Calibri"/>
            </a:endParaRPr>
          </a:p>
        </p:txBody>
      </p:sp>
      <p:sp>
        <p:nvSpPr>
          <p:cNvPr id="238" name="Google Shape;238;p15"/>
          <p:cNvSpPr/>
          <p:nvPr/>
        </p:nvSpPr>
        <p:spPr>
          <a:xfrm>
            <a:off x="5448168" y="3525847"/>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a:solidFill>
                  <a:schemeClr val="dk1"/>
                </a:solidFill>
                <a:latin typeface="Calibri"/>
                <a:ea typeface="Calibri"/>
                <a:cs typeface="Calibri"/>
                <a:sym typeface="Calibri"/>
              </a:rPr>
              <a:t>Department of Computer Science and Engineering</a:t>
            </a:r>
            <a:endParaRPr sz="2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6" name="Google Shape;116;p3" descr="A close up of a logo&#10;&#10;Description automatically generated"/>
          <p:cNvPicPr preferRelativeResize="0"/>
          <p:nvPr/>
        </p:nvPicPr>
        <p:blipFill rotWithShape="1">
          <a:blip r:embed="rId3">
            <a:alphaModFix/>
          </a:blip>
          <a:srcRect/>
          <a:stretch/>
        </p:blipFill>
        <p:spPr>
          <a:xfrm>
            <a:off x="11144008" y="88151"/>
            <a:ext cx="933598" cy="1398963"/>
          </a:xfrm>
          <a:prstGeom prst="rect">
            <a:avLst/>
          </a:prstGeom>
          <a:noFill/>
          <a:ln>
            <a:noFill/>
          </a:ln>
        </p:spPr>
      </p:pic>
      <p:sp>
        <p:nvSpPr>
          <p:cNvPr id="117" name="Google Shape;117;p3"/>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C55A11"/>
                </a:solidFill>
                <a:latin typeface="Calibri"/>
                <a:ea typeface="Calibri"/>
                <a:cs typeface="Calibri"/>
                <a:sym typeface="Calibri"/>
              </a:rPr>
              <a:t>Introduction to JavaScript</a:t>
            </a:r>
            <a:endParaRPr/>
          </a:p>
        </p:txBody>
      </p:sp>
      <p:cxnSp>
        <p:nvCxnSpPr>
          <p:cNvPr id="118" name="Google Shape;118;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19" name="Google Shape;119;p3"/>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2F5496"/>
                </a:solidFill>
                <a:latin typeface="Calibri"/>
                <a:ea typeface="Calibri"/>
                <a:cs typeface="Calibri"/>
                <a:sym typeface="Calibri"/>
              </a:rPr>
              <a:t>JavaScript - Basics</a:t>
            </a:r>
            <a:endParaRPr sz="2400" b="1">
              <a:solidFill>
                <a:srgbClr val="2F5496"/>
              </a:solidFill>
              <a:latin typeface="Calibri"/>
              <a:ea typeface="Calibri"/>
              <a:cs typeface="Calibri"/>
              <a:sym typeface="Calibri"/>
            </a:endParaRPr>
          </a:p>
        </p:txBody>
      </p:sp>
      <p:sp>
        <p:nvSpPr>
          <p:cNvPr id="3" name="Text Placeholder 2">
            <a:extLst>
              <a:ext uri="{FF2B5EF4-FFF2-40B4-BE49-F238E27FC236}">
                <a16:creationId xmlns:a16="http://schemas.microsoft.com/office/drawing/2014/main" id="{817D7B8A-1874-4F54-AD7A-17284B9BC32F}"/>
              </a:ext>
            </a:extLst>
          </p:cNvPr>
          <p:cNvSpPr>
            <a:spLocks noGrp="1"/>
          </p:cNvSpPr>
          <p:nvPr>
            <p:ph type="body" idx="1"/>
          </p:nvPr>
        </p:nvSpPr>
        <p:spPr>
          <a:xfrm>
            <a:off x="371880" y="1854764"/>
            <a:ext cx="10515600" cy="4351338"/>
          </a:xfrm>
        </p:spPr>
        <p:txBody>
          <a:bodyPr/>
          <a:lstStyle/>
          <a:p>
            <a:pPr algn="just"/>
            <a:r>
              <a:rPr lang="en-US" dirty="0">
                <a:latin typeface="Times New Roman" panose="02020603050405020304" pitchFamily="18" charset="0"/>
                <a:cs typeface="Times New Roman" panose="02020603050405020304" pitchFamily="18" charset="0"/>
              </a:rPr>
              <a:t>JavaScript is a programming language commonly used in web development.</a:t>
            </a:r>
          </a:p>
          <a:p>
            <a:pPr algn="just"/>
            <a:r>
              <a:rPr lang="en-US" b="1" dirty="0">
                <a:solidFill>
                  <a:srgbClr val="002060"/>
                </a:solidFill>
                <a:latin typeface="Times New Roman" panose="02020603050405020304" pitchFamily="18" charset="0"/>
                <a:cs typeface="Times New Roman" panose="02020603050405020304" pitchFamily="18" charset="0"/>
              </a:rPr>
              <a:t> It was originally developed by Netscape as a means to add dynamic and interactive elements to websites.</a:t>
            </a:r>
          </a:p>
          <a:p>
            <a:pPr algn="just"/>
            <a:r>
              <a:rPr lang="en-US" dirty="0">
                <a:latin typeface="Times New Roman" panose="02020603050405020304" pitchFamily="18" charset="0"/>
                <a:cs typeface="Times New Roman" panose="02020603050405020304" pitchFamily="18" charset="0"/>
              </a:rPr>
              <a:t> While JavaScript is influenced by Java, the syntax is more similar to C and is based on ECMAScript, a scripting language developed by Sun Microsystems.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6539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6" name="Google Shape;116;p3" descr="A close up of a logo&#10;&#10;Description automatically generated"/>
          <p:cNvPicPr preferRelativeResize="0"/>
          <p:nvPr/>
        </p:nvPicPr>
        <p:blipFill rotWithShape="1">
          <a:blip r:embed="rId3">
            <a:alphaModFix/>
          </a:blip>
          <a:srcRect/>
          <a:stretch/>
        </p:blipFill>
        <p:spPr>
          <a:xfrm>
            <a:off x="11144008" y="88151"/>
            <a:ext cx="933598" cy="1398963"/>
          </a:xfrm>
          <a:prstGeom prst="rect">
            <a:avLst/>
          </a:prstGeom>
          <a:noFill/>
          <a:ln>
            <a:noFill/>
          </a:ln>
        </p:spPr>
      </p:pic>
      <p:sp>
        <p:nvSpPr>
          <p:cNvPr id="117" name="Google Shape;117;p3"/>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C55A11"/>
                </a:solidFill>
                <a:latin typeface="Calibri"/>
                <a:ea typeface="Calibri"/>
                <a:cs typeface="Calibri"/>
                <a:sym typeface="Calibri"/>
              </a:rPr>
              <a:t>Introduction to JavaScript</a:t>
            </a:r>
            <a:endParaRPr/>
          </a:p>
        </p:txBody>
      </p:sp>
      <p:cxnSp>
        <p:nvCxnSpPr>
          <p:cNvPr id="118" name="Google Shape;118;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19" name="Google Shape;119;p3"/>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2F5496"/>
                </a:solidFill>
                <a:latin typeface="Calibri"/>
                <a:ea typeface="Calibri"/>
                <a:cs typeface="Calibri"/>
                <a:sym typeface="Calibri"/>
              </a:rPr>
              <a:t>JavaScript - Basics</a:t>
            </a:r>
            <a:endParaRPr sz="2400" b="1">
              <a:solidFill>
                <a:srgbClr val="2F5496"/>
              </a:solidFill>
              <a:latin typeface="Calibri"/>
              <a:ea typeface="Calibri"/>
              <a:cs typeface="Calibri"/>
              <a:sym typeface="Calibri"/>
            </a:endParaRPr>
          </a:p>
        </p:txBody>
      </p:sp>
      <p:sp>
        <p:nvSpPr>
          <p:cNvPr id="3" name="Text Placeholder 2">
            <a:extLst>
              <a:ext uri="{FF2B5EF4-FFF2-40B4-BE49-F238E27FC236}">
                <a16:creationId xmlns:a16="http://schemas.microsoft.com/office/drawing/2014/main" id="{E53BAFF4-FDFC-40F1-B8D2-B327CF663198}"/>
              </a:ext>
            </a:extLst>
          </p:cNvPr>
          <p:cNvSpPr>
            <a:spLocks noGrp="1"/>
          </p:cNvSpPr>
          <p:nvPr>
            <p:ph type="body" idx="1"/>
          </p:nvPr>
        </p:nvSpPr>
        <p:spPr/>
        <p:txBody>
          <a:bodyPr/>
          <a:lstStyle/>
          <a:p>
            <a:pPr algn="just"/>
            <a:r>
              <a:rPr lang="en-US" dirty="0">
                <a:latin typeface="Times New Roman" panose="02020603050405020304" pitchFamily="18" charset="0"/>
                <a:cs typeface="Times New Roman" panose="02020603050405020304" pitchFamily="18" charset="0"/>
              </a:rPr>
              <a:t>JavaScript (</a:t>
            </a:r>
            <a:r>
              <a:rPr lang="en-US" dirty="0" err="1">
                <a:latin typeface="Times New Roman" panose="02020603050405020304" pitchFamily="18" charset="0"/>
                <a:cs typeface="Times New Roman" panose="02020603050405020304" pitchFamily="18" charset="0"/>
              </a:rPr>
              <a:t>js</a:t>
            </a:r>
            <a:r>
              <a:rPr lang="en-US" dirty="0">
                <a:latin typeface="Times New Roman" panose="02020603050405020304" pitchFamily="18" charset="0"/>
                <a:cs typeface="Times New Roman" panose="02020603050405020304" pitchFamily="18" charset="0"/>
              </a:rPr>
              <a:t>) is a light-weight object-oriented programming language which is used by several websites for scripting the webpages.</a:t>
            </a:r>
          </a:p>
          <a:p>
            <a:pPr algn="just"/>
            <a:r>
              <a:rPr lang="en-US" dirty="0">
                <a:latin typeface="Times New Roman" panose="02020603050405020304" pitchFamily="18" charset="0"/>
                <a:cs typeface="Times New Roman" panose="02020603050405020304" pitchFamily="18" charset="0"/>
              </a:rPr>
              <a:t>It is an interpreted, full-fledged programming language that enables dynamic interactivity on websites when applied to an HTML document.</a:t>
            </a:r>
          </a:p>
          <a:p>
            <a:endParaRPr lang="en-IN" dirty="0"/>
          </a:p>
        </p:txBody>
      </p:sp>
    </p:spTree>
    <p:extLst>
      <p:ext uri="{BB962C8B-B14F-4D97-AF65-F5344CB8AC3E}">
        <p14:creationId xmlns:p14="http://schemas.microsoft.com/office/powerpoint/2010/main" val="2543118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6" name="Google Shape;116;p3" descr="A close up of a logo&#10;&#10;Description automatically generated"/>
          <p:cNvPicPr preferRelativeResize="0"/>
          <p:nvPr/>
        </p:nvPicPr>
        <p:blipFill rotWithShape="1">
          <a:blip r:embed="rId3">
            <a:alphaModFix/>
          </a:blip>
          <a:srcRect/>
          <a:stretch/>
        </p:blipFill>
        <p:spPr>
          <a:xfrm>
            <a:off x="11144008" y="88151"/>
            <a:ext cx="933598" cy="1398963"/>
          </a:xfrm>
          <a:prstGeom prst="rect">
            <a:avLst/>
          </a:prstGeom>
          <a:noFill/>
          <a:ln>
            <a:noFill/>
          </a:ln>
        </p:spPr>
      </p:pic>
      <p:sp>
        <p:nvSpPr>
          <p:cNvPr id="117" name="Google Shape;117;p3"/>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C55A11"/>
                </a:solidFill>
                <a:latin typeface="Calibri"/>
                <a:ea typeface="Calibri"/>
                <a:cs typeface="Calibri"/>
                <a:sym typeface="Calibri"/>
              </a:rPr>
              <a:t>Introduction to JavaScript</a:t>
            </a:r>
            <a:endParaRPr/>
          </a:p>
        </p:txBody>
      </p:sp>
      <p:cxnSp>
        <p:nvCxnSpPr>
          <p:cNvPr id="118" name="Google Shape;118;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19" name="Google Shape;119;p3"/>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2F5496"/>
                </a:solidFill>
                <a:latin typeface="Calibri"/>
                <a:ea typeface="Calibri"/>
                <a:cs typeface="Calibri"/>
                <a:sym typeface="Calibri"/>
              </a:rPr>
              <a:t>JavaScript - Basics</a:t>
            </a:r>
            <a:endParaRPr sz="2400" b="1">
              <a:solidFill>
                <a:srgbClr val="2F5496"/>
              </a:solidFill>
              <a:latin typeface="Calibri"/>
              <a:ea typeface="Calibri"/>
              <a:cs typeface="Calibri"/>
              <a:sym typeface="Calibri"/>
            </a:endParaRPr>
          </a:p>
        </p:txBody>
      </p:sp>
      <p:sp>
        <p:nvSpPr>
          <p:cNvPr id="3" name="Text Placeholder 2">
            <a:extLst>
              <a:ext uri="{FF2B5EF4-FFF2-40B4-BE49-F238E27FC236}">
                <a16:creationId xmlns:a16="http://schemas.microsoft.com/office/drawing/2014/main" id="{91483F90-7156-4B85-BAC6-95387ECAFD37}"/>
              </a:ext>
            </a:extLst>
          </p:cNvPr>
          <p:cNvSpPr>
            <a:spLocks noGrp="1"/>
          </p:cNvSpPr>
          <p:nvPr>
            <p:ph type="body" idx="1"/>
          </p:nvPr>
        </p:nvSpPr>
        <p:spPr>
          <a:xfrm>
            <a:off x="393111" y="1854764"/>
            <a:ext cx="10515600" cy="4351338"/>
          </a:xfrm>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JavaScript is a client-side scripting language, which means the source code is processed by the client's web browser rather than on the web server. </a:t>
            </a:r>
          </a:p>
          <a:p>
            <a:pPr algn="just"/>
            <a:endParaRPr lang="en-US" dirty="0">
              <a:latin typeface="Times New Roman" panose="02020603050405020304" pitchFamily="18" charset="0"/>
              <a:cs typeface="Times New Roman" panose="02020603050405020304" pitchFamily="18" charset="0"/>
            </a:endParaRPr>
          </a:p>
          <a:p>
            <a:pPr algn="just"/>
            <a:r>
              <a:rPr lang="en-US" b="1" dirty="0">
                <a:solidFill>
                  <a:schemeClr val="accent2"/>
                </a:solidFill>
                <a:latin typeface="Times New Roman" panose="02020603050405020304" pitchFamily="18" charset="0"/>
                <a:cs typeface="Times New Roman" panose="02020603050405020304" pitchFamily="18" charset="0"/>
              </a:rPr>
              <a:t>This means JavaScript functions can run after a webpage has loaded without communicating with the server.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For example, </a:t>
            </a:r>
            <a:r>
              <a:rPr lang="en-US" b="1" dirty="0">
                <a:solidFill>
                  <a:srgbClr val="002060"/>
                </a:solidFill>
                <a:latin typeface="Times New Roman" panose="02020603050405020304" pitchFamily="18" charset="0"/>
                <a:cs typeface="Times New Roman" panose="02020603050405020304" pitchFamily="18" charset="0"/>
              </a:rPr>
              <a:t>a JavaScript function may check a web form before it is submitted to make sure all the required fields have been filled out. The JavaScript code can produce an error message before any information is actually transmitted to the server.</a:t>
            </a:r>
            <a:endParaRPr lang="en-IN"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1640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6" name="Google Shape;116;p3" descr="A close up of a logo&#10;&#10;Description automatically generated"/>
          <p:cNvPicPr preferRelativeResize="0"/>
          <p:nvPr/>
        </p:nvPicPr>
        <p:blipFill rotWithShape="1">
          <a:blip r:embed="rId3">
            <a:alphaModFix/>
          </a:blip>
          <a:srcRect/>
          <a:stretch/>
        </p:blipFill>
        <p:spPr>
          <a:xfrm>
            <a:off x="11144008" y="88151"/>
            <a:ext cx="933598" cy="1398963"/>
          </a:xfrm>
          <a:prstGeom prst="rect">
            <a:avLst/>
          </a:prstGeom>
          <a:noFill/>
          <a:ln>
            <a:noFill/>
          </a:ln>
        </p:spPr>
      </p:pic>
      <p:sp>
        <p:nvSpPr>
          <p:cNvPr id="117" name="Google Shape;117;p3"/>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C55A11"/>
                </a:solidFill>
                <a:latin typeface="Calibri"/>
                <a:ea typeface="Calibri"/>
                <a:cs typeface="Calibri"/>
                <a:sym typeface="Calibri"/>
              </a:rPr>
              <a:t>Introduction to JavaScript</a:t>
            </a:r>
            <a:endParaRPr/>
          </a:p>
        </p:txBody>
      </p:sp>
      <p:cxnSp>
        <p:nvCxnSpPr>
          <p:cNvPr id="118" name="Google Shape;118;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19" name="Google Shape;119;p3"/>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2F5496"/>
                </a:solidFill>
                <a:latin typeface="Calibri"/>
                <a:ea typeface="Calibri"/>
                <a:cs typeface="Calibri"/>
                <a:sym typeface="Calibri"/>
              </a:rPr>
              <a:t>JavaScript - Basics</a:t>
            </a:r>
            <a:endParaRPr sz="2400" b="1">
              <a:solidFill>
                <a:srgbClr val="2F5496"/>
              </a:solidFill>
              <a:latin typeface="Calibri"/>
              <a:ea typeface="Calibri"/>
              <a:cs typeface="Calibri"/>
              <a:sym typeface="Calibri"/>
            </a:endParaRPr>
          </a:p>
        </p:txBody>
      </p:sp>
      <p:sp>
        <p:nvSpPr>
          <p:cNvPr id="3" name="Text Placeholder 2">
            <a:extLst>
              <a:ext uri="{FF2B5EF4-FFF2-40B4-BE49-F238E27FC236}">
                <a16:creationId xmlns:a16="http://schemas.microsoft.com/office/drawing/2014/main" id="{91483F90-7156-4B85-BAC6-95387ECAFD37}"/>
              </a:ext>
            </a:extLst>
          </p:cNvPr>
          <p:cNvSpPr>
            <a:spLocks noGrp="1"/>
          </p:cNvSpPr>
          <p:nvPr>
            <p:ph type="body" idx="1"/>
          </p:nvPr>
        </p:nvSpPr>
        <p:spPr>
          <a:xfrm>
            <a:off x="371880" y="1854764"/>
            <a:ext cx="10515600" cy="4351338"/>
          </a:xfrm>
        </p:spPr>
        <p:txBody>
          <a:bodyPr/>
          <a:lstStyle/>
          <a:p>
            <a:pPr marL="114300" indent="0">
              <a:buNone/>
            </a:pPr>
            <a:endParaRPr lang="en-US" dirty="0">
              <a:latin typeface="Times New Roman" panose="02020603050405020304" pitchFamily="18" charset="0"/>
              <a:cs typeface="Times New Roman" panose="02020603050405020304" pitchFamily="18" charset="0"/>
            </a:endParaRPr>
          </a:p>
          <a:p>
            <a:r>
              <a:rPr lang="en-US" b="1" dirty="0">
                <a:solidFill>
                  <a:srgbClr val="002060"/>
                </a:solidFill>
                <a:latin typeface="Times New Roman" panose="02020603050405020304" pitchFamily="18" charset="0"/>
                <a:cs typeface="Times New Roman" panose="02020603050405020304" pitchFamily="18" charset="0"/>
              </a:rPr>
              <a:t>Where HTML and CSS are languages that give structure and style to web pages, JavaScript gives web pages interactive elements that engage a user. </a:t>
            </a:r>
          </a:p>
          <a:p>
            <a:r>
              <a:rPr lang="en-US" dirty="0">
                <a:latin typeface="Times New Roman" panose="02020603050405020304" pitchFamily="18" charset="0"/>
                <a:cs typeface="Times New Roman" panose="02020603050405020304" pitchFamily="18" charset="0"/>
              </a:rPr>
              <a:t>Common examples of JavaScript that you might use every day include the search box on </a:t>
            </a:r>
            <a:r>
              <a:rPr lang="en-US" b="1" dirty="0">
                <a:solidFill>
                  <a:srgbClr val="002060"/>
                </a:solidFill>
                <a:latin typeface="Times New Roman" panose="02020603050405020304" pitchFamily="18" charset="0"/>
                <a:cs typeface="Times New Roman" panose="02020603050405020304" pitchFamily="18" charset="0"/>
              </a:rPr>
              <a:t>Amazon, a news recap video embedded on The New York Times, or refreshing your Twitter feed</a:t>
            </a:r>
            <a:r>
              <a:rPr lang="en-US" dirty="0"/>
              <a:t>. </a:t>
            </a:r>
            <a:endParaRPr lang="en-IN" dirty="0"/>
          </a:p>
        </p:txBody>
      </p:sp>
    </p:spTree>
    <p:extLst>
      <p:ext uri="{BB962C8B-B14F-4D97-AF65-F5344CB8AC3E}">
        <p14:creationId xmlns:p14="http://schemas.microsoft.com/office/powerpoint/2010/main" val="1223032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3"/>
          <p:cNvSpPr txBox="1">
            <a:spLocks noGrp="1"/>
          </p:cNvSpPr>
          <p:nvPr>
            <p:ph type="body" idx="1"/>
          </p:nvPr>
        </p:nvSpPr>
        <p:spPr>
          <a:xfrm>
            <a:off x="581192" y="1828800"/>
            <a:ext cx="9603817" cy="4797287"/>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2400"/>
              <a:buFont typeface="Calibri"/>
              <a:buChar char="-"/>
            </a:pPr>
            <a:r>
              <a:rPr lang="en-GB" sz="2400" dirty="0">
                <a:latin typeface="Times New Roman" panose="02020603050405020304" pitchFamily="18" charset="0"/>
                <a:cs typeface="Times New Roman" panose="02020603050405020304" pitchFamily="18" charset="0"/>
              </a:rPr>
              <a:t>Client Side Scripting Language</a:t>
            </a:r>
            <a:endParaRPr dirty="0">
              <a:latin typeface="Times New Roman" panose="02020603050405020304" pitchFamily="18" charset="0"/>
              <a:cs typeface="Times New Roman" panose="02020603050405020304" pitchFamily="18" charset="0"/>
            </a:endParaRPr>
          </a:p>
          <a:p>
            <a:pPr marL="228600" lvl="0" indent="-228600" algn="l" rtl="0">
              <a:lnSpc>
                <a:spcPct val="150000"/>
              </a:lnSpc>
              <a:spcBef>
                <a:spcPts val="1000"/>
              </a:spcBef>
              <a:spcAft>
                <a:spcPts val="0"/>
              </a:spcAft>
              <a:buClr>
                <a:schemeClr val="dk1"/>
              </a:buClr>
              <a:buSzPts val="2400"/>
              <a:buFont typeface="Calibri"/>
              <a:buChar char="-"/>
            </a:pPr>
            <a:r>
              <a:rPr lang="en-GB" sz="2400" dirty="0">
                <a:latin typeface="Times New Roman" panose="02020603050405020304" pitchFamily="18" charset="0"/>
                <a:cs typeface="Times New Roman" panose="02020603050405020304" pitchFamily="18" charset="0"/>
              </a:rPr>
              <a:t>Originally, </a:t>
            </a:r>
            <a:r>
              <a:rPr lang="en-GB" sz="2400" dirty="0" err="1">
                <a:latin typeface="Times New Roman" panose="02020603050405020304" pitchFamily="18" charset="0"/>
                <a:cs typeface="Times New Roman" panose="02020603050405020304" pitchFamily="18" charset="0"/>
              </a:rPr>
              <a:t>LiveScript</a:t>
            </a:r>
            <a:r>
              <a:rPr lang="en-GB" sz="2400" dirty="0">
                <a:latin typeface="Times New Roman" panose="02020603050405020304" pitchFamily="18" charset="0"/>
                <a:cs typeface="Times New Roman" panose="02020603050405020304" pitchFamily="18" charset="0"/>
              </a:rPr>
              <a:t> in </a:t>
            </a:r>
            <a:r>
              <a:rPr lang="en-GB" sz="2400" dirty="0" err="1">
                <a:latin typeface="Times New Roman" panose="02020603050405020304" pitchFamily="18" charset="0"/>
                <a:cs typeface="Times New Roman" panose="02020603050405020304" pitchFamily="18" charset="0"/>
              </a:rPr>
              <a:t>NetScape</a:t>
            </a:r>
            <a:r>
              <a:rPr lang="en-GB" sz="2400" dirty="0">
                <a:latin typeface="Times New Roman" panose="02020603050405020304" pitchFamily="18" charset="0"/>
                <a:cs typeface="Times New Roman" panose="02020603050405020304" pitchFamily="18" charset="0"/>
              </a:rPr>
              <a:t> Browser</a:t>
            </a:r>
            <a:endParaRPr dirty="0">
              <a:latin typeface="Times New Roman" panose="02020603050405020304" pitchFamily="18" charset="0"/>
              <a:cs typeface="Times New Roman" panose="02020603050405020304" pitchFamily="18" charset="0"/>
            </a:endParaRPr>
          </a:p>
          <a:p>
            <a:pPr marL="228600" lvl="0" indent="-228600" algn="l" rtl="0">
              <a:lnSpc>
                <a:spcPct val="150000"/>
              </a:lnSpc>
              <a:spcBef>
                <a:spcPts val="1000"/>
              </a:spcBef>
              <a:spcAft>
                <a:spcPts val="0"/>
              </a:spcAft>
              <a:buClr>
                <a:schemeClr val="dk1"/>
              </a:buClr>
              <a:buSzPts val="2400"/>
              <a:buFont typeface="Calibri"/>
              <a:buChar char="-"/>
            </a:pPr>
            <a:r>
              <a:rPr lang="en-GB" sz="2400" dirty="0">
                <a:latin typeface="Times New Roman" panose="02020603050405020304" pitchFamily="18" charset="0"/>
                <a:cs typeface="Times New Roman" panose="02020603050405020304" pitchFamily="18" charset="0"/>
              </a:rPr>
              <a:t>JavaScript programs are run by an interpreter built into the user's web browser</a:t>
            </a:r>
            <a:endParaRPr dirty="0">
              <a:latin typeface="Times New Roman" panose="02020603050405020304" pitchFamily="18" charset="0"/>
              <a:cs typeface="Times New Roman" panose="02020603050405020304" pitchFamily="18" charset="0"/>
            </a:endParaRPr>
          </a:p>
          <a:p>
            <a:pPr marL="228600" lvl="0" indent="-228600" algn="l" rtl="0">
              <a:lnSpc>
                <a:spcPct val="150000"/>
              </a:lnSpc>
              <a:spcBef>
                <a:spcPts val="1000"/>
              </a:spcBef>
              <a:spcAft>
                <a:spcPts val="0"/>
              </a:spcAft>
              <a:buClr>
                <a:schemeClr val="dk1"/>
              </a:buClr>
              <a:buSzPts val="2400"/>
              <a:buFont typeface="Calibri"/>
              <a:buChar char="-"/>
            </a:pPr>
            <a:r>
              <a:rPr lang="en-GB" sz="2400" dirty="0">
                <a:latin typeface="Times New Roman" panose="02020603050405020304" pitchFamily="18" charset="0"/>
                <a:cs typeface="Times New Roman" panose="02020603050405020304" pitchFamily="18" charset="0"/>
              </a:rPr>
              <a:t>Now the language has evolved with additional Server Side Scripting capabilities (like in Node.JS)</a:t>
            </a:r>
            <a:endParaRPr sz="2400" dirty="0">
              <a:latin typeface="Times New Roman" panose="02020603050405020304" pitchFamily="18" charset="0"/>
              <a:cs typeface="Times New Roman" panose="02020603050405020304" pitchFamily="18" charset="0"/>
            </a:endParaRPr>
          </a:p>
        </p:txBody>
      </p:sp>
      <p:pic>
        <p:nvPicPr>
          <p:cNvPr id="116" name="Google Shape;116;p3" descr="A close up of a logo&#10;&#10;Description automatically generated"/>
          <p:cNvPicPr preferRelativeResize="0"/>
          <p:nvPr/>
        </p:nvPicPr>
        <p:blipFill rotWithShape="1">
          <a:blip r:embed="rId3">
            <a:alphaModFix/>
          </a:blip>
          <a:srcRect/>
          <a:stretch/>
        </p:blipFill>
        <p:spPr>
          <a:xfrm>
            <a:off x="11144008" y="88151"/>
            <a:ext cx="933598" cy="1398963"/>
          </a:xfrm>
          <a:prstGeom prst="rect">
            <a:avLst/>
          </a:prstGeom>
          <a:noFill/>
          <a:ln>
            <a:noFill/>
          </a:ln>
        </p:spPr>
      </p:pic>
      <p:sp>
        <p:nvSpPr>
          <p:cNvPr id="117" name="Google Shape;117;p3"/>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C55A11"/>
                </a:solidFill>
                <a:latin typeface="Calibri"/>
                <a:ea typeface="Calibri"/>
                <a:cs typeface="Calibri"/>
                <a:sym typeface="Calibri"/>
              </a:rPr>
              <a:t>Introduction to JavaScript</a:t>
            </a:r>
            <a:endParaRPr/>
          </a:p>
        </p:txBody>
      </p:sp>
      <p:cxnSp>
        <p:nvCxnSpPr>
          <p:cNvPr id="118" name="Google Shape;118;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19" name="Google Shape;119;p3"/>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2F5496"/>
                </a:solidFill>
                <a:latin typeface="Calibri"/>
                <a:ea typeface="Calibri"/>
                <a:cs typeface="Calibri"/>
                <a:sym typeface="Calibri"/>
              </a:rPr>
              <a:t>JavaScript - Basics</a:t>
            </a:r>
            <a:endParaRPr sz="2400" b="1">
              <a:solidFill>
                <a:srgbClr val="2F5496"/>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5"/>
          <p:cNvSpPr txBox="1">
            <a:spLocks noGrp="1"/>
          </p:cNvSpPr>
          <p:nvPr>
            <p:ph type="body" idx="1"/>
          </p:nvPr>
        </p:nvSpPr>
        <p:spPr>
          <a:xfrm>
            <a:off x="581192" y="1828800"/>
            <a:ext cx="9983645" cy="4797287"/>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Clr>
                <a:schemeClr val="dk1"/>
              </a:buClr>
              <a:buSzPts val="2400"/>
              <a:buNone/>
            </a:pPr>
            <a:r>
              <a:rPr lang="en-GB" sz="2400" dirty="0">
                <a:latin typeface="Times New Roman" panose="02020603050405020304" pitchFamily="18" charset="0"/>
                <a:cs typeface="Times New Roman" panose="02020603050405020304" pitchFamily="18" charset="0"/>
              </a:rPr>
              <a:t>Pros and Cons of JavaScript</a:t>
            </a:r>
            <a:endParaRPr dirty="0">
              <a:latin typeface="Times New Roman" panose="02020603050405020304" pitchFamily="18" charset="0"/>
              <a:cs typeface="Times New Roman" panose="02020603050405020304" pitchFamily="18" charset="0"/>
            </a:endParaRPr>
          </a:p>
          <a:p>
            <a:pPr marL="228600" lvl="0" indent="-228600" algn="l" rtl="0">
              <a:lnSpc>
                <a:spcPct val="100000"/>
              </a:lnSpc>
              <a:spcBef>
                <a:spcPts val="1000"/>
              </a:spcBef>
              <a:spcAft>
                <a:spcPts val="0"/>
              </a:spcAft>
              <a:buClr>
                <a:schemeClr val="dk1"/>
              </a:buClr>
              <a:buSzPts val="2400"/>
              <a:buFont typeface="Calibri"/>
              <a:buChar char="-"/>
            </a:pPr>
            <a:r>
              <a:rPr lang="en-GB" sz="2400" dirty="0">
                <a:latin typeface="Times New Roman" panose="02020603050405020304" pitchFamily="18" charset="0"/>
                <a:cs typeface="Times New Roman" panose="02020603050405020304" pitchFamily="18" charset="0"/>
              </a:rPr>
              <a:t>Pros</a:t>
            </a:r>
            <a:endParaRPr dirty="0">
              <a:latin typeface="Times New Roman" panose="02020603050405020304" pitchFamily="18" charset="0"/>
              <a:cs typeface="Times New Roman" panose="02020603050405020304" pitchFamily="18" charset="0"/>
            </a:endParaRPr>
          </a:p>
          <a:p>
            <a:pPr marL="685800" lvl="1" indent="-228600" algn="l" rtl="0">
              <a:lnSpc>
                <a:spcPct val="100000"/>
              </a:lnSpc>
              <a:spcBef>
                <a:spcPts val="500"/>
              </a:spcBef>
              <a:spcAft>
                <a:spcPts val="0"/>
              </a:spcAft>
              <a:buClr>
                <a:schemeClr val="dk1"/>
              </a:buClr>
              <a:buSzPts val="2400"/>
              <a:buFont typeface="Calibri"/>
              <a:buChar char="-"/>
            </a:pPr>
            <a:r>
              <a:rPr lang="en-GB" dirty="0">
                <a:latin typeface="Times New Roman" panose="02020603050405020304" pitchFamily="18" charset="0"/>
                <a:cs typeface="Times New Roman" panose="02020603050405020304" pitchFamily="18" charset="0"/>
              </a:rPr>
              <a:t>Allows more dynamic HTML pages, even complete web applications</a:t>
            </a:r>
            <a:endParaRPr dirty="0">
              <a:latin typeface="Times New Roman" panose="02020603050405020304" pitchFamily="18" charset="0"/>
              <a:cs typeface="Times New Roman" panose="02020603050405020304" pitchFamily="18" charset="0"/>
            </a:endParaRPr>
          </a:p>
          <a:p>
            <a:pPr marL="228600" lvl="0" indent="-228600" algn="l" rtl="0">
              <a:lnSpc>
                <a:spcPct val="100000"/>
              </a:lnSpc>
              <a:spcBef>
                <a:spcPts val="1000"/>
              </a:spcBef>
              <a:spcAft>
                <a:spcPts val="0"/>
              </a:spcAft>
              <a:buClr>
                <a:schemeClr val="dk1"/>
              </a:buClr>
              <a:buSzPts val="2400"/>
              <a:buFont typeface="Calibri"/>
              <a:buChar char="-"/>
            </a:pPr>
            <a:r>
              <a:rPr lang="en-GB" sz="2400" dirty="0">
                <a:latin typeface="Times New Roman" panose="02020603050405020304" pitchFamily="18" charset="0"/>
                <a:cs typeface="Times New Roman" panose="02020603050405020304" pitchFamily="18" charset="0"/>
              </a:rPr>
              <a:t>Cons</a:t>
            </a:r>
            <a:endParaRPr dirty="0">
              <a:latin typeface="Times New Roman" panose="02020603050405020304" pitchFamily="18" charset="0"/>
              <a:cs typeface="Times New Roman" panose="02020603050405020304" pitchFamily="18" charset="0"/>
            </a:endParaRPr>
          </a:p>
          <a:p>
            <a:pPr marL="685800" lvl="1" indent="-228600" algn="l" rtl="0">
              <a:lnSpc>
                <a:spcPct val="100000"/>
              </a:lnSpc>
              <a:spcBef>
                <a:spcPts val="500"/>
              </a:spcBef>
              <a:spcAft>
                <a:spcPts val="0"/>
              </a:spcAft>
              <a:buClr>
                <a:schemeClr val="dk1"/>
              </a:buClr>
              <a:buSzPts val="2400"/>
              <a:buFont typeface="Calibri"/>
              <a:buChar char="-"/>
            </a:pPr>
            <a:r>
              <a:rPr lang="en-GB" dirty="0">
                <a:latin typeface="Times New Roman" panose="02020603050405020304" pitchFamily="18" charset="0"/>
                <a:cs typeface="Times New Roman" panose="02020603050405020304" pitchFamily="18" charset="0"/>
              </a:rPr>
              <a:t>Requires a JavaScript-enabled browser</a:t>
            </a:r>
            <a:endParaRPr dirty="0">
              <a:latin typeface="Times New Roman" panose="02020603050405020304" pitchFamily="18" charset="0"/>
              <a:cs typeface="Times New Roman" panose="02020603050405020304" pitchFamily="18" charset="0"/>
            </a:endParaRPr>
          </a:p>
          <a:p>
            <a:pPr marL="685800" lvl="1" indent="-228600" algn="l" rtl="0">
              <a:lnSpc>
                <a:spcPct val="100000"/>
              </a:lnSpc>
              <a:spcBef>
                <a:spcPts val="500"/>
              </a:spcBef>
              <a:spcAft>
                <a:spcPts val="0"/>
              </a:spcAft>
              <a:buClr>
                <a:schemeClr val="dk1"/>
              </a:buClr>
              <a:buSzPts val="2400"/>
              <a:buFont typeface="Calibri"/>
              <a:buChar char="-"/>
            </a:pPr>
            <a:r>
              <a:rPr lang="en-GB" dirty="0">
                <a:latin typeface="Times New Roman" panose="02020603050405020304" pitchFamily="18" charset="0"/>
                <a:cs typeface="Times New Roman" panose="02020603050405020304" pitchFamily="18" charset="0"/>
              </a:rPr>
              <a:t>Requires a client who trusts the server enough to run the code the server provides</a:t>
            </a:r>
            <a:endParaRPr dirty="0">
              <a:latin typeface="Times New Roman" panose="02020603050405020304" pitchFamily="18" charset="0"/>
              <a:cs typeface="Times New Roman" panose="02020603050405020304" pitchFamily="18" charset="0"/>
            </a:endParaRPr>
          </a:p>
          <a:p>
            <a:pPr marL="228600" lvl="0" indent="-228600" algn="l" rtl="0">
              <a:lnSpc>
                <a:spcPct val="100000"/>
              </a:lnSpc>
              <a:spcBef>
                <a:spcPts val="1000"/>
              </a:spcBef>
              <a:spcAft>
                <a:spcPts val="0"/>
              </a:spcAft>
              <a:buClr>
                <a:schemeClr val="dk1"/>
              </a:buClr>
              <a:buSzPts val="2400"/>
              <a:buFont typeface="Calibri"/>
              <a:buChar char="-"/>
            </a:pPr>
            <a:r>
              <a:rPr lang="en-GB" sz="2400" dirty="0">
                <a:latin typeface="Times New Roman" panose="02020603050405020304" pitchFamily="18" charset="0"/>
                <a:cs typeface="Times New Roman" panose="02020603050405020304" pitchFamily="18" charset="0"/>
              </a:rPr>
              <a:t>JavaScript has some protection in place but can still cause security problems for clients</a:t>
            </a:r>
            <a:endParaRPr sz="2400" dirty="0">
              <a:latin typeface="Times New Roman" panose="02020603050405020304" pitchFamily="18" charset="0"/>
              <a:cs typeface="Times New Roman" panose="02020603050405020304" pitchFamily="18" charset="0"/>
            </a:endParaRPr>
          </a:p>
        </p:txBody>
      </p:sp>
      <p:pic>
        <p:nvPicPr>
          <p:cNvPr id="134" name="Google Shape;134;p5" descr="A close up of a logo&#10;&#10;Description automatically generated"/>
          <p:cNvPicPr preferRelativeResize="0"/>
          <p:nvPr/>
        </p:nvPicPr>
        <p:blipFill rotWithShape="1">
          <a:blip r:embed="rId3">
            <a:alphaModFix/>
          </a:blip>
          <a:srcRect/>
          <a:stretch/>
        </p:blipFill>
        <p:spPr>
          <a:xfrm>
            <a:off x="11144008" y="88151"/>
            <a:ext cx="933598" cy="1398963"/>
          </a:xfrm>
          <a:prstGeom prst="rect">
            <a:avLst/>
          </a:prstGeom>
          <a:noFill/>
          <a:ln>
            <a:noFill/>
          </a:ln>
        </p:spPr>
      </p:pic>
      <p:sp>
        <p:nvSpPr>
          <p:cNvPr id="135" name="Google Shape;135;p5"/>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C55A11"/>
                </a:solidFill>
                <a:latin typeface="Calibri"/>
                <a:ea typeface="Calibri"/>
                <a:cs typeface="Calibri"/>
                <a:sym typeface="Calibri"/>
              </a:rPr>
              <a:t>Introduction to JavaScript…(cntd.)</a:t>
            </a:r>
            <a:endParaRPr/>
          </a:p>
        </p:txBody>
      </p:sp>
      <p:cxnSp>
        <p:nvCxnSpPr>
          <p:cNvPr id="136" name="Google Shape;136;p5"/>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37" name="Google Shape;137;p5"/>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b="1">
                <a:solidFill>
                  <a:srgbClr val="2F5496"/>
                </a:solidFill>
                <a:latin typeface="Calibri"/>
                <a:ea typeface="Calibri"/>
                <a:cs typeface="Calibri"/>
                <a:sym typeface="Calibri"/>
              </a:rPr>
              <a:t>JavaScript - Basics</a:t>
            </a:r>
            <a:endParaRPr sz="2400" b="1">
              <a:solidFill>
                <a:srgbClr val="2F5496"/>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TotalTime>
  <Words>2247</Words>
  <Application>Microsoft Office PowerPoint</Application>
  <PresentationFormat>Widescreen</PresentationFormat>
  <Paragraphs>371</Paragraphs>
  <Slides>34</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inter-bold</vt:lpstr>
      <vt:lpstr>inter-regular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Revathi G P</cp:lastModifiedBy>
  <cp:revision>4</cp:revision>
  <dcterms:created xsi:type="dcterms:W3CDTF">2019-05-30T23:14:36Z</dcterms:created>
  <dcterms:modified xsi:type="dcterms:W3CDTF">2022-06-09T17:06:25Z</dcterms:modified>
</cp:coreProperties>
</file>