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334" r:id="rId3"/>
    <p:sldId id="336" r:id="rId4"/>
    <p:sldId id="339" r:id="rId5"/>
    <p:sldId id="340" r:id="rId6"/>
    <p:sldId id="341" r:id="rId7"/>
    <p:sldId id="342" r:id="rId8"/>
    <p:sldId id="337" r:id="rId9"/>
    <p:sldId id="338" r:id="rId10"/>
    <p:sldId id="343" r:id="rId11"/>
    <p:sldId id="344" r:id="rId12"/>
    <p:sldId id="345" r:id="rId13"/>
    <p:sldId id="346" r:id="rId14"/>
    <p:sldId id="347" r:id="rId15"/>
    <p:sldId id="348" r:id="rId16"/>
    <p:sldId id="33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D8DE99-BCBC-4D7E-A492-9DABF329745C}">
          <p14:sldIdLst>
            <p14:sldId id="334"/>
            <p14:sldId id="336"/>
            <p14:sldId id="339"/>
            <p14:sldId id="340"/>
            <p14:sldId id="341"/>
            <p14:sldId id="342"/>
            <p14:sldId id="337"/>
            <p14:sldId id="338"/>
            <p14:sldId id="343"/>
            <p14:sldId id="344"/>
            <p14:sldId id="345"/>
            <p14:sldId id="346"/>
            <p14:sldId id="347"/>
            <p14:sldId id="348"/>
          </p14:sldIdLst>
        </p14:section>
        <p14:section name="Untitled Section" id="{FF626052-E474-41B3-A297-122D477C2052}">
          <p14:sldIdLst>
            <p14:sldId id="33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2F5597"/>
    <a:srgbClr val="CC6600"/>
    <a:srgbClr val="DFA267"/>
    <a:srgbClr val="FEDC32"/>
    <a:srgbClr val="FDBA53"/>
    <a:srgbClr val="F4B350"/>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141" autoAdjust="0"/>
  </p:normalViewPr>
  <p:slideViewPr>
    <p:cSldViewPr snapToGrid="0">
      <p:cViewPr>
        <p:scale>
          <a:sx n="96" d="100"/>
          <a:sy n="96" d="100"/>
        </p:scale>
        <p:origin x="72" y="-462"/>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3CB51-9A86-4C01-A0DB-13EF6F656B51}" type="datetimeFigureOut">
              <a:rPr lang="en-US" smtClean="0"/>
              <a:pPr/>
              <a:t>09-Jun-22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20C0E-3071-47FE-83D9-FB70EE300AA0}" type="slidenum">
              <a:rPr lang="en-US" smtClean="0"/>
              <a:pPr/>
              <a:t>‹#›</a:t>
            </a:fld>
            <a:endParaRPr lang="en-US"/>
          </a:p>
        </p:txBody>
      </p:sp>
    </p:spTree>
    <p:extLst>
      <p:ext uri="{BB962C8B-B14F-4D97-AF65-F5344CB8AC3E}">
        <p14:creationId xmlns:p14="http://schemas.microsoft.com/office/powerpoint/2010/main" val="287668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11</a:t>
            </a:fld>
            <a:endParaRPr lang="en-US"/>
          </a:p>
        </p:txBody>
      </p:sp>
    </p:spTree>
    <p:extLst>
      <p:ext uri="{BB962C8B-B14F-4D97-AF65-F5344CB8AC3E}">
        <p14:creationId xmlns:p14="http://schemas.microsoft.com/office/powerpoint/2010/main" val="24322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12</a:t>
            </a:fld>
            <a:endParaRPr lang="en-US"/>
          </a:p>
        </p:txBody>
      </p:sp>
    </p:spTree>
    <p:extLst>
      <p:ext uri="{BB962C8B-B14F-4D97-AF65-F5344CB8AC3E}">
        <p14:creationId xmlns:p14="http://schemas.microsoft.com/office/powerpoint/2010/main" val="1694182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13</a:t>
            </a:fld>
            <a:endParaRPr lang="en-US"/>
          </a:p>
        </p:txBody>
      </p:sp>
    </p:spTree>
    <p:extLst>
      <p:ext uri="{BB962C8B-B14F-4D97-AF65-F5344CB8AC3E}">
        <p14:creationId xmlns:p14="http://schemas.microsoft.com/office/powerpoint/2010/main" val="3575403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14</a:t>
            </a:fld>
            <a:endParaRPr lang="en-US"/>
          </a:p>
        </p:txBody>
      </p:sp>
    </p:spTree>
    <p:extLst>
      <p:ext uri="{BB962C8B-B14F-4D97-AF65-F5344CB8AC3E}">
        <p14:creationId xmlns:p14="http://schemas.microsoft.com/office/powerpoint/2010/main" val="171915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a:t>
            </a:fld>
            <a:endParaRPr lang="en-US"/>
          </a:p>
        </p:txBody>
      </p:sp>
    </p:spTree>
    <p:extLst>
      <p:ext uri="{BB962C8B-B14F-4D97-AF65-F5344CB8AC3E}">
        <p14:creationId xmlns:p14="http://schemas.microsoft.com/office/powerpoint/2010/main" val="204276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4</a:t>
            </a:fld>
            <a:endParaRPr lang="en-US"/>
          </a:p>
        </p:txBody>
      </p:sp>
    </p:spTree>
    <p:extLst>
      <p:ext uri="{BB962C8B-B14F-4D97-AF65-F5344CB8AC3E}">
        <p14:creationId xmlns:p14="http://schemas.microsoft.com/office/powerpoint/2010/main" val="3414288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5</a:t>
            </a:fld>
            <a:endParaRPr lang="en-US"/>
          </a:p>
        </p:txBody>
      </p:sp>
    </p:spTree>
    <p:extLst>
      <p:ext uri="{BB962C8B-B14F-4D97-AF65-F5344CB8AC3E}">
        <p14:creationId xmlns:p14="http://schemas.microsoft.com/office/powerpoint/2010/main" val="3788438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6</a:t>
            </a:fld>
            <a:endParaRPr lang="en-US"/>
          </a:p>
        </p:txBody>
      </p:sp>
    </p:spTree>
    <p:extLst>
      <p:ext uri="{BB962C8B-B14F-4D97-AF65-F5344CB8AC3E}">
        <p14:creationId xmlns:p14="http://schemas.microsoft.com/office/powerpoint/2010/main" val="3205365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9</a:t>
            </a:fld>
            <a:endParaRPr lang="en-US"/>
          </a:p>
        </p:txBody>
      </p:sp>
    </p:spTree>
    <p:extLst>
      <p:ext uri="{BB962C8B-B14F-4D97-AF65-F5344CB8AC3E}">
        <p14:creationId xmlns:p14="http://schemas.microsoft.com/office/powerpoint/2010/main" val="155076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10</a:t>
            </a:fld>
            <a:endParaRPr lang="en-US"/>
          </a:p>
        </p:txBody>
      </p:sp>
    </p:spTree>
    <p:extLst>
      <p:ext uri="{BB962C8B-B14F-4D97-AF65-F5344CB8AC3E}">
        <p14:creationId xmlns:p14="http://schemas.microsoft.com/office/powerpoint/2010/main" val="2041093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09-06-2022</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09-06-2022</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09-06-2022</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63068" y="2130425"/>
            <a:ext cx="6514531" cy="585479"/>
          </a:xfrm>
        </p:spPr>
        <p:txBody>
          <a:bodyPr>
            <a:normAutofit/>
          </a:bodyPr>
          <a:lstStyle>
            <a:lvl1pPr algn="l">
              <a:defRPr sz="3600" b="1" baseline="0">
                <a:solidFill>
                  <a:srgbClr val="C55A11"/>
                </a:solidFill>
              </a:defRPr>
            </a:lvl1pPr>
          </a:lstStyle>
          <a:p>
            <a:r>
              <a:rPr lang="en-US" dirty="0"/>
              <a:t>Click to add course name</a:t>
            </a:r>
            <a:endParaRPr lang="en-GB" dirty="0"/>
          </a:p>
        </p:txBody>
      </p:sp>
      <p:sp>
        <p:nvSpPr>
          <p:cNvPr id="3" name="Subtitle 2"/>
          <p:cNvSpPr>
            <a:spLocks noGrp="1"/>
          </p:cNvSpPr>
          <p:nvPr>
            <p:ph type="subTitle" idx="1" hasCustomPrompt="1"/>
          </p:nvPr>
        </p:nvSpPr>
        <p:spPr>
          <a:xfrm>
            <a:off x="4749420" y="4373165"/>
            <a:ext cx="5613779" cy="529911"/>
          </a:xfrm>
        </p:spPr>
        <p:txBody>
          <a:bodyPr>
            <a:normAutofit/>
          </a:bodyPr>
          <a:lstStyle>
            <a:lvl1pPr marL="0" indent="0" algn="l">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name</a:t>
            </a:r>
            <a:endParaRPr lang="en-GB" dirty="0"/>
          </a:p>
        </p:txBody>
      </p:sp>
      <p:grpSp>
        <p:nvGrpSpPr>
          <p:cNvPr id="7" name="Group 19">
            <a:extLst>
              <a:ext uri="{FF2B5EF4-FFF2-40B4-BE49-F238E27FC236}">
                <a16:creationId xmlns:a16="http://schemas.microsoft.com/office/drawing/2014/main" id="{87008925-27BE-4F37-8F3C-D51A4CE1017D}"/>
              </a:ext>
            </a:extLst>
          </p:cNvPr>
          <p:cNvGrpSpPr/>
          <p:nvPr userDrawn="1"/>
        </p:nvGrpSpPr>
        <p:grpSpPr>
          <a:xfrm>
            <a:off x="313844" y="5489699"/>
            <a:ext cx="1066895" cy="1078155"/>
            <a:chOff x="313844" y="5489699"/>
            <a:chExt cx="1066895" cy="1078155"/>
          </a:xfrm>
          <a:solidFill>
            <a:schemeClr val="accent2">
              <a:lumMod val="75000"/>
            </a:schemeClr>
          </a:solidFill>
        </p:grpSpPr>
        <p:sp>
          <p:nvSpPr>
            <p:cNvPr id="8" name="Rectangle 7">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0" name="Straight Connector 9">
            <a:extLst>
              <a:ext uri="{FF2B5EF4-FFF2-40B4-BE49-F238E27FC236}">
                <a16:creationId xmlns:a16="http://schemas.microsoft.com/office/drawing/2014/main" id="{1EEB87D2-BD33-43D4-B135-6F0E91C4917A}"/>
              </a:ext>
            </a:extLst>
          </p:cNvPr>
          <p:cNvCxnSpPr>
            <a:cxnSpLocks/>
          </p:cNvCxnSpPr>
          <p:nvPr userDrawn="1"/>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2" name="Group 15">
            <a:extLst>
              <a:ext uri="{FF2B5EF4-FFF2-40B4-BE49-F238E27FC236}">
                <a16:creationId xmlns:a16="http://schemas.microsoft.com/office/drawing/2014/main" id="{87008925-27BE-4F37-8F3C-D51A4CE1017D}"/>
              </a:ext>
            </a:extLst>
          </p:cNvPr>
          <p:cNvGrpSpPr/>
          <p:nvPr userDrawn="1"/>
        </p:nvGrpSpPr>
        <p:grpSpPr>
          <a:xfrm rot="10800000">
            <a:off x="10855702" y="266068"/>
            <a:ext cx="1066895" cy="1078155"/>
            <a:chOff x="313844" y="5489699"/>
            <a:chExt cx="1066895" cy="1078155"/>
          </a:xfrm>
          <a:solidFill>
            <a:schemeClr val="accent2">
              <a:lumMod val="75000"/>
            </a:schemeClr>
          </a:solidFill>
        </p:grpSpPr>
        <p:sp>
          <p:nvSpPr>
            <p:cNvPr id="13" name="Rectangle 12">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 Placeholder 22"/>
          <p:cNvSpPr>
            <a:spLocks noGrp="1"/>
          </p:cNvSpPr>
          <p:nvPr>
            <p:ph type="body" sz="quarter" idx="11" hasCustomPrompt="1"/>
          </p:nvPr>
        </p:nvSpPr>
        <p:spPr>
          <a:xfrm>
            <a:off x="4760913" y="4965700"/>
            <a:ext cx="5581650" cy="457638"/>
          </a:xfrm>
        </p:spPr>
        <p:txBody>
          <a:bodyPr>
            <a:normAutofit/>
          </a:bodyPr>
          <a:lstStyle>
            <a:lvl1pPr>
              <a:buNone/>
              <a:defRPr sz="2400">
                <a:solidFill>
                  <a:schemeClr val="tx1"/>
                </a:solidFill>
              </a:defRPr>
            </a:lvl1pPr>
          </a:lstStyle>
          <a:p>
            <a:pPr lvl="0"/>
            <a:r>
              <a:rPr lang="en-US" dirty="0"/>
              <a:t>Click to add department</a:t>
            </a:r>
          </a:p>
        </p:txBody>
      </p:sp>
      <p:sp>
        <p:nvSpPr>
          <p:cNvPr id="25" name="Text Placeholder 24"/>
          <p:cNvSpPr>
            <a:spLocks noGrp="1"/>
          </p:cNvSpPr>
          <p:nvPr>
            <p:ph type="body" sz="quarter" idx="12" hasCustomPrompt="1"/>
          </p:nvPr>
        </p:nvSpPr>
        <p:spPr>
          <a:xfrm>
            <a:off x="4745038" y="3152775"/>
            <a:ext cx="6511925" cy="536575"/>
          </a:xfrm>
        </p:spPr>
        <p:txBody>
          <a:bodyPr>
            <a:noAutofit/>
          </a:bodyPr>
          <a:lstStyle>
            <a:lvl1pPr>
              <a:buNone/>
              <a:defRPr sz="3600" b="1">
                <a:solidFill>
                  <a:srgbClr val="2F5597"/>
                </a:solidFill>
              </a:defRPr>
            </a:lvl1pPr>
            <a:lvl2pPr>
              <a:buNone/>
              <a:defRPr/>
            </a:lvl2pPr>
          </a:lstStyle>
          <a:p>
            <a:pPr lvl="0"/>
            <a:r>
              <a:rPr lang="en-US" dirty="0"/>
              <a:t>Click to add topic</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8160" y="3302758"/>
            <a:ext cx="5614416" cy="438912"/>
          </a:xfrm>
        </p:spPr>
        <p:txBody>
          <a:bodyPr>
            <a:noAutofit/>
          </a:bodyPr>
          <a:lstStyle>
            <a:lvl1pPr marL="0" indent="0" algn="l">
              <a:buNone/>
              <a:defRPr sz="2400" b="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Name</a:t>
            </a:r>
            <a:endParaRPr lang="en-GB" dirty="0"/>
          </a:p>
        </p:txBody>
      </p:sp>
      <p:grpSp>
        <p:nvGrpSpPr>
          <p:cNvPr id="4" name="Group 19">
            <a:extLst>
              <a:ext uri="{FF2B5EF4-FFF2-40B4-BE49-F238E27FC236}">
                <a16:creationId xmlns:a16="http://schemas.microsoft.com/office/drawing/2014/main" id="{87008925-27BE-4F37-8F3C-D51A4CE1017D}"/>
              </a:ext>
            </a:extLst>
          </p:cNvPr>
          <p:cNvGrpSpPr/>
          <p:nvPr userDrawn="1"/>
        </p:nvGrpSpPr>
        <p:grpSpPr>
          <a:xfrm>
            <a:off x="313844" y="5489699"/>
            <a:ext cx="1066895" cy="1078155"/>
            <a:chOff x="313844" y="5489699"/>
            <a:chExt cx="1066895" cy="1078155"/>
          </a:xfrm>
          <a:solidFill>
            <a:schemeClr val="accent2">
              <a:lumMod val="75000"/>
            </a:schemeClr>
          </a:solidFill>
        </p:grpSpPr>
        <p:sp>
          <p:nvSpPr>
            <p:cNvPr id="8" name="Rectangle 7">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 name="Group 15">
            <a:extLst>
              <a:ext uri="{FF2B5EF4-FFF2-40B4-BE49-F238E27FC236}">
                <a16:creationId xmlns:a16="http://schemas.microsoft.com/office/drawing/2014/main" id="{87008925-27BE-4F37-8F3C-D51A4CE1017D}"/>
              </a:ext>
            </a:extLst>
          </p:cNvPr>
          <p:cNvGrpSpPr/>
          <p:nvPr userDrawn="1"/>
        </p:nvGrpSpPr>
        <p:grpSpPr>
          <a:xfrm rot="10800000">
            <a:off x="10855702" y="266068"/>
            <a:ext cx="1066895" cy="1078155"/>
            <a:chOff x="313844" y="5489699"/>
            <a:chExt cx="1066895" cy="1078155"/>
          </a:xfrm>
          <a:solidFill>
            <a:schemeClr val="accent2">
              <a:lumMod val="75000"/>
            </a:schemeClr>
          </a:solidFill>
        </p:grpSpPr>
        <p:sp>
          <p:nvSpPr>
            <p:cNvPr id="13" name="Rectangle 12">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cxnSp>
        <p:nvCxnSpPr>
          <p:cNvPr id="16" name="Straight Connector 15">
            <a:extLst>
              <a:ext uri="{FF2B5EF4-FFF2-40B4-BE49-F238E27FC236}">
                <a16:creationId xmlns:a16="http://schemas.microsoft.com/office/drawing/2014/main" id="{9473B520-A9D1-472D-B234-C4032DD0E596}"/>
              </a:ext>
            </a:extLst>
          </p:cNvPr>
          <p:cNvCxnSpPr>
            <a:cxnSpLocks/>
          </p:cNvCxnSpPr>
          <p:nvPr userDrawn="1"/>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sz="quarter" idx="10" hasCustomPrompt="1"/>
          </p:nvPr>
        </p:nvSpPr>
        <p:spPr>
          <a:xfrm>
            <a:off x="5403874" y="3721743"/>
            <a:ext cx="5614416" cy="438912"/>
          </a:xfrm>
        </p:spPr>
        <p:txBody>
          <a:bodyPr>
            <a:normAutofit/>
          </a:bodyPr>
          <a:lstStyle>
            <a:lvl1pPr>
              <a:buNone/>
              <a:defRPr sz="2400" baseline="0"/>
            </a:lvl1pPr>
          </a:lstStyle>
          <a:p>
            <a:pPr lvl="0"/>
            <a:r>
              <a:rPr lang="en-US" dirty="0"/>
              <a:t>Click to add Department</a:t>
            </a:r>
            <a:endParaRPr lang="en-GB" dirty="0"/>
          </a:p>
        </p:txBody>
      </p:sp>
      <p:sp>
        <p:nvSpPr>
          <p:cNvPr id="22" name="Text Placeholder 21"/>
          <p:cNvSpPr>
            <a:spLocks noGrp="1"/>
          </p:cNvSpPr>
          <p:nvPr>
            <p:ph type="body" sz="quarter" idx="11" hasCustomPrompt="1"/>
          </p:nvPr>
        </p:nvSpPr>
        <p:spPr>
          <a:xfrm>
            <a:off x="5403850" y="4153343"/>
            <a:ext cx="5614416" cy="438912"/>
          </a:xfrm>
        </p:spPr>
        <p:txBody>
          <a:bodyPr>
            <a:noAutofit/>
          </a:bodyPr>
          <a:lstStyle>
            <a:lvl1pPr>
              <a:buNone/>
              <a:defRPr sz="2400" b="1"/>
            </a:lvl1pPr>
          </a:lstStyle>
          <a:p>
            <a:pPr lvl="0"/>
            <a:r>
              <a:rPr lang="en-US" dirty="0"/>
              <a:t>Click to add email</a:t>
            </a:r>
            <a:endParaRPr lang="en-GB" dirty="0"/>
          </a:p>
        </p:txBody>
      </p:sp>
      <p:sp>
        <p:nvSpPr>
          <p:cNvPr id="24" name="Text Placeholder 23"/>
          <p:cNvSpPr>
            <a:spLocks noGrp="1"/>
          </p:cNvSpPr>
          <p:nvPr>
            <p:ph type="body" sz="quarter" idx="12" hasCustomPrompt="1"/>
          </p:nvPr>
        </p:nvSpPr>
        <p:spPr>
          <a:xfrm>
            <a:off x="5391586" y="4571399"/>
            <a:ext cx="5614416" cy="438912"/>
          </a:xfrm>
        </p:spPr>
        <p:txBody>
          <a:bodyPr>
            <a:normAutofit/>
          </a:bodyPr>
          <a:lstStyle>
            <a:lvl1pPr>
              <a:buNone/>
              <a:defRPr sz="2400"/>
            </a:lvl1pPr>
          </a:lstStyle>
          <a:p>
            <a:pPr lvl="0"/>
            <a:r>
              <a:rPr lang="en-US" dirty="0"/>
              <a:t>Click to add contact number</a:t>
            </a:r>
            <a:endParaRPr lang="en-GB" dirty="0"/>
          </a:p>
        </p:txBody>
      </p:sp>
      <p:sp>
        <p:nvSpPr>
          <p:cNvPr id="27" name="Rectangle 26">
            <a:extLst>
              <a:ext uri="{FF2B5EF4-FFF2-40B4-BE49-F238E27FC236}">
                <a16:creationId xmlns:a16="http://schemas.microsoft.com/office/drawing/2014/main" id="{94BAC35B-0C86-48BD-81AE-8629CCB2734E}"/>
              </a:ext>
            </a:extLst>
          </p:cNvPr>
          <p:cNvSpPr/>
          <p:nvPr userDrawn="1"/>
        </p:nvSpPr>
        <p:spPr>
          <a:xfrm>
            <a:off x="5448168" y="2049518"/>
            <a:ext cx="4603806" cy="665240"/>
          </a:xfrm>
          <a:prstGeom prst="rect">
            <a:avLst/>
          </a:prstGeom>
        </p:spPr>
        <p:txBody>
          <a:bodyPr wrap="square">
            <a:spAutoFit/>
          </a:bodyPr>
          <a:lstStyle/>
          <a:p>
            <a:r>
              <a:rPr lang="en-US" sz="3600" b="1" dirty="0">
                <a:solidFill>
                  <a:srgbClr val="C55A11"/>
                </a:solidFill>
              </a:rPr>
              <a:t>T</a:t>
            </a:r>
            <a:r>
              <a:rPr lang="en-IN" sz="3600" b="1" dirty="0">
                <a:solidFill>
                  <a:srgbClr val="C55A11"/>
                </a:solidFill>
              </a:rPr>
              <a:t>HANK YOU</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4642" y="211574"/>
            <a:ext cx="7498080" cy="466344"/>
          </a:xfrm>
        </p:spPr>
        <p:txBody>
          <a:bodyPr>
            <a:noAutofit/>
          </a:bodyPr>
          <a:lstStyle>
            <a:lvl1pPr algn="l">
              <a:defRPr sz="2400" b="1">
                <a:solidFill>
                  <a:srgbClr val="2F5597"/>
                </a:solidFill>
              </a:defRPr>
            </a:lvl1pPr>
          </a:lstStyle>
          <a:p>
            <a:r>
              <a:rPr lang="en-US" dirty="0"/>
              <a:t>Click to add Main Topic (as in slide 1)</a:t>
            </a:r>
            <a:endParaRPr lang="en-GB" dirty="0"/>
          </a:p>
        </p:txBody>
      </p:sp>
      <p:sp>
        <p:nvSpPr>
          <p:cNvPr id="3" name="Content Placeholder 2"/>
          <p:cNvSpPr>
            <a:spLocks noGrp="1"/>
          </p:cNvSpPr>
          <p:nvPr>
            <p:ph idx="1"/>
          </p:nvPr>
        </p:nvSpPr>
        <p:spPr>
          <a:xfrm>
            <a:off x="546536" y="1805158"/>
            <a:ext cx="8313685" cy="4525963"/>
          </a:xfrm>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Picture 6"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cxnSp>
        <p:nvCxnSpPr>
          <p:cNvPr id="8" name="Straight Connector 7">
            <a:extLst>
              <a:ext uri="{FF2B5EF4-FFF2-40B4-BE49-F238E27FC236}">
                <a16:creationId xmlns:a16="http://schemas.microsoft.com/office/drawing/2014/main" id="{A4293697-6E2C-4331-B4E1-C58B355192F4}"/>
              </a:ext>
            </a:extLst>
          </p:cNvPr>
          <p:cNvCxnSpPr>
            <a:cxnSpLocks/>
          </p:cNvCxnSpPr>
          <p:nvPr userDrawn="1"/>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0" hasCustomPrompt="1"/>
          </p:nvPr>
        </p:nvSpPr>
        <p:spPr>
          <a:xfrm>
            <a:off x="409637" y="631001"/>
            <a:ext cx="7488237" cy="473075"/>
          </a:xfrm>
        </p:spPr>
        <p:txBody>
          <a:bodyPr>
            <a:noAutofit/>
          </a:bodyPr>
          <a:lstStyle>
            <a:lvl1pPr>
              <a:buNone/>
              <a:defRPr sz="2400" b="1">
                <a:solidFill>
                  <a:srgbClr val="C55A11"/>
                </a:solidFill>
              </a:defRPr>
            </a:lvl1pPr>
          </a:lstStyle>
          <a:p>
            <a:pPr lvl="0"/>
            <a:r>
              <a:rPr lang="en-US" dirty="0"/>
              <a:t>Click to add slide title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09-Jun-22</a:t>
            </a:fld>
            <a:endParaRPr lang="en-GB"/>
          </a:p>
        </p:txBody>
      </p:sp>
      <p:sp>
        <p:nvSpPr>
          <p:cNvPr id="5" name="Footer Placeholder 4"/>
          <p:cNvSpPr>
            <a:spLocks noGrp="1"/>
          </p:cNvSpPr>
          <p:nvPr>
            <p:ph type="ftr" sz="quarter" idx="11"/>
          </p:nvPr>
        </p:nvSpPr>
        <p:spPr>
          <a:xfrm>
            <a:off x="4165600" y="6356350"/>
            <a:ext cx="3860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09-Jun-22</a:t>
            </a:fld>
            <a:endParaRPr lang="en-GB"/>
          </a:p>
        </p:txBody>
      </p:sp>
      <p:sp>
        <p:nvSpPr>
          <p:cNvPr id="6" name="Footer Placeholder 5"/>
          <p:cNvSpPr>
            <a:spLocks noGrp="1"/>
          </p:cNvSpPr>
          <p:nvPr>
            <p:ph type="ftr" sz="quarter" idx="11"/>
          </p:nvPr>
        </p:nvSpPr>
        <p:spPr>
          <a:xfrm>
            <a:off x="4165600" y="6356350"/>
            <a:ext cx="3860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09-Jun-22</a:t>
            </a:fld>
            <a:endParaRPr lang="en-GB"/>
          </a:p>
        </p:txBody>
      </p:sp>
      <p:sp>
        <p:nvSpPr>
          <p:cNvPr id="8" name="Footer Placeholder 7"/>
          <p:cNvSpPr>
            <a:spLocks noGrp="1"/>
          </p:cNvSpPr>
          <p:nvPr>
            <p:ph type="ftr" sz="quarter" idx="11"/>
          </p:nvPr>
        </p:nvSpPr>
        <p:spPr>
          <a:xfrm>
            <a:off x="4165600" y="6356350"/>
            <a:ext cx="3860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09-Jun-22</a:t>
            </a:fld>
            <a:endParaRPr lang="en-GB"/>
          </a:p>
        </p:txBody>
      </p:sp>
      <p:sp>
        <p:nvSpPr>
          <p:cNvPr id="4" name="Footer Placeholder 3"/>
          <p:cNvSpPr>
            <a:spLocks noGrp="1"/>
          </p:cNvSpPr>
          <p:nvPr>
            <p:ph type="ftr" sz="quarter" idx="11"/>
          </p:nvPr>
        </p:nvSpPr>
        <p:spPr>
          <a:xfrm>
            <a:off x="4165600" y="6356350"/>
            <a:ext cx="3860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09-Jun-22</a:t>
            </a:fld>
            <a:endParaRPr lang="en-GB"/>
          </a:p>
        </p:txBody>
      </p:sp>
      <p:sp>
        <p:nvSpPr>
          <p:cNvPr id="3" name="Footer Placeholder 2"/>
          <p:cNvSpPr>
            <a:spLocks noGrp="1"/>
          </p:cNvSpPr>
          <p:nvPr>
            <p:ph type="ftr" sz="quarter" idx="11"/>
          </p:nvPr>
        </p:nvSpPr>
        <p:spPr>
          <a:xfrm>
            <a:off x="4165600" y="6356350"/>
            <a:ext cx="3860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09-06-2022</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09-Jun-22</a:t>
            </a:fld>
            <a:endParaRPr lang="en-GB"/>
          </a:p>
        </p:txBody>
      </p:sp>
      <p:sp>
        <p:nvSpPr>
          <p:cNvPr id="6" name="Footer Placeholder 5"/>
          <p:cNvSpPr>
            <a:spLocks noGrp="1"/>
          </p:cNvSpPr>
          <p:nvPr>
            <p:ph type="ftr" sz="quarter" idx="11"/>
          </p:nvPr>
        </p:nvSpPr>
        <p:spPr>
          <a:xfrm>
            <a:off x="4165600" y="6356350"/>
            <a:ext cx="3860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09-Jun-22</a:t>
            </a:fld>
            <a:endParaRPr lang="en-GB"/>
          </a:p>
        </p:txBody>
      </p:sp>
      <p:sp>
        <p:nvSpPr>
          <p:cNvPr id="6" name="Footer Placeholder 5"/>
          <p:cNvSpPr>
            <a:spLocks noGrp="1"/>
          </p:cNvSpPr>
          <p:nvPr>
            <p:ph type="ftr" sz="quarter" idx="11"/>
          </p:nvPr>
        </p:nvSpPr>
        <p:spPr>
          <a:xfrm>
            <a:off x="4165600" y="6356350"/>
            <a:ext cx="3860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09-Jun-22</a:t>
            </a:fld>
            <a:endParaRPr lang="en-GB"/>
          </a:p>
        </p:txBody>
      </p:sp>
      <p:sp>
        <p:nvSpPr>
          <p:cNvPr id="5" name="Footer Placeholder 4"/>
          <p:cNvSpPr>
            <a:spLocks noGrp="1"/>
          </p:cNvSpPr>
          <p:nvPr>
            <p:ph type="ftr" sz="quarter" idx="11"/>
          </p:nvPr>
        </p:nvSpPr>
        <p:spPr>
          <a:xfrm>
            <a:off x="4165600" y="6356350"/>
            <a:ext cx="3860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09-Jun-22</a:t>
            </a:fld>
            <a:endParaRPr lang="en-GB"/>
          </a:p>
        </p:txBody>
      </p:sp>
      <p:sp>
        <p:nvSpPr>
          <p:cNvPr id="5" name="Footer Placeholder 4"/>
          <p:cNvSpPr>
            <a:spLocks noGrp="1"/>
          </p:cNvSpPr>
          <p:nvPr>
            <p:ph type="ftr" sz="quarter" idx="11"/>
          </p:nvPr>
        </p:nvSpPr>
        <p:spPr>
          <a:xfrm>
            <a:off x="4165600" y="6356350"/>
            <a:ext cx="3860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09-06-2022</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09-06-2022</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09-06-2022</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09-06-2022</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09-06-2022</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09-06-2022</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09-06-2022</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09-06-2022</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WEB TECHNOLOGIES</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646331"/>
          </a:xfrm>
          <a:prstGeom prst="rect">
            <a:avLst/>
          </a:prstGeom>
        </p:spPr>
        <p:txBody>
          <a:bodyPr wrap="square">
            <a:spAutoFit/>
          </a:bodyPr>
          <a:lstStyle/>
          <a:p>
            <a:r>
              <a:rPr lang="en-US" sz="3600" b="1" dirty="0">
                <a:solidFill>
                  <a:schemeClr val="accent1">
                    <a:lumMod val="75000"/>
                  </a:schemeClr>
                </a:solidFill>
              </a:rPr>
              <a:t>JavaScript - Functions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3"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Parameters and Arguments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4" name="Content Placeholder 3">
            <a:extLst>
              <a:ext uri="{FF2B5EF4-FFF2-40B4-BE49-F238E27FC236}">
                <a16:creationId xmlns:a16="http://schemas.microsoft.com/office/drawing/2014/main" id="{FA8DEF69-8CC9-423A-BE2E-26BFCD3B8146}"/>
              </a:ext>
            </a:extLst>
          </p:cNvPr>
          <p:cNvSpPr>
            <a:spLocks noGrp="1"/>
          </p:cNvSpPr>
          <p:nvPr>
            <p:ph idx="1"/>
          </p:nvPr>
        </p:nvSpPr>
        <p:spPr>
          <a:xfrm>
            <a:off x="865632" y="1513221"/>
            <a:ext cx="3020568" cy="4351338"/>
          </a:xfrm>
        </p:spPr>
        <p:txBody>
          <a:bodyPr>
            <a:noAutofit/>
          </a:bodyPr>
          <a:lstStyle/>
          <a:p>
            <a:r>
              <a:rPr lang="en-IN" sz="1400" dirty="0"/>
              <a:t>Function recursion</a:t>
            </a:r>
          </a:p>
          <a:p>
            <a:r>
              <a:rPr lang="en-US" sz="1400" dirty="0"/>
              <a:t>// program to find the factorial of a number </a:t>
            </a:r>
          </a:p>
          <a:p>
            <a:r>
              <a:rPr lang="en-US" sz="1400" dirty="0"/>
              <a:t>function factorial(x) {</a:t>
            </a:r>
          </a:p>
          <a:p>
            <a:endParaRPr lang="en-US" sz="1400" dirty="0"/>
          </a:p>
          <a:p>
            <a:r>
              <a:rPr lang="en-US" sz="1400" dirty="0"/>
              <a:t>    // if number is 0</a:t>
            </a:r>
          </a:p>
          <a:p>
            <a:r>
              <a:rPr lang="en-US" sz="1400" dirty="0"/>
              <a:t>    if (x === 0) {</a:t>
            </a:r>
          </a:p>
          <a:p>
            <a:r>
              <a:rPr lang="en-US" sz="1400" dirty="0"/>
              <a:t>        return 1;</a:t>
            </a:r>
          </a:p>
          <a:p>
            <a:r>
              <a:rPr lang="en-US" sz="1400" dirty="0"/>
              <a:t>    }</a:t>
            </a:r>
          </a:p>
          <a:p>
            <a:endParaRPr lang="en-US" sz="1400" dirty="0"/>
          </a:p>
          <a:p>
            <a:r>
              <a:rPr lang="en-US" sz="1400" dirty="0"/>
              <a:t>    // if number is positive</a:t>
            </a:r>
          </a:p>
          <a:p>
            <a:r>
              <a:rPr lang="en-US" sz="1400" dirty="0"/>
              <a:t>    else {</a:t>
            </a:r>
          </a:p>
          <a:p>
            <a:r>
              <a:rPr lang="en-US" sz="1400" dirty="0"/>
              <a:t>        return x * factorial(x - 1);</a:t>
            </a:r>
          </a:p>
          <a:p>
            <a:r>
              <a:rPr lang="en-US" sz="1400" dirty="0"/>
              <a:t>    }</a:t>
            </a:r>
          </a:p>
          <a:p>
            <a:r>
              <a:rPr lang="en-US" sz="1400" dirty="0"/>
              <a:t>}</a:t>
            </a:r>
          </a:p>
          <a:p>
            <a:endParaRPr lang="en-US" sz="1400" dirty="0"/>
          </a:p>
          <a:p>
            <a:r>
              <a:rPr lang="en-US" sz="1400" dirty="0"/>
              <a:t>const num = 3;</a:t>
            </a:r>
          </a:p>
          <a:p>
            <a:endParaRPr lang="en-US" sz="1400" dirty="0"/>
          </a:p>
          <a:p>
            <a:r>
              <a:rPr lang="en-US" sz="1400" dirty="0"/>
              <a:t>}</a:t>
            </a:r>
            <a:endParaRPr lang="en-IN" sz="1400" dirty="0"/>
          </a:p>
        </p:txBody>
      </p:sp>
      <p:sp>
        <p:nvSpPr>
          <p:cNvPr id="10" name="TextBox 9">
            <a:extLst>
              <a:ext uri="{FF2B5EF4-FFF2-40B4-BE49-F238E27FC236}">
                <a16:creationId xmlns:a16="http://schemas.microsoft.com/office/drawing/2014/main" id="{BB6DBD53-ED4B-4E83-8E96-E2709CEE8E94}"/>
              </a:ext>
            </a:extLst>
          </p:cNvPr>
          <p:cNvSpPr txBox="1"/>
          <p:nvPr/>
        </p:nvSpPr>
        <p:spPr>
          <a:xfrm>
            <a:off x="6638544" y="2121408"/>
            <a:ext cx="3191256" cy="1754326"/>
          </a:xfrm>
          <a:prstGeom prst="rect">
            <a:avLst/>
          </a:prstGeom>
          <a:noFill/>
        </p:spPr>
        <p:txBody>
          <a:bodyPr wrap="square" rtlCol="0">
            <a:spAutoFit/>
          </a:bodyPr>
          <a:lstStyle/>
          <a:p>
            <a:r>
              <a:rPr lang="en-US" dirty="0"/>
              <a:t>// calling factorial() if num is non-negative</a:t>
            </a:r>
          </a:p>
          <a:p>
            <a:r>
              <a:rPr lang="en-US" dirty="0"/>
              <a:t>if (num &gt; 0) {</a:t>
            </a:r>
          </a:p>
          <a:p>
            <a:r>
              <a:rPr lang="en-US" dirty="0"/>
              <a:t>    let result = factorial(num);</a:t>
            </a:r>
          </a:p>
          <a:p>
            <a:r>
              <a:rPr lang="en-US" dirty="0"/>
              <a:t>    console.log(`The factorial of ${num} is ${result}`);</a:t>
            </a:r>
          </a:p>
        </p:txBody>
      </p:sp>
    </p:spTree>
    <p:extLst>
      <p:ext uri="{BB962C8B-B14F-4D97-AF65-F5344CB8AC3E}">
        <p14:creationId xmlns:p14="http://schemas.microsoft.com/office/powerpoint/2010/main" val="2320707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Parameters and Arguments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4" name="Content Placeholder 3">
            <a:extLst>
              <a:ext uri="{FF2B5EF4-FFF2-40B4-BE49-F238E27FC236}">
                <a16:creationId xmlns:a16="http://schemas.microsoft.com/office/drawing/2014/main" id="{FA8DEF69-8CC9-423A-BE2E-26BFCD3B8146}"/>
              </a:ext>
            </a:extLst>
          </p:cNvPr>
          <p:cNvSpPr>
            <a:spLocks noGrp="1"/>
          </p:cNvSpPr>
          <p:nvPr>
            <p:ph idx="1"/>
          </p:nvPr>
        </p:nvSpPr>
        <p:spPr>
          <a:xfrm>
            <a:off x="865631" y="1513221"/>
            <a:ext cx="8300052" cy="4351338"/>
          </a:xfrm>
        </p:spPr>
        <p:txBody>
          <a:bodyPr>
            <a:noAutofit/>
          </a:bodyPr>
          <a:lstStyle/>
          <a:p>
            <a:pPr marL="0" indent="0">
              <a:buNone/>
            </a:pPr>
            <a:r>
              <a:rPr lang="en-IN" sz="1600" dirty="0"/>
              <a:t>&lt;html&gt;</a:t>
            </a:r>
          </a:p>
          <a:p>
            <a:pPr marL="0" indent="0">
              <a:buNone/>
            </a:pPr>
            <a:r>
              <a:rPr lang="en-IN" sz="1600" dirty="0"/>
              <a:t>&lt;head&gt;</a:t>
            </a:r>
          </a:p>
          <a:p>
            <a:pPr marL="0" indent="0">
              <a:buNone/>
            </a:pPr>
            <a:r>
              <a:rPr lang="en-IN" sz="1600" dirty="0"/>
              <a:t>&lt;script type="text/</a:t>
            </a:r>
            <a:r>
              <a:rPr lang="en-IN" sz="1600" dirty="0" err="1"/>
              <a:t>javascript</a:t>
            </a:r>
            <a:r>
              <a:rPr lang="en-IN" sz="1600" dirty="0"/>
              <a:t>"&gt;</a:t>
            </a:r>
          </a:p>
          <a:p>
            <a:pPr marL="0" indent="0">
              <a:buNone/>
            </a:pPr>
            <a:r>
              <a:rPr lang="en-IN" sz="1600" dirty="0"/>
              <a:t>function </a:t>
            </a:r>
            <a:r>
              <a:rPr lang="en-IN" sz="1600" dirty="0" err="1"/>
              <a:t>returnSum</a:t>
            </a:r>
            <a:r>
              <a:rPr lang="en-IN" sz="1600" dirty="0"/>
              <a:t>(first, second)</a:t>
            </a:r>
          </a:p>
          <a:p>
            <a:pPr marL="0" indent="0">
              <a:buNone/>
            </a:pPr>
            <a:r>
              <a:rPr lang="en-IN" sz="1600" dirty="0"/>
              <a:t>        {</a:t>
            </a:r>
          </a:p>
          <a:p>
            <a:pPr marL="0" indent="0">
              <a:buNone/>
            </a:pPr>
            <a:r>
              <a:rPr lang="en-IN" sz="1600" dirty="0"/>
              <a:t>          var sum = first + second;</a:t>
            </a:r>
          </a:p>
          <a:p>
            <a:pPr marL="0" indent="0">
              <a:buNone/>
            </a:pPr>
            <a:r>
              <a:rPr lang="en-IN" sz="1600" dirty="0"/>
              <a:t>          return sum;</a:t>
            </a:r>
          </a:p>
          <a:p>
            <a:pPr marL="0" indent="0">
              <a:buNone/>
            </a:pPr>
            <a:r>
              <a:rPr lang="en-IN" sz="1600" dirty="0"/>
              <a:t>        }</a:t>
            </a:r>
          </a:p>
          <a:p>
            <a:pPr marL="0" indent="0">
              <a:buNone/>
            </a:pPr>
            <a:r>
              <a:rPr lang="en-IN" sz="1600" dirty="0"/>
              <a:t>      var </a:t>
            </a:r>
            <a:r>
              <a:rPr lang="en-IN" sz="1600" dirty="0" err="1"/>
              <a:t>firstNo</a:t>
            </a:r>
            <a:r>
              <a:rPr lang="en-IN" sz="1600" dirty="0"/>
              <a:t> = 78;</a:t>
            </a:r>
          </a:p>
          <a:p>
            <a:pPr marL="0" indent="0">
              <a:buNone/>
            </a:pPr>
            <a:r>
              <a:rPr lang="en-IN" sz="1600" dirty="0"/>
              <a:t>      var </a:t>
            </a:r>
            <a:r>
              <a:rPr lang="en-IN" sz="1600" dirty="0" err="1"/>
              <a:t>secondNo</a:t>
            </a:r>
            <a:r>
              <a:rPr lang="en-IN" sz="1600" dirty="0"/>
              <a:t> = 22;</a:t>
            </a:r>
          </a:p>
          <a:p>
            <a:pPr marL="0" indent="0">
              <a:buNone/>
            </a:pPr>
            <a:r>
              <a:rPr lang="en-IN" sz="1600" dirty="0"/>
              <a:t>      </a:t>
            </a:r>
            <a:r>
              <a:rPr lang="en-IN" sz="1600" dirty="0" err="1"/>
              <a:t>document.write</a:t>
            </a:r>
            <a:r>
              <a:rPr lang="en-IN" sz="1600" dirty="0"/>
              <a:t>(</a:t>
            </a:r>
            <a:r>
              <a:rPr lang="en-IN" sz="1600" dirty="0" err="1"/>
              <a:t>firstNo</a:t>
            </a:r>
            <a:r>
              <a:rPr lang="en-IN" sz="1600" dirty="0"/>
              <a:t> + " + " + </a:t>
            </a:r>
            <a:r>
              <a:rPr lang="en-IN" sz="1600" dirty="0" err="1"/>
              <a:t>secondNo</a:t>
            </a:r>
            <a:r>
              <a:rPr lang="en-IN" sz="1600" dirty="0"/>
              <a:t> + " = " + </a:t>
            </a:r>
            <a:r>
              <a:rPr lang="en-IN" sz="1600" dirty="0" err="1"/>
              <a:t>returnSum</a:t>
            </a:r>
            <a:r>
              <a:rPr lang="en-IN" sz="1600" dirty="0"/>
              <a:t>(</a:t>
            </a:r>
            <a:r>
              <a:rPr lang="en-IN" sz="1600" dirty="0" err="1"/>
              <a:t>firstNo,secondNo</a:t>
            </a:r>
            <a:r>
              <a:rPr lang="en-IN" sz="1600" dirty="0"/>
              <a:t>));</a:t>
            </a:r>
          </a:p>
          <a:p>
            <a:pPr marL="0" indent="0">
              <a:buNone/>
            </a:pPr>
            <a:r>
              <a:rPr lang="en-IN" sz="1600" dirty="0"/>
              <a:t>	&lt;/script&gt;</a:t>
            </a:r>
          </a:p>
          <a:p>
            <a:pPr marL="0" indent="0">
              <a:buNone/>
            </a:pPr>
            <a:r>
              <a:rPr lang="en-IN" sz="1600" dirty="0"/>
              <a:t>&lt;/head&gt;</a:t>
            </a:r>
          </a:p>
          <a:p>
            <a:pPr marL="0" indent="0">
              <a:buNone/>
            </a:pPr>
            <a:r>
              <a:rPr lang="en-IN" sz="1600" dirty="0"/>
              <a:t>&lt;body&gt;</a:t>
            </a:r>
          </a:p>
          <a:p>
            <a:pPr marL="0" indent="0">
              <a:buNone/>
            </a:pPr>
            <a:r>
              <a:rPr lang="en-IN" sz="1600" dirty="0"/>
              <a:t>&lt;/body&gt;</a:t>
            </a:r>
          </a:p>
          <a:p>
            <a:pPr marL="0" indent="0">
              <a:buNone/>
            </a:pPr>
            <a:r>
              <a:rPr lang="en-IN" sz="1600" dirty="0"/>
              <a:t>&lt;/html&gt;</a:t>
            </a:r>
          </a:p>
        </p:txBody>
      </p:sp>
      <p:sp>
        <p:nvSpPr>
          <p:cNvPr id="10" name="TextBox 9">
            <a:extLst>
              <a:ext uri="{FF2B5EF4-FFF2-40B4-BE49-F238E27FC236}">
                <a16:creationId xmlns:a16="http://schemas.microsoft.com/office/drawing/2014/main" id="{BB6DBD53-ED4B-4E83-8E96-E2709CEE8E94}"/>
              </a:ext>
            </a:extLst>
          </p:cNvPr>
          <p:cNvSpPr txBox="1"/>
          <p:nvPr/>
        </p:nvSpPr>
        <p:spPr>
          <a:xfrm>
            <a:off x="6638544" y="2121408"/>
            <a:ext cx="3191256"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7371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Parameters and Arguments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4" name="Content Placeholder 3">
            <a:extLst>
              <a:ext uri="{FF2B5EF4-FFF2-40B4-BE49-F238E27FC236}">
                <a16:creationId xmlns:a16="http://schemas.microsoft.com/office/drawing/2014/main" id="{FA8DEF69-8CC9-423A-BE2E-26BFCD3B8146}"/>
              </a:ext>
            </a:extLst>
          </p:cNvPr>
          <p:cNvSpPr>
            <a:spLocks noGrp="1"/>
          </p:cNvSpPr>
          <p:nvPr>
            <p:ph idx="1"/>
          </p:nvPr>
        </p:nvSpPr>
        <p:spPr>
          <a:xfrm>
            <a:off x="371880" y="1316458"/>
            <a:ext cx="9086752" cy="4351338"/>
          </a:xfrm>
        </p:spPr>
        <p:txBody>
          <a:bodyPr>
            <a:noAutofit/>
          </a:bodyPr>
          <a:lstStyle/>
          <a:p>
            <a:pPr marL="0" indent="0">
              <a:buNone/>
            </a:pPr>
            <a:r>
              <a:rPr lang="en-IN" sz="1400" dirty="0"/>
              <a:t>&lt;html&gt;</a:t>
            </a:r>
          </a:p>
          <a:p>
            <a:pPr marL="0" indent="0">
              <a:buNone/>
            </a:pPr>
            <a:r>
              <a:rPr lang="en-IN" sz="1400" dirty="0"/>
              <a:t>&lt;head&gt;</a:t>
            </a:r>
          </a:p>
          <a:p>
            <a:pPr marL="0" indent="0">
              <a:buNone/>
            </a:pPr>
            <a:r>
              <a:rPr lang="en-IN" sz="1400" dirty="0"/>
              <a:t>	&lt;script type="text/</a:t>
            </a:r>
            <a:r>
              <a:rPr lang="en-IN" sz="1400" dirty="0" err="1"/>
              <a:t>javascript</a:t>
            </a:r>
            <a:r>
              <a:rPr lang="en-IN" sz="1400" dirty="0"/>
              <a:t>"&gt;</a:t>
            </a:r>
          </a:p>
          <a:p>
            <a:pPr marL="0" indent="0">
              <a:buNone/>
            </a:pPr>
            <a:r>
              <a:rPr lang="en-IN" sz="1400" dirty="0"/>
              <a:t>		var count = 0;</a:t>
            </a:r>
          </a:p>
          <a:p>
            <a:pPr marL="0" indent="0">
              <a:buNone/>
            </a:pPr>
            <a:r>
              <a:rPr lang="en-IN" sz="1400" dirty="0"/>
              <a:t>		function </a:t>
            </a:r>
            <a:r>
              <a:rPr lang="en-IN" sz="1400" dirty="0" err="1"/>
              <a:t>countVowels</a:t>
            </a:r>
            <a:r>
              <a:rPr lang="en-IN" sz="1400" dirty="0"/>
              <a:t>(name)</a:t>
            </a:r>
          </a:p>
          <a:p>
            <a:pPr marL="0" indent="0">
              <a:buNone/>
            </a:pPr>
            <a:r>
              <a:rPr lang="en-IN" sz="1400" dirty="0"/>
              <a:t>		{</a:t>
            </a:r>
          </a:p>
          <a:p>
            <a:pPr marL="0" indent="0">
              <a:buNone/>
            </a:pPr>
            <a:r>
              <a:rPr lang="en-IN" sz="1400" dirty="0"/>
              <a:t>			for (var </a:t>
            </a:r>
            <a:r>
              <a:rPr lang="en-IN" sz="1400" dirty="0" err="1"/>
              <a:t>i</a:t>
            </a:r>
            <a:r>
              <a:rPr lang="en-IN" sz="1400" dirty="0"/>
              <a:t>=0;i&lt;</a:t>
            </a:r>
            <a:r>
              <a:rPr lang="en-IN" sz="1400" dirty="0" err="1"/>
              <a:t>name.length;i</a:t>
            </a:r>
            <a:r>
              <a:rPr lang="en-IN" sz="1400" dirty="0"/>
              <a:t>++)</a:t>
            </a:r>
          </a:p>
          <a:p>
            <a:pPr marL="0" indent="0">
              <a:buNone/>
            </a:pPr>
            <a:r>
              <a:rPr lang="en-IN" sz="1400" dirty="0"/>
              <a:t>			{</a:t>
            </a:r>
          </a:p>
          <a:p>
            <a:pPr marL="0" indent="0">
              <a:buNone/>
            </a:pPr>
            <a:r>
              <a:rPr lang="en-IN" sz="1400" dirty="0"/>
              <a:t>              if(name[</a:t>
            </a:r>
            <a:r>
              <a:rPr lang="en-IN" sz="1400" dirty="0" err="1"/>
              <a:t>i</a:t>
            </a:r>
            <a:r>
              <a:rPr lang="en-IN" sz="1400" dirty="0"/>
              <a:t>] == "a" || name[</a:t>
            </a:r>
            <a:r>
              <a:rPr lang="en-IN" sz="1400" dirty="0" err="1"/>
              <a:t>i</a:t>
            </a:r>
            <a:r>
              <a:rPr lang="en-IN" sz="1400" dirty="0"/>
              <a:t>] == "e" || name[</a:t>
            </a:r>
            <a:r>
              <a:rPr lang="en-IN" sz="1400" dirty="0" err="1"/>
              <a:t>i</a:t>
            </a:r>
            <a:r>
              <a:rPr lang="en-IN" sz="1400" dirty="0"/>
              <a:t>] == "</a:t>
            </a:r>
            <a:r>
              <a:rPr lang="en-IN" sz="1400" dirty="0" err="1"/>
              <a:t>i</a:t>
            </a:r>
            <a:r>
              <a:rPr lang="en-IN" sz="1400" dirty="0"/>
              <a:t>" || name[</a:t>
            </a:r>
            <a:r>
              <a:rPr lang="en-IN" sz="1400" dirty="0" err="1"/>
              <a:t>i</a:t>
            </a:r>
            <a:r>
              <a:rPr lang="en-IN" sz="1400" dirty="0"/>
              <a:t>] == "o" || name[</a:t>
            </a:r>
            <a:r>
              <a:rPr lang="en-IN" sz="1400" dirty="0" err="1"/>
              <a:t>i</a:t>
            </a:r>
            <a:r>
              <a:rPr lang="en-IN" sz="1400" dirty="0"/>
              <a:t>] == "u")</a:t>
            </a:r>
          </a:p>
          <a:p>
            <a:pPr marL="0" indent="0">
              <a:buNone/>
            </a:pPr>
            <a:r>
              <a:rPr lang="en-IN" sz="1400" dirty="0"/>
              <a:t>              count = count + 1;</a:t>
            </a:r>
          </a:p>
          <a:p>
            <a:pPr marL="0" indent="0">
              <a:buNone/>
            </a:pPr>
            <a:r>
              <a:rPr lang="en-IN" sz="1400" dirty="0"/>
              <a:t>			}</a:t>
            </a:r>
          </a:p>
          <a:p>
            <a:pPr marL="0" indent="0">
              <a:buNone/>
            </a:pPr>
            <a:r>
              <a:rPr lang="en-IN" sz="1400" dirty="0"/>
              <a:t>		</a:t>
            </a:r>
            <a:r>
              <a:rPr lang="en-IN" sz="1400" dirty="0" err="1"/>
              <a:t>document.write</a:t>
            </a:r>
            <a:r>
              <a:rPr lang="en-IN" sz="1400" dirty="0"/>
              <a:t>("Hello " + name + "!!! Your name has " + count + " vowels.");</a:t>
            </a:r>
          </a:p>
          <a:p>
            <a:pPr marL="0" indent="0">
              <a:buNone/>
            </a:pPr>
            <a:r>
              <a:rPr lang="en-IN" sz="1400" dirty="0"/>
              <a:t>		}</a:t>
            </a:r>
          </a:p>
          <a:p>
            <a:pPr marL="0" indent="0">
              <a:buNone/>
            </a:pPr>
            <a:r>
              <a:rPr lang="en-IN" sz="1400" dirty="0"/>
              <a:t>   	 	var </a:t>
            </a:r>
            <a:r>
              <a:rPr lang="en-IN" sz="1400" dirty="0" err="1"/>
              <a:t>myName</a:t>
            </a:r>
            <a:r>
              <a:rPr lang="en-IN" sz="1400" dirty="0"/>
              <a:t> = prompt("Please enter your name");</a:t>
            </a:r>
          </a:p>
          <a:p>
            <a:pPr marL="0" indent="0">
              <a:buNone/>
            </a:pPr>
            <a:r>
              <a:rPr lang="en-IN" sz="1400" dirty="0"/>
              <a:t>    	</a:t>
            </a:r>
            <a:r>
              <a:rPr lang="en-IN" sz="1400" dirty="0" err="1"/>
              <a:t>countVowels</a:t>
            </a:r>
            <a:r>
              <a:rPr lang="en-IN" sz="1400" dirty="0"/>
              <a:t>(</a:t>
            </a:r>
            <a:r>
              <a:rPr lang="en-IN" sz="1400" dirty="0" err="1"/>
              <a:t>myName</a:t>
            </a:r>
            <a:r>
              <a:rPr lang="en-IN" sz="1400" dirty="0"/>
              <a:t>);</a:t>
            </a:r>
          </a:p>
          <a:p>
            <a:pPr marL="0" indent="0">
              <a:buNone/>
            </a:pPr>
            <a:r>
              <a:rPr lang="en-IN" sz="1400" dirty="0"/>
              <a:t>	&lt;/script&gt;</a:t>
            </a:r>
          </a:p>
          <a:p>
            <a:pPr marL="0" indent="0">
              <a:buNone/>
            </a:pPr>
            <a:r>
              <a:rPr lang="en-IN" sz="1400" dirty="0"/>
              <a:t>&lt;/head&gt;</a:t>
            </a:r>
          </a:p>
          <a:p>
            <a:pPr marL="0" indent="0">
              <a:buNone/>
            </a:pPr>
            <a:r>
              <a:rPr lang="en-IN" sz="1400" dirty="0"/>
              <a:t>&lt;body&gt;</a:t>
            </a:r>
          </a:p>
          <a:p>
            <a:pPr marL="0" indent="0">
              <a:buNone/>
            </a:pPr>
            <a:r>
              <a:rPr lang="en-IN" sz="1400" dirty="0"/>
              <a:t>&lt;/body&gt;</a:t>
            </a:r>
          </a:p>
          <a:p>
            <a:pPr marL="0" indent="0">
              <a:buNone/>
            </a:pPr>
            <a:r>
              <a:rPr lang="en-IN" sz="1400" dirty="0"/>
              <a:t>&lt;/html&gt;</a:t>
            </a:r>
          </a:p>
        </p:txBody>
      </p:sp>
      <p:sp>
        <p:nvSpPr>
          <p:cNvPr id="10" name="TextBox 9">
            <a:extLst>
              <a:ext uri="{FF2B5EF4-FFF2-40B4-BE49-F238E27FC236}">
                <a16:creationId xmlns:a16="http://schemas.microsoft.com/office/drawing/2014/main" id="{BB6DBD53-ED4B-4E83-8E96-E2709CEE8E94}"/>
              </a:ext>
            </a:extLst>
          </p:cNvPr>
          <p:cNvSpPr txBox="1"/>
          <p:nvPr/>
        </p:nvSpPr>
        <p:spPr>
          <a:xfrm>
            <a:off x="6638544" y="2121408"/>
            <a:ext cx="3191256"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08182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830997"/>
          </a:xfrm>
          <a:prstGeom prst="rect">
            <a:avLst/>
          </a:prstGeom>
        </p:spPr>
        <p:txBody>
          <a:bodyPr wrap="square">
            <a:spAutoFit/>
          </a:bodyPr>
          <a:lstStyle/>
          <a:p>
            <a:r>
              <a:rPr lang="en-IN" sz="2400" b="1" dirty="0"/>
              <a:t>Interaction: alert, prompt</a:t>
            </a:r>
          </a:p>
          <a:p>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0" name="TextBox 9">
            <a:extLst>
              <a:ext uri="{FF2B5EF4-FFF2-40B4-BE49-F238E27FC236}">
                <a16:creationId xmlns:a16="http://schemas.microsoft.com/office/drawing/2014/main" id="{BB6DBD53-ED4B-4E83-8E96-E2709CEE8E94}"/>
              </a:ext>
            </a:extLst>
          </p:cNvPr>
          <p:cNvSpPr txBox="1"/>
          <p:nvPr/>
        </p:nvSpPr>
        <p:spPr>
          <a:xfrm>
            <a:off x="6638544" y="2121408"/>
            <a:ext cx="3191256" cy="369332"/>
          </a:xfrm>
          <a:prstGeom prst="rect">
            <a:avLst/>
          </a:prstGeom>
          <a:no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3F35F938-A7EE-5C20-9699-61F68A20B772}"/>
              </a:ext>
            </a:extLst>
          </p:cNvPr>
          <p:cNvSpPr>
            <a:spLocks noGrp="1"/>
          </p:cNvSpPr>
          <p:nvPr>
            <p:ph idx="1"/>
          </p:nvPr>
        </p:nvSpPr>
        <p:spPr/>
        <p:txBody>
          <a:bodyPr>
            <a:normAutofit lnSpcReduction="10000"/>
          </a:bodyPr>
          <a:lstStyle/>
          <a:p>
            <a:r>
              <a:rPr lang="en-IN" sz="2600" b="1" dirty="0">
                <a:latin typeface="Times New Roman" panose="02020603050405020304" pitchFamily="18" charset="0"/>
                <a:cs typeface="Times New Roman" panose="02020603050405020304" pitchFamily="18" charset="0"/>
              </a:rPr>
              <a:t>Interaction: alert, prompt, confirm</a:t>
            </a:r>
          </a:p>
          <a:p>
            <a:r>
              <a:rPr lang="en-IN" sz="2600" dirty="0">
                <a:latin typeface="Times New Roman" panose="02020603050405020304" pitchFamily="18" charset="0"/>
                <a:cs typeface="Times New Roman" panose="02020603050405020304" pitchFamily="18" charset="0"/>
              </a:rPr>
              <a:t>alert("Hello");</a:t>
            </a:r>
          </a:p>
          <a:p>
            <a:r>
              <a:rPr lang="en-US" sz="2600" dirty="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prompt()</a:t>
            </a:r>
            <a:r>
              <a:rPr lang="en-US" sz="2600" dirty="0">
                <a:latin typeface="Times New Roman" panose="02020603050405020304" pitchFamily="18" charset="0"/>
                <a:cs typeface="Times New Roman" panose="02020603050405020304" pitchFamily="18" charset="0"/>
              </a:rPr>
              <a:t> method in JavaScript is used to display a prompt box that prompts the user for the input. It is generally used to take the input from the user before entering the page.</a:t>
            </a:r>
          </a:p>
          <a:p>
            <a:r>
              <a:rPr lang="en-US" sz="2600" dirty="0">
                <a:latin typeface="Times New Roman" panose="02020603050405020304" pitchFamily="18" charset="0"/>
                <a:cs typeface="Times New Roman" panose="02020603050405020304" pitchFamily="18" charset="0"/>
              </a:rPr>
              <a:t>The box is displayed using the </a:t>
            </a:r>
            <a:r>
              <a:rPr lang="en-US" sz="2600" b="1" dirty="0">
                <a:latin typeface="Times New Roman" panose="02020603050405020304" pitchFamily="18" charset="0"/>
                <a:cs typeface="Times New Roman" panose="02020603050405020304" pitchFamily="18" charset="0"/>
              </a:rPr>
              <a:t>prompt()</a:t>
            </a:r>
            <a:r>
              <a:rPr lang="en-US" sz="2600" dirty="0">
                <a:latin typeface="Times New Roman" panose="02020603050405020304" pitchFamily="18" charset="0"/>
                <a:cs typeface="Times New Roman" panose="02020603050405020304" pitchFamily="18" charset="0"/>
              </a:rPr>
              <a:t> method, which takes two arguments: The first argument is the label which displays in the text box, and the second argument is the default string, which displays in the textbox. The prompt box consists of two buttons, </a:t>
            </a:r>
            <a:r>
              <a:rPr lang="en-US" sz="2600" b="1" dirty="0">
                <a:latin typeface="Times New Roman" panose="02020603050405020304" pitchFamily="18" charset="0"/>
                <a:cs typeface="Times New Roman" panose="02020603050405020304" pitchFamily="18" charset="0"/>
              </a:rPr>
              <a:t>OK</a:t>
            </a:r>
            <a:r>
              <a:rPr lang="en-US" sz="2600" dirty="0">
                <a:latin typeface="Times New Roman" panose="02020603050405020304" pitchFamily="18" charset="0"/>
                <a:cs typeface="Times New Roman" panose="02020603050405020304" pitchFamily="18" charset="0"/>
              </a:rPr>
              <a:t> and </a:t>
            </a:r>
            <a:r>
              <a:rPr lang="en-US" sz="2600" b="1" dirty="0">
                <a:latin typeface="Times New Roman" panose="02020603050405020304" pitchFamily="18" charset="0"/>
                <a:cs typeface="Times New Roman" panose="02020603050405020304" pitchFamily="18" charset="0"/>
              </a:rPr>
              <a:t>Cancel</a:t>
            </a:r>
            <a:r>
              <a:rPr lang="en-US" sz="2600" dirty="0">
                <a:latin typeface="Times New Roman" panose="02020603050405020304" pitchFamily="18" charset="0"/>
                <a:cs typeface="Times New Roman" panose="02020603050405020304" pitchFamily="18" charset="0"/>
              </a:rPr>
              <a:t>. It returns null or the string entered by the user. When the user clicks "OK," the box returns the input value. Otherwise, it returns null on clicking "Cancel</a:t>
            </a:r>
            <a:r>
              <a:rPr lang="en-US" dirty="0"/>
              <a:t>".</a:t>
            </a:r>
            <a:endParaRPr lang="en-IN" dirty="0"/>
          </a:p>
          <a:p>
            <a:endParaRPr lang="en-IN" dirty="0"/>
          </a:p>
        </p:txBody>
      </p:sp>
    </p:spTree>
    <p:extLst>
      <p:ext uri="{BB962C8B-B14F-4D97-AF65-F5344CB8AC3E}">
        <p14:creationId xmlns:p14="http://schemas.microsoft.com/office/powerpoint/2010/main" val="246772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Parameters and Arguments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0" name="TextBox 9">
            <a:extLst>
              <a:ext uri="{FF2B5EF4-FFF2-40B4-BE49-F238E27FC236}">
                <a16:creationId xmlns:a16="http://schemas.microsoft.com/office/drawing/2014/main" id="{BB6DBD53-ED4B-4E83-8E96-E2709CEE8E94}"/>
              </a:ext>
            </a:extLst>
          </p:cNvPr>
          <p:cNvSpPr txBox="1"/>
          <p:nvPr/>
        </p:nvSpPr>
        <p:spPr>
          <a:xfrm>
            <a:off x="6638544" y="2121408"/>
            <a:ext cx="3191256" cy="369332"/>
          </a:xfrm>
          <a:prstGeom prst="rect">
            <a:avLst/>
          </a:prstGeom>
          <a:noFill/>
        </p:spPr>
        <p:txBody>
          <a:bodyPr wrap="square" rtlCol="0">
            <a:spAutoFit/>
          </a:bodyPr>
          <a:lstStyle/>
          <a:p>
            <a:endParaRPr lang="en-US" dirty="0"/>
          </a:p>
        </p:txBody>
      </p:sp>
      <p:sp>
        <p:nvSpPr>
          <p:cNvPr id="2" name="Content Placeholder 1">
            <a:extLst>
              <a:ext uri="{FF2B5EF4-FFF2-40B4-BE49-F238E27FC236}">
                <a16:creationId xmlns:a16="http://schemas.microsoft.com/office/drawing/2014/main" id="{0E7119D5-6BD7-7C42-FA09-FB50088E4BC0}"/>
              </a:ext>
            </a:extLst>
          </p:cNvPr>
          <p:cNvSpPr>
            <a:spLocks noGrp="1" noChangeArrowheads="1"/>
          </p:cNvSpPr>
          <p:nvPr>
            <p:ph idx="1"/>
          </p:nvPr>
        </p:nvSpPr>
        <p:spPr bwMode="auto">
          <a:xfrm>
            <a:off x="838200" y="1739137"/>
            <a:ext cx="643958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&lt;html&gt;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&lt;head&gt;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&lt;script type = "text/</a:t>
            </a:r>
            <a:r>
              <a:rPr kumimoji="0" lang="en-US" altLang="en-US" sz="1800" b="0" i="0" u="none" strike="noStrike" cap="none" normalizeH="0" baseline="0" dirty="0" err="1">
                <a:ln>
                  <a:noFill/>
                </a:ln>
                <a:solidFill>
                  <a:schemeClr val="tx1"/>
                </a:solidFill>
                <a:effectLst/>
                <a:latin typeface="Arial" panose="020B0604020202020204" pitchFamily="34" charset="0"/>
              </a:rPr>
              <a:t>javascript</a:t>
            </a:r>
            <a:r>
              <a:rPr kumimoji="0" lang="en-US" altLang="en-US" sz="1800" b="0" i="0" u="none" strike="noStrike" cap="none" normalizeH="0" baseline="0" dirty="0">
                <a:ln>
                  <a:noFill/>
                </a:ln>
                <a:solidFill>
                  <a:schemeClr val="tx1"/>
                </a:solidFill>
                <a:effectLst/>
                <a:latin typeface="Arial" panose="020B0604020202020204" pitchFamily="34" charset="0"/>
              </a:rPr>
              <a:t>"&gt;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function fun()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prompt ("This is a prompt box", "Hello world");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&lt;/script&gt;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&lt;/head&gt;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&lt;body&gt;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&lt;p&gt; Click the following button to see the effect &lt;/p&gt;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&lt;form&gt;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&lt;input type = "button" value = "Click me" onclick = "fun();" /&gt;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&lt;/form&gt;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&lt;/body&gt;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&lt;/html&gt;  </a:t>
            </a:r>
          </a:p>
        </p:txBody>
      </p:sp>
    </p:spTree>
    <p:extLst>
      <p:ext uri="{BB962C8B-B14F-4D97-AF65-F5344CB8AC3E}">
        <p14:creationId xmlns:p14="http://schemas.microsoft.com/office/powerpoint/2010/main" val="257295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223164"/>
            <a:ext cx="7497214" cy="461665"/>
          </a:xfrm>
          <a:prstGeom prst="rect">
            <a:avLst/>
          </a:prstGeom>
        </p:spPr>
        <p:txBody>
          <a:bodyPr wrap="square">
            <a:spAutoFit/>
          </a:bodyPr>
          <a:lstStyle/>
          <a:p>
            <a:r>
              <a:rPr lang="en-US" sz="2400" b="1" dirty="0"/>
              <a:t>vinayj@pes.edu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746445"/>
            <a:ext cx="7497214" cy="461665"/>
          </a:xfrm>
          <a:prstGeom prst="rect">
            <a:avLst/>
          </a:prstGeom>
        </p:spPr>
        <p:txBody>
          <a:bodyPr wrap="square">
            <a:spAutoFit/>
          </a:bodyPr>
          <a:lstStyle/>
          <a:p>
            <a:r>
              <a:rPr lang="en-US" sz="2400" dirty="0"/>
              <a:t>+91 80 2672 6622</a:t>
            </a:r>
            <a:endParaRPr lang="en-IN" sz="2400"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05991" y="1487114"/>
            <a:ext cx="10215018" cy="4797287"/>
          </a:xfrm>
        </p:spPr>
        <p:txBody>
          <a:bodyPr>
            <a:normAutofit fontScale="92500" lnSpcReduction="10000"/>
          </a:bodyPr>
          <a:lstStyle/>
          <a:p>
            <a:r>
              <a:rPr lang="en-US" sz="2400" dirty="0"/>
              <a:t>JavaScript functions are used to perform operations. </a:t>
            </a:r>
          </a:p>
          <a:p>
            <a:r>
              <a:rPr lang="en-US" sz="2400" dirty="0"/>
              <a:t>We can call JavaScript function many times to reuse the code</a:t>
            </a:r>
            <a:endParaRPr lang="en-GB" sz="2400" dirty="0"/>
          </a:p>
          <a:p>
            <a:r>
              <a:rPr lang="en-GB" sz="2400" dirty="0"/>
              <a:t>Whenever you have a relatively complex piece of code that is likely to be reused, you have a candidate for a function.</a:t>
            </a:r>
          </a:p>
          <a:p>
            <a:r>
              <a:rPr lang="en-GB" sz="2400" dirty="0"/>
              <a:t>The general syntax for a function is:</a:t>
            </a:r>
          </a:p>
          <a:p>
            <a:pPr>
              <a:buNone/>
            </a:pPr>
            <a:r>
              <a:rPr lang="en-GB" sz="2400" dirty="0"/>
              <a:t>		function </a:t>
            </a:r>
            <a:r>
              <a:rPr lang="en-GB" sz="2400" i="1" dirty="0" err="1"/>
              <a:t>function_name</a:t>
            </a:r>
            <a:r>
              <a:rPr lang="en-GB" sz="2400" i="1" dirty="0"/>
              <a:t>([parameter [, ...]]) </a:t>
            </a:r>
          </a:p>
          <a:p>
            <a:pPr>
              <a:buNone/>
            </a:pPr>
            <a:r>
              <a:rPr lang="en-GB" sz="2400" i="1" dirty="0"/>
              <a:t>		</a:t>
            </a:r>
            <a:r>
              <a:rPr lang="en-GB" sz="2400" dirty="0"/>
              <a:t>{</a:t>
            </a:r>
          </a:p>
          <a:p>
            <a:pPr>
              <a:buNone/>
            </a:pPr>
            <a:r>
              <a:rPr lang="en-GB" sz="2400" i="1" dirty="0"/>
              <a:t>			statements</a:t>
            </a:r>
          </a:p>
          <a:p>
            <a:pPr>
              <a:buNone/>
            </a:pPr>
            <a:r>
              <a:rPr lang="en-US" sz="2400" i="1" dirty="0"/>
              <a:t>			//optional return statement</a:t>
            </a:r>
            <a:endParaRPr lang="en-GB" sz="2400" i="1" dirty="0"/>
          </a:p>
          <a:p>
            <a:pPr>
              <a:buNone/>
            </a:pPr>
            <a:r>
              <a:rPr lang="en-GB" sz="2400" i="1" dirty="0"/>
              <a:t>		</a:t>
            </a:r>
            <a:r>
              <a:rPr lang="en-GB" sz="2400" dirty="0"/>
              <a:t>}</a:t>
            </a:r>
          </a:p>
          <a:p>
            <a:r>
              <a:rPr lang="en-GB" sz="2400" dirty="0"/>
              <a:t>The general syntax for calling a function is:</a:t>
            </a:r>
          </a:p>
          <a:p>
            <a:pPr>
              <a:buNone/>
            </a:pPr>
            <a:r>
              <a:rPr lang="en-US" sz="2400" dirty="0"/>
              <a:t>		[</a:t>
            </a:r>
            <a:r>
              <a:rPr lang="en-US" sz="2400" dirty="0" err="1"/>
              <a:t>retval</a:t>
            </a:r>
            <a:r>
              <a:rPr lang="en-US" sz="2400" dirty="0"/>
              <a:t> =] </a:t>
            </a:r>
            <a:r>
              <a:rPr lang="en-US" sz="2400" dirty="0" err="1"/>
              <a:t>function_name</a:t>
            </a:r>
            <a:r>
              <a:rPr lang="en-US" sz="2400" dirty="0"/>
              <a:t>([argument [,…]])</a:t>
            </a:r>
            <a:endParaRPr lang="en-GB" sz="2400" dirty="0"/>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What are Functions?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Tree>
    <p:extLst>
      <p:ext uri="{BB962C8B-B14F-4D97-AF65-F5344CB8AC3E}">
        <p14:creationId xmlns:p14="http://schemas.microsoft.com/office/powerpoint/2010/main" val="207268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Parameters and Arguments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3" name="Content Placeholder 2">
            <a:extLst>
              <a:ext uri="{FF2B5EF4-FFF2-40B4-BE49-F238E27FC236}">
                <a16:creationId xmlns:a16="http://schemas.microsoft.com/office/drawing/2014/main" id="{0123A5CE-1272-4F27-A7B1-E2C949A4F344}"/>
              </a:ext>
            </a:extLst>
          </p:cNvPr>
          <p:cNvSpPr>
            <a:spLocks noGrp="1"/>
          </p:cNvSpPr>
          <p:nvPr>
            <p:ph idx="1"/>
          </p:nvPr>
        </p:nvSpPr>
        <p:spPr/>
        <p:txBody>
          <a:bodyPr/>
          <a:lstStyle/>
          <a:p>
            <a:pPr marL="0" indent="0">
              <a:buNone/>
            </a:pPr>
            <a:r>
              <a:rPr lang="en-US" dirty="0"/>
              <a:t>&lt;script&gt;  </a:t>
            </a:r>
          </a:p>
          <a:p>
            <a:pPr marL="0" indent="0">
              <a:buNone/>
            </a:pPr>
            <a:r>
              <a:rPr lang="en-US" dirty="0"/>
              <a:t>function msg(){  </a:t>
            </a:r>
          </a:p>
          <a:p>
            <a:pPr marL="0" indent="0">
              <a:buNone/>
            </a:pPr>
            <a:r>
              <a:rPr lang="en-US" dirty="0"/>
              <a:t>alert("hello! this is message");  </a:t>
            </a:r>
          </a:p>
          <a:p>
            <a:pPr marL="0" indent="0">
              <a:buNone/>
            </a:pPr>
            <a:r>
              <a:rPr lang="en-US" dirty="0"/>
              <a:t>}  </a:t>
            </a:r>
          </a:p>
          <a:p>
            <a:pPr marL="0" indent="0">
              <a:buNone/>
            </a:pPr>
            <a:r>
              <a:rPr lang="en-US" dirty="0"/>
              <a:t>&lt;/script&gt;  </a:t>
            </a:r>
          </a:p>
          <a:p>
            <a:pPr marL="0" indent="0">
              <a:buNone/>
            </a:pPr>
            <a:r>
              <a:rPr lang="en-US" dirty="0"/>
              <a:t>&lt;input type="button" onclick="msg()" value="call function"/&gt; </a:t>
            </a:r>
            <a:endParaRPr lang="en-IN" dirty="0"/>
          </a:p>
        </p:txBody>
      </p:sp>
    </p:spTree>
    <p:extLst>
      <p:ext uri="{BB962C8B-B14F-4D97-AF65-F5344CB8AC3E}">
        <p14:creationId xmlns:p14="http://schemas.microsoft.com/office/powerpoint/2010/main" val="155929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Parameters and Arguments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3" name="Content Placeholder 2">
            <a:extLst>
              <a:ext uri="{FF2B5EF4-FFF2-40B4-BE49-F238E27FC236}">
                <a16:creationId xmlns:a16="http://schemas.microsoft.com/office/drawing/2014/main" id="{0123A5CE-1272-4F27-A7B1-E2C949A4F344}"/>
              </a:ext>
            </a:extLst>
          </p:cNvPr>
          <p:cNvSpPr>
            <a:spLocks noGrp="1"/>
          </p:cNvSpPr>
          <p:nvPr>
            <p:ph idx="1"/>
          </p:nvPr>
        </p:nvSpPr>
        <p:spPr/>
        <p:txBody>
          <a:bodyPr>
            <a:normAutofit lnSpcReduction="10000"/>
          </a:bodyPr>
          <a:lstStyle/>
          <a:p>
            <a:r>
              <a:rPr lang="en-IN" b="1" i="0" u="sng" dirty="0">
                <a:solidFill>
                  <a:srgbClr val="610B38"/>
                </a:solidFill>
                <a:effectLst/>
                <a:latin typeface="Times New Roman" panose="02020603050405020304" pitchFamily="18" charset="0"/>
                <a:cs typeface="Times New Roman" panose="02020603050405020304" pitchFamily="18" charset="0"/>
              </a:rPr>
              <a:t>JavaScript Function Arguments</a:t>
            </a:r>
          </a:p>
          <a:p>
            <a:pPr marL="0" indent="0">
              <a:buNone/>
            </a:pPr>
            <a:r>
              <a:rPr lang="en-IN" dirty="0"/>
              <a:t>&lt;script&gt;  </a:t>
            </a:r>
          </a:p>
          <a:p>
            <a:pPr marL="0" indent="0">
              <a:buNone/>
            </a:pPr>
            <a:r>
              <a:rPr lang="en-IN" dirty="0"/>
              <a:t>function </a:t>
            </a:r>
            <a:r>
              <a:rPr lang="en-IN" dirty="0" err="1"/>
              <a:t>getcube</a:t>
            </a:r>
            <a:r>
              <a:rPr lang="en-IN" dirty="0"/>
              <a:t>(number){  </a:t>
            </a:r>
          </a:p>
          <a:p>
            <a:pPr marL="0" indent="0">
              <a:buNone/>
            </a:pPr>
            <a:r>
              <a:rPr lang="en-IN" dirty="0"/>
              <a:t>alert(number*number*number);  </a:t>
            </a:r>
          </a:p>
          <a:p>
            <a:pPr marL="0" indent="0">
              <a:buNone/>
            </a:pPr>
            <a:r>
              <a:rPr lang="en-IN" dirty="0"/>
              <a:t>}  </a:t>
            </a:r>
          </a:p>
          <a:p>
            <a:pPr marL="0" indent="0">
              <a:buNone/>
            </a:pPr>
            <a:r>
              <a:rPr lang="en-IN" dirty="0"/>
              <a:t>&lt;/script&gt;  </a:t>
            </a:r>
          </a:p>
          <a:p>
            <a:pPr marL="0" indent="0">
              <a:buNone/>
            </a:pPr>
            <a:r>
              <a:rPr lang="en-IN" dirty="0"/>
              <a:t>&lt;form&gt;  </a:t>
            </a:r>
          </a:p>
          <a:p>
            <a:pPr marL="0" indent="0">
              <a:buNone/>
            </a:pPr>
            <a:r>
              <a:rPr lang="en-IN" dirty="0"/>
              <a:t>&lt;input type="button" value="click" onclick="</a:t>
            </a:r>
            <a:r>
              <a:rPr lang="en-IN" dirty="0" err="1"/>
              <a:t>getcube</a:t>
            </a:r>
            <a:r>
              <a:rPr lang="en-IN" dirty="0"/>
              <a:t>(4)"/&gt;  </a:t>
            </a:r>
          </a:p>
          <a:p>
            <a:pPr marL="0" indent="0">
              <a:buNone/>
            </a:pPr>
            <a:r>
              <a:rPr lang="en-IN" dirty="0"/>
              <a:t>&lt;/form&gt; </a:t>
            </a:r>
          </a:p>
        </p:txBody>
      </p:sp>
    </p:spTree>
    <p:extLst>
      <p:ext uri="{BB962C8B-B14F-4D97-AF65-F5344CB8AC3E}">
        <p14:creationId xmlns:p14="http://schemas.microsoft.com/office/powerpoint/2010/main" val="271055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Parameters and Arguments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3" name="Content Placeholder 2">
            <a:extLst>
              <a:ext uri="{FF2B5EF4-FFF2-40B4-BE49-F238E27FC236}">
                <a16:creationId xmlns:a16="http://schemas.microsoft.com/office/drawing/2014/main" id="{0123A5CE-1272-4F27-A7B1-E2C949A4F344}"/>
              </a:ext>
            </a:extLst>
          </p:cNvPr>
          <p:cNvSpPr>
            <a:spLocks noGrp="1"/>
          </p:cNvSpPr>
          <p:nvPr>
            <p:ph idx="1"/>
          </p:nvPr>
        </p:nvSpPr>
        <p:spPr/>
        <p:txBody>
          <a:bodyPr>
            <a:normAutofit lnSpcReduction="10000"/>
          </a:bodyPr>
          <a:lstStyle/>
          <a:p>
            <a:r>
              <a:rPr lang="en-IN" b="1" i="0" u="sng" dirty="0">
                <a:solidFill>
                  <a:srgbClr val="610B38"/>
                </a:solidFill>
                <a:effectLst/>
                <a:latin typeface="erdana"/>
              </a:rPr>
              <a:t>Function with Return Value</a:t>
            </a:r>
          </a:p>
          <a:p>
            <a:pPr marL="0" indent="0">
              <a:buNone/>
            </a:pPr>
            <a:r>
              <a:rPr lang="en-IN" dirty="0"/>
              <a:t>&lt;script&gt;  </a:t>
            </a:r>
          </a:p>
          <a:p>
            <a:pPr marL="0" indent="0">
              <a:buNone/>
            </a:pPr>
            <a:r>
              <a:rPr lang="en-IN" dirty="0"/>
              <a:t>function </a:t>
            </a:r>
            <a:r>
              <a:rPr lang="en-IN" dirty="0" err="1"/>
              <a:t>getInfo</a:t>
            </a:r>
            <a:r>
              <a:rPr lang="en-IN" dirty="0"/>
              <a:t>(){  </a:t>
            </a:r>
          </a:p>
          <a:p>
            <a:pPr marL="0" indent="0">
              <a:buNone/>
            </a:pPr>
            <a:r>
              <a:rPr lang="en-IN" dirty="0"/>
              <a:t>return "hello! How r u?";  </a:t>
            </a:r>
          </a:p>
          <a:p>
            <a:pPr marL="0" indent="0">
              <a:buNone/>
            </a:pPr>
            <a:r>
              <a:rPr lang="en-IN" dirty="0"/>
              <a:t>}  </a:t>
            </a:r>
          </a:p>
          <a:p>
            <a:pPr marL="0" indent="0">
              <a:buNone/>
            </a:pPr>
            <a:r>
              <a:rPr lang="en-IN" dirty="0"/>
              <a:t>&lt;/script&gt;  </a:t>
            </a:r>
          </a:p>
          <a:p>
            <a:pPr marL="0" indent="0">
              <a:buNone/>
            </a:pPr>
            <a:r>
              <a:rPr lang="en-IN" dirty="0"/>
              <a:t>&lt;script&gt;  </a:t>
            </a:r>
          </a:p>
          <a:p>
            <a:pPr marL="0" indent="0">
              <a:buNone/>
            </a:pPr>
            <a:r>
              <a:rPr lang="en-IN" dirty="0" err="1"/>
              <a:t>document.write</a:t>
            </a:r>
            <a:r>
              <a:rPr lang="en-IN" dirty="0"/>
              <a:t>(</a:t>
            </a:r>
            <a:r>
              <a:rPr lang="en-IN" dirty="0" err="1"/>
              <a:t>getInfo</a:t>
            </a:r>
            <a:r>
              <a:rPr lang="en-IN" dirty="0"/>
              <a:t>());  </a:t>
            </a:r>
          </a:p>
          <a:p>
            <a:pPr marL="0" indent="0">
              <a:buNone/>
            </a:pPr>
            <a:r>
              <a:rPr lang="en-IN" dirty="0"/>
              <a:t>&lt;/script&gt; </a:t>
            </a:r>
          </a:p>
        </p:txBody>
      </p:sp>
    </p:spTree>
    <p:extLst>
      <p:ext uri="{BB962C8B-B14F-4D97-AF65-F5344CB8AC3E}">
        <p14:creationId xmlns:p14="http://schemas.microsoft.com/office/powerpoint/2010/main" val="209955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Parameters and Arguments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3" name="Content Placeholder 2">
            <a:extLst>
              <a:ext uri="{FF2B5EF4-FFF2-40B4-BE49-F238E27FC236}">
                <a16:creationId xmlns:a16="http://schemas.microsoft.com/office/drawing/2014/main" id="{0123A5CE-1272-4F27-A7B1-E2C949A4F344}"/>
              </a:ext>
            </a:extLst>
          </p:cNvPr>
          <p:cNvSpPr>
            <a:spLocks noGrp="1"/>
          </p:cNvSpPr>
          <p:nvPr>
            <p:ph idx="1"/>
          </p:nvPr>
        </p:nvSpPr>
        <p:spPr>
          <a:xfrm>
            <a:off x="628408" y="1690009"/>
            <a:ext cx="10515600" cy="4351338"/>
          </a:xfrm>
        </p:spPr>
        <p:txBody>
          <a:bodyPr>
            <a:normAutofit lnSpcReduction="10000"/>
          </a:bodyPr>
          <a:lstStyle/>
          <a:p>
            <a:pPr marL="0" indent="0">
              <a:buNone/>
            </a:pPr>
            <a:r>
              <a:rPr lang="en-US" sz="2600" b="1" u="sng" dirty="0">
                <a:solidFill>
                  <a:schemeClr val="accent2"/>
                </a:solidFill>
                <a:latin typeface="Times New Roman" panose="02020603050405020304" pitchFamily="18" charset="0"/>
                <a:cs typeface="Times New Roman" panose="02020603050405020304" pitchFamily="18" charset="0"/>
              </a:rPr>
              <a:t>Function Expressions</a:t>
            </a:r>
          </a:p>
          <a:p>
            <a:pPr>
              <a:buFont typeface="Wingdings" panose="05000000000000000000" pitchFamily="2" charset="2"/>
              <a:buChar char="Ø"/>
            </a:pPr>
            <a:endParaRPr lang="en-US" sz="2600" b="1" u="sng" dirty="0">
              <a:solidFill>
                <a:schemeClr val="accent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JavaScript function can also be defined using an expression.</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function expression can be stored in a variable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const x = function (a, b) {return a * b};</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let z = x(4, 3);</a:t>
            </a:r>
          </a:p>
          <a:p>
            <a:pPr algn="l">
              <a:buFont typeface="Wingdings" panose="05000000000000000000" pitchFamily="2" charset="2"/>
              <a:buChar char="Ø"/>
            </a:pPr>
            <a:r>
              <a:rPr lang="en-US" sz="2600" b="0" i="0" dirty="0">
                <a:solidFill>
                  <a:srgbClr val="000000"/>
                </a:solidFill>
                <a:effectLst/>
                <a:latin typeface="Times New Roman" panose="02020603050405020304" pitchFamily="18" charset="0"/>
                <a:cs typeface="Times New Roman" panose="02020603050405020304" pitchFamily="18" charset="0"/>
              </a:rPr>
              <a:t>The function above is actually an </a:t>
            </a:r>
            <a:r>
              <a:rPr lang="en-US" sz="2600" b="1" i="0" dirty="0">
                <a:solidFill>
                  <a:srgbClr val="000000"/>
                </a:solidFill>
                <a:effectLst/>
                <a:latin typeface="Times New Roman" panose="02020603050405020304" pitchFamily="18" charset="0"/>
                <a:cs typeface="Times New Roman" panose="02020603050405020304" pitchFamily="18" charset="0"/>
              </a:rPr>
              <a:t>anonymous function</a:t>
            </a:r>
            <a:r>
              <a:rPr lang="en-US" sz="2600" b="0" i="0" dirty="0">
                <a:solidFill>
                  <a:srgbClr val="000000"/>
                </a:solidFill>
                <a:effectLst/>
                <a:latin typeface="Times New Roman" panose="02020603050405020304" pitchFamily="18" charset="0"/>
                <a:cs typeface="Times New Roman" panose="02020603050405020304" pitchFamily="18" charset="0"/>
              </a:rPr>
              <a:t> (a function without a name).</a:t>
            </a:r>
          </a:p>
          <a:p>
            <a:pPr algn="l">
              <a:buFont typeface="Wingdings" panose="05000000000000000000" pitchFamily="2" charset="2"/>
              <a:buChar char="Ø"/>
            </a:pPr>
            <a:r>
              <a:rPr lang="en-US" sz="2600" b="0" i="0" dirty="0">
                <a:solidFill>
                  <a:srgbClr val="000000"/>
                </a:solidFill>
                <a:effectLst/>
                <a:latin typeface="Times New Roman" panose="02020603050405020304" pitchFamily="18" charset="0"/>
                <a:cs typeface="Times New Roman" panose="02020603050405020304" pitchFamily="18" charset="0"/>
              </a:rPr>
              <a:t>Functions stored in variables do not need function names. They are always invoked (called) using the variable name</a:t>
            </a:r>
            <a:r>
              <a:rPr lang="en-US" b="0" i="0" dirty="0">
                <a:solidFill>
                  <a:srgbClr val="000000"/>
                </a:solidFill>
                <a:effectLst/>
                <a:latin typeface="Verdana" panose="020B0604030504040204" pitchFamily="34" charset="0"/>
              </a:rPr>
              <a:t>.</a:t>
            </a:r>
          </a:p>
          <a:p>
            <a:endParaRPr lang="en-US" dirty="0"/>
          </a:p>
        </p:txBody>
      </p:sp>
    </p:spTree>
    <p:extLst>
      <p:ext uri="{BB962C8B-B14F-4D97-AF65-F5344CB8AC3E}">
        <p14:creationId xmlns:p14="http://schemas.microsoft.com/office/powerpoint/2010/main" val="154446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2" y="1828800"/>
            <a:ext cx="7731535" cy="4797287"/>
          </a:xfrm>
        </p:spPr>
        <p:txBody>
          <a:bodyPr>
            <a:normAutofit/>
          </a:bodyPr>
          <a:lstStyle/>
          <a:p>
            <a:r>
              <a:rPr lang="en-US" sz="2400" dirty="0"/>
              <a:t>Argument list and parameter list mismatch does not give errors.</a:t>
            </a:r>
          </a:p>
          <a:p>
            <a:r>
              <a:rPr lang="en-US" sz="2400" dirty="0"/>
              <a:t>Parameter that is not passed a value in arguments list is treated as </a:t>
            </a:r>
            <a:r>
              <a:rPr lang="en-US" sz="2400" b="1" dirty="0">
                <a:solidFill>
                  <a:schemeClr val="accent5">
                    <a:lumMod val="50000"/>
                  </a:schemeClr>
                </a:solidFill>
              </a:rPr>
              <a:t>undefined</a:t>
            </a:r>
          </a:p>
          <a:p>
            <a:r>
              <a:rPr lang="en-US" sz="2400" dirty="0"/>
              <a:t>To access additional arguments, use the </a:t>
            </a:r>
            <a:r>
              <a:rPr lang="en-US" sz="2400" b="1" dirty="0">
                <a:solidFill>
                  <a:schemeClr val="accent5">
                    <a:lumMod val="50000"/>
                  </a:schemeClr>
                </a:solidFill>
              </a:rPr>
              <a:t>arguments</a:t>
            </a:r>
            <a:r>
              <a:rPr lang="en-US" sz="2400" dirty="0"/>
              <a:t> array to access the values passed.</a:t>
            </a:r>
            <a:endParaRPr lang="en-GB" sz="2400" dirty="0"/>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Parameters and Arguments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Tree>
    <p:extLst>
      <p:ext uri="{BB962C8B-B14F-4D97-AF65-F5344CB8AC3E}">
        <p14:creationId xmlns:p14="http://schemas.microsoft.com/office/powerpoint/2010/main" val="207268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Hoisting – Variables and Functions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609600" y="1775192"/>
            <a:ext cx="10972800" cy="4625609"/>
          </a:xfrm>
        </p:spPr>
        <p:txBody>
          <a:bodyPr>
            <a:normAutofit/>
          </a:bodyPr>
          <a:lstStyle/>
          <a:p>
            <a:r>
              <a:rPr lang="en-GB" sz="2400" dirty="0"/>
              <a:t>Hoisting is JavaScript's default </a:t>
            </a:r>
            <a:r>
              <a:rPr lang="en-GB" sz="2400" dirty="0" err="1"/>
              <a:t>behavior</a:t>
            </a:r>
            <a:r>
              <a:rPr lang="en-GB" sz="2400" dirty="0"/>
              <a:t> of moving all variable and function declarations to the top of the current scope (to the top of the current &lt;script&gt; or the current function).</a:t>
            </a:r>
          </a:p>
          <a:p>
            <a:r>
              <a:rPr lang="en-US" sz="2400" dirty="0"/>
              <a:t>Only declarations are hoisting not initializations</a:t>
            </a:r>
          </a:p>
          <a:p>
            <a:r>
              <a:rPr lang="en-GB" sz="2400" dirty="0"/>
              <a:t>Variables and constants declared with </a:t>
            </a:r>
            <a:r>
              <a:rPr lang="en-GB" sz="2400" b="1" dirty="0"/>
              <a:t>let</a:t>
            </a:r>
            <a:r>
              <a:rPr lang="en-GB" sz="2400" dirty="0"/>
              <a:t> or </a:t>
            </a:r>
            <a:r>
              <a:rPr lang="en-GB" sz="2400" b="1" dirty="0"/>
              <a:t>const</a:t>
            </a:r>
            <a:r>
              <a:rPr lang="en-GB" sz="2400" dirty="0"/>
              <a:t> are not hoisted!</a:t>
            </a:r>
          </a:p>
        </p:txBody>
      </p:sp>
      <p:grpSp>
        <p:nvGrpSpPr>
          <p:cNvPr id="15" name="Group 14"/>
          <p:cNvGrpSpPr/>
          <p:nvPr/>
        </p:nvGrpSpPr>
        <p:grpSpPr>
          <a:xfrm>
            <a:off x="649833" y="4198189"/>
            <a:ext cx="7387912" cy="1938992"/>
            <a:chOff x="728663" y="4844595"/>
            <a:chExt cx="7387912" cy="1938992"/>
          </a:xfrm>
        </p:grpSpPr>
        <p:sp>
          <p:nvSpPr>
            <p:cNvPr id="12" name="TextBox 11"/>
            <p:cNvSpPr txBox="1"/>
            <p:nvPr/>
          </p:nvSpPr>
          <p:spPr>
            <a:xfrm>
              <a:off x="728663" y="5186363"/>
              <a:ext cx="3886200" cy="1569660"/>
            </a:xfrm>
            <a:prstGeom prst="rect">
              <a:avLst/>
            </a:prstGeom>
            <a:noFill/>
          </p:spPr>
          <p:txBody>
            <a:bodyPr wrap="square" rtlCol="0">
              <a:spAutoFit/>
            </a:bodyPr>
            <a:lstStyle/>
            <a:p>
              <a:r>
                <a:rPr lang="en-US" sz="2400" dirty="0"/>
                <a:t>num = 6;</a:t>
              </a:r>
            </a:p>
            <a:p>
              <a:r>
                <a:rPr lang="en-US" sz="2400" dirty="0"/>
                <a:t>console.log(num);</a:t>
              </a:r>
            </a:p>
            <a:p>
              <a:r>
                <a:rPr lang="en-US" sz="2400" b="1" dirty="0" err="1"/>
                <a:t>var</a:t>
              </a:r>
              <a:r>
                <a:rPr lang="en-US" sz="2400" dirty="0"/>
                <a:t> num = 8;</a:t>
              </a:r>
            </a:p>
            <a:p>
              <a:r>
                <a:rPr lang="en-US" sz="2400" dirty="0"/>
                <a:t>console.log(num);</a:t>
              </a:r>
            </a:p>
          </p:txBody>
        </p:sp>
        <p:sp>
          <p:nvSpPr>
            <p:cNvPr id="13" name="TextBox 12"/>
            <p:cNvSpPr txBox="1"/>
            <p:nvPr/>
          </p:nvSpPr>
          <p:spPr>
            <a:xfrm>
              <a:off x="4230375" y="4844595"/>
              <a:ext cx="3886200" cy="1938992"/>
            </a:xfrm>
            <a:prstGeom prst="rect">
              <a:avLst/>
            </a:prstGeom>
            <a:noFill/>
          </p:spPr>
          <p:txBody>
            <a:bodyPr wrap="square" rtlCol="0">
              <a:spAutoFit/>
            </a:bodyPr>
            <a:lstStyle/>
            <a:p>
              <a:r>
                <a:rPr lang="en-US" sz="2400" b="1" dirty="0" err="1"/>
                <a:t>var</a:t>
              </a:r>
              <a:r>
                <a:rPr lang="en-US" sz="2400" b="1" dirty="0"/>
                <a:t> num;</a:t>
              </a:r>
              <a:endParaRPr lang="en-GB" sz="2400" b="1" dirty="0"/>
            </a:p>
            <a:p>
              <a:r>
                <a:rPr lang="en-US" sz="2400" dirty="0"/>
                <a:t>num = 6;</a:t>
              </a:r>
            </a:p>
            <a:p>
              <a:r>
                <a:rPr lang="en-US" sz="2400" dirty="0"/>
                <a:t>console.log(num);</a:t>
              </a:r>
            </a:p>
            <a:p>
              <a:r>
                <a:rPr lang="en-US" sz="2400" dirty="0"/>
                <a:t>num = 8;</a:t>
              </a:r>
            </a:p>
            <a:p>
              <a:r>
                <a:rPr lang="en-US" sz="2400" dirty="0"/>
                <a:t>console.log(num);</a:t>
              </a:r>
            </a:p>
          </p:txBody>
        </p:sp>
        <p:sp>
          <p:nvSpPr>
            <p:cNvPr id="14" name="Right Arrow 13"/>
            <p:cNvSpPr/>
            <p:nvPr/>
          </p:nvSpPr>
          <p:spPr>
            <a:xfrm>
              <a:off x="3389586" y="5770179"/>
              <a:ext cx="504497" cy="55179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07268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Parameters and Arguments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3" name="Content Placeholder 2">
            <a:extLst>
              <a:ext uri="{FF2B5EF4-FFF2-40B4-BE49-F238E27FC236}">
                <a16:creationId xmlns:a16="http://schemas.microsoft.com/office/drawing/2014/main" id="{0123A5CE-1272-4F27-A7B1-E2C949A4F344}"/>
              </a:ext>
            </a:extLst>
          </p:cNvPr>
          <p:cNvSpPr>
            <a:spLocks noGrp="1"/>
          </p:cNvSpPr>
          <p:nvPr>
            <p:ph idx="1"/>
          </p:nvPr>
        </p:nvSpPr>
        <p:spPr>
          <a:xfrm>
            <a:off x="371880" y="1661033"/>
            <a:ext cx="10515600" cy="4351338"/>
          </a:xfrm>
        </p:spPr>
        <p:txBody>
          <a:bodyPr/>
          <a:lstStyle/>
          <a:p>
            <a:pPr marL="0" indent="0">
              <a:buNone/>
            </a:pPr>
            <a:r>
              <a:rPr lang="en-US" dirty="0"/>
              <a:t>function </a:t>
            </a:r>
            <a:r>
              <a:rPr lang="en-US" dirty="0" err="1"/>
              <a:t>myFunction</a:t>
            </a:r>
            <a:r>
              <a:rPr lang="en-US" dirty="0"/>
              <a:t>(a, b) {</a:t>
            </a:r>
          </a:p>
          <a:p>
            <a:pPr marL="0" indent="0">
              <a:buNone/>
            </a:pPr>
            <a:r>
              <a:rPr lang="en-US" dirty="0"/>
              <a:t>  return a * b;</a:t>
            </a:r>
          </a:p>
          <a:p>
            <a:pPr marL="0" indent="0">
              <a:buNone/>
            </a:pPr>
            <a:r>
              <a:rPr lang="en-US" dirty="0"/>
              <a:t>}</a:t>
            </a:r>
          </a:p>
          <a:p>
            <a:pPr marL="0" indent="0">
              <a:buNone/>
            </a:pPr>
            <a:r>
              <a:rPr lang="en-US" dirty="0" err="1"/>
              <a:t>window.myFunction</a:t>
            </a:r>
            <a:r>
              <a:rPr lang="en-US" dirty="0"/>
              <a:t>(10, 2);    // Will also return 20</a:t>
            </a:r>
          </a:p>
          <a:p>
            <a:pPr marL="0" indent="0">
              <a:buNone/>
            </a:pPr>
            <a:endParaRPr lang="en-US" dirty="0"/>
          </a:p>
          <a:p>
            <a:pPr marL="0" indent="0">
              <a:buNone/>
            </a:pPr>
            <a:r>
              <a:rPr lang="en-US" dirty="0"/>
              <a:t>In HTML the default global object is the HTML page itself, so the function above "belongs" to the HTML page.</a:t>
            </a:r>
          </a:p>
          <a:p>
            <a:pPr marL="0" indent="0">
              <a:buNone/>
            </a:pPr>
            <a:endParaRPr lang="en-IN" dirty="0"/>
          </a:p>
        </p:txBody>
      </p:sp>
    </p:spTree>
    <p:extLst>
      <p:ext uri="{BB962C8B-B14F-4D97-AF65-F5344CB8AC3E}">
        <p14:creationId xmlns:p14="http://schemas.microsoft.com/office/powerpoint/2010/main" val="3818723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12719</TotalTime>
  <Words>1620</Words>
  <Application>Microsoft Office PowerPoint</Application>
  <PresentationFormat>Widescreen</PresentationFormat>
  <Paragraphs>227</Paragraphs>
  <Slides>15</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Calibri Light</vt:lpstr>
      <vt:lpstr>erdana</vt:lpstr>
      <vt:lpstr>Times New Roman</vt:lpstr>
      <vt:lpstr>Verdana</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Revathi G P</cp:lastModifiedBy>
  <cp:revision>221</cp:revision>
  <dcterms:created xsi:type="dcterms:W3CDTF">2019-05-30T23:14:36Z</dcterms:created>
  <dcterms:modified xsi:type="dcterms:W3CDTF">2022-06-09T21:33:47Z</dcterms:modified>
</cp:coreProperties>
</file>