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7"/>
  </p:notesMasterIdLst>
  <p:sldIdLst>
    <p:sldId id="334" r:id="rId3"/>
    <p:sldId id="353" r:id="rId4"/>
    <p:sldId id="362" r:id="rId5"/>
    <p:sldId id="352" r:id="rId6"/>
    <p:sldId id="357" r:id="rId7"/>
    <p:sldId id="365" r:id="rId8"/>
    <p:sldId id="363" r:id="rId9"/>
    <p:sldId id="358" r:id="rId10"/>
    <p:sldId id="359" r:id="rId11"/>
    <p:sldId id="378" r:id="rId12"/>
    <p:sldId id="379" r:id="rId13"/>
    <p:sldId id="360" r:id="rId14"/>
    <p:sldId id="380" r:id="rId15"/>
    <p:sldId id="381" r:id="rId16"/>
    <p:sldId id="382" r:id="rId17"/>
    <p:sldId id="383" r:id="rId18"/>
    <p:sldId id="384" r:id="rId19"/>
    <p:sldId id="385" r:id="rId20"/>
    <p:sldId id="361" r:id="rId21"/>
    <p:sldId id="364" r:id="rId22"/>
    <p:sldId id="366" r:id="rId23"/>
    <p:sldId id="375" r:id="rId24"/>
    <p:sldId id="376" r:id="rId25"/>
    <p:sldId id="370" r:id="rId26"/>
    <p:sldId id="377" r:id="rId27"/>
    <p:sldId id="367" r:id="rId28"/>
    <p:sldId id="368" r:id="rId29"/>
    <p:sldId id="369" r:id="rId30"/>
    <p:sldId id="371" r:id="rId31"/>
    <p:sldId id="372" r:id="rId32"/>
    <p:sldId id="373" r:id="rId33"/>
    <p:sldId id="374" r:id="rId34"/>
    <p:sldId id="388" r:id="rId35"/>
    <p:sldId id="389" r:id="rId36"/>
    <p:sldId id="390" r:id="rId37"/>
    <p:sldId id="391" r:id="rId38"/>
    <p:sldId id="392" r:id="rId39"/>
    <p:sldId id="394" r:id="rId40"/>
    <p:sldId id="396" r:id="rId41"/>
    <p:sldId id="397" r:id="rId42"/>
    <p:sldId id="395" r:id="rId43"/>
    <p:sldId id="393" r:id="rId44"/>
    <p:sldId id="398" r:id="rId45"/>
    <p:sldId id="335"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CD8DE99-BCBC-4D7E-A492-9DABF329745C}">
          <p14:sldIdLst>
            <p14:sldId id="334"/>
          </p14:sldIdLst>
        </p14:section>
        <p14:section name="Untitled Section" id="{FF626052-E474-41B3-A297-122D477C2052}">
          <p14:sldIdLst>
            <p14:sldId id="353"/>
            <p14:sldId id="362"/>
            <p14:sldId id="352"/>
            <p14:sldId id="357"/>
            <p14:sldId id="365"/>
            <p14:sldId id="363"/>
            <p14:sldId id="358"/>
            <p14:sldId id="359"/>
            <p14:sldId id="378"/>
            <p14:sldId id="379"/>
            <p14:sldId id="360"/>
            <p14:sldId id="380"/>
            <p14:sldId id="381"/>
            <p14:sldId id="382"/>
            <p14:sldId id="383"/>
            <p14:sldId id="384"/>
            <p14:sldId id="385"/>
            <p14:sldId id="361"/>
            <p14:sldId id="364"/>
            <p14:sldId id="366"/>
            <p14:sldId id="375"/>
            <p14:sldId id="376"/>
            <p14:sldId id="370"/>
            <p14:sldId id="377"/>
            <p14:sldId id="367"/>
            <p14:sldId id="368"/>
            <p14:sldId id="369"/>
            <p14:sldId id="371"/>
            <p14:sldId id="372"/>
            <p14:sldId id="373"/>
            <p14:sldId id="374"/>
            <p14:sldId id="388"/>
            <p14:sldId id="389"/>
            <p14:sldId id="390"/>
            <p14:sldId id="391"/>
            <p14:sldId id="392"/>
            <p14:sldId id="394"/>
            <p14:sldId id="396"/>
            <p14:sldId id="397"/>
            <p14:sldId id="395"/>
            <p14:sldId id="393"/>
            <p14:sldId id="398"/>
            <p14:sldId id="33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5A11"/>
    <a:srgbClr val="2F5597"/>
    <a:srgbClr val="CC6600"/>
    <a:srgbClr val="DFA267"/>
    <a:srgbClr val="FEDC32"/>
    <a:srgbClr val="FDBA53"/>
    <a:srgbClr val="F4B350"/>
    <a:srgbClr val="10B9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141" autoAdjust="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C3CB51-9A86-4C01-A0DB-13EF6F656B51}" type="datetimeFigureOut">
              <a:rPr lang="en-US" smtClean="0"/>
              <a:pPr/>
              <a:t>13-Jun-22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C20C0E-3071-47FE-83D9-FB70EE300AA0}" type="slidenum">
              <a:rPr lang="en-US" smtClean="0"/>
              <a:pPr/>
              <a:t>‹#›</a:t>
            </a:fld>
            <a:endParaRPr lang="en-US"/>
          </a:p>
        </p:txBody>
      </p:sp>
    </p:spTree>
    <p:extLst>
      <p:ext uri="{BB962C8B-B14F-4D97-AF65-F5344CB8AC3E}">
        <p14:creationId xmlns:p14="http://schemas.microsoft.com/office/powerpoint/2010/main" val="2876687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2</a:t>
            </a:fld>
            <a:endParaRPr lang="en-US"/>
          </a:p>
        </p:txBody>
      </p:sp>
    </p:spTree>
    <p:extLst>
      <p:ext uri="{BB962C8B-B14F-4D97-AF65-F5344CB8AC3E}">
        <p14:creationId xmlns:p14="http://schemas.microsoft.com/office/powerpoint/2010/main" val="1371262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11</a:t>
            </a:fld>
            <a:endParaRPr lang="en-US"/>
          </a:p>
        </p:txBody>
      </p:sp>
    </p:spTree>
    <p:extLst>
      <p:ext uri="{BB962C8B-B14F-4D97-AF65-F5344CB8AC3E}">
        <p14:creationId xmlns:p14="http://schemas.microsoft.com/office/powerpoint/2010/main" val="1393777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12</a:t>
            </a:fld>
            <a:endParaRPr lang="en-US"/>
          </a:p>
        </p:txBody>
      </p:sp>
    </p:spTree>
    <p:extLst>
      <p:ext uri="{BB962C8B-B14F-4D97-AF65-F5344CB8AC3E}">
        <p14:creationId xmlns:p14="http://schemas.microsoft.com/office/powerpoint/2010/main" val="3330658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13</a:t>
            </a:fld>
            <a:endParaRPr lang="en-US"/>
          </a:p>
        </p:txBody>
      </p:sp>
    </p:spTree>
    <p:extLst>
      <p:ext uri="{BB962C8B-B14F-4D97-AF65-F5344CB8AC3E}">
        <p14:creationId xmlns:p14="http://schemas.microsoft.com/office/powerpoint/2010/main" val="205226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14</a:t>
            </a:fld>
            <a:endParaRPr lang="en-US"/>
          </a:p>
        </p:txBody>
      </p:sp>
    </p:spTree>
    <p:extLst>
      <p:ext uri="{BB962C8B-B14F-4D97-AF65-F5344CB8AC3E}">
        <p14:creationId xmlns:p14="http://schemas.microsoft.com/office/powerpoint/2010/main" val="3530074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15</a:t>
            </a:fld>
            <a:endParaRPr lang="en-US"/>
          </a:p>
        </p:txBody>
      </p:sp>
    </p:spTree>
    <p:extLst>
      <p:ext uri="{BB962C8B-B14F-4D97-AF65-F5344CB8AC3E}">
        <p14:creationId xmlns:p14="http://schemas.microsoft.com/office/powerpoint/2010/main" val="2086889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16</a:t>
            </a:fld>
            <a:endParaRPr lang="en-US"/>
          </a:p>
        </p:txBody>
      </p:sp>
    </p:spTree>
    <p:extLst>
      <p:ext uri="{BB962C8B-B14F-4D97-AF65-F5344CB8AC3E}">
        <p14:creationId xmlns:p14="http://schemas.microsoft.com/office/powerpoint/2010/main" val="3929138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17</a:t>
            </a:fld>
            <a:endParaRPr lang="en-US"/>
          </a:p>
        </p:txBody>
      </p:sp>
    </p:spTree>
    <p:extLst>
      <p:ext uri="{BB962C8B-B14F-4D97-AF65-F5344CB8AC3E}">
        <p14:creationId xmlns:p14="http://schemas.microsoft.com/office/powerpoint/2010/main" val="35418095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18</a:t>
            </a:fld>
            <a:endParaRPr lang="en-US"/>
          </a:p>
        </p:txBody>
      </p:sp>
    </p:spTree>
    <p:extLst>
      <p:ext uri="{BB962C8B-B14F-4D97-AF65-F5344CB8AC3E}">
        <p14:creationId xmlns:p14="http://schemas.microsoft.com/office/powerpoint/2010/main" val="40854293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19</a:t>
            </a:fld>
            <a:endParaRPr lang="en-US"/>
          </a:p>
        </p:txBody>
      </p:sp>
    </p:spTree>
    <p:extLst>
      <p:ext uri="{BB962C8B-B14F-4D97-AF65-F5344CB8AC3E}">
        <p14:creationId xmlns:p14="http://schemas.microsoft.com/office/powerpoint/2010/main" val="41525308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20</a:t>
            </a:fld>
            <a:endParaRPr lang="en-US"/>
          </a:p>
        </p:txBody>
      </p:sp>
    </p:spTree>
    <p:extLst>
      <p:ext uri="{BB962C8B-B14F-4D97-AF65-F5344CB8AC3E}">
        <p14:creationId xmlns:p14="http://schemas.microsoft.com/office/powerpoint/2010/main" val="902410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3</a:t>
            </a:fld>
            <a:endParaRPr lang="en-US"/>
          </a:p>
        </p:txBody>
      </p:sp>
    </p:spTree>
    <p:extLst>
      <p:ext uri="{BB962C8B-B14F-4D97-AF65-F5344CB8AC3E}">
        <p14:creationId xmlns:p14="http://schemas.microsoft.com/office/powerpoint/2010/main" val="31505721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21</a:t>
            </a:fld>
            <a:endParaRPr lang="en-US"/>
          </a:p>
        </p:txBody>
      </p:sp>
    </p:spTree>
    <p:extLst>
      <p:ext uri="{BB962C8B-B14F-4D97-AF65-F5344CB8AC3E}">
        <p14:creationId xmlns:p14="http://schemas.microsoft.com/office/powerpoint/2010/main" val="31497852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22</a:t>
            </a:fld>
            <a:endParaRPr lang="en-US"/>
          </a:p>
        </p:txBody>
      </p:sp>
    </p:spTree>
    <p:extLst>
      <p:ext uri="{BB962C8B-B14F-4D97-AF65-F5344CB8AC3E}">
        <p14:creationId xmlns:p14="http://schemas.microsoft.com/office/powerpoint/2010/main" val="27764270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23</a:t>
            </a:fld>
            <a:endParaRPr lang="en-US"/>
          </a:p>
        </p:txBody>
      </p:sp>
    </p:spTree>
    <p:extLst>
      <p:ext uri="{BB962C8B-B14F-4D97-AF65-F5344CB8AC3E}">
        <p14:creationId xmlns:p14="http://schemas.microsoft.com/office/powerpoint/2010/main" val="4550672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24</a:t>
            </a:fld>
            <a:endParaRPr lang="en-US"/>
          </a:p>
        </p:txBody>
      </p:sp>
    </p:spTree>
    <p:extLst>
      <p:ext uri="{BB962C8B-B14F-4D97-AF65-F5344CB8AC3E}">
        <p14:creationId xmlns:p14="http://schemas.microsoft.com/office/powerpoint/2010/main" val="77991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25</a:t>
            </a:fld>
            <a:endParaRPr lang="en-US"/>
          </a:p>
        </p:txBody>
      </p:sp>
    </p:spTree>
    <p:extLst>
      <p:ext uri="{BB962C8B-B14F-4D97-AF65-F5344CB8AC3E}">
        <p14:creationId xmlns:p14="http://schemas.microsoft.com/office/powerpoint/2010/main" val="37783753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26</a:t>
            </a:fld>
            <a:endParaRPr lang="en-US"/>
          </a:p>
        </p:txBody>
      </p:sp>
    </p:spTree>
    <p:extLst>
      <p:ext uri="{BB962C8B-B14F-4D97-AF65-F5344CB8AC3E}">
        <p14:creationId xmlns:p14="http://schemas.microsoft.com/office/powerpoint/2010/main" val="21026898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27</a:t>
            </a:fld>
            <a:endParaRPr lang="en-US"/>
          </a:p>
        </p:txBody>
      </p:sp>
    </p:spTree>
    <p:extLst>
      <p:ext uri="{BB962C8B-B14F-4D97-AF65-F5344CB8AC3E}">
        <p14:creationId xmlns:p14="http://schemas.microsoft.com/office/powerpoint/2010/main" val="16310540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28</a:t>
            </a:fld>
            <a:endParaRPr lang="en-US"/>
          </a:p>
        </p:txBody>
      </p:sp>
    </p:spTree>
    <p:extLst>
      <p:ext uri="{BB962C8B-B14F-4D97-AF65-F5344CB8AC3E}">
        <p14:creationId xmlns:p14="http://schemas.microsoft.com/office/powerpoint/2010/main" val="8950229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29</a:t>
            </a:fld>
            <a:endParaRPr lang="en-US"/>
          </a:p>
        </p:txBody>
      </p:sp>
    </p:spTree>
    <p:extLst>
      <p:ext uri="{BB962C8B-B14F-4D97-AF65-F5344CB8AC3E}">
        <p14:creationId xmlns:p14="http://schemas.microsoft.com/office/powerpoint/2010/main" val="35414826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30</a:t>
            </a:fld>
            <a:endParaRPr lang="en-US"/>
          </a:p>
        </p:txBody>
      </p:sp>
    </p:spTree>
    <p:extLst>
      <p:ext uri="{BB962C8B-B14F-4D97-AF65-F5344CB8AC3E}">
        <p14:creationId xmlns:p14="http://schemas.microsoft.com/office/powerpoint/2010/main" val="1179639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4</a:t>
            </a:fld>
            <a:endParaRPr lang="en-US"/>
          </a:p>
        </p:txBody>
      </p:sp>
    </p:spTree>
    <p:extLst>
      <p:ext uri="{BB962C8B-B14F-4D97-AF65-F5344CB8AC3E}">
        <p14:creationId xmlns:p14="http://schemas.microsoft.com/office/powerpoint/2010/main" val="3685466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31</a:t>
            </a:fld>
            <a:endParaRPr lang="en-US"/>
          </a:p>
        </p:txBody>
      </p:sp>
    </p:spTree>
    <p:extLst>
      <p:ext uri="{BB962C8B-B14F-4D97-AF65-F5344CB8AC3E}">
        <p14:creationId xmlns:p14="http://schemas.microsoft.com/office/powerpoint/2010/main" val="42390309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32</a:t>
            </a:fld>
            <a:endParaRPr lang="en-US"/>
          </a:p>
        </p:txBody>
      </p:sp>
    </p:spTree>
    <p:extLst>
      <p:ext uri="{BB962C8B-B14F-4D97-AF65-F5344CB8AC3E}">
        <p14:creationId xmlns:p14="http://schemas.microsoft.com/office/powerpoint/2010/main" val="31428106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33</a:t>
            </a:fld>
            <a:endParaRPr lang="en-US"/>
          </a:p>
        </p:txBody>
      </p:sp>
    </p:spTree>
    <p:extLst>
      <p:ext uri="{BB962C8B-B14F-4D97-AF65-F5344CB8AC3E}">
        <p14:creationId xmlns:p14="http://schemas.microsoft.com/office/powerpoint/2010/main" val="73073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34</a:t>
            </a:fld>
            <a:endParaRPr lang="en-US"/>
          </a:p>
        </p:txBody>
      </p:sp>
    </p:spTree>
    <p:extLst>
      <p:ext uri="{BB962C8B-B14F-4D97-AF65-F5344CB8AC3E}">
        <p14:creationId xmlns:p14="http://schemas.microsoft.com/office/powerpoint/2010/main" val="27428067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35</a:t>
            </a:fld>
            <a:endParaRPr lang="en-US"/>
          </a:p>
        </p:txBody>
      </p:sp>
    </p:spTree>
    <p:extLst>
      <p:ext uri="{BB962C8B-B14F-4D97-AF65-F5344CB8AC3E}">
        <p14:creationId xmlns:p14="http://schemas.microsoft.com/office/powerpoint/2010/main" val="37593461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36</a:t>
            </a:fld>
            <a:endParaRPr lang="en-US"/>
          </a:p>
        </p:txBody>
      </p:sp>
    </p:spTree>
    <p:extLst>
      <p:ext uri="{BB962C8B-B14F-4D97-AF65-F5344CB8AC3E}">
        <p14:creationId xmlns:p14="http://schemas.microsoft.com/office/powerpoint/2010/main" val="24098440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37</a:t>
            </a:fld>
            <a:endParaRPr lang="en-US"/>
          </a:p>
        </p:txBody>
      </p:sp>
    </p:spTree>
    <p:extLst>
      <p:ext uri="{BB962C8B-B14F-4D97-AF65-F5344CB8AC3E}">
        <p14:creationId xmlns:p14="http://schemas.microsoft.com/office/powerpoint/2010/main" val="2533214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38</a:t>
            </a:fld>
            <a:endParaRPr lang="en-US"/>
          </a:p>
        </p:txBody>
      </p:sp>
    </p:spTree>
    <p:extLst>
      <p:ext uri="{BB962C8B-B14F-4D97-AF65-F5344CB8AC3E}">
        <p14:creationId xmlns:p14="http://schemas.microsoft.com/office/powerpoint/2010/main" val="30200367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39</a:t>
            </a:fld>
            <a:endParaRPr lang="en-US"/>
          </a:p>
        </p:txBody>
      </p:sp>
    </p:spTree>
    <p:extLst>
      <p:ext uri="{BB962C8B-B14F-4D97-AF65-F5344CB8AC3E}">
        <p14:creationId xmlns:p14="http://schemas.microsoft.com/office/powerpoint/2010/main" val="38173660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40</a:t>
            </a:fld>
            <a:endParaRPr lang="en-US"/>
          </a:p>
        </p:txBody>
      </p:sp>
    </p:spTree>
    <p:extLst>
      <p:ext uri="{BB962C8B-B14F-4D97-AF65-F5344CB8AC3E}">
        <p14:creationId xmlns:p14="http://schemas.microsoft.com/office/powerpoint/2010/main" val="2146185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5</a:t>
            </a:fld>
            <a:endParaRPr lang="en-US"/>
          </a:p>
        </p:txBody>
      </p:sp>
    </p:spTree>
    <p:extLst>
      <p:ext uri="{BB962C8B-B14F-4D97-AF65-F5344CB8AC3E}">
        <p14:creationId xmlns:p14="http://schemas.microsoft.com/office/powerpoint/2010/main" val="20720037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41</a:t>
            </a:fld>
            <a:endParaRPr lang="en-US"/>
          </a:p>
        </p:txBody>
      </p:sp>
    </p:spTree>
    <p:extLst>
      <p:ext uri="{BB962C8B-B14F-4D97-AF65-F5344CB8AC3E}">
        <p14:creationId xmlns:p14="http://schemas.microsoft.com/office/powerpoint/2010/main" val="20320546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42</a:t>
            </a:fld>
            <a:endParaRPr lang="en-US"/>
          </a:p>
        </p:txBody>
      </p:sp>
    </p:spTree>
    <p:extLst>
      <p:ext uri="{BB962C8B-B14F-4D97-AF65-F5344CB8AC3E}">
        <p14:creationId xmlns:p14="http://schemas.microsoft.com/office/powerpoint/2010/main" val="34678339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43</a:t>
            </a:fld>
            <a:endParaRPr lang="en-US"/>
          </a:p>
        </p:txBody>
      </p:sp>
    </p:spTree>
    <p:extLst>
      <p:ext uri="{BB962C8B-B14F-4D97-AF65-F5344CB8AC3E}">
        <p14:creationId xmlns:p14="http://schemas.microsoft.com/office/powerpoint/2010/main" val="1092997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6</a:t>
            </a:fld>
            <a:endParaRPr lang="en-US"/>
          </a:p>
        </p:txBody>
      </p:sp>
    </p:spTree>
    <p:extLst>
      <p:ext uri="{BB962C8B-B14F-4D97-AF65-F5344CB8AC3E}">
        <p14:creationId xmlns:p14="http://schemas.microsoft.com/office/powerpoint/2010/main" val="398653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7</a:t>
            </a:fld>
            <a:endParaRPr lang="en-US"/>
          </a:p>
        </p:txBody>
      </p:sp>
    </p:spTree>
    <p:extLst>
      <p:ext uri="{BB962C8B-B14F-4D97-AF65-F5344CB8AC3E}">
        <p14:creationId xmlns:p14="http://schemas.microsoft.com/office/powerpoint/2010/main" val="3122998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8</a:t>
            </a:fld>
            <a:endParaRPr lang="en-US"/>
          </a:p>
        </p:txBody>
      </p:sp>
    </p:spTree>
    <p:extLst>
      <p:ext uri="{BB962C8B-B14F-4D97-AF65-F5344CB8AC3E}">
        <p14:creationId xmlns:p14="http://schemas.microsoft.com/office/powerpoint/2010/main" val="501128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9</a:t>
            </a:fld>
            <a:endParaRPr lang="en-US"/>
          </a:p>
        </p:txBody>
      </p:sp>
    </p:spTree>
    <p:extLst>
      <p:ext uri="{BB962C8B-B14F-4D97-AF65-F5344CB8AC3E}">
        <p14:creationId xmlns:p14="http://schemas.microsoft.com/office/powerpoint/2010/main" val="634831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10</a:t>
            </a:fld>
            <a:endParaRPr lang="en-US"/>
          </a:p>
        </p:txBody>
      </p:sp>
    </p:spTree>
    <p:extLst>
      <p:ext uri="{BB962C8B-B14F-4D97-AF65-F5344CB8AC3E}">
        <p14:creationId xmlns:p14="http://schemas.microsoft.com/office/powerpoint/2010/main" val="2016935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C3D4B-626B-4009-8192-CEAEED1423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A51827C-B164-4C81-9990-CA48A6D695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07DF93E-677D-48F6-8B5A-46E43F2C154F}"/>
              </a:ext>
            </a:extLst>
          </p:cNvPr>
          <p:cNvSpPr>
            <a:spLocks noGrp="1"/>
          </p:cNvSpPr>
          <p:nvPr>
            <p:ph type="dt" sz="half" idx="10"/>
          </p:nvPr>
        </p:nvSpPr>
        <p:spPr/>
        <p:txBody>
          <a:bodyPr/>
          <a:lstStyle/>
          <a:p>
            <a:fld id="{C0697723-E498-4D64-BBB6-490ED1364AC9}" type="datetimeFigureOut">
              <a:rPr lang="en-IN" smtClean="0"/>
              <a:pPr/>
              <a:t>13-06-2022</a:t>
            </a:fld>
            <a:endParaRPr lang="en-IN"/>
          </a:p>
        </p:txBody>
      </p:sp>
      <p:sp>
        <p:nvSpPr>
          <p:cNvPr id="5" name="Footer Placeholder 4">
            <a:extLst>
              <a:ext uri="{FF2B5EF4-FFF2-40B4-BE49-F238E27FC236}">
                <a16:creationId xmlns:a16="http://schemas.microsoft.com/office/drawing/2014/main" id="{B1DF4446-763D-4DB5-A60E-E76234DDA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82FF9A-F0E6-4BE5-A785-09D93A75962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805025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96CC-24D7-4AC0-845A-98CA572FE6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261921-3E80-4007-9849-91F4F1D9CF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091F3-2079-48AC-A58B-4C729775D003}"/>
              </a:ext>
            </a:extLst>
          </p:cNvPr>
          <p:cNvSpPr>
            <a:spLocks noGrp="1"/>
          </p:cNvSpPr>
          <p:nvPr>
            <p:ph type="dt" sz="half" idx="10"/>
          </p:nvPr>
        </p:nvSpPr>
        <p:spPr/>
        <p:txBody>
          <a:bodyPr/>
          <a:lstStyle/>
          <a:p>
            <a:fld id="{C0697723-E498-4D64-BBB6-490ED1364AC9}" type="datetimeFigureOut">
              <a:rPr lang="en-IN" smtClean="0"/>
              <a:pPr/>
              <a:t>13-06-2022</a:t>
            </a:fld>
            <a:endParaRPr lang="en-IN"/>
          </a:p>
        </p:txBody>
      </p:sp>
      <p:sp>
        <p:nvSpPr>
          <p:cNvPr id="5" name="Footer Placeholder 4">
            <a:extLst>
              <a:ext uri="{FF2B5EF4-FFF2-40B4-BE49-F238E27FC236}">
                <a16:creationId xmlns:a16="http://schemas.microsoft.com/office/drawing/2014/main" id="{42536A67-7BBF-4557-B86C-E3D43DA80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F2A7F-20B3-4FEC-B2FB-22B3B56A9620}"/>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386502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974505-5F88-4C68-B044-B90A875A12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154938-180F-400A-A444-2DAC9B404C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44BC1C-22DF-43AD-B4A1-B55EB4C01F8A}"/>
              </a:ext>
            </a:extLst>
          </p:cNvPr>
          <p:cNvSpPr>
            <a:spLocks noGrp="1"/>
          </p:cNvSpPr>
          <p:nvPr>
            <p:ph type="dt" sz="half" idx="10"/>
          </p:nvPr>
        </p:nvSpPr>
        <p:spPr/>
        <p:txBody>
          <a:bodyPr/>
          <a:lstStyle/>
          <a:p>
            <a:fld id="{C0697723-E498-4D64-BBB6-490ED1364AC9}" type="datetimeFigureOut">
              <a:rPr lang="en-IN" smtClean="0"/>
              <a:pPr/>
              <a:t>13-06-2022</a:t>
            </a:fld>
            <a:endParaRPr lang="en-IN"/>
          </a:p>
        </p:txBody>
      </p:sp>
      <p:sp>
        <p:nvSpPr>
          <p:cNvPr id="5" name="Footer Placeholder 4">
            <a:extLst>
              <a:ext uri="{FF2B5EF4-FFF2-40B4-BE49-F238E27FC236}">
                <a16:creationId xmlns:a16="http://schemas.microsoft.com/office/drawing/2014/main" id="{1C439F43-011E-4BE1-A79A-17FE1495CC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25448-2680-4648-B696-07B726E5BEA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11860349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63068" y="2130425"/>
            <a:ext cx="6514531" cy="585479"/>
          </a:xfrm>
        </p:spPr>
        <p:txBody>
          <a:bodyPr>
            <a:normAutofit/>
          </a:bodyPr>
          <a:lstStyle>
            <a:lvl1pPr algn="l">
              <a:defRPr sz="3600" b="1" baseline="0">
                <a:solidFill>
                  <a:srgbClr val="C55A11"/>
                </a:solidFill>
              </a:defRPr>
            </a:lvl1pPr>
          </a:lstStyle>
          <a:p>
            <a:r>
              <a:rPr lang="en-US" dirty="0"/>
              <a:t>Click to add course name</a:t>
            </a:r>
            <a:endParaRPr lang="en-GB" dirty="0"/>
          </a:p>
        </p:txBody>
      </p:sp>
      <p:sp>
        <p:nvSpPr>
          <p:cNvPr id="3" name="Subtitle 2"/>
          <p:cNvSpPr>
            <a:spLocks noGrp="1"/>
          </p:cNvSpPr>
          <p:nvPr>
            <p:ph type="subTitle" idx="1" hasCustomPrompt="1"/>
          </p:nvPr>
        </p:nvSpPr>
        <p:spPr>
          <a:xfrm>
            <a:off x="4749420" y="4373165"/>
            <a:ext cx="5613779" cy="529911"/>
          </a:xfrm>
        </p:spPr>
        <p:txBody>
          <a:bodyPr>
            <a:normAutofit/>
          </a:bodyPr>
          <a:lstStyle>
            <a:lvl1pPr marL="0" indent="0" algn="l">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name</a:t>
            </a:r>
            <a:endParaRPr lang="en-GB" dirty="0"/>
          </a:p>
        </p:txBody>
      </p:sp>
      <p:grpSp>
        <p:nvGrpSpPr>
          <p:cNvPr id="7" name="Group 19">
            <a:extLst>
              <a:ext uri="{FF2B5EF4-FFF2-40B4-BE49-F238E27FC236}">
                <a16:creationId xmlns:a16="http://schemas.microsoft.com/office/drawing/2014/main" id="{87008925-27BE-4F37-8F3C-D51A4CE1017D}"/>
              </a:ext>
            </a:extLst>
          </p:cNvPr>
          <p:cNvGrpSpPr/>
          <p:nvPr userDrawn="1"/>
        </p:nvGrpSpPr>
        <p:grpSpPr>
          <a:xfrm>
            <a:off x="313844" y="5489699"/>
            <a:ext cx="1066895" cy="1078155"/>
            <a:chOff x="313844" y="5489699"/>
            <a:chExt cx="1066895" cy="1078155"/>
          </a:xfrm>
          <a:solidFill>
            <a:schemeClr val="accent2">
              <a:lumMod val="75000"/>
            </a:schemeClr>
          </a:solidFill>
        </p:grpSpPr>
        <p:sp>
          <p:nvSpPr>
            <p:cNvPr id="8" name="Rectangle 7">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0" name="Straight Connector 9">
            <a:extLst>
              <a:ext uri="{FF2B5EF4-FFF2-40B4-BE49-F238E27FC236}">
                <a16:creationId xmlns:a16="http://schemas.microsoft.com/office/drawing/2014/main" id="{1EEB87D2-BD33-43D4-B135-6F0E91C4917A}"/>
              </a:ext>
            </a:extLst>
          </p:cNvPr>
          <p:cNvCxnSpPr>
            <a:cxnSpLocks/>
          </p:cNvCxnSpPr>
          <p:nvPr userDrawn="1"/>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2" name="Group 15">
            <a:extLst>
              <a:ext uri="{FF2B5EF4-FFF2-40B4-BE49-F238E27FC236}">
                <a16:creationId xmlns:a16="http://schemas.microsoft.com/office/drawing/2014/main" id="{87008925-27BE-4F37-8F3C-D51A4CE1017D}"/>
              </a:ext>
            </a:extLst>
          </p:cNvPr>
          <p:cNvGrpSpPr/>
          <p:nvPr userDrawn="1"/>
        </p:nvGrpSpPr>
        <p:grpSpPr>
          <a:xfrm rot="10800000">
            <a:off x="10855702" y="266068"/>
            <a:ext cx="1066895" cy="1078155"/>
            <a:chOff x="313844" y="5489699"/>
            <a:chExt cx="1066895" cy="1078155"/>
          </a:xfrm>
          <a:solidFill>
            <a:schemeClr val="accent2">
              <a:lumMod val="75000"/>
            </a:schemeClr>
          </a:solidFill>
        </p:grpSpPr>
        <p:sp>
          <p:nvSpPr>
            <p:cNvPr id="13" name="Rectangle 12">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3" name="Text Placeholder 22"/>
          <p:cNvSpPr>
            <a:spLocks noGrp="1"/>
          </p:cNvSpPr>
          <p:nvPr>
            <p:ph type="body" sz="quarter" idx="11" hasCustomPrompt="1"/>
          </p:nvPr>
        </p:nvSpPr>
        <p:spPr>
          <a:xfrm>
            <a:off x="4760913" y="4965700"/>
            <a:ext cx="5581650" cy="457638"/>
          </a:xfrm>
        </p:spPr>
        <p:txBody>
          <a:bodyPr>
            <a:normAutofit/>
          </a:bodyPr>
          <a:lstStyle>
            <a:lvl1pPr>
              <a:buNone/>
              <a:defRPr sz="2400">
                <a:solidFill>
                  <a:schemeClr val="tx1"/>
                </a:solidFill>
              </a:defRPr>
            </a:lvl1pPr>
          </a:lstStyle>
          <a:p>
            <a:pPr lvl="0"/>
            <a:r>
              <a:rPr lang="en-US" dirty="0"/>
              <a:t>Click to add department</a:t>
            </a:r>
          </a:p>
        </p:txBody>
      </p:sp>
      <p:sp>
        <p:nvSpPr>
          <p:cNvPr id="25" name="Text Placeholder 24"/>
          <p:cNvSpPr>
            <a:spLocks noGrp="1"/>
          </p:cNvSpPr>
          <p:nvPr>
            <p:ph type="body" sz="quarter" idx="12" hasCustomPrompt="1"/>
          </p:nvPr>
        </p:nvSpPr>
        <p:spPr>
          <a:xfrm>
            <a:off x="4745038" y="3152775"/>
            <a:ext cx="6511925" cy="536575"/>
          </a:xfrm>
        </p:spPr>
        <p:txBody>
          <a:bodyPr>
            <a:noAutofit/>
          </a:bodyPr>
          <a:lstStyle>
            <a:lvl1pPr>
              <a:buNone/>
              <a:defRPr sz="3600" b="1">
                <a:solidFill>
                  <a:srgbClr val="2F5597"/>
                </a:solidFill>
              </a:defRPr>
            </a:lvl1pPr>
            <a:lvl2pPr>
              <a:buNone/>
              <a:defRPr/>
            </a:lvl2pPr>
          </a:lstStyle>
          <a:p>
            <a:pPr lvl="0"/>
            <a:r>
              <a:rPr lang="en-US" dirty="0"/>
              <a:t>Click to add topic</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418160" y="3302758"/>
            <a:ext cx="5614416" cy="438912"/>
          </a:xfrm>
        </p:spPr>
        <p:txBody>
          <a:bodyPr>
            <a:noAutofit/>
          </a:bodyPr>
          <a:lstStyle>
            <a:lvl1pPr marL="0" indent="0" algn="l">
              <a:buNone/>
              <a:defRPr sz="2400" b="1"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Name</a:t>
            </a:r>
            <a:endParaRPr lang="en-GB" dirty="0"/>
          </a:p>
        </p:txBody>
      </p:sp>
      <p:grpSp>
        <p:nvGrpSpPr>
          <p:cNvPr id="4" name="Group 19">
            <a:extLst>
              <a:ext uri="{FF2B5EF4-FFF2-40B4-BE49-F238E27FC236}">
                <a16:creationId xmlns:a16="http://schemas.microsoft.com/office/drawing/2014/main" id="{87008925-27BE-4F37-8F3C-D51A4CE1017D}"/>
              </a:ext>
            </a:extLst>
          </p:cNvPr>
          <p:cNvGrpSpPr/>
          <p:nvPr userDrawn="1"/>
        </p:nvGrpSpPr>
        <p:grpSpPr>
          <a:xfrm>
            <a:off x="313844" y="5489699"/>
            <a:ext cx="1066895" cy="1078155"/>
            <a:chOff x="313844" y="5489699"/>
            <a:chExt cx="1066895" cy="1078155"/>
          </a:xfrm>
          <a:solidFill>
            <a:schemeClr val="accent2">
              <a:lumMod val="75000"/>
            </a:schemeClr>
          </a:solidFill>
        </p:grpSpPr>
        <p:sp>
          <p:nvSpPr>
            <p:cNvPr id="8" name="Rectangle 7">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 name="Group 15">
            <a:extLst>
              <a:ext uri="{FF2B5EF4-FFF2-40B4-BE49-F238E27FC236}">
                <a16:creationId xmlns:a16="http://schemas.microsoft.com/office/drawing/2014/main" id="{87008925-27BE-4F37-8F3C-D51A4CE1017D}"/>
              </a:ext>
            </a:extLst>
          </p:cNvPr>
          <p:cNvGrpSpPr/>
          <p:nvPr userDrawn="1"/>
        </p:nvGrpSpPr>
        <p:grpSpPr>
          <a:xfrm rot="10800000">
            <a:off x="10855702" y="266068"/>
            <a:ext cx="1066895" cy="1078155"/>
            <a:chOff x="313844" y="5489699"/>
            <a:chExt cx="1066895" cy="1078155"/>
          </a:xfrm>
          <a:solidFill>
            <a:schemeClr val="accent2">
              <a:lumMod val="75000"/>
            </a:schemeClr>
          </a:solidFill>
        </p:grpSpPr>
        <p:sp>
          <p:nvSpPr>
            <p:cNvPr id="13" name="Rectangle 12">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5" name="Picture 14" descr="A close up of a logo&#10;&#10;Description automatically generated">
            <a:extLst>
              <a:ext uri="{FF2B5EF4-FFF2-40B4-BE49-F238E27FC236}">
                <a16:creationId xmlns:a16="http://schemas.microsoft.com/office/drawing/2014/main" id="{A88F3CC2-5C5B-4685-8D94-FFC4B5D64CB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cxnSp>
        <p:nvCxnSpPr>
          <p:cNvPr id="16" name="Straight Connector 15">
            <a:extLst>
              <a:ext uri="{FF2B5EF4-FFF2-40B4-BE49-F238E27FC236}">
                <a16:creationId xmlns:a16="http://schemas.microsoft.com/office/drawing/2014/main" id="{9473B520-A9D1-472D-B234-C4032DD0E596}"/>
              </a:ext>
            </a:extLst>
          </p:cNvPr>
          <p:cNvCxnSpPr>
            <a:cxnSpLocks/>
          </p:cNvCxnSpPr>
          <p:nvPr userDrawn="1"/>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ext Placeholder 19"/>
          <p:cNvSpPr>
            <a:spLocks noGrp="1"/>
          </p:cNvSpPr>
          <p:nvPr>
            <p:ph type="body" sz="quarter" idx="10" hasCustomPrompt="1"/>
          </p:nvPr>
        </p:nvSpPr>
        <p:spPr>
          <a:xfrm>
            <a:off x="5403874" y="3721743"/>
            <a:ext cx="5614416" cy="438912"/>
          </a:xfrm>
        </p:spPr>
        <p:txBody>
          <a:bodyPr>
            <a:normAutofit/>
          </a:bodyPr>
          <a:lstStyle>
            <a:lvl1pPr>
              <a:buNone/>
              <a:defRPr sz="2400" baseline="0"/>
            </a:lvl1pPr>
          </a:lstStyle>
          <a:p>
            <a:pPr lvl="0"/>
            <a:r>
              <a:rPr lang="en-US" dirty="0"/>
              <a:t>Click to add Department</a:t>
            </a:r>
            <a:endParaRPr lang="en-GB" dirty="0"/>
          </a:p>
        </p:txBody>
      </p:sp>
      <p:sp>
        <p:nvSpPr>
          <p:cNvPr id="22" name="Text Placeholder 21"/>
          <p:cNvSpPr>
            <a:spLocks noGrp="1"/>
          </p:cNvSpPr>
          <p:nvPr>
            <p:ph type="body" sz="quarter" idx="11" hasCustomPrompt="1"/>
          </p:nvPr>
        </p:nvSpPr>
        <p:spPr>
          <a:xfrm>
            <a:off x="5403850" y="4153343"/>
            <a:ext cx="5614416" cy="438912"/>
          </a:xfrm>
        </p:spPr>
        <p:txBody>
          <a:bodyPr>
            <a:noAutofit/>
          </a:bodyPr>
          <a:lstStyle>
            <a:lvl1pPr>
              <a:buNone/>
              <a:defRPr sz="2400" b="1"/>
            </a:lvl1pPr>
          </a:lstStyle>
          <a:p>
            <a:pPr lvl="0"/>
            <a:r>
              <a:rPr lang="en-US" dirty="0"/>
              <a:t>Click to add email</a:t>
            </a:r>
            <a:endParaRPr lang="en-GB" dirty="0"/>
          </a:p>
        </p:txBody>
      </p:sp>
      <p:sp>
        <p:nvSpPr>
          <p:cNvPr id="24" name="Text Placeholder 23"/>
          <p:cNvSpPr>
            <a:spLocks noGrp="1"/>
          </p:cNvSpPr>
          <p:nvPr>
            <p:ph type="body" sz="quarter" idx="12" hasCustomPrompt="1"/>
          </p:nvPr>
        </p:nvSpPr>
        <p:spPr>
          <a:xfrm>
            <a:off x="5391586" y="4571399"/>
            <a:ext cx="5614416" cy="438912"/>
          </a:xfrm>
        </p:spPr>
        <p:txBody>
          <a:bodyPr>
            <a:normAutofit/>
          </a:bodyPr>
          <a:lstStyle>
            <a:lvl1pPr>
              <a:buNone/>
              <a:defRPr sz="2400"/>
            </a:lvl1pPr>
          </a:lstStyle>
          <a:p>
            <a:pPr lvl="0"/>
            <a:r>
              <a:rPr lang="en-US" dirty="0"/>
              <a:t>Click to add contact number</a:t>
            </a:r>
            <a:endParaRPr lang="en-GB" dirty="0"/>
          </a:p>
        </p:txBody>
      </p:sp>
      <p:sp>
        <p:nvSpPr>
          <p:cNvPr id="27" name="Rectangle 26">
            <a:extLst>
              <a:ext uri="{FF2B5EF4-FFF2-40B4-BE49-F238E27FC236}">
                <a16:creationId xmlns:a16="http://schemas.microsoft.com/office/drawing/2014/main" id="{94BAC35B-0C86-48BD-81AE-8629CCB2734E}"/>
              </a:ext>
            </a:extLst>
          </p:cNvPr>
          <p:cNvSpPr/>
          <p:nvPr userDrawn="1"/>
        </p:nvSpPr>
        <p:spPr>
          <a:xfrm>
            <a:off x="5448168" y="2049518"/>
            <a:ext cx="4603806" cy="665240"/>
          </a:xfrm>
          <a:prstGeom prst="rect">
            <a:avLst/>
          </a:prstGeom>
        </p:spPr>
        <p:txBody>
          <a:bodyPr wrap="square">
            <a:spAutoFit/>
          </a:bodyPr>
          <a:lstStyle/>
          <a:p>
            <a:r>
              <a:rPr lang="en-US" sz="3600" b="1" dirty="0">
                <a:solidFill>
                  <a:srgbClr val="C55A11"/>
                </a:solidFill>
              </a:rPr>
              <a:t>T</a:t>
            </a:r>
            <a:r>
              <a:rPr lang="en-IN" sz="3600" b="1" dirty="0">
                <a:solidFill>
                  <a:srgbClr val="C55A11"/>
                </a:solidFill>
              </a:rPr>
              <a:t>HANK YOU</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4642" y="211574"/>
            <a:ext cx="7498080" cy="466344"/>
          </a:xfrm>
        </p:spPr>
        <p:txBody>
          <a:bodyPr>
            <a:noAutofit/>
          </a:bodyPr>
          <a:lstStyle>
            <a:lvl1pPr algn="l">
              <a:defRPr sz="2400" b="1">
                <a:solidFill>
                  <a:srgbClr val="2F5597"/>
                </a:solidFill>
              </a:defRPr>
            </a:lvl1pPr>
          </a:lstStyle>
          <a:p>
            <a:r>
              <a:rPr lang="en-US" dirty="0"/>
              <a:t>Click to add Main Topic (as in slide 1)</a:t>
            </a:r>
            <a:endParaRPr lang="en-GB" dirty="0"/>
          </a:p>
        </p:txBody>
      </p:sp>
      <p:sp>
        <p:nvSpPr>
          <p:cNvPr id="3" name="Content Placeholder 2"/>
          <p:cNvSpPr>
            <a:spLocks noGrp="1"/>
          </p:cNvSpPr>
          <p:nvPr>
            <p:ph idx="1"/>
          </p:nvPr>
        </p:nvSpPr>
        <p:spPr>
          <a:xfrm>
            <a:off x="546536" y="1805158"/>
            <a:ext cx="8313685" cy="4525963"/>
          </a:xfrm>
        </p:spPr>
        <p:txBody>
          <a:bodyPr>
            <a:normAutofit/>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7" name="Picture 6"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cxnSp>
        <p:nvCxnSpPr>
          <p:cNvPr id="8" name="Straight Connector 7">
            <a:extLst>
              <a:ext uri="{FF2B5EF4-FFF2-40B4-BE49-F238E27FC236}">
                <a16:creationId xmlns:a16="http://schemas.microsoft.com/office/drawing/2014/main" id="{A4293697-6E2C-4331-B4E1-C58B355192F4}"/>
              </a:ext>
            </a:extLst>
          </p:cNvPr>
          <p:cNvCxnSpPr>
            <a:cxnSpLocks/>
          </p:cNvCxnSpPr>
          <p:nvPr userDrawn="1"/>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0" hasCustomPrompt="1"/>
          </p:nvPr>
        </p:nvSpPr>
        <p:spPr>
          <a:xfrm>
            <a:off x="409637" y="631001"/>
            <a:ext cx="7488237" cy="473075"/>
          </a:xfrm>
        </p:spPr>
        <p:txBody>
          <a:bodyPr>
            <a:noAutofit/>
          </a:bodyPr>
          <a:lstStyle>
            <a:lvl1pPr>
              <a:buNone/>
              <a:defRPr sz="2400" b="1">
                <a:solidFill>
                  <a:srgbClr val="C55A11"/>
                </a:solidFill>
              </a:defRPr>
            </a:lvl1pPr>
          </a:lstStyle>
          <a:p>
            <a:pPr lvl="0"/>
            <a:r>
              <a:rPr lang="en-US" dirty="0"/>
              <a:t>Click to add slide title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0"/>
            <a:ext cx="2844800" cy="365125"/>
          </a:xfrm>
          <a:prstGeom prst="rect">
            <a:avLst/>
          </a:prstGeom>
        </p:spPr>
        <p:txBody>
          <a:bodyPr/>
          <a:lstStyle/>
          <a:p>
            <a:fld id="{014565E1-065A-493A-8896-AF3E5FA186B5}" type="datetimeFigureOut">
              <a:rPr lang="en-US" smtClean="0"/>
              <a:pPr/>
              <a:t>13-Jun-22</a:t>
            </a:fld>
            <a:endParaRPr lang="en-GB"/>
          </a:p>
        </p:txBody>
      </p:sp>
      <p:sp>
        <p:nvSpPr>
          <p:cNvPr id="5" name="Footer Placeholder 4"/>
          <p:cNvSpPr>
            <a:spLocks noGrp="1"/>
          </p:cNvSpPr>
          <p:nvPr>
            <p:ph type="ftr" sz="quarter" idx="11"/>
          </p:nvPr>
        </p:nvSpPr>
        <p:spPr>
          <a:xfrm>
            <a:off x="4165600" y="6356350"/>
            <a:ext cx="3860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737600" y="6356350"/>
            <a:ext cx="2844800" cy="365125"/>
          </a:xfrm>
          <a:prstGeom prst="rect">
            <a:avLst/>
          </a:prstGeom>
        </p:spPr>
        <p:txBody>
          <a:bodyPr/>
          <a:lstStyle/>
          <a:p>
            <a:fld id="{04CA57DD-DBDB-4D1E-82DB-50D51F47305C}" type="slidenum">
              <a:rPr lang="en-GB" smtClean="0"/>
              <a:pPr/>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609600" y="6356350"/>
            <a:ext cx="2844800" cy="365125"/>
          </a:xfrm>
          <a:prstGeom prst="rect">
            <a:avLst/>
          </a:prstGeom>
        </p:spPr>
        <p:txBody>
          <a:bodyPr/>
          <a:lstStyle/>
          <a:p>
            <a:fld id="{014565E1-065A-493A-8896-AF3E5FA186B5}" type="datetimeFigureOut">
              <a:rPr lang="en-US" smtClean="0"/>
              <a:pPr/>
              <a:t>13-Jun-22</a:t>
            </a:fld>
            <a:endParaRPr lang="en-GB"/>
          </a:p>
        </p:txBody>
      </p:sp>
      <p:sp>
        <p:nvSpPr>
          <p:cNvPr id="6" name="Footer Placeholder 5"/>
          <p:cNvSpPr>
            <a:spLocks noGrp="1"/>
          </p:cNvSpPr>
          <p:nvPr>
            <p:ph type="ftr" sz="quarter" idx="11"/>
          </p:nvPr>
        </p:nvSpPr>
        <p:spPr>
          <a:xfrm>
            <a:off x="4165600" y="6356350"/>
            <a:ext cx="3860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737600" y="6356350"/>
            <a:ext cx="2844800" cy="365125"/>
          </a:xfrm>
          <a:prstGeom prst="rect">
            <a:avLst/>
          </a:prstGeom>
        </p:spPr>
        <p:txBody>
          <a:bodyPr/>
          <a:lstStyle/>
          <a:p>
            <a:fld id="{04CA57DD-DBDB-4D1E-82DB-50D51F47305C}" type="slidenum">
              <a:rPr lang="en-GB" smtClean="0"/>
              <a:pPr/>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609600" y="6356350"/>
            <a:ext cx="2844800" cy="365125"/>
          </a:xfrm>
          <a:prstGeom prst="rect">
            <a:avLst/>
          </a:prstGeom>
        </p:spPr>
        <p:txBody>
          <a:bodyPr/>
          <a:lstStyle/>
          <a:p>
            <a:fld id="{014565E1-065A-493A-8896-AF3E5FA186B5}" type="datetimeFigureOut">
              <a:rPr lang="en-US" smtClean="0"/>
              <a:pPr/>
              <a:t>13-Jun-22</a:t>
            </a:fld>
            <a:endParaRPr lang="en-GB"/>
          </a:p>
        </p:txBody>
      </p:sp>
      <p:sp>
        <p:nvSpPr>
          <p:cNvPr id="8" name="Footer Placeholder 7"/>
          <p:cNvSpPr>
            <a:spLocks noGrp="1"/>
          </p:cNvSpPr>
          <p:nvPr>
            <p:ph type="ftr" sz="quarter" idx="11"/>
          </p:nvPr>
        </p:nvSpPr>
        <p:spPr>
          <a:xfrm>
            <a:off x="4165600" y="6356350"/>
            <a:ext cx="3860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737600" y="6356350"/>
            <a:ext cx="2844800" cy="365125"/>
          </a:xfrm>
          <a:prstGeom prst="rect">
            <a:avLst/>
          </a:prstGeom>
        </p:spPr>
        <p:txBody>
          <a:bodyPr/>
          <a:lstStyle/>
          <a:p>
            <a:fld id="{04CA57DD-DBDB-4D1E-82DB-50D51F47305C}" type="slidenum">
              <a:rPr lang="en-GB" smtClean="0"/>
              <a:pPr/>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a:xfrm>
            <a:off x="609600" y="6356350"/>
            <a:ext cx="2844800" cy="365125"/>
          </a:xfrm>
          <a:prstGeom prst="rect">
            <a:avLst/>
          </a:prstGeom>
        </p:spPr>
        <p:txBody>
          <a:bodyPr/>
          <a:lstStyle/>
          <a:p>
            <a:fld id="{014565E1-065A-493A-8896-AF3E5FA186B5}" type="datetimeFigureOut">
              <a:rPr lang="en-US" smtClean="0"/>
              <a:pPr/>
              <a:t>13-Jun-22</a:t>
            </a:fld>
            <a:endParaRPr lang="en-GB"/>
          </a:p>
        </p:txBody>
      </p:sp>
      <p:sp>
        <p:nvSpPr>
          <p:cNvPr id="4" name="Footer Placeholder 3"/>
          <p:cNvSpPr>
            <a:spLocks noGrp="1"/>
          </p:cNvSpPr>
          <p:nvPr>
            <p:ph type="ftr" sz="quarter" idx="11"/>
          </p:nvPr>
        </p:nvSpPr>
        <p:spPr>
          <a:xfrm>
            <a:off x="4165600" y="6356350"/>
            <a:ext cx="3860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737600" y="6356350"/>
            <a:ext cx="2844800" cy="365125"/>
          </a:xfrm>
          <a:prstGeom prst="rect">
            <a:avLst/>
          </a:prstGeom>
        </p:spPr>
        <p:txBody>
          <a:bodyPr/>
          <a:lstStyle/>
          <a:p>
            <a:fld id="{04CA57DD-DBDB-4D1E-82DB-50D51F47305C}" type="slidenum">
              <a:rPr lang="en-GB" smtClean="0"/>
              <a:pPr/>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0"/>
            <a:ext cx="2844800" cy="365125"/>
          </a:xfrm>
          <a:prstGeom prst="rect">
            <a:avLst/>
          </a:prstGeom>
        </p:spPr>
        <p:txBody>
          <a:bodyPr/>
          <a:lstStyle/>
          <a:p>
            <a:fld id="{014565E1-065A-493A-8896-AF3E5FA186B5}" type="datetimeFigureOut">
              <a:rPr lang="en-US" smtClean="0"/>
              <a:pPr/>
              <a:t>13-Jun-22</a:t>
            </a:fld>
            <a:endParaRPr lang="en-GB"/>
          </a:p>
        </p:txBody>
      </p:sp>
      <p:sp>
        <p:nvSpPr>
          <p:cNvPr id="3" name="Footer Placeholder 2"/>
          <p:cNvSpPr>
            <a:spLocks noGrp="1"/>
          </p:cNvSpPr>
          <p:nvPr>
            <p:ph type="ftr" sz="quarter" idx="11"/>
          </p:nvPr>
        </p:nvSpPr>
        <p:spPr>
          <a:xfrm>
            <a:off x="4165600" y="6356350"/>
            <a:ext cx="38608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8737600" y="6356350"/>
            <a:ext cx="2844800" cy="365125"/>
          </a:xfrm>
          <a:prstGeom prst="rect">
            <a:avLst/>
          </a:prstGeom>
        </p:spPr>
        <p:txBody>
          <a:bodyPr/>
          <a:lstStyle/>
          <a:p>
            <a:fld id="{04CA57DD-DBDB-4D1E-82DB-50D51F47305C}"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7D49-DB18-4481-BBAD-3CCDB0B6E1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13-06-2022</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15634096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0"/>
            <a:ext cx="2844800" cy="365125"/>
          </a:xfrm>
          <a:prstGeom prst="rect">
            <a:avLst/>
          </a:prstGeom>
        </p:spPr>
        <p:txBody>
          <a:bodyPr/>
          <a:lstStyle/>
          <a:p>
            <a:fld id="{014565E1-065A-493A-8896-AF3E5FA186B5}" type="datetimeFigureOut">
              <a:rPr lang="en-US" smtClean="0"/>
              <a:pPr/>
              <a:t>13-Jun-22</a:t>
            </a:fld>
            <a:endParaRPr lang="en-GB"/>
          </a:p>
        </p:txBody>
      </p:sp>
      <p:sp>
        <p:nvSpPr>
          <p:cNvPr id="6" name="Footer Placeholder 5"/>
          <p:cNvSpPr>
            <a:spLocks noGrp="1"/>
          </p:cNvSpPr>
          <p:nvPr>
            <p:ph type="ftr" sz="quarter" idx="11"/>
          </p:nvPr>
        </p:nvSpPr>
        <p:spPr>
          <a:xfrm>
            <a:off x="4165600" y="6356350"/>
            <a:ext cx="3860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737600" y="6356350"/>
            <a:ext cx="2844800" cy="365125"/>
          </a:xfrm>
          <a:prstGeom prst="rect">
            <a:avLst/>
          </a:prstGeom>
        </p:spPr>
        <p:txBody>
          <a:bodyPr/>
          <a:lstStyle/>
          <a:p>
            <a:fld id="{04CA57DD-DBDB-4D1E-82DB-50D51F47305C}" type="slidenum">
              <a:rPr lang="en-GB" smtClean="0"/>
              <a:pPr/>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0"/>
            <a:ext cx="2844800" cy="365125"/>
          </a:xfrm>
          <a:prstGeom prst="rect">
            <a:avLst/>
          </a:prstGeom>
        </p:spPr>
        <p:txBody>
          <a:bodyPr/>
          <a:lstStyle/>
          <a:p>
            <a:fld id="{014565E1-065A-493A-8896-AF3E5FA186B5}" type="datetimeFigureOut">
              <a:rPr lang="en-US" smtClean="0"/>
              <a:pPr/>
              <a:t>13-Jun-22</a:t>
            </a:fld>
            <a:endParaRPr lang="en-GB"/>
          </a:p>
        </p:txBody>
      </p:sp>
      <p:sp>
        <p:nvSpPr>
          <p:cNvPr id="6" name="Footer Placeholder 5"/>
          <p:cNvSpPr>
            <a:spLocks noGrp="1"/>
          </p:cNvSpPr>
          <p:nvPr>
            <p:ph type="ftr" sz="quarter" idx="11"/>
          </p:nvPr>
        </p:nvSpPr>
        <p:spPr>
          <a:xfrm>
            <a:off x="4165600" y="6356350"/>
            <a:ext cx="3860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737600" y="6356350"/>
            <a:ext cx="2844800" cy="365125"/>
          </a:xfrm>
          <a:prstGeom prst="rect">
            <a:avLst/>
          </a:prstGeom>
        </p:spPr>
        <p:txBody>
          <a:bodyPr/>
          <a:lstStyle/>
          <a:p>
            <a:fld id="{04CA57DD-DBDB-4D1E-82DB-50D51F47305C}" type="slidenum">
              <a:rPr lang="en-GB" smtClean="0"/>
              <a:pPr/>
              <a:t>‹#›</a:t>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609600" y="6356350"/>
            <a:ext cx="2844800" cy="365125"/>
          </a:xfrm>
          <a:prstGeom prst="rect">
            <a:avLst/>
          </a:prstGeom>
        </p:spPr>
        <p:txBody>
          <a:bodyPr/>
          <a:lstStyle/>
          <a:p>
            <a:fld id="{014565E1-065A-493A-8896-AF3E5FA186B5}" type="datetimeFigureOut">
              <a:rPr lang="en-US" smtClean="0"/>
              <a:pPr/>
              <a:t>13-Jun-22</a:t>
            </a:fld>
            <a:endParaRPr lang="en-GB"/>
          </a:p>
        </p:txBody>
      </p:sp>
      <p:sp>
        <p:nvSpPr>
          <p:cNvPr id="5" name="Footer Placeholder 4"/>
          <p:cNvSpPr>
            <a:spLocks noGrp="1"/>
          </p:cNvSpPr>
          <p:nvPr>
            <p:ph type="ftr" sz="quarter" idx="11"/>
          </p:nvPr>
        </p:nvSpPr>
        <p:spPr>
          <a:xfrm>
            <a:off x="4165600" y="6356350"/>
            <a:ext cx="3860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737600" y="6356350"/>
            <a:ext cx="2844800" cy="365125"/>
          </a:xfrm>
          <a:prstGeom prst="rect">
            <a:avLst/>
          </a:prstGeom>
        </p:spPr>
        <p:txBody>
          <a:bodyPr/>
          <a:lstStyle/>
          <a:p>
            <a:fld id="{04CA57DD-DBDB-4D1E-82DB-50D51F47305C}" type="slidenum">
              <a:rPr lang="en-GB" smtClean="0"/>
              <a:pPr/>
              <a:t>‹#›</a:t>
            </a:fld>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8"/>
            <a:ext cx="80772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609600" y="6356350"/>
            <a:ext cx="2844800" cy="365125"/>
          </a:xfrm>
          <a:prstGeom prst="rect">
            <a:avLst/>
          </a:prstGeom>
        </p:spPr>
        <p:txBody>
          <a:bodyPr/>
          <a:lstStyle/>
          <a:p>
            <a:fld id="{014565E1-065A-493A-8896-AF3E5FA186B5}" type="datetimeFigureOut">
              <a:rPr lang="en-US" smtClean="0"/>
              <a:pPr/>
              <a:t>13-Jun-22</a:t>
            </a:fld>
            <a:endParaRPr lang="en-GB"/>
          </a:p>
        </p:txBody>
      </p:sp>
      <p:sp>
        <p:nvSpPr>
          <p:cNvPr id="5" name="Footer Placeholder 4"/>
          <p:cNvSpPr>
            <a:spLocks noGrp="1"/>
          </p:cNvSpPr>
          <p:nvPr>
            <p:ph type="ftr" sz="quarter" idx="11"/>
          </p:nvPr>
        </p:nvSpPr>
        <p:spPr>
          <a:xfrm>
            <a:off x="4165600" y="6356350"/>
            <a:ext cx="3860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737600" y="6356350"/>
            <a:ext cx="2844800" cy="365125"/>
          </a:xfrm>
          <a:prstGeom prst="rect">
            <a:avLst/>
          </a:prstGeom>
        </p:spPr>
        <p:txBody>
          <a:bodyPr/>
          <a:lstStyle/>
          <a:p>
            <a:fld id="{04CA57DD-DBDB-4D1E-82DB-50D51F47305C}"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8196D-BED0-4BD8-AB4C-B2B3CCC7D5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C613EC-F0A0-4466-A6C2-D28B863D15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CF7A95-22EE-4F22-AEDA-C190D2F87D01}"/>
              </a:ext>
            </a:extLst>
          </p:cNvPr>
          <p:cNvSpPr>
            <a:spLocks noGrp="1"/>
          </p:cNvSpPr>
          <p:nvPr>
            <p:ph type="dt" sz="half" idx="10"/>
          </p:nvPr>
        </p:nvSpPr>
        <p:spPr/>
        <p:txBody>
          <a:bodyPr/>
          <a:lstStyle/>
          <a:p>
            <a:fld id="{C0697723-E498-4D64-BBB6-490ED1364AC9}" type="datetimeFigureOut">
              <a:rPr lang="en-IN" smtClean="0"/>
              <a:pPr/>
              <a:t>13-06-2022</a:t>
            </a:fld>
            <a:endParaRPr lang="en-IN"/>
          </a:p>
        </p:txBody>
      </p:sp>
      <p:sp>
        <p:nvSpPr>
          <p:cNvPr id="5" name="Footer Placeholder 4">
            <a:extLst>
              <a:ext uri="{FF2B5EF4-FFF2-40B4-BE49-F238E27FC236}">
                <a16:creationId xmlns:a16="http://schemas.microsoft.com/office/drawing/2014/main" id="{7C385F91-0601-4D65-A3E8-CFDC20A77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D0A9F0-9DDE-4015-8C5C-5C9D6B60DDA0}"/>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255963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E85AF-03C6-4B44-A538-43B0427D31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C33EE5-59F6-4A1A-AE1E-8765B2B763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9D6861-A242-46E3-9BF3-A0C8A8DBB4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9D4037-319B-46C2-9889-B7EE91425689}"/>
              </a:ext>
            </a:extLst>
          </p:cNvPr>
          <p:cNvSpPr>
            <a:spLocks noGrp="1"/>
          </p:cNvSpPr>
          <p:nvPr>
            <p:ph type="dt" sz="half" idx="10"/>
          </p:nvPr>
        </p:nvSpPr>
        <p:spPr/>
        <p:txBody>
          <a:bodyPr/>
          <a:lstStyle/>
          <a:p>
            <a:fld id="{C0697723-E498-4D64-BBB6-490ED1364AC9}" type="datetimeFigureOut">
              <a:rPr lang="en-IN" smtClean="0"/>
              <a:pPr/>
              <a:t>13-06-2022</a:t>
            </a:fld>
            <a:endParaRPr lang="en-IN"/>
          </a:p>
        </p:txBody>
      </p:sp>
      <p:sp>
        <p:nvSpPr>
          <p:cNvPr id="6" name="Footer Placeholder 5">
            <a:extLst>
              <a:ext uri="{FF2B5EF4-FFF2-40B4-BE49-F238E27FC236}">
                <a16:creationId xmlns:a16="http://schemas.microsoft.com/office/drawing/2014/main" id="{C1EE4E15-6B43-42E0-9689-9D809E7745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5B8A2C-7787-42C7-9053-9FAC49800765}"/>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4130094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7F82-17CF-402C-A83C-9BB0B0450C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6925B8-18E2-4648-9C7D-9A50568E68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ECAC91-5516-49CF-ABB2-BDCA1101D9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3B518C-5424-4D17-AE61-73B5540B3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18E488-5143-4637-878A-8024B768B6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F92FE0-EADD-43E3-B191-7F6FEA9C81E6}"/>
              </a:ext>
            </a:extLst>
          </p:cNvPr>
          <p:cNvSpPr>
            <a:spLocks noGrp="1"/>
          </p:cNvSpPr>
          <p:nvPr>
            <p:ph type="dt" sz="half" idx="10"/>
          </p:nvPr>
        </p:nvSpPr>
        <p:spPr/>
        <p:txBody>
          <a:bodyPr/>
          <a:lstStyle/>
          <a:p>
            <a:fld id="{C0697723-E498-4D64-BBB6-490ED1364AC9}" type="datetimeFigureOut">
              <a:rPr lang="en-IN" smtClean="0"/>
              <a:pPr/>
              <a:t>13-06-2022</a:t>
            </a:fld>
            <a:endParaRPr lang="en-IN"/>
          </a:p>
        </p:txBody>
      </p:sp>
      <p:sp>
        <p:nvSpPr>
          <p:cNvPr id="8" name="Footer Placeholder 7">
            <a:extLst>
              <a:ext uri="{FF2B5EF4-FFF2-40B4-BE49-F238E27FC236}">
                <a16:creationId xmlns:a16="http://schemas.microsoft.com/office/drawing/2014/main" id="{FD4604E9-CD41-4846-B48F-03B22B3709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FE060F-933B-49D3-8FF3-B0DEF9DC648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04611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3CA-B572-4BA7-A189-A42C96F108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13-06-2022</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4773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34E3B9-7089-4D8E-9F92-ED9350E73E40}"/>
              </a:ext>
            </a:extLst>
          </p:cNvPr>
          <p:cNvSpPr>
            <a:spLocks noGrp="1"/>
          </p:cNvSpPr>
          <p:nvPr>
            <p:ph type="dt" sz="half" idx="10"/>
          </p:nvPr>
        </p:nvSpPr>
        <p:spPr/>
        <p:txBody>
          <a:bodyPr/>
          <a:lstStyle/>
          <a:p>
            <a:fld id="{C0697723-E498-4D64-BBB6-490ED1364AC9}" type="datetimeFigureOut">
              <a:rPr lang="en-IN" smtClean="0"/>
              <a:pPr/>
              <a:t>13-06-2022</a:t>
            </a:fld>
            <a:endParaRPr lang="en-IN"/>
          </a:p>
        </p:txBody>
      </p:sp>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4223190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262E-9CC6-4471-87B5-E96BB4A83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85306A-CD4B-46EE-9161-2B0A130F2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A59BE6-9514-4D99-A003-32E53BEDF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1144FC-DE55-4C66-B467-EE320664508C}"/>
              </a:ext>
            </a:extLst>
          </p:cNvPr>
          <p:cNvSpPr>
            <a:spLocks noGrp="1"/>
          </p:cNvSpPr>
          <p:nvPr>
            <p:ph type="dt" sz="half" idx="10"/>
          </p:nvPr>
        </p:nvSpPr>
        <p:spPr/>
        <p:txBody>
          <a:bodyPr/>
          <a:lstStyle/>
          <a:p>
            <a:fld id="{C0697723-E498-4D64-BBB6-490ED1364AC9}" type="datetimeFigureOut">
              <a:rPr lang="en-IN" smtClean="0"/>
              <a:pPr/>
              <a:t>13-06-2022</a:t>
            </a:fld>
            <a:endParaRPr lang="en-IN"/>
          </a:p>
        </p:txBody>
      </p:sp>
      <p:sp>
        <p:nvSpPr>
          <p:cNvPr id="6" name="Footer Placeholder 5">
            <a:extLst>
              <a:ext uri="{FF2B5EF4-FFF2-40B4-BE49-F238E27FC236}">
                <a16:creationId xmlns:a16="http://schemas.microsoft.com/office/drawing/2014/main" id="{7ABC472B-5E7F-485E-A706-89B79D412C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56C44B-3BC6-40D9-94ED-B0796F8E1329}"/>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490178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9C2A-444C-4E85-BF34-29BD3E3F6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688350-F59A-41DF-B2EF-F9EEA24700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5D8DC2-A933-46C8-BE16-322CE1A3E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17E0BD-405F-407D-AAE8-84A2C67291BD}"/>
              </a:ext>
            </a:extLst>
          </p:cNvPr>
          <p:cNvSpPr>
            <a:spLocks noGrp="1"/>
          </p:cNvSpPr>
          <p:nvPr>
            <p:ph type="dt" sz="half" idx="10"/>
          </p:nvPr>
        </p:nvSpPr>
        <p:spPr/>
        <p:txBody>
          <a:bodyPr/>
          <a:lstStyle/>
          <a:p>
            <a:fld id="{C0697723-E498-4D64-BBB6-490ED1364AC9}" type="datetimeFigureOut">
              <a:rPr lang="en-IN" smtClean="0"/>
              <a:pPr/>
              <a:t>13-06-2022</a:t>
            </a:fld>
            <a:endParaRPr lang="en-IN"/>
          </a:p>
        </p:txBody>
      </p:sp>
      <p:sp>
        <p:nvSpPr>
          <p:cNvPr id="6" name="Footer Placeholder 5">
            <a:extLst>
              <a:ext uri="{FF2B5EF4-FFF2-40B4-BE49-F238E27FC236}">
                <a16:creationId xmlns:a16="http://schemas.microsoft.com/office/drawing/2014/main" id="{F5294B3E-2DAE-4C72-9B6F-EE43965DA9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74055D-9410-4E28-8C54-90B4F6E7DBFF}"/>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2931258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49A4AD-9C61-4A2F-99E0-675E335926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0F732A-189B-4AC1-886A-23584A50B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F3EE23-AF03-4903-9219-60875A711F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97723-E498-4D64-BBB6-490ED1364AC9}" type="datetimeFigureOut">
              <a:rPr lang="en-IN" smtClean="0"/>
              <a:pPr/>
              <a:t>13-06-2022</a:t>
            </a:fld>
            <a:endParaRPr lang="en-IN"/>
          </a:p>
        </p:txBody>
      </p:sp>
      <p:sp>
        <p:nvSpPr>
          <p:cNvPr id="5" name="Footer Placeholder 4">
            <a:extLst>
              <a:ext uri="{FF2B5EF4-FFF2-40B4-BE49-F238E27FC236}">
                <a16:creationId xmlns:a16="http://schemas.microsoft.com/office/drawing/2014/main" id="{957FC4B0-FF26-4AB9-BACD-041A24DCD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C8E684-F46A-48CC-BAD8-663F8E1173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0BA08-B69C-4752-B2CF-0C56A0BACDE6}" type="slidenum">
              <a:rPr lang="en-IN" smtClean="0"/>
              <a:pPr/>
              <a:t>‹#›</a:t>
            </a:fld>
            <a:endParaRPr lang="en-IN"/>
          </a:p>
        </p:txBody>
      </p:sp>
    </p:spTree>
    <p:extLst>
      <p:ext uri="{BB962C8B-B14F-4D97-AF65-F5344CB8AC3E}">
        <p14:creationId xmlns:p14="http://schemas.microsoft.com/office/powerpoint/2010/main" val="471109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781916" y="1688267"/>
            <a:ext cx="7497214" cy="646331"/>
          </a:xfrm>
          <a:prstGeom prst="rect">
            <a:avLst/>
          </a:prstGeom>
        </p:spPr>
        <p:txBody>
          <a:bodyPr wrap="square">
            <a:spAutoFit/>
          </a:bodyPr>
          <a:lstStyle/>
          <a:p>
            <a:r>
              <a:rPr lang="en-US" sz="3600" b="1" dirty="0">
                <a:solidFill>
                  <a:schemeClr val="accent2">
                    <a:lumMod val="75000"/>
                  </a:schemeClr>
                </a:solidFill>
              </a:rPr>
              <a:t>WEB TECHNOLOGIES</a:t>
            </a:r>
          </a:p>
        </p:txBody>
      </p:sp>
      <p:sp>
        <p:nvSpPr>
          <p:cNvPr id="13" name="Rectangle 12">
            <a:extLst>
              <a:ext uri="{FF2B5EF4-FFF2-40B4-BE49-F238E27FC236}">
                <a16:creationId xmlns:a16="http://schemas.microsoft.com/office/drawing/2014/main" id="{34CEFAD4-E477-4E46-B5A6-ADB26E6A2863}"/>
              </a:ext>
            </a:extLst>
          </p:cNvPr>
          <p:cNvSpPr/>
          <p:nvPr/>
        </p:nvSpPr>
        <p:spPr>
          <a:xfrm>
            <a:off x="4781916" y="2841955"/>
            <a:ext cx="7497214" cy="646331"/>
          </a:xfrm>
          <a:prstGeom prst="rect">
            <a:avLst/>
          </a:prstGeom>
        </p:spPr>
        <p:txBody>
          <a:bodyPr wrap="square">
            <a:spAutoFit/>
          </a:bodyPr>
          <a:lstStyle/>
          <a:p>
            <a:r>
              <a:rPr lang="en-US" sz="3600" b="1" dirty="0">
                <a:solidFill>
                  <a:schemeClr val="accent1">
                    <a:lumMod val="75000"/>
                  </a:schemeClr>
                </a:solidFill>
              </a:rPr>
              <a:t>JavaScript - Objects</a:t>
            </a:r>
          </a:p>
        </p:txBody>
      </p:sp>
      <p:sp>
        <p:nvSpPr>
          <p:cNvPr id="14" name="Rectangle 13">
            <a:extLst>
              <a:ext uri="{FF2B5EF4-FFF2-40B4-BE49-F238E27FC236}">
                <a16:creationId xmlns:a16="http://schemas.microsoft.com/office/drawing/2014/main" id="{585D8B7B-5B60-4808-A096-FB24198F96E9}"/>
              </a:ext>
            </a:extLst>
          </p:cNvPr>
          <p:cNvSpPr/>
          <p:nvPr/>
        </p:nvSpPr>
        <p:spPr>
          <a:xfrm>
            <a:off x="4781916" y="4415503"/>
            <a:ext cx="7497214" cy="461665"/>
          </a:xfrm>
          <a:prstGeom prst="rect">
            <a:avLst/>
          </a:prstGeom>
        </p:spPr>
        <p:txBody>
          <a:bodyPr wrap="square">
            <a:spAutoFit/>
          </a:bodyPr>
          <a:lstStyle/>
          <a:p>
            <a:r>
              <a:rPr lang="en-US" sz="2400" b="1" dirty="0"/>
              <a:t>Revathi G P</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4781916" y="4813108"/>
            <a:ext cx="7497214" cy="830997"/>
          </a:xfrm>
          <a:prstGeom prst="rect">
            <a:avLst/>
          </a:prstGeom>
        </p:spPr>
        <p:txBody>
          <a:bodyPr wrap="square">
            <a:spAutoFit/>
          </a:bodyPr>
          <a:lstStyle/>
          <a:p>
            <a:r>
              <a:rPr lang="en-US" sz="2400" dirty="0"/>
              <a:t>Department of </a:t>
            </a:r>
          </a:p>
          <a:p>
            <a:r>
              <a:rPr lang="en-US" sz="2400" dirty="0"/>
              <a:t>Computer Science and Engineering</a:t>
            </a:r>
            <a:endParaRPr lang="en-IN" sz="2400" dirty="0"/>
          </a:p>
        </p:txBody>
      </p:sp>
      <p:grpSp>
        <p:nvGrpSpPr>
          <p:cNvPr id="2"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3" name="Group 15">
            <a:extLst>
              <a:ext uri="{FF2B5EF4-FFF2-40B4-BE49-F238E27FC236}">
                <a16:creationId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objects</a:t>
            </a:r>
            <a:endParaRPr lang="en-GB"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objects</a:t>
            </a:r>
          </a:p>
        </p:txBody>
      </p:sp>
      <p:sp>
        <p:nvSpPr>
          <p:cNvPr id="11" name="Content Placeholder 2"/>
          <p:cNvSpPr>
            <a:spLocks noGrp="1"/>
          </p:cNvSpPr>
          <p:nvPr>
            <p:ph idx="1"/>
          </p:nvPr>
        </p:nvSpPr>
        <p:spPr>
          <a:xfrm>
            <a:off x="609600" y="1775192"/>
            <a:ext cx="10972800" cy="4625609"/>
          </a:xfrm>
        </p:spPr>
        <p:txBody>
          <a:bodyPr>
            <a:normAutofit fontScale="92500" lnSpcReduction="20000"/>
          </a:bodyPr>
          <a:lstStyle/>
          <a:p>
            <a:pPr marL="0" indent="0">
              <a:buNone/>
            </a:pPr>
            <a:r>
              <a:rPr lang="en-GB" sz="2400" b="1" u="sng" dirty="0"/>
              <a:t>JavaScript Object Methods</a:t>
            </a:r>
          </a:p>
          <a:p>
            <a:pPr marL="0" indent="0">
              <a:buNone/>
            </a:pPr>
            <a:endParaRPr lang="en-GB" sz="2400" dirty="0"/>
          </a:p>
          <a:p>
            <a:pPr marL="0" indent="0">
              <a:buNone/>
            </a:pPr>
            <a:r>
              <a:rPr lang="en-GB" sz="2400" dirty="0"/>
              <a:t>In JavaScript, an object can also contain a function. For example,</a:t>
            </a:r>
          </a:p>
          <a:p>
            <a:pPr marL="0" indent="0">
              <a:buNone/>
            </a:pPr>
            <a:endParaRPr lang="en-GB" sz="2400" dirty="0"/>
          </a:p>
          <a:p>
            <a:pPr marL="0" indent="0">
              <a:buNone/>
            </a:pPr>
            <a:r>
              <a:rPr lang="en-GB" sz="2400" dirty="0" err="1"/>
              <a:t>const</a:t>
            </a:r>
            <a:r>
              <a:rPr lang="en-GB" sz="2400" dirty="0"/>
              <a:t> person = {</a:t>
            </a:r>
          </a:p>
          <a:p>
            <a:pPr marL="0" indent="0">
              <a:buNone/>
            </a:pPr>
            <a:r>
              <a:rPr lang="en-GB" sz="2400" dirty="0"/>
              <a:t>    name: 'Sam',</a:t>
            </a:r>
          </a:p>
          <a:p>
            <a:pPr marL="0" indent="0">
              <a:buNone/>
            </a:pPr>
            <a:r>
              <a:rPr lang="en-GB" sz="2400" dirty="0"/>
              <a:t>    age: 30,</a:t>
            </a:r>
          </a:p>
          <a:p>
            <a:pPr marL="0" indent="0">
              <a:buNone/>
            </a:pPr>
            <a:r>
              <a:rPr lang="en-GB" sz="2400" dirty="0"/>
              <a:t>    // using function as a value</a:t>
            </a:r>
          </a:p>
          <a:p>
            <a:pPr marL="0" indent="0">
              <a:buNone/>
            </a:pPr>
            <a:r>
              <a:rPr lang="en-GB" sz="2400" dirty="0"/>
              <a:t>    greet: function() { console.log('hello') }</a:t>
            </a:r>
          </a:p>
          <a:p>
            <a:pPr marL="0" indent="0">
              <a:buNone/>
            </a:pPr>
            <a:r>
              <a:rPr lang="en-GB" sz="2400" dirty="0"/>
              <a:t>}</a:t>
            </a:r>
          </a:p>
          <a:p>
            <a:pPr marL="0" indent="0">
              <a:buNone/>
            </a:pPr>
            <a:endParaRPr lang="en-GB" sz="2400" dirty="0"/>
          </a:p>
          <a:p>
            <a:pPr marL="0" indent="0">
              <a:buNone/>
            </a:pPr>
            <a:r>
              <a:rPr lang="en-GB" sz="2400" dirty="0" err="1"/>
              <a:t>person.greet</a:t>
            </a:r>
            <a:r>
              <a:rPr lang="en-GB" sz="2400" dirty="0"/>
              <a:t>(); // hello</a:t>
            </a:r>
          </a:p>
        </p:txBody>
      </p:sp>
    </p:spTree>
    <p:extLst>
      <p:ext uri="{BB962C8B-B14F-4D97-AF65-F5344CB8AC3E}">
        <p14:creationId xmlns:p14="http://schemas.microsoft.com/office/powerpoint/2010/main" val="2535684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Objects Methods</a:t>
            </a:r>
            <a:endParaRPr lang="en-GB"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objects</a:t>
            </a:r>
          </a:p>
        </p:txBody>
      </p:sp>
      <p:sp>
        <p:nvSpPr>
          <p:cNvPr id="11" name="Content Placeholder 2"/>
          <p:cNvSpPr>
            <a:spLocks noGrp="1"/>
          </p:cNvSpPr>
          <p:nvPr>
            <p:ph idx="1"/>
          </p:nvPr>
        </p:nvSpPr>
        <p:spPr>
          <a:xfrm>
            <a:off x="393111" y="1487115"/>
            <a:ext cx="10142367" cy="4718988"/>
          </a:xfrm>
        </p:spPr>
        <p:txBody>
          <a:bodyPr>
            <a:normAutofit fontScale="85000" lnSpcReduction="20000"/>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method is a function associated with an object.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keys of objects are called properties which are containers for primitive values and other objects.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In case, when properties contain functions as their values, they are called methods.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Methods are defined the way normal functions are defined, except that they have to be assigned as the property of an object.</a:t>
            </a:r>
          </a:p>
          <a:p>
            <a:pPr marL="0" indent="0">
              <a:buNone/>
            </a:pPr>
            <a:r>
              <a:rPr lang="en-US" sz="2400" dirty="0">
                <a:latin typeface="Times New Roman" panose="02020603050405020304" pitchFamily="18" charset="0"/>
                <a:cs typeface="Times New Roman" panose="02020603050405020304" pitchFamily="18" charset="0"/>
              </a:rPr>
              <a:t> See the following code : </a:t>
            </a:r>
          </a:p>
          <a:p>
            <a:pPr marL="0" indent="0">
              <a:buNone/>
            </a:pPr>
            <a:r>
              <a:rPr lang="en-GB" sz="2400" dirty="0">
                <a:latin typeface="Times New Roman" panose="02020603050405020304" pitchFamily="18" charset="0"/>
                <a:cs typeface="Times New Roman" panose="02020603050405020304" pitchFamily="18" charset="0"/>
              </a:rPr>
              <a:t> var </a:t>
            </a:r>
            <a:r>
              <a:rPr lang="en-GB" sz="2400" dirty="0" err="1">
                <a:latin typeface="Times New Roman" panose="02020603050405020304" pitchFamily="18" charset="0"/>
                <a:cs typeface="Times New Roman" panose="02020603050405020304" pitchFamily="18" charset="0"/>
              </a:rPr>
              <a:t>myObj</a:t>
            </a:r>
            <a:r>
              <a:rPr lang="en-GB" sz="2400" dirty="0">
                <a:latin typeface="Times New Roman" panose="02020603050405020304" pitchFamily="18" charset="0"/>
                <a:cs typeface="Times New Roman" panose="02020603050405020304" pitchFamily="18" charset="0"/>
              </a:rPr>
              <a:t> = {</a:t>
            </a:r>
          </a:p>
          <a:p>
            <a:pPr marL="0" indent="0">
              <a:buNone/>
            </a:pPr>
            <a:r>
              <a:rPr lang="en-GB" sz="2400" dirty="0">
                <a:latin typeface="Times New Roman" panose="02020603050405020304" pitchFamily="18" charset="0"/>
                <a:cs typeface="Times New Roman" panose="02020603050405020304" pitchFamily="18" charset="0"/>
              </a:rPr>
              <a:t>       ...</a:t>
            </a:r>
          </a:p>
          <a:p>
            <a:pPr marL="0" indent="0">
              <a:buNone/>
            </a:pP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methodName</a:t>
            </a:r>
            <a:r>
              <a:rPr lang="en-GB" sz="2400" dirty="0">
                <a:latin typeface="Times New Roman" panose="02020603050405020304" pitchFamily="18" charset="0"/>
                <a:cs typeface="Times New Roman" panose="02020603050405020304" pitchFamily="18" charset="0"/>
              </a:rPr>
              <a:t>: function(parameters) </a:t>
            </a:r>
          </a:p>
          <a:p>
            <a:pPr marL="0" indent="0">
              <a:buNone/>
            </a:pPr>
            <a:r>
              <a:rPr lang="en-GB" sz="2400" dirty="0">
                <a:latin typeface="Times New Roman" panose="02020603050405020304" pitchFamily="18" charset="0"/>
                <a:cs typeface="Times New Roman" panose="02020603050405020304" pitchFamily="18" charset="0"/>
              </a:rPr>
              <a:t>       {</a:t>
            </a:r>
          </a:p>
          <a:p>
            <a:pPr marL="0" indent="0">
              <a:buNone/>
            </a:pPr>
            <a:r>
              <a:rPr lang="en-GB" sz="2400" dirty="0">
                <a:latin typeface="Times New Roman" panose="02020603050405020304" pitchFamily="18" charset="0"/>
                <a:cs typeface="Times New Roman" panose="02020603050405020304" pitchFamily="18" charset="0"/>
              </a:rPr>
              <a:t>         statements;</a:t>
            </a:r>
          </a:p>
          <a:p>
            <a:pPr marL="0" indent="0">
              <a:buNone/>
            </a:pPr>
            <a:r>
              <a:rPr lang="en-GB" sz="2400" dirty="0">
                <a:latin typeface="Times New Roman" panose="02020603050405020304" pitchFamily="18" charset="0"/>
                <a:cs typeface="Times New Roman" panose="02020603050405020304" pitchFamily="18" charset="0"/>
              </a:rPr>
              <a:t>       }</a:t>
            </a:r>
          </a:p>
          <a:p>
            <a:pPr marL="0" indent="0">
              <a:buNone/>
            </a:pPr>
            <a:r>
              <a:rPr lang="en-GB" sz="2400" dirty="0">
                <a:latin typeface="Times New Roman" panose="02020603050405020304" pitchFamily="18" charset="0"/>
                <a:cs typeface="Times New Roman" panose="02020603050405020304" pitchFamily="18" charset="0"/>
              </a:rPr>
              <a:t>       }; </a:t>
            </a:r>
          </a:p>
        </p:txBody>
      </p:sp>
      <p:sp>
        <p:nvSpPr>
          <p:cNvPr id="2" name="TextBox 1">
            <a:extLst>
              <a:ext uri="{FF2B5EF4-FFF2-40B4-BE49-F238E27FC236}">
                <a16:creationId xmlns:a16="http://schemas.microsoft.com/office/drawing/2014/main" id="{D22FE619-9C8D-8C7A-79B1-498FDCEECE79}"/>
              </a:ext>
            </a:extLst>
          </p:cNvPr>
          <p:cNvSpPr txBox="1"/>
          <p:nvPr/>
        </p:nvSpPr>
        <p:spPr>
          <a:xfrm>
            <a:off x="6241774" y="3229196"/>
            <a:ext cx="5062330" cy="286232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Where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myObj</a:t>
            </a:r>
            <a:r>
              <a:rPr lang="en-US" dirty="0">
                <a:latin typeface="Times New Roman" panose="02020603050405020304" pitchFamily="18" charset="0"/>
                <a:cs typeface="Times New Roman" panose="02020603050405020304" pitchFamily="18" charset="0"/>
              </a:rPr>
              <a:t>" is the name of an object.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methodName</a:t>
            </a:r>
            <a:r>
              <a:rPr lang="en-US" dirty="0">
                <a:latin typeface="Times New Roman" panose="02020603050405020304" pitchFamily="18" charset="0"/>
                <a:cs typeface="Times New Roman" panose="02020603050405020304" pitchFamily="18" charset="0"/>
              </a:rPr>
              <a:t>" is the name of the method.</a:t>
            </a:r>
          </a:p>
          <a:p>
            <a:r>
              <a:rPr lang="en-US" dirty="0">
                <a:latin typeface="Times New Roman" panose="02020603050405020304" pitchFamily="18" charset="0"/>
                <a:cs typeface="Times New Roman" panose="02020603050405020304" pitchFamily="18" charset="0"/>
              </a:rPr>
              <a:t>    "function" is the Keyword.</a:t>
            </a:r>
          </a:p>
          <a:p>
            <a:endParaRPr lang="en-US" dirty="0">
              <a:latin typeface="Times New Roman" panose="02020603050405020304" pitchFamily="18" charset="0"/>
              <a:cs typeface="Times New Roman" panose="02020603050405020304" pitchFamily="18" charset="0"/>
            </a:endParaRPr>
          </a:p>
          <a:p>
            <a:r>
              <a:rPr lang="en-US" b="1" dirty="0"/>
              <a:t>You can call the above method in the following way :</a:t>
            </a:r>
          </a:p>
          <a:p>
            <a:endParaRPr lang="en-US" b="1" dirty="0"/>
          </a:p>
          <a:p>
            <a:r>
              <a:rPr lang="en-US" b="1" dirty="0" err="1"/>
              <a:t>myObj.methodName</a:t>
            </a:r>
            <a:r>
              <a:rPr lang="en-US" b="1" dirty="0"/>
              <a:t>(parameters);</a:t>
            </a:r>
            <a:endParaRPr lang="en-IN" b="1" dirty="0"/>
          </a:p>
        </p:txBody>
      </p:sp>
    </p:spTree>
    <p:extLst>
      <p:ext uri="{BB962C8B-B14F-4D97-AF65-F5344CB8AC3E}">
        <p14:creationId xmlns:p14="http://schemas.microsoft.com/office/powerpoint/2010/main" val="2397771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objects</a:t>
            </a:r>
            <a:endParaRPr lang="en-GB"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objects</a:t>
            </a:r>
          </a:p>
        </p:txBody>
      </p:sp>
      <p:sp>
        <p:nvSpPr>
          <p:cNvPr id="11" name="Content Placeholder 2"/>
          <p:cNvSpPr>
            <a:spLocks noGrp="1"/>
          </p:cNvSpPr>
          <p:nvPr>
            <p:ph idx="1"/>
          </p:nvPr>
        </p:nvSpPr>
        <p:spPr>
          <a:xfrm>
            <a:off x="609600" y="1775192"/>
            <a:ext cx="10972800" cy="4625609"/>
          </a:xfrm>
        </p:spPr>
        <p:txBody>
          <a:bodyPr>
            <a:normAutofit fontScale="92500" lnSpcReduction="20000"/>
          </a:bodyPr>
          <a:lstStyle/>
          <a:p>
            <a:pPr marL="0" indent="0">
              <a:buNone/>
            </a:pPr>
            <a:r>
              <a:rPr lang="en-GB" sz="2400" b="1" u="sng" dirty="0">
                <a:latin typeface="Times New Roman" panose="02020603050405020304" pitchFamily="18" charset="0"/>
                <a:cs typeface="Times New Roman" panose="02020603050405020304" pitchFamily="18" charset="0"/>
              </a:rPr>
              <a:t>JavaScript Object Methods</a:t>
            </a: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r>
              <a:rPr lang="en-GB" sz="2400" dirty="0">
                <a:latin typeface="Times New Roman" panose="02020603050405020304" pitchFamily="18" charset="0"/>
                <a:cs typeface="Times New Roman" panose="02020603050405020304" pitchFamily="18" charset="0"/>
              </a:rPr>
              <a:t>In JavaScript, an object can also contain a function. For example,</a:t>
            </a: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r>
              <a:rPr lang="en-GB" sz="2400" dirty="0" err="1">
                <a:latin typeface="Times New Roman" panose="02020603050405020304" pitchFamily="18" charset="0"/>
                <a:cs typeface="Times New Roman" panose="02020603050405020304" pitchFamily="18" charset="0"/>
              </a:rPr>
              <a:t>const</a:t>
            </a:r>
            <a:r>
              <a:rPr lang="en-GB" sz="2400" dirty="0">
                <a:latin typeface="Times New Roman" panose="02020603050405020304" pitchFamily="18" charset="0"/>
                <a:cs typeface="Times New Roman" panose="02020603050405020304" pitchFamily="18" charset="0"/>
              </a:rPr>
              <a:t> person = {</a:t>
            </a:r>
          </a:p>
          <a:p>
            <a:pPr marL="0" indent="0">
              <a:buNone/>
            </a:pPr>
            <a:r>
              <a:rPr lang="en-GB" sz="2400" dirty="0">
                <a:latin typeface="Times New Roman" panose="02020603050405020304" pitchFamily="18" charset="0"/>
                <a:cs typeface="Times New Roman" panose="02020603050405020304" pitchFamily="18" charset="0"/>
              </a:rPr>
              <a:t>    name: 'Sam',</a:t>
            </a:r>
          </a:p>
          <a:p>
            <a:pPr marL="0" indent="0">
              <a:buNone/>
            </a:pPr>
            <a:r>
              <a:rPr lang="en-GB" sz="2400" dirty="0">
                <a:latin typeface="Times New Roman" panose="02020603050405020304" pitchFamily="18" charset="0"/>
                <a:cs typeface="Times New Roman" panose="02020603050405020304" pitchFamily="18" charset="0"/>
              </a:rPr>
              <a:t>    age: 30,</a:t>
            </a:r>
          </a:p>
          <a:p>
            <a:pPr marL="0" indent="0">
              <a:buNone/>
            </a:pPr>
            <a:r>
              <a:rPr lang="en-GB" sz="2400" dirty="0">
                <a:latin typeface="Times New Roman" panose="02020603050405020304" pitchFamily="18" charset="0"/>
                <a:cs typeface="Times New Roman" panose="02020603050405020304" pitchFamily="18" charset="0"/>
              </a:rPr>
              <a:t>    // using function as a value</a:t>
            </a:r>
          </a:p>
          <a:p>
            <a:pPr marL="0" indent="0">
              <a:buNone/>
            </a:pPr>
            <a:r>
              <a:rPr lang="en-GB" sz="2400" dirty="0">
                <a:latin typeface="Times New Roman" panose="02020603050405020304" pitchFamily="18" charset="0"/>
                <a:cs typeface="Times New Roman" panose="02020603050405020304" pitchFamily="18" charset="0"/>
              </a:rPr>
              <a:t>    greet: function() { console.log('hello') }</a:t>
            </a:r>
          </a:p>
          <a:p>
            <a:pPr marL="0" indent="0">
              <a:buNone/>
            </a:pPr>
            <a:r>
              <a:rPr lang="en-GB" sz="2400" dirty="0">
                <a:latin typeface="Times New Roman" panose="02020603050405020304" pitchFamily="18" charset="0"/>
                <a:cs typeface="Times New Roman" panose="02020603050405020304" pitchFamily="18" charset="0"/>
              </a:rPr>
              <a:t>}</a:t>
            </a: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r>
              <a:rPr lang="en-GB" sz="2400" dirty="0" err="1">
                <a:latin typeface="Times New Roman" panose="02020603050405020304" pitchFamily="18" charset="0"/>
                <a:cs typeface="Times New Roman" panose="02020603050405020304" pitchFamily="18" charset="0"/>
              </a:rPr>
              <a:t>person.greet</a:t>
            </a:r>
            <a:r>
              <a:rPr lang="en-GB" sz="2400" dirty="0">
                <a:latin typeface="Times New Roman" panose="02020603050405020304" pitchFamily="18" charset="0"/>
                <a:cs typeface="Times New Roman" panose="02020603050405020304" pitchFamily="18" charset="0"/>
              </a:rPr>
              <a:t>(); // hello</a:t>
            </a:r>
          </a:p>
        </p:txBody>
      </p:sp>
    </p:spTree>
    <p:extLst>
      <p:ext uri="{BB962C8B-B14F-4D97-AF65-F5344CB8AC3E}">
        <p14:creationId xmlns:p14="http://schemas.microsoft.com/office/powerpoint/2010/main" val="1921801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objects</a:t>
            </a:r>
            <a:endParaRPr lang="en-GB"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objects</a:t>
            </a:r>
          </a:p>
        </p:txBody>
      </p:sp>
      <p:sp>
        <p:nvSpPr>
          <p:cNvPr id="11" name="Content Placeholder 2"/>
          <p:cNvSpPr>
            <a:spLocks noGrp="1"/>
          </p:cNvSpPr>
          <p:nvPr>
            <p:ph idx="1"/>
          </p:nvPr>
        </p:nvSpPr>
        <p:spPr>
          <a:xfrm>
            <a:off x="609600" y="1775192"/>
            <a:ext cx="10972800" cy="4625609"/>
          </a:xfrm>
        </p:spPr>
        <p:txBody>
          <a:bodyPr>
            <a:normAutofit fontScale="92500" lnSpcReduction="20000"/>
          </a:bodyPr>
          <a:lstStyle/>
          <a:p>
            <a:pPr marL="0" indent="0">
              <a:buNone/>
            </a:pPr>
            <a:r>
              <a:rPr lang="en-GB" sz="2400" dirty="0">
                <a:latin typeface="Times New Roman" panose="02020603050405020304" pitchFamily="18" charset="0"/>
                <a:cs typeface="Times New Roman" panose="02020603050405020304" pitchFamily="18" charset="0"/>
              </a:rPr>
              <a:t>var </a:t>
            </a:r>
            <a:r>
              <a:rPr lang="en-GB" sz="2400" dirty="0" err="1">
                <a:latin typeface="Times New Roman" panose="02020603050405020304" pitchFamily="18" charset="0"/>
                <a:cs typeface="Times New Roman" panose="02020603050405020304" pitchFamily="18" charset="0"/>
              </a:rPr>
              <a:t>myObj</a:t>
            </a:r>
            <a:r>
              <a:rPr lang="en-GB" sz="2400" dirty="0">
                <a:latin typeface="Times New Roman" panose="02020603050405020304" pitchFamily="18" charset="0"/>
                <a:cs typeface="Times New Roman" panose="02020603050405020304" pitchFamily="18" charset="0"/>
              </a:rPr>
              <a:t> = { // object "</a:t>
            </a:r>
            <a:r>
              <a:rPr lang="en-GB" sz="2400" dirty="0" err="1">
                <a:latin typeface="Times New Roman" panose="02020603050405020304" pitchFamily="18" charset="0"/>
                <a:cs typeface="Times New Roman" panose="02020603050405020304" pitchFamily="18" charset="0"/>
              </a:rPr>
              <a:t>myobj</a:t>
            </a:r>
            <a:r>
              <a:rPr lang="en-GB" sz="2400" dirty="0">
                <a:latin typeface="Times New Roman" panose="02020603050405020304" pitchFamily="18" charset="0"/>
                <a:cs typeface="Times New Roman" panose="02020603050405020304" pitchFamily="18" charset="0"/>
              </a:rPr>
              <a:t>" with three properties: x, y, z</a:t>
            </a:r>
          </a:p>
          <a:p>
            <a:pPr marL="0" indent="0">
              <a:buNone/>
            </a:pPr>
            <a:r>
              <a:rPr lang="en-GB" sz="2400" dirty="0">
                <a:latin typeface="Times New Roman" panose="02020603050405020304" pitchFamily="18" charset="0"/>
                <a:cs typeface="Times New Roman" panose="02020603050405020304" pitchFamily="18" charset="0"/>
              </a:rPr>
              <a:t>  x: 100, // primitive value</a:t>
            </a:r>
          </a:p>
          <a:p>
            <a:pPr marL="0" indent="0">
              <a:buNone/>
            </a:pPr>
            <a:r>
              <a:rPr lang="en-GB" sz="2400" dirty="0">
                <a:latin typeface="Times New Roman" panose="02020603050405020304" pitchFamily="18" charset="0"/>
                <a:cs typeface="Times New Roman" panose="02020603050405020304" pitchFamily="18" charset="0"/>
              </a:rPr>
              <a:t>  y: {a: 12}, // object "y" with property a</a:t>
            </a:r>
          </a:p>
          <a:p>
            <a:pPr marL="0" indent="0">
              <a:buNone/>
            </a:pPr>
            <a:r>
              <a:rPr lang="en-GB" sz="2400" dirty="0">
                <a:latin typeface="Times New Roman" panose="02020603050405020304" pitchFamily="18" charset="0"/>
                <a:cs typeface="Times New Roman" panose="02020603050405020304" pitchFamily="18" charset="0"/>
              </a:rPr>
              <a:t>  z: function() // function </a:t>
            </a:r>
            <a:r>
              <a:rPr lang="en-GB" sz="2400" dirty="0" err="1">
                <a:latin typeface="Times New Roman" panose="02020603050405020304" pitchFamily="18" charset="0"/>
                <a:cs typeface="Times New Roman" panose="02020603050405020304" pitchFamily="18" charset="0"/>
              </a:rPr>
              <a:t>abc</a:t>
            </a:r>
            <a:r>
              <a:rPr lang="en-GB" sz="2400" dirty="0">
                <a:latin typeface="Times New Roman" panose="02020603050405020304" pitchFamily="18" charset="0"/>
                <a:cs typeface="Times New Roman" panose="02020603050405020304" pitchFamily="18" charset="0"/>
              </a:rPr>
              <a:t> -&gt; (method)</a:t>
            </a:r>
          </a:p>
          <a:p>
            <a:pPr marL="0" indent="0">
              <a:buNone/>
            </a:pPr>
            <a:r>
              <a:rPr lang="en-GB" sz="2400" dirty="0">
                <a:latin typeface="Times New Roman" panose="02020603050405020304" pitchFamily="18" charset="0"/>
                <a:cs typeface="Times New Roman" panose="02020603050405020304" pitchFamily="18" charset="0"/>
              </a:rPr>
              <a:t>      {  </a:t>
            </a:r>
          </a:p>
          <a:p>
            <a:pPr marL="0" indent="0">
              <a:buNone/>
            </a:pPr>
            <a:r>
              <a:rPr lang="en-GB" sz="2400" dirty="0">
                <a:latin typeface="Times New Roman" panose="02020603050405020304" pitchFamily="18" charset="0"/>
                <a:cs typeface="Times New Roman" panose="02020603050405020304" pitchFamily="18" charset="0"/>
              </a:rPr>
              <a:t>       console.log('Method </a:t>
            </a:r>
            <a:r>
              <a:rPr lang="en-GB" sz="2400" dirty="0" err="1">
                <a:latin typeface="Times New Roman" panose="02020603050405020304" pitchFamily="18" charset="0"/>
                <a:cs typeface="Times New Roman" panose="02020603050405020304" pitchFamily="18" charset="0"/>
              </a:rPr>
              <a:t>myObj.z</a:t>
            </a:r>
            <a:r>
              <a:rPr lang="en-GB" sz="2400" dirty="0">
                <a:latin typeface="Times New Roman" panose="02020603050405020304" pitchFamily="18" charset="0"/>
                <a:cs typeface="Times New Roman" panose="02020603050405020304" pitchFamily="18" charset="0"/>
              </a:rPr>
              <a:t>');</a:t>
            </a:r>
          </a:p>
          <a:p>
            <a:pPr marL="0" indent="0">
              <a:buNone/>
            </a:pPr>
            <a:r>
              <a:rPr lang="en-GB" sz="2400" dirty="0">
                <a:latin typeface="Times New Roman" panose="02020603050405020304" pitchFamily="18" charset="0"/>
                <a:cs typeface="Times New Roman" panose="02020603050405020304" pitchFamily="18" charset="0"/>
              </a:rPr>
              <a:t>      }</a:t>
            </a:r>
          </a:p>
          <a:p>
            <a:pPr marL="0" indent="0">
              <a:buNone/>
            </a:pPr>
            <a:r>
              <a:rPr lang="en-GB" sz="2400" dirty="0">
                <a:latin typeface="Times New Roman" panose="02020603050405020304" pitchFamily="18" charset="0"/>
                <a:cs typeface="Times New Roman" panose="02020603050405020304" pitchFamily="18" charset="0"/>
              </a:rPr>
              <a:t>};</a:t>
            </a:r>
          </a:p>
          <a:p>
            <a:pPr marL="0" indent="0">
              <a:buNone/>
            </a:pPr>
            <a:r>
              <a:rPr lang="en-GB" sz="2400" dirty="0">
                <a:latin typeface="Times New Roman" panose="02020603050405020304" pitchFamily="18" charset="0"/>
                <a:cs typeface="Times New Roman" panose="02020603050405020304" pitchFamily="18" charset="0"/>
              </a:rPr>
              <a:t>console.log(</a:t>
            </a:r>
            <a:r>
              <a:rPr lang="en-GB" sz="2400" dirty="0" err="1">
                <a:latin typeface="Times New Roman" panose="02020603050405020304" pitchFamily="18" charset="0"/>
                <a:cs typeface="Times New Roman" panose="02020603050405020304" pitchFamily="18" charset="0"/>
              </a:rPr>
              <a:t>myObj.x</a:t>
            </a:r>
            <a:r>
              <a:rPr lang="en-GB" sz="2400" dirty="0">
                <a:latin typeface="Times New Roman" panose="02020603050405020304" pitchFamily="18" charset="0"/>
                <a:cs typeface="Times New Roman" panose="02020603050405020304" pitchFamily="18" charset="0"/>
              </a:rPr>
              <a:t>); // 100</a:t>
            </a:r>
          </a:p>
          <a:p>
            <a:pPr marL="0" indent="0">
              <a:buNone/>
            </a:pPr>
            <a:r>
              <a:rPr lang="en-GB" sz="2400" dirty="0">
                <a:latin typeface="Times New Roman" panose="02020603050405020304" pitchFamily="18" charset="0"/>
                <a:cs typeface="Times New Roman" panose="02020603050405020304" pitchFamily="18" charset="0"/>
              </a:rPr>
              <a:t>console.log(</a:t>
            </a:r>
            <a:r>
              <a:rPr lang="en-GB" sz="2400" dirty="0" err="1">
                <a:latin typeface="Times New Roman" panose="02020603050405020304" pitchFamily="18" charset="0"/>
                <a:cs typeface="Times New Roman" panose="02020603050405020304" pitchFamily="18" charset="0"/>
              </a:rPr>
              <a:t>myObj.y</a:t>
            </a:r>
            <a:r>
              <a:rPr lang="en-GB" sz="2400" dirty="0">
                <a:latin typeface="Times New Roman" panose="02020603050405020304" pitchFamily="18" charset="0"/>
                <a:cs typeface="Times New Roman" panose="02020603050405020304" pitchFamily="18" charset="0"/>
              </a:rPr>
              <a:t>); // [object Object]</a:t>
            </a:r>
          </a:p>
          <a:p>
            <a:pPr marL="0" indent="0">
              <a:buNone/>
            </a:pPr>
            <a:r>
              <a:rPr lang="en-GB" sz="2400" dirty="0">
                <a:latin typeface="Times New Roman" panose="02020603050405020304" pitchFamily="18" charset="0"/>
                <a:cs typeface="Times New Roman" panose="02020603050405020304" pitchFamily="18" charset="0"/>
              </a:rPr>
              <a:t>console.log(</a:t>
            </a:r>
            <a:r>
              <a:rPr lang="en-GB" sz="2400" dirty="0" err="1">
                <a:latin typeface="Times New Roman" panose="02020603050405020304" pitchFamily="18" charset="0"/>
                <a:cs typeface="Times New Roman" panose="02020603050405020304" pitchFamily="18" charset="0"/>
              </a:rPr>
              <a:t>myObj.y.a</a:t>
            </a:r>
            <a:r>
              <a:rPr lang="en-GB" sz="2400" dirty="0">
                <a:latin typeface="Times New Roman" panose="02020603050405020304" pitchFamily="18" charset="0"/>
                <a:cs typeface="Times New Roman" panose="02020603050405020304" pitchFamily="18" charset="0"/>
              </a:rPr>
              <a:t>); // 12</a:t>
            </a:r>
          </a:p>
          <a:p>
            <a:pPr marL="0" indent="0">
              <a:buNone/>
            </a:pPr>
            <a:r>
              <a:rPr lang="en-GB" sz="2400" dirty="0" err="1">
                <a:latin typeface="Times New Roman" panose="02020603050405020304" pitchFamily="18" charset="0"/>
                <a:cs typeface="Times New Roman" panose="02020603050405020304" pitchFamily="18" charset="0"/>
              </a:rPr>
              <a:t>myObj.z</a:t>
            </a:r>
            <a:r>
              <a:rPr lang="en-GB" sz="2400" dirty="0">
                <a:latin typeface="Times New Roman" panose="02020603050405020304" pitchFamily="18" charset="0"/>
                <a:cs typeface="Times New Roman" panose="02020603050405020304" pitchFamily="18" charset="0"/>
              </a:rPr>
              <a:t>(); // 'Method </a:t>
            </a:r>
            <a:r>
              <a:rPr lang="en-GB" sz="2400" dirty="0" err="1">
                <a:latin typeface="Times New Roman" panose="02020603050405020304" pitchFamily="18" charset="0"/>
                <a:cs typeface="Times New Roman" panose="02020603050405020304" pitchFamily="18" charset="0"/>
              </a:rPr>
              <a:t>myObj.z</a:t>
            </a:r>
            <a:r>
              <a:rPr lang="en-GB" sz="2400" dirty="0">
                <a:latin typeface="Times New Roman" panose="02020603050405020304" pitchFamily="18" charset="0"/>
                <a:cs typeface="Times New Roman" panose="02020603050405020304" pitchFamily="18" charset="0"/>
              </a:rPr>
              <a:t>'</a:t>
            </a:r>
          </a:p>
          <a:p>
            <a:pPr marL="0" indent="0">
              <a:buNone/>
            </a:pP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6198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objects</a:t>
            </a:r>
            <a:endParaRPr lang="en-GB"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objects</a:t>
            </a:r>
          </a:p>
        </p:txBody>
      </p:sp>
      <p:sp>
        <p:nvSpPr>
          <p:cNvPr id="11" name="Content Placeholder 2"/>
          <p:cNvSpPr>
            <a:spLocks noGrp="1"/>
          </p:cNvSpPr>
          <p:nvPr>
            <p:ph idx="1"/>
          </p:nvPr>
        </p:nvSpPr>
        <p:spPr>
          <a:xfrm>
            <a:off x="609600" y="1775192"/>
            <a:ext cx="10534408" cy="4625609"/>
          </a:xfrm>
        </p:spPr>
        <p:txBody>
          <a:bodyPr>
            <a:normAutofit lnSpcReduction="10000"/>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two methods mentioned above are not well suited to programs that require the creation of multiple objects of the same kind, as it would involve repeatedly writing the above lines of code for each such object.</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deal with this problem, we can make use of two other methods of object creation in JavaScript that reduces this burden significantly, as mentioned below:</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Constructors: Constructors in JavaScript, like in most other OOP languages, provides a template for creation of objects.</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In other words, it defines a set of properties and methods that would be common to all objects initialized using the constructor. Let us see an example : </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3609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Objects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sp>
        <p:nvSpPr>
          <p:cNvPr id="11" name="Content Placeholder 2"/>
          <p:cNvSpPr>
            <a:spLocks noGrp="1"/>
          </p:cNvSpPr>
          <p:nvPr>
            <p:ph idx="1"/>
          </p:nvPr>
        </p:nvSpPr>
        <p:spPr>
          <a:xfrm>
            <a:off x="516835" y="1690009"/>
            <a:ext cx="10972800" cy="4625609"/>
          </a:xfrm>
        </p:spPr>
        <p:txBody>
          <a:bodyPr>
            <a:normAutofit fontScale="92500" lnSpcReduction="10000"/>
          </a:bodyPr>
          <a:lstStyle/>
          <a:p>
            <a:pPr marL="0" indent="0">
              <a:buNone/>
            </a:pPr>
            <a:r>
              <a:rPr lang="en-US" sz="2400" dirty="0">
                <a:latin typeface="Times New Roman" panose="02020603050405020304" pitchFamily="18" charset="0"/>
                <a:cs typeface="Times New Roman" panose="02020603050405020304" pitchFamily="18" charset="0"/>
              </a:rPr>
              <a:t>// constructor function</a:t>
            </a:r>
          </a:p>
          <a:p>
            <a:pPr marL="0" indent="0">
              <a:buNone/>
            </a:pPr>
            <a:r>
              <a:rPr lang="en-US" sz="2400" dirty="0">
                <a:latin typeface="Times New Roman" panose="02020603050405020304" pitchFamily="18" charset="0"/>
                <a:cs typeface="Times New Roman" panose="02020603050405020304" pitchFamily="18" charset="0"/>
              </a:rPr>
              <a:t>function Person () {</a:t>
            </a:r>
          </a:p>
          <a:p>
            <a:pPr marL="0" indent="0">
              <a:buNone/>
            </a:pPr>
            <a:r>
              <a:rPr lang="en-US" sz="2400" dirty="0">
                <a:latin typeface="Times New Roman" panose="02020603050405020304" pitchFamily="18" charset="0"/>
                <a:cs typeface="Times New Roman" panose="02020603050405020304" pitchFamily="18" charset="0"/>
              </a:rPr>
              <a:t>    this.name = 'John',</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this.age</a:t>
            </a:r>
            <a:r>
              <a:rPr lang="en-US" sz="2400" dirty="0">
                <a:latin typeface="Times New Roman" panose="02020603050405020304" pitchFamily="18" charset="0"/>
                <a:cs typeface="Times New Roman" panose="02020603050405020304" pitchFamily="18" charset="0"/>
              </a:rPr>
              <a:t> = 23</a:t>
            </a:r>
          </a:p>
          <a:p>
            <a:pPr marL="0" indent="0">
              <a:buNone/>
            </a:pPr>
            <a:r>
              <a:rPr lang="en-US" sz="2400" dirty="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 create an object</a:t>
            </a:r>
          </a:p>
          <a:p>
            <a:pPr marL="0" indent="0">
              <a:buNone/>
            </a:pPr>
            <a:r>
              <a:rPr lang="en-US" sz="2400" b="1" dirty="0">
                <a:latin typeface="Times New Roman" panose="02020603050405020304" pitchFamily="18" charset="0"/>
                <a:cs typeface="Times New Roman" panose="02020603050405020304" pitchFamily="18" charset="0"/>
              </a:rPr>
              <a:t>const person = new Person();</a:t>
            </a:r>
          </a:p>
          <a:p>
            <a:pPr marL="0" indent="0">
              <a:buNone/>
            </a:pPr>
            <a:r>
              <a:rPr lang="en-US" sz="2400" dirty="0">
                <a:latin typeface="Times New Roman" panose="02020603050405020304" pitchFamily="18" charset="0"/>
                <a:cs typeface="Times New Roman" panose="02020603050405020304" pitchFamily="18" charset="0"/>
              </a:rPr>
              <a:t>In the above example, function Person() is an object constructor function.</a:t>
            </a:r>
          </a:p>
          <a:p>
            <a:pPr marL="0" indent="0">
              <a:buNone/>
            </a:pPr>
            <a:r>
              <a:rPr lang="en-US" sz="2400" dirty="0">
                <a:latin typeface="Times New Roman" panose="02020603050405020304" pitchFamily="18" charset="0"/>
                <a:cs typeface="Times New Roman" panose="02020603050405020304" pitchFamily="18" charset="0"/>
              </a:rPr>
              <a:t>To create an object from a constructor function, we use the new keyword.</a:t>
            </a:r>
          </a:p>
          <a:p>
            <a:pPr marL="0" indent="0">
              <a:buNone/>
            </a:pPr>
            <a:r>
              <a:rPr lang="en-US" sz="2400" dirty="0">
                <a:latin typeface="Times New Roman" panose="02020603050405020304" pitchFamily="18" charset="0"/>
                <a:cs typeface="Times New Roman" panose="02020603050405020304" pitchFamily="18" charset="0"/>
              </a:rPr>
              <a:t>Note: It is considered a good practice to capitalize the first letter of your constructor function.</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1787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291986" y="713905"/>
            <a:ext cx="7999758" cy="769441"/>
          </a:xfrm>
          <a:prstGeom prst="rect">
            <a:avLst/>
          </a:prstGeom>
        </p:spPr>
        <p:txBody>
          <a:bodyPr wrap="square">
            <a:spAutoFit/>
          </a:bodyPr>
          <a:lstStyle/>
          <a:p>
            <a:r>
              <a:rPr lang="en-GB" sz="2000" dirty="0">
                <a:solidFill>
                  <a:srgbClr val="FF0000"/>
                </a:solidFill>
                <a:latin typeface="Times New Roman" panose="02020603050405020304" pitchFamily="18" charset="0"/>
                <a:cs typeface="Times New Roman" panose="02020603050405020304" pitchFamily="18" charset="0"/>
              </a:rPr>
              <a:t>Create Multiple Objects with Constructor Function</a:t>
            </a:r>
          </a:p>
          <a:p>
            <a:endParaRPr lang="en-GB"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sp>
        <p:nvSpPr>
          <p:cNvPr id="11" name="Content Placeholder 2"/>
          <p:cNvSpPr>
            <a:spLocks noGrp="1"/>
          </p:cNvSpPr>
          <p:nvPr>
            <p:ph idx="1"/>
          </p:nvPr>
        </p:nvSpPr>
        <p:spPr>
          <a:xfrm>
            <a:off x="554040" y="1483346"/>
            <a:ext cx="10972800" cy="4887580"/>
          </a:xfrm>
        </p:spPr>
        <p:txBody>
          <a:bodyPr>
            <a:noAutofit/>
          </a:bodyPr>
          <a:lstStyle/>
          <a:p>
            <a:pPr marL="0" indent="0">
              <a:buNone/>
            </a:pPr>
            <a:r>
              <a:rPr lang="en-GB" sz="1600" dirty="0"/>
              <a:t>In JavaScript, you can create multiple objects from a constructor function. For example,</a:t>
            </a:r>
          </a:p>
          <a:p>
            <a:pPr marL="0" indent="0">
              <a:buNone/>
            </a:pPr>
            <a:r>
              <a:rPr lang="en-GB" sz="1600" dirty="0"/>
              <a:t>// constructor function</a:t>
            </a:r>
          </a:p>
          <a:p>
            <a:pPr marL="0" indent="0">
              <a:buNone/>
            </a:pPr>
            <a:r>
              <a:rPr lang="en-GB" sz="1600" dirty="0"/>
              <a:t>function Person () {</a:t>
            </a:r>
          </a:p>
          <a:p>
            <a:pPr marL="0" indent="0">
              <a:buNone/>
            </a:pPr>
            <a:r>
              <a:rPr lang="en-GB" sz="1600" dirty="0"/>
              <a:t>    this.name = 'John',</a:t>
            </a:r>
          </a:p>
          <a:p>
            <a:pPr marL="0" indent="0">
              <a:buNone/>
            </a:pPr>
            <a:r>
              <a:rPr lang="en-GB" sz="1600" dirty="0"/>
              <a:t>    </a:t>
            </a:r>
            <a:r>
              <a:rPr lang="en-GB" sz="1600" dirty="0" err="1"/>
              <a:t>this.age</a:t>
            </a:r>
            <a:r>
              <a:rPr lang="en-GB" sz="1600" dirty="0"/>
              <a:t> = 23,</a:t>
            </a:r>
          </a:p>
          <a:p>
            <a:pPr marL="0" indent="0">
              <a:buNone/>
            </a:pPr>
            <a:r>
              <a:rPr lang="en-GB" sz="1600" dirty="0"/>
              <a:t>     </a:t>
            </a:r>
            <a:r>
              <a:rPr lang="en-GB" sz="1600" dirty="0" err="1"/>
              <a:t>this.greet</a:t>
            </a:r>
            <a:r>
              <a:rPr lang="en-GB" sz="1600" dirty="0"/>
              <a:t> = function () {</a:t>
            </a:r>
          </a:p>
          <a:p>
            <a:pPr marL="0" indent="0">
              <a:buNone/>
            </a:pPr>
            <a:r>
              <a:rPr lang="en-GB" sz="1600" dirty="0"/>
              <a:t>        console.log('hello');</a:t>
            </a:r>
          </a:p>
          <a:p>
            <a:pPr marL="0" indent="0">
              <a:buNone/>
            </a:pPr>
            <a:r>
              <a:rPr lang="en-GB" sz="1600" dirty="0"/>
              <a:t>    }</a:t>
            </a:r>
          </a:p>
          <a:p>
            <a:pPr marL="0" indent="0">
              <a:buNone/>
            </a:pPr>
            <a:r>
              <a:rPr lang="en-GB" sz="1600" dirty="0"/>
              <a:t>}</a:t>
            </a:r>
          </a:p>
          <a:p>
            <a:pPr marL="0" indent="0">
              <a:buNone/>
            </a:pPr>
            <a:r>
              <a:rPr lang="en-GB" sz="1600" dirty="0"/>
              <a:t>// create objects</a:t>
            </a:r>
          </a:p>
          <a:p>
            <a:pPr marL="0" indent="0">
              <a:buNone/>
            </a:pPr>
            <a:r>
              <a:rPr lang="en-GB" sz="1600" b="1" dirty="0" err="1"/>
              <a:t>const</a:t>
            </a:r>
            <a:r>
              <a:rPr lang="en-GB" sz="1600" b="1" dirty="0"/>
              <a:t> person1 = new Person();</a:t>
            </a:r>
          </a:p>
          <a:p>
            <a:pPr marL="0" indent="0">
              <a:buNone/>
            </a:pPr>
            <a:r>
              <a:rPr lang="en-GB" sz="1600" b="1" dirty="0" err="1"/>
              <a:t>const</a:t>
            </a:r>
            <a:r>
              <a:rPr lang="en-GB" sz="1600" b="1" dirty="0"/>
              <a:t> person2 = new Person();</a:t>
            </a:r>
          </a:p>
          <a:p>
            <a:pPr marL="0" indent="0">
              <a:buNone/>
            </a:pPr>
            <a:r>
              <a:rPr lang="en-GB" sz="1600" dirty="0"/>
              <a:t>// access properties</a:t>
            </a:r>
          </a:p>
          <a:p>
            <a:pPr marL="0" indent="0">
              <a:buNone/>
            </a:pPr>
            <a:r>
              <a:rPr lang="en-GB" sz="1600" dirty="0"/>
              <a:t>console.log(person1.name);  // John</a:t>
            </a:r>
          </a:p>
          <a:p>
            <a:pPr marL="0" indent="0">
              <a:buNone/>
            </a:pPr>
            <a:r>
              <a:rPr lang="en-GB" sz="1600" dirty="0"/>
              <a:t>console.log(person2.name);  // John</a:t>
            </a:r>
          </a:p>
        </p:txBody>
      </p:sp>
    </p:spTree>
    <p:extLst>
      <p:ext uri="{BB962C8B-B14F-4D97-AF65-F5344CB8AC3E}">
        <p14:creationId xmlns:p14="http://schemas.microsoft.com/office/powerpoint/2010/main" val="1706890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Objects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sp>
        <p:nvSpPr>
          <p:cNvPr id="11" name="Content Placeholder 2"/>
          <p:cNvSpPr>
            <a:spLocks noGrp="1"/>
          </p:cNvSpPr>
          <p:nvPr>
            <p:ph idx="1"/>
          </p:nvPr>
        </p:nvSpPr>
        <p:spPr>
          <a:xfrm>
            <a:off x="609600" y="1775192"/>
            <a:ext cx="10972800" cy="4625609"/>
          </a:xfrm>
        </p:spPr>
        <p:txBody>
          <a:bodyPr>
            <a:noAutofit/>
          </a:bodyPr>
          <a:lstStyle/>
          <a:p>
            <a:r>
              <a:rPr lang="en-US" sz="2000" b="1" dirty="0">
                <a:latin typeface="Times New Roman" panose="02020603050405020304" pitchFamily="18" charset="0"/>
                <a:cs typeface="Times New Roman" panose="02020603050405020304" pitchFamily="18" charset="0"/>
              </a:rPr>
              <a:t>JavaScript this Keyword</a:t>
            </a:r>
          </a:p>
          <a:p>
            <a:pPr marL="0" indent="0">
              <a:buNone/>
            </a:pPr>
            <a:r>
              <a:rPr lang="en-US" sz="2000" dirty="0">
                <a:latin typeface="Times New Roman" panose="02020603050405020304" pitchFamily="18" charset="0"/>
                <a:cs typeface="Times New Roman" panose="02020603050405020304" pitchFamily="18" charset="0"/>
              </a:rPr>
              <a:t>In JavaScript, when this keyword is used in a constructor function, this refers to the object when the object is created. For example,</a:t>
            </a:r>
          </a:p>
          <a:p>
            <a:pPr marL="0" indent="0">
              <a:buNone/>
            </a:pPr>
            <a:r>
              <a:rPr lang="en-US" sz="2000" dirty="0">
                <a:latin typeface="Times New Roman" panose="02020603050405020304" pitchFamily="18" charset="0"/>
                <a:cs typeface="Times New Roman" panose="02020603050405020304" pitchFamily="18" charset="0"/>
              </a:rPr>
              <a:t>// constructor function</a:t>
            </a:r>
          </a:p>
          <a:p>
            <a:pPr marL="0" indent="0">
              <a:buNone/>
            </a:pPr>
            <a:r>
              <a:rPr lang="en-US" sz="2000" dirty="0">
                <a:latin typeface="Times New Roman" panose="02020603050405020304" pitchFamily="18" charset="0"/>
                <a:cs typeface="Times New Roman" panose="02020603050405020304" pitchFamily="18" charset="0"/>
              </a:rPr>
              <a:t>function Person () {</a:t>
            </a:r>
          </a:p>
          <a:p>
            <a:pPr marL="0" indent="0">
              <a:buNone/>
            </a:pPr>
            <a:r>
              <a:rPr lang="en-US" sz="2000" dirty="0">
                <a:latin typeface="Times New Roman" panose="02020603050405020304" pitchFamily="18" charset="0"/>
                <a:cs typeface="Times New Roman" panose="02020603050405020304" pitchFamily="18" charset="0"/>
              </a:rPr>
              <a:t>    this.name = 'John',</a:t>
            </a:r>
          </a:p>
          <a:p>
            <a:pPr marL="0" indent="0">
              <a:buNone/>
            </a:pPr>
            <a:r>
              <a:rPr lang="en-US" sz="2000" dirty="0">
                <a:latin typeface="Times New Roman" panose="02020603050405020304" pitchFamily="18" charset="0"/>
                <a:cs typeface="Times New Roman" panose="02020603050405020304" pitchFamily="18" charset="0"/>
              </a:rPr>
              <a:t>}</a:t>
            </a:r>
          </a:p>
          <a:p>
            <a:pPr marL="0" indent="0">
              <a:buNone/>
            </a:pPr>
            <a:r>
              <a:rPr lang="en-US" sz="2000" b="1" dirty="0">
                <a:latin typeface="Times New Roman" panose="02020603050405020304" pitchFamily="18" charset="0"/>
                <a:cs typeface="Times New Roman" panose="02020603050405020304" pitchFamily="18" charset="0"/>
              </a:rPr>
              <a:t>// create object</a:t>
            </a:r>
          </a:p>
          <a:p>
            <a:pPr marL="0" indent="0">
              <a:buNone/>
            </a:pPr>
            <a:r>
              <a:rPr lang="en-US" sz="2000" dirty="0">
                <a:latin typeface="Times New Roman" panose="02020603050405020304" pitchFamily="18" charset="0"/>
                <a:cs typeface="Times New Roman" panose="02020603050405020304" pitchFamily="18" charset="0"/>
              </a:rPr>
              <a:t>const person1 = new Person();</a:t>
            </a:r>
          </a:p>
          <a:p>
            <a:pPr marL="0" indent="0">
              <a:buNone/>
            </a:pPr>
            <a:r>
              <a:rPr lang="en-US" sz="2000" b="1" dirty="0">
                <a:latin typeface="Times New Roman" panose="02020603050405020304" pitchFamily="18" charset="0"/>
                <a:cs typeface="Times New Roman" panose="02020603050405020304" pitchFamily="18" charset="0"/>
              </a:rPr>
              <a:t>// access properties</a:t>
            </a:r>
          </a:p>
          <a:p>
            <a:pPr marL="0" indent="0">
              <a:buNone/>
            </a:pPr>
            <a:r>
              <a:rPr lang="en-US" sz="2000" dirty="0">
                <a:latin typeface="Times New Roman" panose="02020603050405020304" pitchFamily="18" charset="0"/>
                <a:cs typeface="Times New Roman" panose="02020603050405020304" pitchFamily="18" charset="0"/>
              </a:rPr>
              <a:t>console.log(person1.name);  // John</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4932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830997"/>
          </a:xfrm>
          <a:prstGeom prst="rect">
            <a:avLst/>
          </a:prstGeom>
        </p:spPr>
        <p:txBody>
          <a:bodyPr wrap="square">
            <a:spAutoFit/>
          </a:bodyPr>
          <a:lstStyle/>
          <a:p>
            <a:r>
              <a:rPr lang="en-IN" sz="2400" b="1" dirty="0">
                <a:solidFill>
                  <a:srgbClr val="FF0000"/>
                </a:solidFill>
              </a:rPr>
              <a:t>JavaScript Constructor Function Parameters</a:t>
            </a:r>
          </a:p>
          <a:p>
            <a:endParaRPr lang="en-GB"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sp>
        <p:nvSpPr>
          <p:cNvPr id="11" name="Content Placeholder 2"/>
          <p:cNvSpPr>
            <a:spLocks noGrp="1"/>
          </p:cNvSpPr>
          <p:nvPr>
            <p:ph idx="1"/>
          </p:nvPr>
        </p:nvSpPr>
        <p:spPr>
          <a:xfrm>
            <a:off x="608141" y="1378465"/>
            <a:ext cx="7527235" cy="5022336"/>
          </a:xfrm>
        </p:spPr>
        <p:txBody>
          <a:bodyPr>
            <a:noAutofit/>
          </a:bodyPr>
          <a:lstStyle/>
          <a:p>
            <a:r>
              <a:rPr lang="en-GB" sz="1600" b="1" dirty="0"/>
              <a:t>// constructor function</a:t>
            </a:r>
          </a:p>
          <a:p>
            <a:pPr marL="0" indent="0">
              <a:buNone/>
            </a:pPr>
            <a:r>
              <a:rPr lang="en-GB" sz="1600" dirty="0"/>
              <a:t>function Person (</a:t>
            </a:r>
            <a:r>
              <a:rPr lang="en-GB" sz="1600" dirty="0" err="1"/>
              <a:t>person_name</a:t>
            </a:r>
            <a:r>
              <a:rPr lang="en-GB" sz="1600" dirty="0"/>
              <a:t>, </a:t>
            </a:r>
            <a:r>
              <a:rPr lang="en-GB" sz="1600" dirty="0" err="1"/>
              <a:t>person_age</a:t>
            </a:r>
            <a:r>
              <a:rPr lang="en-GB" sz="1600" dirty="0"/>
              <a:t>, </a:t>
            </a:r>
            <a:r>
              <a:rPr lang="en-GB" sz="1600" dirty="0" err="1"/>
              <a:t>person_gender</a:t>
            </a:r>
            <a:r>
              <a:rPr lang="en-GB" sz="1600" dirty="0"/>
              <a:t>) {</a:t>
            </a:r>
          </a:p>
          <a:p>
            <a:pPr marL="0" indent="0">
              <a:buNone/>
            </a:pPr>
            <a:r>
              <a:rPr lang="en-GB" sz="1600" dirty="0"/>
              <a:t>   // assigning  parameter values to the calling object</a:t>
            </a:r>
          </a:p>
          <a:p>
            <a:pPr marL="0" indent="0">
              <a:buNone/>
            </a:pPr>
            <a:r>
              <a:rPr lang="en-GB" sz="1600" dirty="0"/>
              <a:t>    this.name = </a:t>
            </a:r>
            <a:r>
              <a:rPr lang="en-GB" sz="1600" dirty="0" err="1"/>
              <a:t>person_name</a:t>
            </a:r>
            <a:r>
              <a:rPr lang="en-GB" sz="1600" dirty="0"/>
              <a:t>,</a:t>
            </a:r>
          </a:p>
          <a:p>
            <a:pPr marL="0" indent="0">
              <a:buNone/>
            </a:pPr>
            <a:r>
              <a:rPr lang="en-GB" sz="1600" dirty="0"/>
              <a:t>    </a:t>
            </a:r>
            <a:r>
              <a:rPr lang="en-GB" sz="1600" dirty="0" err="1"/>
              <a:t>this.age</a:t>
            </a:r>
            <a:r>
              <a:rPr lang="en-GB" sz="1600" dirty="0"/>
              <a:t> = </a:t>
            </a:r>
            <a:r>
              <a:rPr lang="en-GB" sz="1600" dirty="0" err="1"/>
              <a:t>person_age</a:t>
            </a:r>
            <a:r>
              <a:rPr lang="en-GB" sz="1600" dirty="0"/>
              <a:t>,</a:t>
            </a:r>
          </a:p>
          <a:p>
            <a:pPr marL="0" indent="0">
              <a:buNone/>
            </a:pPr>
            <a:r>
              <a:rPr lang="en-GB" sz="1600" dirty="0"/>
              <a:t>    </a:t>
            </a:r>
            <a:r>
              <a:rPr lang="en-GB" sz="1600" dirty="0" err="1"/>
              <a:t>this.gender</a:t>
            </a:r>
            <a:r>
              <a:rPr lang="en-GB" sz="1600" dirty="0"/>
              <a:t> = </a:t>
            </a:r>
            <a:r>
              <a:rPr lang="en-GB" sz="1600" dirty="0" err="1"/>
              <a:t>person_gender</a:t>
            </a:r>
            <a:r>
              <a:rPr lang="en-GB" sz="1600" dirty="0"/>
              <a:t>,</a:t>
            </a:r>
          </a:p>
          <a:p>
            <a:pPr marL="0" indent="0">
              <a:buNone/>
            </a:pPr>
            <a:r>
              <a:rPr lang="en-GB" sz="1600" dirty="0"/>
              <a:t>    </a:t>
            </a:r>
            <a:r>
              <a:rPr lang="en-GB" sz="1600" dirty="0" err="1"/>
              <a:t>this.greet</a:t>
            </a:r>
            <a:r>
              <a:rPr lang="en-GB" sz="1600" dirty="0"/>
              <a:t> = function () {</a:t>
            </a:r>
          </a:p>
          <a:p>
            <a:pPr marL="0" indent="0">
              <a:buNone/>
            </a:pPr>
            <a:r>
              <a:rPr lang="en-GB" sz="1600" dirty="0"/>
              <a:t>        return ('Hi' + ' ' + this.name);</a:t>
            </a:r>
          </a:p>
          <a:p>
            <a:pPr marL="0" indent="0">
              <a:buNone/>
            </a:pPr>
            <a:r>
              <a:rPr lang="en-GB" sz="1600" dirty="0"/>
              <a:t>    }</a:t>
            </a:r>
          </a:p>
          <a:p>
            <a:pPr marL="0" indent="0">
              <a:buNone/>
            </a:pPr>
            <a:r>
              <a:rPr lang="en-GB" sz="1600" dirty="0"/>
              <a:t>}</a:t>
            </a:r>
          </a:p>
          <a:p>
            <a:pPr marL="0" indent="0">
              <a:buNone/>
            </a:pPr>
            <a:r>
              <a:rPr lang="en-GB" sz="1600" b="1" dirty="0"/>
              <a:t>// creating objects</a:t>
            </a:r>
          </a:p>
          <a:p>
            <a:pPr marL="0" indent="0">
              <a:buNone/>
            </a:pPr>
            <a:r>
              <a:rPr lang="en-GB" sz="1600" b="1" dirty="0" err="1"/>
              <a:t>const</a:t>
            </a:r>
            <a:r>
              <a:rPr lang="en-GB" sz="1600" b="1" dirty="0"/>
              <a:t> person1 = new Person('John', 23, 'male');</a:t>
            </a:r>
          </a:p>
          <a:p>
            <a:pPr marL="0" indent="0">
              <a:buNone/>
            </a:pPr>
            <a:r>
              <a:rPr lang="en-GB" sz="1600" b="1" dirty="0" err="1"/>
              <a:t>const</a:t>
            </a:r>
            <a:r>
              <a:rPr lang="en-GB" sz="1600" b="1" dirty="0"/>
              <a:t> person2 = new Person('Sam', 25, 'female');</a:t>
            </a:r>
          </a:p>
          <a:p>
            <a:pPr marL="0" indent="0">
              <a:buNone/>
            </a:pPr>
            <a:endParaRPr lang="en-GB" sz="1600" dirty="0"/>
          </a:p>
        </p:txBody>
      </p:sp>
      <p:sp>
        <p:nvSpPr>
          <p:cNvPr id="2" name="TextBox 1">
            <a:extLst>
              <a:ext uri="{FF2B5EF4-FFF2-40B4-BE49-F238E27FC236}">
                <a16:creationId xmlns:a16="http://schemas.microsoft.com/office/drawing/2014/main" id="{59420DDE-53AE-5D12-35CF-1AA77C174AA7}"/>
              </a:ext>
            </a:extLst>
          </p:cNvPr>
          <p:cNvSpPr txBox="1"/>
          <p:nvPr/>
        </p:nvSpPr>
        <p:spPr>
          <a:xfrm>
            <a:off x="5088835" y="5862644"/>
            <a:ext cx="3975652" cy="1200329"/>
          </a:xfrm>
          <a:prstGeom prst="rect">
            <a:avLst/>
          </a:prstGeom>
          <a:noFill/>
        </p:spPr>
        <p:txBody>
          <a:bodyPr wrap="square" rtlCol="0">
            <a:spAutoFit/>
          </a:bodyPr>
          <a:lstStyle/>
          <a:p>
            <a:pPr marL="0" indent="0">
              <a:buNone/>
            </a:pPr>
            <a:r>
              <a:rPr lang="en-GB" sz="1800" dirty="0"/>
              <a:t>// accessing properties</a:t>
            </a:r>
          </a:p>
          <a:p>
            <a:pPr marL="0" indent="0">
              <a:buNone/>
            </a:pPr>
            <a:r>
              <a:rPr lang="en-GB" sz="1800" dirty="0"/>
              <a:t>console.log(person1.name); // "John"</a:t>
            </a:r>
          </a:p>
          <a:p>
            <a:pPr marL="0" indent="0">
              <a:buNone/>
            </a:pPr>
            <a:r>
              <a:rPr lang="en-GB" sz="1800" dirty="0"/>
              <a:t>console.log(person2.name); // "Sam"</a:t>
            </a:r>
          </a:p>
          <a:p>
            <a:endParaRPr lang="en-IN" dirty="0"/>
          </a:p>
        </p:txBody>
      </p:sp>
    </p:spTree>
    <p:extLst>
      <p:ext uri="{BB962C8B-B14F-4D97-AF65-F5344CB8AC3E}">
        <p14:creationId xmlns:p14="http://schemas.microsoft.com/office/powerpoint/2010/main" val="721467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objects</a:t>
            </a:r>
            <a:endParaRPr lang="en-GB"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objects</a:t>
            </a:r>
          </a:p>
        </p:txBody>
      </p:sp>
      <p:sp>
        <p:nvSpPr>
          <p:cNvPr id="11" name="Content Placeholder 2"/>
          <p:cNvSpPr>
            <a:spLocks noGrp="1"/>
          </p:cNvSpPr>
          <p:nvPr>
            <p:ph idx="1"/>
          </p:nvPr>
        </p:nvSpPr>
        <p:spPr>
          <a:xfrm>
            <a:off x="609600" y="1775192"/>
            <a:ext cx="10972800" cy="4625609"/>
          </a:xfrm>
        </p:spPr>
        <p:txBody>
          <a:bodyPr>
            <a:normAutofit fontScale="85000" lnSpcReduction="20000"/>
          </a:bodyPr>
          <a:lstStyle/>
          <a:p>
            <a:pPr marL="0" indent="0">
              <a:buNone/>
            </a:pPr>
            <a:r>
              <a:rPr lang="en-US" sz="2400" b="1" u="sng" dirty="0"/>
              <a:t>JavaScript this Keyword</a:t>
            </a:r>
          </a:p>
          <a:p>
            <a:pPr marL="0" indent="0">
              <a:buNone/>
            </a:pPr>
            <a:endParaRPr lang="en-US" sz="2400" dirty="0"/>
          </a:p>
          <a:p>
            <a:pPr marL="0" indent="0">
              <a:buNone/>
            </a:pPr>
            <a:r>
              <a:rPr lang="en-US" sz="2400" dirty="0"/>
              <a:t>To access a property of an object from within a method of the same object, you need to use the this keyword. Let's consider an example.</a:t>
            </a:r>
          </a:p>
          <a:p>
            <a:pPr marL="0" indent="0">
              <a:buNone/>
            </a:pPr>
            <a:endParaRPr lang="en-US" sz="2400" dirty="0"/>
          </a:p>
          <a:p>
            <a:pPr marL="0" indent="0">
              <a:buNone/>
            </a:pPr>
            <a:r>
              <a:rPr lang="en-US" sz="2400" dirty="0"/>
              <a:t>const person = {</a:t>
            </a:r>
          </a:p>
          <a:p>
            <a:pPr marL="0" indent="0">
              <a:buNone/>
            </a:pPr>
            <a:r>
              <a:rPr lang="en-US" sz="2400" dirty="0"/>
              <a:t>    name: 'John',</a:t>
            </a:r>
          </a:p>
          <a:p>
            <a:pPr marL="0" indent="0">
              <a:buNone/>
            </a:pPr>
            <a:r>
              <a:rPr lang="en-US" sz="2400" dirty="0"/>
              <a:t>    age: 30,</a:t>
            </a:r>
          </a:p>
          <a:p>
            <a:pPr marL="0" indent="0">
              <a:buNone/>
            </a:pPr>
            <a:endParaRPr lang="en-US" sz="2400" dirty="0"/>
          </a:p>
          <a:p>
            <a:pPr marL="0" indent="0">
              <a:buNone/>
            </a:pPr>
            <a:r>
              <a:rPr lang="en-US" sz="2400" dirty="0"/>
              <a:t>    // accessing name property by using this.name</a:t>
            </a:r>
          </a:p>
          <a:p>
            <a:pPr marL="0" indent="0">
              <a:buNone/>
            </a:pPr>
            <a:r>
              <a:rPr lang="en-US" sz="2400" dirty="0"/>
              <a:t>    greet: function() { console.log('The name is' + ' ' + this.name); }</a:t>
            </a:r>
          </a:p>
          <a:p>
            <a:pPr marL="0" indent="0">
              <a:buNone/>
            </a:pPr>
            <a:r>
              <a:rPr lang="en-US" sz="2400" dirty="0"/>
              <a:t>};</a:t>
            </a:r>
          </a:p>
          <a:p>
            <a:pPr marL="0" indent="0">
              <a:buNone/>
            </a:pPr>
            <a:endParaRPr lang="en-US" sz="2400" dirty="0"/>
          </a:p>
          <a:p>
            <a:pPr marL="0" indent="0">
              <a:buNone/>
            </a:pPr>
            <a:r>
              <a:rPr lang="en-US" sz="2400" dirty="0" err="1"/>
              <a:t>person.greet</a:t>
            </a:r>
            <a:r>
              <a:rPr lang="en-US" sz="2400" dirty="0"/>
              <a:t>();</a:t>
            </a:r>
            <a:endParaRPr lang="en-GB" sz="2400" dirty="0"/>
          </a:p>
        </p:txBody>
      </p:sp>
    </p:spTree>
    <p:extLst>
      <p:ext uri="{BB962C8B-B14F-4D97-AF65-F5344CB8AC3E}">
        <p14:creationId xmlns:p14="http://schemas.microsoft.com/office/powerpoint/2010/main" val="246769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Objects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sp>
        <p:nvSpPr>
          <p:cNvPr id="11" name="Content Placeholder 2"/>
          <p:cNvSpPr>
            <a:spLocks noGrp="1"/>
          </p:cNvSpPr>
          <p:nvPr>
            <p:ph idx="1"/>
          </p:nvPr>
        </p:nvSpPr>
        <p:spPr>
          <a:xfrm>
            <a:off x="609600" y="1775192"/>
            <a:ext cx="10534408" cy="4625609"/>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JavaScript object is a step up from a variable, which can contain only one value at a</a:t>
            </a:r>
          </a:p>
          <a:p>
            <a:pPr marL="0" indent="0">
              <a:buNone/>
            </a:pPr>
            <a:r>
              <a:rPr lang="en-US" sz="2400" dirty="0">
                <a:latin typeface="Times New Roman" panose="02020603050405020304" pitchFamily="18" charset="0"/>
                <a:cs typeface="Times New Roman" panose="02020603050405020304" pitchFamily="18" charset="0"/>
              </a:rPr>
              <a:t>time.</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In contrast, objects can contain multiple values and even functions.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An object groups data together with the functions needed to manipulate it.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JavaScript, an object is an unordered collection of key-value pairs.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Each key-value pair is called a property.</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key of a property can be a string. And the value of a property can be any value, e.g., a string, a number, an array, and even a function.</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3128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Objects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sp>
        <p:nvSpPr>
          <p:cNvPr id="11" name="Content Placeholder 2"/>
          <p:cNvSpPr>
            <a:spLocks noGrp="1"/>
          </p:cNvSpPr>
          <p:nvPr>
            <p:ph idx="1"/>
          </p:nvPr>
        </p:nvSpPr>
        <p:spPr>
          <a:xfrm>
            <a:off x="609600" y="1775192"/>
            <a:ext cx="10972800" cy="4625609"/>
          </a:xfrm>
        </p:spPr>
        <p:txBody>
          <a:bodyPr>
            <a:normAutofit lnSpcReduction="10000"/>
          </a:bodyPr>
          <a:lstStyle/>
          <a:p>
            <a:pPr marL="0" indent="0">
              <a:buNone/>
            </a:pPr>
            <a:r>
              <a:rPr lang="en-US" sz="2400" b="1" u="sng" dirty="0"/>
              <a:t>JavaScript Objects are Mutable</a:t>
            </a:r>
          </a:p>
          <a:p>
            <a:pPr marL="0" indent="0">
              <a:buNone/>
            </a:pPr>
            <a:endParaRPr lang="en-US" sz="2400" dirty="0"/>
          </a:p>
          <a:p>
            <a:pPr marL="0" indent="0">
              <a:buNone/>
            </a:pPr>
            <a:r>
              <a:rPr lang="en-US" sz="2400" dirty="0"/>
              <a:t>Objects are mutable: They are addressed by reference, not by value.</a:t>
            </a:r>
          </a:p>
          <a:p>
            <a:pPr marL="0" indent="0">
              <a:buNone/>
            </a:pPr>
            <a:endParaRPr lang="en-US" sz="2400" dirty="0"/>
          </a:p>
          <a:p>
            <a:pPr marL="0" indent="0">
              <a:buNone/>
            </a:pPr>
            <a:r>
              <a:rPr lang="en-US" sz="2400" dirty="0"/>
              <a:t>If person is an object, the following statement will not create a copy of person:</a:t>
            </a:r>
          </a:p>
          <a:p>
            <a:pPr marL="0" indent="0">
              <a:buNone/>
            </a:pPr>
            <a:r>
              <a:rPr lang="en-US" sz="2400" dirty="0"/>
              <a:t>const x = person;  // Will not create a copy of person.</a:t>
            </a:r>
          </a:p>
          <a:p>
            <a:pPr marL="0" indent="0">
              <a:buNone/>
            </a:pPr>
            <a:endParaRPr lang="en-US" sz="2400" dirty="0"/>
          </a:p>
          <a:p>
            <a:pPr marL="0" indent="0">
              <a:buNone/>
            </a:pPr>
            <a:r>
              <a:rPr lang="en-US" sz="2400" dirty="0"/>
              <a:t>The object x is not a copy of person. It is person. Both x and person are the same object.</a:t>
            </a:r>
          </a:p>
          <a:p>
            <a:pPr marL="0" indent="0">
              <a:buNone/>
            </a:pPr>
            <a:endParaRPr lang="en-US" sz="2400" dirty="0"/>
          </a:p>
          <a:p>
            <a:pPr marL="0" indent="0">
              <a:buNone/>
            </a:pPr>
            <a:r>
              <a:rPr lang="en-US" sz="2400" dirty="0"/>
              <a:t>Any changes to x will also change person, because x and person are the same object. </a:t>
            </a:r>
            <a:endParaRPr lang="en-GB" sz="2400" dirty="0"/>
          </a:p>
        </p:txBody>
      </p:sp>
    </p:spTree>
    <p:extLst>
      <p:ext uri="{BB962C8B-B14F-4D97-AF65-F5344CB8AC3E}">
        <p14:creationId xmlns:p14="http://schemas.microsoft.com/office/powerpoint/2010/main" val="3047611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Objects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sp>
        <p:nvSpPr>
          <p:cNvPr id="11" name="Content Placeholder 2"/>
          <p:cNvSpPr>
            <a:spLocks noGrp="1"/>
          </p:cNvSpPr>
          <p:nvPr>
            <p:ph idx="1"/>
          </p:nvPr>
        </p:nvSpPr>
        <p:spPr>
          <a:xfrm>
            <a:off x="609600" y="1775192"/>
            <a:ext cx="10972800" cy="4625609"/>
          </a:xfrm>
        </p:spPr>
        <p:txBody>
          <a:bodyPr>
            <a:normAutofit/>
          </a:bodyPr>
          <a:lstStyle/>
          <a:p>
            <a:pPr marL="0" indent="0">
              <a:buNone/>
            </a:pPr>
            <a:r>
              <a:rPr lang="en-US" sz="2400" b="1" u="sng" dirty="0"/>
              <a:t>JavaScript for...in Loop</a:t>
            </a:r>
          </a:p>
          <a:p>
            <a:endParaRPr lang="en-US" sz="2400" dirty="0"/>
          </a:p>
          <a:p>
            <a:r>
              <a:rPr lang="en-US" sz="2400" dirty="0"/>
              <a:t>The JavaScript for...in statement loops through the properties of an object.</a:t>
            </a:r>
          </a:p>
          <a:p>
            <a:r>
              <a:rPr lang="en-US" sz="2400" dirty="0"/>
              <a:t> for (let variable in object) {</a:t>
            </a:r>
          </a:p>
          <a:p>
            <a:r>
              <a:rPr lang="en-US" sz="2400" dirty="0"/>
              <a:t>  // code to be executed</a:t>
            </a:r>
          </a:p>
          <a:p>
            <a:r>
              <a:rPr lang="en-US" sz="2400" dirty="0"/>
              <a:t>}</a:t>
            </a:r>
          </a:p>
          <a:p>
            <a:r>
              <a:rPr lang="en-US" sz="2400" dirty="0"/>
              <a:t>The block of code inside of the for...in loop will be executed once for each property.</a:t>
            </a:r>
          </a:p>
          <a:p>
            <a:r>
              <a:rPr lang="en-US" sz="2400" dirty="0"/>
              <a:t>To walk over all keys of an object, there exists a special form of the loop: </a:t>
            </a:r>
            <a:r>
              <a:rPr lang="en-US" sz="2400" dirty="0" err="1"/>
              <a:t>for..in</a:t>
            </a:r>
            <a:endParaRPr lang="en-GB" sz="2400" dirty="0"/>
          </a:p>
        </p:txBody>
      </p:sp>
      <p:sp>
        <p:nvSpPr>
          <p:cNvPr id="3" name="Rectangle 2">
            <a:extLst>
              <a:ext uri="{FF2B5EF4-FFF2-40B4-BE49-F238E27FC236}">
                <a16:creationId xmlns:a16="http://schemas.microsoft.com/office/drawing/2014/main" id="{734D168D-E937-51D1-6546-0B4830C2E48F}"/>
              </a:ext>
            </a:extLst>
          </p:cNvPr>
          <p:cNvSpPr>
            <a:spLocks noChangeArrowheads="1"/>
          </p:cNvSpPr>
          <p:nvPr/>
        </p:nvSpPr>
        <p:spPr bwMode="auto">
          <a:xfrm>
            <a:off x="0" y="-130805"/>
            <a:ext cx="21672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9939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Objects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sp>
        <p:nvSpPr>
          <p:cNvPr id="11" name="Content Placeholder 2"/>
          <p:cNvSpPr>
            <a:spLocks noGrp="1"/>
          </p:cNvSpPr>
          <p:nvPr>
            <p:ph idx="1"/>
          </p:nvPr>
        </p:nvSpPr>
        <p:spPr>
          <a:xfrm>
            <a:off x="609600" y="1775192"/>
            <a:ext cx="10972800" cy="4625609"/>
          </a:xfrm>
        </p:spPr>
        <p:txBody>
          <a:bodyPr>
            <a:normAutofit/>
          </a:bodyPr>
          <a:lstStyle/>
          <a:p>
            <a:pPr marL="0" indent="0">
              <a:buNone/>
            </a:pPr>
            <a:r>
              <a:rPr lang="en-US" sz="2400" b="1" u="sng" dirty="0"/>
              <a:t>Adding New Properties</a:t>
            </a:r>
          </a:p>
          <a:p>
            <a:pPr marL="0" indent="0">
              <a:buNone/>
            </a:pPr>
            <a:endParaRPr lang="en-US" sz="2400" dirty="0"/>
          </a:p>
          <a:p>
            <a:pPr marL="0" indent="0">
              <a:buNone/>
            </a:pPr>
            <a:r>
              <a:rPr lang="en-US" sz="2400" dirty="0"/>
              <a:t>You can add new properties to an existing object by simply giving it a value.</a:t>
            </a:r>
          </a:p>
          <a:p>
            <a:pPr marL="0" indent="0">
              <a:buNone/>
            </a:pPr>
            <a:endParaRPr lang="en-US" sz="2400" dirty="0"/>
          </a:p>
          <a:p>
            <a:pPr marL="0" indent="0">
              <a:buNone/>
            </a:pPr>
            <a:r>
              <a:rPr lang="en-US" sz="2400" dirty="0"/>
              <a:t>Assume that the person object already exists - you can then give it new properties:</a:t>
            </a:r>
          </a:p>
          <a:p>
            <a:pPr marL="0" indent="0">
              <a:buNone/>
            </a:pPr>
            <a:r>
              <a:rPr lang="en-US" sz="2400" dirty="0"/>
              <a:t>Example</a:t>
            </a:r>
          </a:p>
          <a:p>
            <a:pPr marL="0" indent="0">
              <a:buNone/>
            </a:pPr>
            <a:r>
              <a:rPr lang="en-US" sz="2400" dirty="0" err="1"/>
              <a:t>person.nationality</a:t>
            </a:r>
            <a:r>
              <a:rPr lang="en-US" sz="2400" dirty="0"/>
              <a:t> = "English"; </a:t>
            </a:r>
            <a:endParaRPr lang="en-GB" sz="2400" dirty="0"/>
          </a:p>
        </p:txBody>
      </p:sp>
    </p:spTree>
    <p:extLst>
      <p:ext uri="{BB962C8B-B14F-4D97-AF65-F5344CB8AC3E}">
        <p14:creationId xmlns:p14="http://schemas.microsoft.com/office/powerpoint/2010/main" val="1273829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Objects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sp>
        <p:nvSpPr>
          <p:cNvPr id="11" name="Content Placeholder 2"/>
          <p:cNvSpPr>
            <a:spLocks noGrp="1"/>
          </p:cNvSpPr>
          <p:nvPr>
            <p:ph idx="1"/>
          </p:nvPr>
        </p:nvSpPr>
        <p:spPr>
          <a:xfrm>
            <a:off x="609600" y="1775192"/>
            <a:ext cx="10972800" cy="4625609"/>
          </a:xfrm>
        </p:spPr>
        <p:txBody>
          <a:bodyPr>
            <a:normAutofit fontScale="92500" lnSpcReduction="20000"/>
          </a:bodyPr>
          <a:lstStyle/>
          <a:p>
            <a:pPr marL="0" indent="0">
              <a:buNone/>
            </a:pPr>
            <a:r>
              <a:rPr lang="en-US" sz="2400" b="1" u="sng" dirty="0">
                <a:latin typeface="Times New Roman" panose="02020603050405020304" pitchFamily="18" charset="0"/>
                <a:cs typeface="Times New Roman" panose="02020603050405020304" pitchFamily="18" charset="0"/>
              </a:rPr>
              <a:t>Deleting Properties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 delete keyword deletes a property from an object:</a:t>
            </a:r>
          </a:p>
          <a:p>
            <a:pPr marL="0" indent="0">
              <a:buNone/>
            </a:pPr>
            <a:r>
              <a:rPr lang="en-US" sz="2400" dirty="0">
                <a:latin typeface="Times New Roman" panose="02020603050405020304" pitchFamily="18" charset="0"/>
                <a:cs typeface="Times New Roman" panose="02020603050405020304" pitchFamily="18" charset="0"/>
              </a:rPr>
              <a:t>Example</a:t>
            </a:r>
          </a:p>
          <a:p>
            <a:pPr marL="0" indent="0">
              <a:buNone/>
            </a:pPr>
            <a:r>
              <a:rPr lang="en-US" sz="2400" dirty="0">
                <a:latin typeface="Times New Roman" panose="02020603050405020304" pitchFamily="18" charset="0"/>
                <a:cs typeface="Times New Roman" panose="02020603050405020304" pitchFamily="18" charset="0"/>
              </a:rPr>
              <a:t>const person =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firstName</a:t>
            </a:r>
            <a:r>
              <a:rPr lang="en-US" sz="2400" dirty="0">
                <a:latin typeface="Times New Roman" panose="02020603050405020304" pitchFamily="18" charset="0"/>
                <a:cs typeface="Times New Roman" panose="02020603050405020304" pitchFamily="18" charset="0"/>
              </a:rPr>
              <a:t>: "John",</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lastName</a:t>
            </a:r>
            <a:r>
              <a:rPr lang="en-US" sz="2400" dirty="0">
                <a:latin typeface="Times New Roman" panose="02020603050405020304" pitchFamily="18" charset="0"/>
                <a:cs typeface="Times New Roman" panose="02020603050405020304" pitchFamily="18" charset="0"/>
              </a:rPr>
              <a:t>: "Doe",</a:t>
            </a:r>
          </a:p>
          <a:p>
            <a:pPr marL="0" indent="0">
              <a:buNone/>
            </a:pPr>
            <a:r>
              <a:rPr lang="en-US" sz="2400" dirty="0">
                <a:latin typeface="Times New Roman" panose="02020603050405020304" pitchFamily="18" charset="0"/>
                <a:cs typeface="Times New Roman" panose="02020603050405020304" pitchFamily="18" charset="0"/>
              </a:rPr>
              <a:t>  age: 50,</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eyeColor</a:t>
            </a:r>
            <a:r>
              <a:rPr lang="en-US" sz="2400" dirty="0">
                <a:latin typeface="Times New Roman" panose="02020603050405020304" pitchFamily="18" charset="0"/>
                <a:cs typeface="Times New Roman" panose="02020603050405020304" pitchFamily="18" charset="0"/>
              </a:rPr>
              <a:t>: "blue"</a:t>
            </a:r>
          </a:p>
          <a:p>
            <a:pPr marL="0" indent="0">
              <a:buNone/>
            </a:pPr>
            <a:r>
              <a:rPr lang="en-US" sz="2400" dirty="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delete </a:t>
            </a:r>
            <a:r>
              <a:rPr lang="en-US" sz="2400" dirty="0" err="1">
                <a:latin typeface="Times New Roman" panose="02020603050405020304" pitchFamily="18" charset="0"/>
                <a:cs typeface="Times New Roman" panose="02020603050405020304" pitchFamily="18" charset="0"/>
              </a:rPr>
              <a:t>person.age</a:t>
            </a:r>
            <a:r>
              <a:rPr lang="en-US" sz="2400" dirty="0">
                <a:latin typeface="Times New Roman" panose="02020603050405020304" pitchFamily="18" charset="0"/>
                <a:cs typeface="Times New Roman" panose="02020603050405020304" pitchFamily="18" charset="0"/>
              </a:rPr>
              <a:t>;</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7287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Objects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sp>
        <p:nvSpPr>
          <p:cNvPr id="11" name="Content Placeholder 2"/>
          <p:cNvSpPr>
            <a:spLocks noGrp="1"/>
          </p:cNvSpPr>
          <p:nvPr>
            <p:ph idx="1"/>
          </p:nvPr>
        </p:nvSpPr>
        <p:spPr>
          <a:xfrm>
            <a:off x="393111" y="1580493"/>
            <a:ext cx="10972800" cy="4625609"/>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let user = {</a:t>
            </a:r>
          </a:p>
          <a:p>
            <a:pPr marL="0" indent="0">
              <a:buNone/>
            </a:pPr>
            <a:r>
              <a:rPr lang="en-US" sz="2400" dirty="0">
                <a:latin typeface="Times New Roman" panose="02020603050405020304" pitchFamily="18" charset="0"/>
                <a:cs typeface="Times New Roman" panose="02020603050405020304" pitchFamily="18" charset="0"/>
              </a:rPr>
              <a:t>  name: "John",</a:t>
            </a:r>
          </a:p>
          <a:p>
            <a:pPr marL="0" indent="0">
              <a:buNone/>
            </a:pPr>
            <a:r>
              <a:rPr lang="en-US" sz="2400" dirty="0">
                <a:latin typeface="Times New Roman" panose="02020603050405020304" pitchFamily="18" charset="0"/>
                <a:cs typeface="Times New Roman" panose="02020603050405020304" pitchFamily="18" charset="0"/>
              </a:rPr>
              <a:t>  age: 30,</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isAdmin</a:t>
            </a:r>
            <a:r>
              <a:rPr lang="en-US" sz="2400" dirty="0">
                <a:latin typeface="Times New Roman" panose="02020603050405020304" pitchFamily="18" charset="0"/>
                <a:cs typeface="Times New Roman" panose="02020603050405020304" pitchFamily="18" charset="0"/>
              </a:rPr>
              <a:t>: true</a:t>
            </a:r>
          </a:p>
          <a:p>
            <a:pPr marL="0" indent="0">
              <a:buNone/>
            </a:pPr>
            <a:r>
              <a:rPr lang="en-US" sz="2400" dirty="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for (let key in user) {</a:t>
            </a:r>
          </a:p>
          <a:p>
            <a:pPr marL="0" indent="0">
              <a:buNone/>
            </a:pPr>
            <a:r>
              <a:rPr lang="en-US" sz="2400" dirty="0">
                <a:latin typeface="Times New Roman" panose="02020603050405020304" pitchFamily="18" charset="0"/>
                <a:cs typeface="Times New Roman" panose="02020603050405020304" pitchFamily="18" charset="0"/>
              </a:rPr>
              <a:t>  // keys</a:t>
            </a:r>
          </a:p>
          <a:p>
            <a:pPr marL="0" indent="0">
              <a:buNone/>
            </a:pPr>
            <a:r>
              <a:rPr lang="en-US" sz="2400" dirty="0">
                <a:latin typeface="Times New Roman" panose="02020603050405020304" pitchFamily="18" charset="0"/>
                <a:cs typeface="Times New Roman" panose="02020603050405020304" pitchFamily="18" charset="0"/>
              </a:rPr>
              <a:t>  alert( key );  // name, age, </a:t>
            </a:r>
            <a:r>
              <a:rPr lang="en-US" sz="2400" dirty="0" err="1">
                <a:latin typeface="Times New Roman" panose="02020603050405020304" pitchFamily="18" charset="0"/>
                <a:cs typeface="Times New Roman" panose="02020603050405020304" pitchFamily="18" charset="0"/>
              </a:rPr>
              <a:t>isAdmin</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 values for the keys</a:t>
            </a:r>
          </a:p>
          <a:p>
            <a:pPr marL="0" indent="0">
              <a:buNone/>
            </a:pPr>
            <a:r>
              <a:rPr lang="en-US" sz="2400" dirty="0">
                <a:latin typeface="Times New Roman" panose="02020603050405020304" pitchFamily="18" charset="0"/>
                <a:cs typeface="Times New Roman" panose="02020603050405020304" pitchFamily="18" charset="0"/>
              </a:rPr>
              <a:t>  alert( user[key] ); // John, 30, true</a:t>
            </a:r>
          </a:p>
          <a:p>
            <a:pPr marL="0" indent="0">
              <a:buNone/>
            </a:pPr>
            <a:r>
              <a:rPr lang="en-US" sz="2400" dirty="0">
                <a:latin typeface="Times New Roman" panose="02020603050405020304" pitchFamily="18" charset="0"/>
                <a:cs typeface="Times New Roman" panose="02020603050405020304" pitchFamily="18" charset="0"/>
              </a:rPr>
              <a:t>}</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7576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Nested Objects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sp>
        <p:nvSpPr>
          <p:cNvPr id="11" name="Content Placeholder 2"/>
          <p:cNvSpPr>
            <a:spLocks noGrp="1"/>
          </p:cNvSpPr>
          <p:nvPr>
            <p:ph idx="1"/>
          </p:nvPr>
        </p:nvSpPr>
        <p:spPr>
          <a:xfrm>
            <a:off x="393111" y="1487114"/>
            <a:ext cx="10972800" cy="4625609"/>
          </a:xfrm>
        </p:spPr>
        <p:txBody>
          <a:bodyPr>
            <a:noAutofit/>
          </a:bodyPr>
          <a:lstStyle/>
          <a:p>
            <a:pPr marL="0" indent="0">
              <a:buNone/>
            </a:pPr>
            <a:r>
              <a:rPr lang="en-US" sz="2400" b="1" u="sng" dirty="0"/>
              <a:t>Nested Objects</a:t>
            </a:r>
          </a:p>
          <a:p>
            <a:pPr marL="0" indent="0">
              <a:buNone/>
            </a:pPr>
            <a:endParaRPr lang="en-US" sz="2400" dirty="0"/>
          </a:p>
          <a:p>
            <a:pPr marL="0" indent="0">
              <a:buNone/>
            </a:pPr>
            <a:r>
              <a:rPr lang="en-US" sz="2400" dirty="0"/>
              <a:t>Values in an object can be another object:</a:t>
            </a:r>
          </a:p>
          <a:p>
            <a:pPr marL="0" indent="0">
              <a:buNone/>
            </a:pPr>
            <a:r>
              <a:rPr lang="en-US" sz="2400" dirty="0"/>
              <a:t>Example</a:t>
            </a:r>
          </a:p>
          <a:p>
            <a:pPr marL="0" indent="0">
              <a:buNone/>
            </a:pPr>
            <a:r>
              <a:rPr lang="en-US" sz="2400" dirty="0" err="1"/>
              <a:t>myObj</a:t>
            </a:r>
            <a:r>
              <a:rPr lang="en-US" sz="2400" dirty="0"/>
              <a:t> = {</a:t>
            </a:r>
          </a:p>
          <a:p>
            <a:pPr marL="0" indent="0">
              <a:buNone/>
            </a:pPr>
            <a:r>
              <a:rPr lang="en-US" sz="2400" dirty="0"/>
              <a:t>  </a:t>
            </a:r>
            <a:r>
              <a:rPr lang="en-US" sz="2400" dirty="0" err="1"/>
              <a:t>name:"John</a:t>
            </a:r>
            <a:r>
              <a:rPr lang="en-US" sz="2400" dirty="0"/>
              <a:t>",</a:t>
            </a:r>
          </a:p>
          <a:p>
            <a:pPr marL="0" indent="0">
              <a:buNone/>
            </a:pPr>
            <a:r>
              <a:rPr lang="en-US" sz="2400" dirty="0"/>
              <a:t>  age:30,</a:t>
            </a:r>
          </a:p>
          <a:p>
            <a:pPr marL="0" indent="0">
              <a:buNone/>
            </a:pPr>
            <a:r>
              <a:rPr lang="en-US" sz="2400" dirty="0"/>
              <a:t>  cars: {</a:t>
            </a:r>
          </a:p>
          <a:p>
            <a:pPr marL="0" indent="0">
              <a:buNone/>
            </a:pPr>
            <a:r>
              <a:rPr lang="en-US" sz="2400" dirty="0"/>
              <a:t>    car1:"Ford",</a:t>
            </a:r>
          </a:p>
          <a:p>
            <a:pPr marL="0" indent="0">
              <a:buNone/>
            </a:pPr>
            <a:r>
              <a:rPr lang="en-US" sz="2400" dirty="0"/>
              <a:t>    car2:"BMW",</a:t>
            </a:r>
          </a:p>
          <a:p>
            <a:pPr marL="0" indent="0">
              <a:buNone/>
            </a:pPr>
            <a:r>
              <a:rPr lang="en-US" sz="2400" dirty="0"/>
              <a:t>    car3:"Fiat"</a:t>
            </a:r>
          </a:p>
          <a:p>
            <a:pPr marL="0" indent="0">
              <a:buNone/>
            </a:pPr>
            <a:r>
              <a:rPr lang="en-US" sz="2400" dirty="0"/>
              <a:t>  }</a:t>
            </a:r>
          </a:p>
          <a:p>
            <a:pPr marL="0" indent="0">
              <a:buNone/>
            </a:pPr>
            <a:r>
              <a:rPr lang="en-US" sz="2400" dirty="0"/>
              <a:t>}</a:t>
            </a:r>
            <a:endParaRPr lang="en-GB" sz="2400" dirty="0"/>
          </a:p>
        </p:txBody>
      </p:sp>
    </p:spTree>
    <p:extLst>
      <p:ext uri="{BB962C8B-B14F-4D97-AF65-F5344CB8AC3E}">
        <p14:creationId xmlns:p14="http://schemas.microsoft.com/office/powerpoint/2010/main" val="286109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Objects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sp>
        <p:nvSpPr>
          <p:cNvPr id="11" name="Content Placeholder 2"/>
          <p:cNvSpPr>
            <a:spLocks noGrp="1"/>
          </p:cNvSpPr>
          <p:nvPr>
            <p:ph idx="1"/>
          </p:nvPr>
        </p:nvSpPr>
        <p:spPr>
          <a:xfrm>
            <a:off x="609600" y="1775192"/>
            <a:ext cx="10972800" cy="4625609"/>
          </a:xfrm>
        </p:spPr>
        <p:txBody>
          <a:bodyPr>
            <a:normAutofit/>
          </a:bodyPr>
          <a:lstStyle/>
          <a:p>
            <a:pPr marL="0" indent="0">
              <a:buNone/>
            </a:pPr>
            <a:r>
              <a:rPr lang="en-US" sz="2400" dirty="0"/>
              <a:t>You can access nested objects using the dot notation or the bracket notation:</a:t>
            </a:r>
          </a:p>
          <a:p>
            <a:pPr marL="0" indent="0">
              <a:buNone/>
            </a:pPr>
            <a:r>
              <a:rPr lang="en-US" sz="2400" dirty="0"/>
              <a:t>Example</a:t>
            </a:r>
          </a:p>
          <a:p>
            <a:pPr marL="0" indent="0">
              <a:buNone/>
            </a:pPr>
            <a:r>
              <a:rPr lang="en-US" sz="2400" dirty="0"/>
              <a:t>myObj.cars.car2;</a:t>
            </a:r>
            <a:endParaRPr lang="en-GB" sz="2400" dirty="0"/>
          </a:p>
        </p:txBody>
      </p:sp>
    </p:spTree>
    <p:extLst>
      <p:ext uri="{BB962C8B-B14F-4D97-AF65-F5344CB8AC3E}">
        <p14:creationId xmlns:p14="http://schemas.microsoft.com/office/powerpoint/2010/main" val="16757565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Objects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sp>
        <p:nvSpPr>
          <p:cNvPr id="11" name="Content Placeholder 2"/>
          <p:cNvSpPr>
            <a:spLocks noGrp="1"/>
          </p:cNvSpPr>
          <p:nvPr>
            <p:ph idx="1"/>
          </p:nvPr>
        </p:nvSpPr>
        <p:spPr>
          <a:xfrm>
            <a:off x="609600" y="1775192"/>
            <a:ext cx="10972800" cy="4625609"/>
          </a:xfrm>
        </p:spPr>
        <p:txBody>
          <a:bodyPr>
            <a:normAutofit fontScale="92500" lnSpcReduction="10000"/>
          </a:bodyPr>
          <a:lstStyle/>
          <a:p>
            <a:pPr marL="0" indent="0">
              <a:buNone/>
            </a:pPr>
            <a:r>
              <a:rPr lang="en-US" sz="2400" b="1" dirty="0"/>
              <a:t>Write the function </a:t>
            </a:r>
            <a:r>
              <a:rPr lang="en-US" sz="2400" b="1" dirty="0" err="1"/>
              <a:t>isEmpty</a:t>
            </a:r>
            <a:r>
              <a:rPr lang="en-US" sz="2400" b="1" dirty="0"/>
              <a:t>(obj) which returns true if the object has no properties, false otherwise.</a:t>
            </a:r>
          </a:p>
          <a:p>
            <a:pPr marL="0" indent="0">
              <a:buNone/>
            </a:pPr>
            <a:endParaRPr lang="en-US" sz="2400" dirty="0"/>
          </a:p>
          <a:p>
            <a:pPr marL="0" indent="0">
              <a:buNone/>
            </a:pPr>
            <a:r>
              <a:rPr lang="en-US" sz="2400" dirty="0"/>
              <a:t>Should work like that:</a:t>
            </a:r>
          </a:p>
          <a:p>
            <a:pPr marL="0" indent="0">
              <a:buNone/>
            </a:pPr>
            <a:endParaRPr lang="en-US" sz="2400" dirty="0"/>
          </a:p>
          <a:p>
            <a:pPr marL="0" indent="0">
              <a:buNone/>
            </a:pPr>
            <a:r>
              <a:rPr lang="en-US" sz="2400" dirty="0"/>
              <a:t>let schedule = {};</a:t>
            </a:r>
          </a:p>
          <a:p>
            <a:pPr marL="0" indent="0">
              <a:buNone/>
            </a:pPr>
            <a:endParaRPr lang="en-US" sz="2400" dirty="0"/>
          </a:p>
          <a:p>
            <a:pPr marL="0" indent="0">
              <a:buNone/>
            </a:pPr>
            <a:r>
              <a:rPr lang="en-US" sz="2400" dirty="0"/>
              <a:t>alert( </a:t>
            </a:r>
            <a:r>
              <a:rPr lang="en-US" sz="2400" dirty="0" err="1"/>
              <a:t>isEmpty</a:t>
            </a:r>
            <a:r>
              <a:rPr lang="en-US" sz="2400" dirty="0"/>
              <a:t>(schedule) ); // true</a:t>
            </a:r>
          </a:p>
          <a:p>
            <a:pPr marL="0" indent="0">
              <a:buNone/>
            </a:pPr>
            <a:endParaRPr lang="en-US" sz="2400" dirty="0"/>
          </a:p>
          <a:p>
            <a:pPr marL="0" indent="0">
              <a:buNone/>
            </a:pPr>
            <a:r>
              <a:rPr lang="en-US" sz="2400" dirty="0"/>
              <a:t>schedule["8:30"] = "get up";</a:t>
            </a:r>
          </a:p>
          <a:p>
            <a:pPr marL="0" indent="0">
              <a:buNone/>
            </a:pPr>
            <a:endParaRPr lang="en-US" sz="2400" dirty="0"/>
          </a:p>
          <a:p>
            <a:pPr marL="0" indent="0">
              <a:buNone/>
            </a:pPr>
            <a:r>
              <a:rPr lang="en-US" sz="2400" dirty="0"/>
              <a:t>alert( </a:t>
            </a:r>
            <a:r>
              <a:rPr lang="en-US" sz="2400" dirty="0" err="1"/>
              <a:t>isEmpty</a:t>
            </a:r>
            <a:r>
              <a:rPr lang="en-US" sz="2400" dirty="0"/>
              <a:t>(schedule) ); // false</a:t>
            </a:r>
            <a:endParaRPr lang="en-GB" sz="2400" dirty="0"/>
          </a:p>
          <a:p>
            <a:pPr marL="0" indent="0">
              <a:buNone/>
            </a:pPr>
            <a:endParaRPr lang="en-GB" sz="2400" dirty="0"/>
          </a:p>
        </p:txBody>
      </p:sp>
    </p:spTree>
    <p:extLst>
      <p:ext uri="{BB962C8B-B14F-4D97-AF65-F5344CB8AC3E}">
        <p14:creationId xmlns:p14="http://schemas.microsoft.com/office/powerpoint/2010/main" val="14643812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Objects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sp>
        <p:nvSpPr>
          <p:cNvPr id="11" name="Content Placeholder 2"/>
          <p:cNvSpPr>
            <a:spLocks noGrp="1"/>
          </p:cNvSpPr>
          <p:nvPr>
            <p:ph idx="1"/>
          </p:nvPr>
        </p:nvSpPr>
        <p:spPr>
          <a:xfrm>
            <a:off x="609600" y="1775192"/>
            <a:ext cx="10972800" cy="4625609"/>
          </a:xfrm>
        </p:spPr>
        <p:txBody>
          <a:bodyPr>
            <a:normAutofit/>
          </a:bodyPr>
          <a:lstStyle/>
          <a:p>
            <a:pPr marL="0" indent="0">
              <a:buNone/>
            </a:pPr>
            <a:r>
              <a:rPr lang="en-US" sz="2400" dirty="0"/>
              <a:t>let fruit = prompt("Which fruit to buy?", "apple");</a:t>
            </a:r>
          </a:p>
          <a:p>
            <a:pPr marL="0" indent="0">
              <a:buNone/>
            </a:pPr>
            <a:r>
              <a:rPr lang="en-US" sz="2400" dirty="0"/>
              <a:t>let bag = {};</a:t>
            </a:r>
          </a:p>
          <a:p>
            <a:pPr marL="0" indent="0">
              <a:buNone/>
            </a:pPr>
            <a:endParaRPr lang="en-US" sz="2400" dirty="0"/>
          </a:p>
          <a:p>
            <a:pPr marL="0" indent="0">
              <a:buNone/>
            </a:pPr>
            <a:r>
              <a:rPr lang="en-US" sz="2400" dirty="0"/>
              <a:t>// take property name from the fruit variable</a:t>
            </a:r>
          </a:p>
          <a:p>
            <a:pPr marL="0" indent="0">
              <a:buNone/>
            </a:pPr>
            <a:r>
              <a:rPr lang="en-US" sz="2400" dirty="0"/>
              <a:t>bag[fruit] = 5;</a:t>
            </a:r>
            <a:endParaRPr lang="en-GB" sz="2400" dirty="0"/>
          </a:p>
        </p:txBody>
      </p:sp>
    </p:spTree>
    <p:extLst>
      <p:ext uri="{BB962C8B-B14F-4D97-AF65-F5344CB8AC3E}">
        <p14:creationId xmlns:p14="http://schemas.microsoft.com/office/powerpoint/2010/main" val="8218951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Objects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sp>
        <p:nvSpPr>
          <p:cNvPr id="11" name="Content Placeholder 2"/>
          <p:cNvSpPr>
            <a:spLocks noGrp="1"/>
          </p:cNvSpPr>
          <p:nvPr>
            <p:ph idx="1"/>
          </p:nvPr>
        </p:nvSpPr>
        <p:spPr>
          <a:xfrm>
            <a:off x="609600" y="1775192"/>
            <a:ext cx="10972800" cy="4625609"/>
          </a:xfrm>
        </p:spPr>
        <p:txBody>
          <a:bodyPr>
            <a:normAutofit/>
          </a:bodyPr>
          <a:lstStyle/>
          <a:p>
            <a:pPr marL="0" indent="0">
              <a:buNone/>
            </a:pPr>
            <a:r>
              <a:rPr lang="en-US" sz="2400" dirty="0"/>
              <a:t>let salaries = {</a:t>
            </a:r>
          </a:p>
          <a:p>
            <a:pPr marL="0" indent="0">
              <a:buNone/>
            </a:pPr>
            <a:r>
              <a:rPr lang="en-US" sz="2400" dirty="0"/>
              <a:t>  John: 100,</a:t>
            </a:r>
          </a:p>
          <a:p>
            <a:pPr marL="0" indent="0">
              <a:buNone/>
            </a:pPr>
            <a:r>
              <a:rPr lang="en-US" sz="2400" dirty="0"/>
              <a:t>  Ann: 160,</a:t>
            </a:r>
          </a:p>
          <a:p>
            <a:pPr marL="0" indent="0">
              <a:buNone/>
            </a:pPr>
            <a:r>
              <a:rPr lang="en-US" sz="2400" dirty="0"/>
              <a:t>  Pete: 130</a:t>
            </a:r>
          </a:p>
          <a:p>
            <a:pPr marL="0" indent="0">
              <a:buNone/>
            </a:pPr>
            <a:r>
              <a:rPr lang="en-US" sz="2400" dirty="0"/>
              <a:t>}</a:t>
            </a:r>
          </a:p>
          <a:p>
            <a:pPr marL="0" indent="0">
              <a:buNone/>
            </a:pPr>
            <a:r>
              <a:rPr lang="en-US" sz="2400" dirty="0"/>
              <a:t>Write the code to sum all salaries and store in the variable sum. Should be 390 in the example above.</a:t>
            </a:r>
          </a:p>
          <a:p>
            <a:pPr marL="0" indent="0">
              <a:buNone/>
            </a:pPr>
            <a:endParaRPr lang="en-US" sz="2400" dirty="0"/>
          </a:p>
          <a:p>
            <a:pPr marL="0" indent="0">
              <a:buNone/>
            </a:pPr>
            <a:r>
              <a:rPr lang="en-US" sz="2400" dirty="0"/>
              <a:t>If salaries is empty, then the result must be 0.</a:t>
            </a:r>
            <a:endParaRPr lang="en-GB" sz="2400" dirty="0"/>
          </a:p>
        </p:txBody>
      </p:sp>
    </p:spTree>
    <p:extLst>
      <p:ext uri="{BB962C8B-B14F-4D97-AF65-F5344CB8AC3E}">
        <p14:creationId xmlns:p14="http://schemas.microsoft.com/office/powerpoint/2010/main" val="583318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Objects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sp>
        <p:nvSpPr>
          <p:cNvPr id="11" name="Content Placeholder 2"/>
          <p:cNvSpPr>
            <a:spLocks noGrp="1"/>
          </p:cNvSpPr>
          <p:nvPr>
            <p:ph idx="1"/>
          </p:nvPr>
        </p:nvSpPr>
        <p:spPr>
          <a:xfrm>
            <a:off x="609600" y="1775192"/>
            <a:ext cx="10972800" cy="4625609"/>
          </a:xfrm>
        </p:spPr>
        <p:txBody>
          <a:bodyPr>
            <a:normAutofit/>
          </a:bodyPr>
          <a:lstStyle/>
          <a:p>
            <a:pPr marL="0" indent="0">
              <a:buNone/>
            </a:pPr>
            <a:r>
              <a:rPr lang="en-GB" sz="2400" b="1" u="sng" dirty="0">
                <a:solidFill>
                  <a:srgbClr val="FF0000"/>
                </a:solidFill>
              </a:rPr>
              <a:t>Creating a JavaScript Object</a:t>
            </a:r>
          </a:p>
          <a:p>
            <a:pPr marL="0" indent="0">
              <a:buNone/>
            </a:pPr>
            <a:endParaRPr lang="en-US" sz="2400" dirty="0"/>
          </a:p>
          <a:p>
            <a:pPr marL="0" indent="0">
              <a:buNone/>
            </a:pPr>
            <a:r>
              <a:rPr lang="en-US" sz="2400" dirty="0"/>
              <a:t>There are different ways to create new objects:</a:t>
            </a:r>
          </a:p>
          <a:p>
            <a:endParaRPr lang="en-US" sz="2400" dirty="0"/>
          </a:p>
          <a:p>
            <a:r>
              <a:rPr lang="en-US" sz="2400" dirty="0"/>
              <a:t>    Create a single object, using an object literal.</a:t>
            </a:r>
          </a:p>
          <a:p>
            <a:r>
              <a:rPr lang="en-US" sz="2400" dirty="0"/>
              <a:t>    Create a single object, with the keyword new.</a:t>
            </a:r>
          </a:p>
          <a:p>
            <a:r>
              <a:rPr lang="en-US" sz="2400" dirty="0"/>
              <a:t>    Define an object constructor, and then create objects of the constructed type.</a:t>
            </a:r>
            <a:endParaRPr lang="en-GB" sz="2400" dirty="0"/>
          </a:p>
        </p:txBody>
      </p:sp>
    </p:spTree>
    <p:extLst>
      <p:ext uri="{BB962C8B-B14F-4D97-AF65-F5344CB8AC3E}">
        <p14:creationId xmlns:p14="http://schemas.microsoft.com/office/powerpoint/2010/main" val="2750710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Objects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sp>
        <p:nvSpPr>
          <p:cNvPr id="11" name="Content Placeholder 2"/>
          <p:cNvSpPr>
            <a:spLocks noGrp="1"/>
          </p:cNvSpPr>
          <p:nvPr>
            <p:ph idx="1"/>
          </p:nvPr>
        </p:nvSpPr>
        <p:spPr>
          <a:xfrm>
            <a:off x="609600" y="1775192"/>
            <a:ext cx="10972800" cy="4625609"/>
          </a:xfrm>
        </p:spPr>
        <p:txBody>
          <a:bodyPr>
            <a:normAutofit fontScale="92500" lnSpcReduction="20000"/>
          </a:bodyPr>
          <a:lstStyle/>
          <a:p>
            <a:pPr marL="0" indent="0">
              <a:buNone/>
            </a:pPr>
            <a:r>
              <a:rPr lang="en-US" sz="2400" dirty="0"/>
              <a:t>let salaries = {</a:t>
            </a:r>
          </a:p>
          <a:p>
            <a:pPr marL="0" indent="0">
              <a:buNone/>
            </a:pPr>
            <a:r>
              <a:rPr lang="en-US" sz="2400" dirty="0"/>
              <a:t>  John: 100,</a:t>
            </a:r>
          </a:p>
          <a:p>
            <a:pPr marL="0" indent="0">
              <a:buNone/>
            </a:pPr>
            <a:r>
              <a:rPr lang="en-US" sz="2400" dirty="0"/>
              <a:t>  Ann: 160,</a:t>
            </a:r>
          </a:p>
          <a:p>
            <a:pPr marL="0" indent="0">
              <a:buNone/>
            </a:pPr>
            <a:r>
              <a:rPr lang="en-US" sz="2400" dirty="0"/>
              <a:t>  Pete: 130</a:t>
            </a:r>
          </a:p>
          <a:p>
            <a:pPr marL="0" indent="0">
              <a:buNone/>
            </a:pPr>
            <a:r>
              <a:rPr lang="en-US" sz="2400" dirty="0"/>
              <a:t>};</a:t>
            </a:r>
          </a:p>
          <a:p>
            <a:pPr marL="0" indent="0">
              <a:buNone/>
            </a:pPr>
            <a:endParaRPr lang="en-US" sz="2400" dirty="0"/>
          </a:p>
          <a:p>
            <a:pPr marL="0" indent="0">
              <a:buNone/>
            </a:pPr>
            <a:r>
              <a:rPr lang="en-US" sz="2400" dirty="0"/>
              <a:t>let sum = 0;</a:t>
            </a:r>
          </a:p>
          <a:p>
            <a:pPr marL="0" indent="0">
              <a:buNone/>
            </a:pPr>
            <a:r>
              <a:rPr lang="en-US" sz="2400" dirty="0"/>
              <a:t>for (let key in salaries) {</a:t>
            </a:r>
          </a:p>
          <a:p>
            <a:pPr marL="0" indent="0">
              <a:buNone/>
            </a:pPr>
            <a:r>
              <a:rPr lang="en-US" sz="2400" dirty="0"/>
              <a:t>  sum += salaries[key];</a:t>
            </a:r>
          </a:p>
          <a:p>
            <a:pPr marL="0" indent="0">
              <a:buNone/>
            </a:pPr>
            <a:r>
              <a:rPr lang="en-US" sz="2400" dirty="0"/>
              <a:t>}</a:t>
            </a:r>
          </a:p>
          <a:p>
            <a:pPr marL="0" indent="0">
              <a:buNone/>
            </a:pPr>
            <a:endParaRPr lang="en-US" sz="2400" dirty="0"/>
          </a:p>
          <a:p>
            <a:pPr marL="0" indent="0">
              <a:buNone/>
            </a:pPr>
            <a:r>
              <a:rPr lang="en-US" sz="2400" dirty="0"/>
              <a:t>alert(sum); // 390</a:t>
            </a:r>
            <a:endParaRPr lang="en-GB" sz="2400" dirty="0"/>
          </a:p>
        </p:txBody>
      </p:sp>
    </p:spTree>
    <p:extLst>
      <p:ext uri="{BB962C8B-B14F-4D97-AF65-F5344CB8AC3E}">
        <p14:creationId xmlns:p14="http://schemas.microsoft.com/office/powerpoint/2010/main" val="22080098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Objects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sp>
        <p:nvSpPr>
          <p:cNvPr id="11" name="Content Placeholder 2"/>
          <p:cNvSpPr>
            <a:spLocks noGrp="1"/>
          </p:cNvSpPr>
          <p:nvPr>
            <p:ph idx="1"/>
          </p:nvPr>
        </p:nvSpPr>
        <p:spPr>
          <a:xfrm>
            <a:off x="393111" y="1513221"/>
            <a:ext cx="10972800" cy="5092538"/>
          </a:xfrm>
        </p:spPr>
        <p:txBody>
          <a:bodyPr>
            <a:normAutofit fontScale="92500" lnSpcReduction="10000"/>
          </a:bodyPr>
          <a:lstStyle/>
          <a:p>
            <a:pPr marL="0" indent="0">
              <a:buNone/>
            </a:pPr>
            <a:r>
              <a:rPr lang="en-US" sz="2400" dirty="0">
                <a:latin typeface="Times New Roman" panose="02020603050405020304" pitchFamily="18" charset="0"/>
                <a:cs typeface="Times New Roman" panose="02020603050405020304" pitchFamily="18" charset="0"/>
              </a:rPr>
              <a:t>Create Objects: Constructor Function Vs Object Literal</a:t>
            </a:r>
          </a:p>
          <a:p>
            <a:pPr marL="0" indent="0">
              <a:buNone/>
            </a:pPr>
            <a:r>
              <a:rPr lang="en-US" sz="2400" dirty="0">
                <a:latin typeface="Times New Roman" panose="02020603050405020304" pitchFamily="18" charset="0"/>
                <a:cs typeface="Times New Roman" panose="02020603050405020304" pitchFamily="18" charset="0"/>
              </a:rPr>
              <a:t>    Object Literal is generally used to create a single object. The constructor function is useful if you want to create multiple objects. For example,</a:t>
            </a:r>
          </a:p>
          <a:p>
            <a:pPr marL="0" indent="0">
              <a:buNone/>
            </a:pPr>
            <a:r>
              <a:rPr lang="en-US" sz="2400" dirty="0">
                <a:latin typeface="Times New Roman" panose="02020603050405020304" pitchFamily="18" charset="0"/>
                <a:cs typeface="Times New Roman" panose="02020603050405020304" pitchFamily="18" charset="0"/>
              </a:rPr>
              <a:t>// using object literal</a:t>
            </a:r>
          </a:p>
          <a:p>
            <a:pPr marL="0" indent="0">
              <a:buNone/>
            </a:pPr>
            <a:r>
              <a:rPr lang="en-US" sz="2400" dirty="0">
                <a:latin typeface="Times New Roman" panose="02020603050405020304" pitchFamily="18" charset="0"/>
                <a:cs typeface="Times New Roman" panose="02020603050405020304" pitchFamily="18" charset="0"/>
              </a:rPr>
              <a:t>let person = {</a:t>
            </a:r>
          </a:p>
          <a:p>
            <a:pPr marL="0" indent="0">
              <a:buNone/>
            </a:pPr>
            <a:r>
              <a:rPr lang="en-US" sz="2400" dirty="0">
                <a:latin typeface="Times New Roman" panose="02020603050405020304" pitchFamily="18" charset="0"/>
                <a:cs typeface="Times New Roman" panose="02020603050405020304" pitchFamily="18" charset="0"/>
              </a:rPr>
              <a:t>    name: 'Sam'</a:t>
            </a:r>
          </a:p>
          <a:p>
            <a:pPr marL="0" indent="0">
              <a:buNone/>
            </a:pP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using constructor function</a:t>
            </a:r>
          </a:p>
          <a:p>
            <a:pPr marL="0" indent="0">
              <a:buNone/>
            </a:pPr>
            <a:r>
              <a:rPr lang="en-US" sz="2400" dirty="0">
                <a:latin typeface="Times New Roman" panose="02020603050405020304" pitchFamily="18" charset="0"/>
                <a:cs typeface="Times New Roman" panose="02020603050405020304" pitchFamily="18" charset="0"/>
              </a:rPr>
              <a:t>function Person () {</a:t>
            </a:r>
          </a:p>
          <a:p>
            <a:pPr marL="0" indent="0">
              <a:buNone/>
            </a:pPr>
            <a:r>
              <a:rPr lang="en-US" sz="2400" dirty="0">
                <a:latin typeface="Times New Roman" panose="02020603050405020304" pitchFamily="18" charset="0"/>
                <a:cs typeface="Times New Roman" panose="02020603050405020304" pitchFamily="18" charset="0"/>
              </a:rPr>
              <a:t>    this.name = 'Sam'</a:t>
            </a:r>
          </a:p>
          <a:p>
            <a:pPr marL="0" indent="0">
              <a:buNone/>
            </a:pP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let person1 = new Person();</a:t>
            </a:r>
          </a:p>
          <a:p>
            <a:pPr marL="0" indent="0">
              <a:buNone/>
            </a:pPr>
            <a:r>
              <a:rPr lang="en-US" sz="2400" dirty="0">
                <a:latin typeface="Times New Roman" panose="02020603050405020304" pitchFamily="18" charset="0"/>
                <a:cs typeface="Times New Roman" panose="02020603050405020304" pitchFamily="18" charset="0"/>
              </a:rPr>
              <a:t>let person2 = new Person();</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1187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Objects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sp>
        <p:nvSpPr>
          <p:cNvPr id="11" name="Content Placeholder 2"/>
          <p:cNvSpPr>
            <a:spLocks noGrp="1"/>
          </p:cNvSpPr>
          <p:nvPr>
            <p:ph idx="1"/>
          </p:nvPr>
        </p:nvSpPr>
        <p:spPr>
          <a:xfrm>
            <a:off x="490331" y="1487114"/>
            <a:ext cx="10972800" cy="4625609"/>
          </a:xfrm>
        </p:spPr>
        <p:txBody>
          <a:bodyPr>
            <a:noAutofit/>
          </a:bodyPr>
          <a:lstStyle/>
          <a:p>
            <a:pPr marL="0" indent="0">
              <a:buNone/>
            </a:pPr>
            <a:r>
              <a:rPr lang="en-US" sz="2400" dirty="0"/>
              <a:t> Each object created from the constructor function is unique. You can have the same properties as the constructor function or add a new property to one particular object. For example,</a:t>
            </a:r>
          </a:p>
          <a:p>
            <a:pPr marL="0" indent="0">
              <a:buNone/>
            </a:pPr>
            <a:r>
              <a:rPr lang="en-US" sz="2400" dirty="0"/>
              <a:t>// using constructor function</a:t>
            </a:r>
          </a:p>
          <a:p>
            <a:pPr marL="0" indent="0">
              <a:buNone/>
            </a:pPr>
            <a:r>
              <a:rPr lang="en-US" sz="2400" dirty="0"/>
              <a:t>function Person () {</a:t>
            </a:r>
          </a:p>
          <a:p>
            <a:pPr marL="0" indent="0">
              <a:buNone/>
            </a:pPr>
            <a:r>
              <a:rPr lang="en-US" sz="2400" dirty="0"/>
              <a:t>    this.name = 'Sam'</a:t>
            </a:r>
          </a:p>
          <a:p>
            <a:pPr marL="0" indent="0">
              <a:buNone/>
            </a:pPr>
            <a:r>
              <a:rPr lang="en-US" sz="2400" dirty="0"/>
              <a:t>}</a:t>
            </a:r>
          </a:p>
          <a:p>
            <a:pPr marL="0" indent="0">
              <a:buNone/>
            </a:pPr>
            <a:r>
              <a:rPr lang="en-US" sz="2400" dirty="0"/>
              <a:t>let person1 = new Person();</a:t>
            </a:r>
          </a:p>
          <a:p>
            <a:pPr marL="0" indent="0">
              <a:buNone/>
            </a:pPr>
            <a:r>
              <a:rPr lang="en-US" sz="2400" dirty="0"/>
              <a:t>let person2 = new Person();</a:t>
            </a:r>
          </a:p>
          <a:p>
            <a:pPr marL="0" indent="0">
              <a:buNone/>
            </a:pPr>
            <a:endParaRPr lang="en-US" sz="2400" dirty="0"/>
          </a:p>
          <a:p>
            <a:pPr marL="0" indent="0">
              <a:buNone/>
            </a:pPr>
            <a:r>
              <a:rPr lang="en-US" sz="2400" dirty="0"/>
              <a:t>// adding new property to person1</a:t>
            </a:r>
          </a:p>
          <a:p>
            <a:pPr marL="0" indent="0">
              <a:buNone/>
            </a:pPr>
            <a:r>
              <a:rPr lang="en-US" sz="2400" dirty="0"/>
              <a:t>person1.age = 20;</a:t>
            </a:r>
            <a:endParaRPr lang="en-GB" sz="2400" dirty="0"/>
          </a:p>
        </p:txBody>
      </p:sp>
    </p:spTree>
    <p:extLst>
      <p:ext uri="{BB962C8B-B14F-4D97-AF65-F5344CB8AC3E}">
        <p14:creationId xmlns:p14="http://schemas.microsoft.com/office/powerpoint/2010/main" val="37277732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Objects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sp>
        <p:nvSpPr>
          <p:cNvPr id="11" name="Content Placeholder 2"/>
          <p:cNvSpPr>
            <a:spLocks noGrp="1"/>
          </p:cNvSpPr>
          <p:nvPr>
            <p:ph idx="1"/>
          </p:nvPr>
        </p:nvSpPr>
        <p:spPr>
          <a:xfrm>
            <a:off x="609600" y="1775192"/>
            <a:ext cx="10972800" cy="4625609"/>
          </a:xfrm>
        </p:spPr>
        <p:txBody>
          <a:bodyPr>
            <a:normAutofit/>
          </a:bodyPr>
          <a:lstStyle/>
          <a:p>
            <a:r>
              <a:rPr lang="en-US" sz="2400" dirty="0"/>
              <a:t>Now this age property is unique to person1 object and is not available to person2 object.</a:t>
            </a:r>
          </a:p>
          <a:p>
            <a:r>
              <a:rPr lang="en-US" sz="2400" dirty="0"/>
              <a:t>However, if an object is created with an object literal, and if a variable is defined with that object value, any changes in variable value will change the original object. For example,</a:t>
            </a:r>
            <a:endParaRPr lang="en-GB" sz="2400" dirty="0"/>
          </a:p>
        </p:txBody>
      </p:sp>
    </p:spTree>
    <p:extLst>
      <p:ext uri="{BB962C8B-B14F-4D97-AF65-F5344CB8AC3E}">
        <p14:creationId xmlns:p14="http://schemas.microsoft.com/office/powerpoint/2010/main" val="39192479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Objects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sp>
        <p:nvSpPr>
          <p:cNvPr id="11" name="Content Placeholder 2"/>
          <p:cNvSpPr>
            <a:spLocks noGrp="1"/>
          </p:cNvSpPr>
          <p:nvPr>
            <p:ph idx="1"/>
          </p:nvPr>
        </p:nvSpPr>
        <p:spPr>
          <a:xfrm>
            <a:off x="490331" y="1513221"/>
            <a:ext cx="10972800" cy="4717774"/>
          </a:xfrm>
        </p:spPr>
        <p:txBody>
          <a:bodyPr>
            <a:noAutofit/>
          </a:bodyPr>
          <a:lstStyle/>
          <a:p>
            <a:pPr marL="0" indent="0">
              <a:buNone/>
            </a:pPr>
            <a:r>
              <a:rPr lang="en-GB" sz="2400" dirty="0">
                <a:latin typeface="Times New Roman" panose="02020603050405020304" pitchFamily="18" charset="0"/>
                <a:cs typeface="Times New Roman" panose="02020603050405020304" pitchFamily="18" charset="0"/>
              </a:rPr>
              <a:t>// using object lateral</a:t>
            </a:r>
          </a:p>
          <a:p>
            <a:pPr marL="0" indent="0">
              <a:buNone/>
            </a:pPr>
            <a:r>
              <a:rPr lang="en-GB" sz="2400" dirty="0">
                <a:latin typeface="Times New Roman" panose="02020603050405020304" pitchFamily="18" charset="0"/>
                <a:cs typeface="Times New Roman" panose="02020603050405020304" pitchFamily="18" charset="0"/>
              </a:rPr>
              <a:t>let person = {</a:t>
            </a:r>
          </a:p>
          <a:p>
            <a:pPr marL="0" indent="0">
              <a:buNone/>
            </a:pPr>
            <a:r>
              <a:rPr lang="en-GB" sz="2400" dirty="0">
                <a:latin typeface="Times New Roman" panose="02020603050405020304" pitchFamily="18" charset="0"/>
                <a:cs typeface="Times New Roman" panose="02020603050405020304" pitchFamily="18" charset="0"/>
              </a:rPr>
              <a:t>    name: 'Sam'</a:t>
            </a:r>
          </a:p>
          <a:p>
            <a:pPr marL="0" indent="0">
              <a:buNone/>
            </a:pPr>
            <a:r>
              <a:rPr lang="en-GB" sz="2400" dirty="0">
                <a:latin typeface="Times New Roman" panose="02020603050405020304" pitchFamily="18" charset="0"/>
                <a:cs typeface="Times New Roman" panose="02020603050405020304" pitchFamily="18" charset="0"/>
              </a:rPr>
              <a:t>}</a:t>
            </a:r>
          </a:p>
          <a:p>
            <a:pPr marL="0" indent="0">
              <a:buNone/>
            </a:pPr>
            <a:r>
              <a:rPr lang="en-GB" sz="2400" dirty="0">
                <a:latin typeface="Times New Roman" panose="02020603050405020304" pitchFamily="18" charset="0"/>
                <a:cs typeface="Times New Roman" panose="02020603050405020304" pitchFamily="18" charset="0"/>
              </a:rPr>
              <a:t>console.log(person.name); // Sam</a:t>
            </a:r>
          </a:p>
          <a:p>
            <a:pPr marL="0" indent="0">
              <a:buNone/>
            </a:pPr>
            <a:r>
              <a:rPr lang="en-GB" sz="2400" dirty="0">
                <a:latin typeface="Times New Roman" panose="02020603050405020304" pitchFamily="18" charset="0"/>
                <a:cs typeface="Times New Roman" panose="02020603050405020304" pitchFamily="18" charset="0"/>
              </a:rPr>
              <a:t>let student = person;</a:t>
            </a:r>
          </a:p>
          <a:p>
            <a:pPr marL="0" indent="0">
              <a:buNone/>
            </a:pPr>
            <a:r>
              <a:rPr lang="en-GB" sz="2400" dirty="0">
                <a:latin typeface="Times New Roman" panose="02020603050405020304" pitchFamily="18" charset="0"/>
                <a:cs typeface="Times New Roman" panose="02020603050405020304" pitchFamily="18" charset="0"/>
              </a:rPr>
              <a:t>// changes the property of an object</a:t>
            </a:r>
          </a:p>
          <a:p>
            <a:pPr marL="0" indent="0">
              <a:buNone/>
            </a:pPr>
            <a:r>
              <a:rPr lang="en-GB" sz="2400" dirty="0">
                <a:latin typeface="Times New Roman" panose="02020603050405020304" pitchFamily="18" charset="0"/>
                <a:cs typeface="Times New Roman" panose="02020603050405020304" pitchFamily="18" charset="0"/>
              </a:rPr>
              <a:t>student.name = 'John';</a:t>
            </a: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r>
              <a:rPr lang="en-GB" sz="2400" dirty="0">
                <a:latin typeface="Times New Roman" panose="02020603050405020304" pitchFamily="18" charset="0"/>
                <a:cs typeface="Times New Roman" panose="02020603050405020304" pitchFamily="18" charset="0"/>
              </a:rPr>
              <a:t>// changes the origins object property</a:t>
            </a:r>
          </a:p>
          <a:p>
            <a:pPr marL="0" indent="0">
              <a:buNone/>
            </a:pPr>
            <a:r>
              <a:rPr lang="en-GB" sz="2400" dirty="0">
                <a:latin typeface="Times New Roman" panose="02020603050405020304" pitchFamily="18" charset="0"/>
                <a:cs typeface="Times New Roman" panose="02020603050405020304" pitchFamily="18" charset="0"/>
              </a:rPr>
              <a:t>console.log(person.name); // John</a:t>
            </a:r>
          </a:p>
        </p:txBody>
      </p:sp>
    </p:spTree>
    <p:extLst>
      <p:ext uri="{BB962C8B-B14F-4D97-AF65-F5344CB8AC3E}">
        <p14:creationId xmlns:p14="http://schemas.microsoft.com/office/powerpoint/2010/main" val="9288162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Objects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sp>
        <p:nvSpPr>
          <p:cNvPr id="11" name="Content Placeholder 2"/>
          <p:cNvSpPr>
            <a:spLocks noGrp="1"/>
          </p:cNvSpPr>
          <p:nvPr>
            <p:ph idx="1"/>
          </p:nvPr>
        </p:nvSpPr>
        <p:spPr>
          <a:xfrm>
            <a:off x="371880" y="1513221"/>
            <a:ext cx="5631355" cy="4625609"/>
          </a:xfrm>
        </p:spPr>
        <p:txBody>
          <a:bodyPr>
            <a:noAutofit/>
          </a:bodyPr>
          <a:lstStyle/>
          <a:p>
            <a:pPr marL="0" indent="0">
              <a:buNone/>
            </a:pPr>
            <a:r>
              <a:rPr lang="en-US" sz="1800" b="1" u="sng" dirty="0"/>
              <a:t>Adding Properties And Methods in an Object</a:t>
            </a:r>
          </a:p>
          <a:p>
            <a:pPr marL="0" indent="0">
              <a:buNone/>
            </a:pPr>
            <a:r>
              <a:rPr lang="en-US" sz="1800" dirty="0"/>
              <a:t>You can add properties or methods in an object like this:</a:t>
            </a:r>
          </a:p>
          <a:p>
            <a:pPr marL="0" indent="0">
              <a:buNone/>
            </a:pPr>
            <a:r>
              <a:rPr lang="en-US" sz="1800" dirty="0"/>
              <a:t>// constructor function</a:t>
            </a:r>
          </a:p>
          <a:p>
            <a:pPr marL="0" indent="0">
              <a:buNone/>
            </a:pPr>
            <a:r>
              <a:rPr lang="en-US" sz="1800" dirty="0"/>
              <a:t>function Person () {</a:t>
            </a:r>
          </a:p>
          <a:p>
            <a:pPr marL="0" indent="0">
              <a:buNone/>
            </a:pPr>
            <a:r>
              <a:rPr lang="en-US" sz="1800" dirty="0"/>
              <a:t>    this.name = 'John',</a:t>
            </a:r>
          </a:p>
          <a:p>
            <a:pPr marL="0" indent="0">
              <a:buNone/>
            </a:pPr>
            <a:r>
              <a:rPr lang="en-US" sz="1800" dirty="0"/>
              <a:t>    </a:t>
            </a:r>
            <a:r>
              <a:rPr lang="en-US" sz="1800" dirty="0" err="1"/>
              <a:t>this.age</a:t>
            </a:r>
            <a:r>
              <a:rPr lang="en-US" sz="1800" dirty="0"/>
              <a:t> = 23</a:t>
            </a:r>
          </a:p>
          <a:p>
            <a:pPr marL="0" indent="0">
              <a:buNone/>
            </a:pPr>
            <a:r>
              <a:rPr lang="en-US" sz="1800" dirty="0"/>
              <a:t>}</a:t>
            </a:r>
          </a:p>
          <a:p>
            <a:pPr marL="0" indent="0">
              <a:buNone/>
            </a:pPr>
            <a:r>
              <a:rPr lang="en-US" sz="1800" dirty="0"/>
              <a:t>// creating objects</a:t>
            </a:r>
          </a:p>
          <a:p>
            <a:pPr marL="0" indent="0">
              <a:buNone/>
            </a:pPr>
            <a:r>
              <a:rPr lang="en-US" sz="1800" dirty="0"/>
              <a:t>let person1 = new Person();</a:t>
            </a:r>
          </a:p>
          <a:p>
            <a:pPr marL="0" indent="0">
              <a:buNone/>
            </a:pPr>
            <a:r>
              <a:rPr lang="en-US" sz="1800" dirty="0"/>
              <a:t>let person2 = new Person();</a:t>
            </a:r>
          </a:p>
          <a:p>
            <a:pPr marL="0" indent="0">
              <a:buNone/>
            </a:pPr>
            <a:r>
              <a:rPr lang="en-US" sz="1800" dirty="0"/>
              <a:t>// adding property to person1 object</a:t>
            </a:r>
          </a:p>
          <a:p>
            <a:pPr marL="0" indent="0">
              <a:buNone/>
            </a:pPr>
            <a:r>
              <a:rPr lang="en-US" sz="1800" dirty="0"/>
              <a:t>person1.gender = 'male';</a:t>
            </a:r>
          </a:p>
        </p:txBody>
      </p:sp>
      <p:sp>
        <p:nvSpPr>
          <p:cNvPr id="2" name="TextBox 1">
            <a:extLst>
              <a:ext uri="{FF2B5EF4-FFF2-40B4-BE49-F238E27FC236}">
                <a16:creationId xmlns:a16="http://schemas.microsoft.com/office/drawing/2014/main" id="{996B4C64-08B3-ED39-B289-AA1FBA8F52F3}"/>
              </a:ext>
            </a:extLst>
          </p:cNvPr>
          <p:cNvSpPr txBox="1"/>
          <p:nvPr/>
        </p:nvSpPr>
        <p:spPr>
          <a:xfrm>
            <a:off x="6096000" y="3466439"/>
            <a:ext cx="4837043" cy="3139321"/>
          </a:xfrm>
          <a:prstGeom prst="rect">
            <a:avLst/>
          </a:prstGeom>
          <a:noFill/>
        </p:spPr>
        <p:txBody>
          <a:bodyPr wrap="square" rtlCol="0">
            <a:spAutoFit/>
          </a:bodyPr>
          <a:lstStyle/>
          <a:p>
            <a:pPr marL="0" indent="0">
              <a:buNone/>
            </a:pPr>
            <a:r>
              <a:rPr lang="en-US" sz="1800" b="1" u="sng" dirty="0"/>
              <a:t>// adding method to person1 object</a:t>
            </a:r>
          </a:p>
          <a:p>
            <a:pPr marL="0" indent="0">
              <a:buNone/>
            </a:pPr>
            <a:r>
              <a:rPr lang="en-US" sz="1800" dirty="0"/>
              <a:t>person1.greet = function () {</a:t>
            </a:r>
          </a:p>
          <a:p>
            <a:pPr marL="0" indent="0">
              <a:buNone/>
            </a:pPr>
            <a:r>
              <a:rPr lang="en-US" sz="1800" dirty="0"/>
              <a:t>    console.log('hello');</a:t>
            </a:r>
          </a:p>
          <a:p>
            <a:pPr marL="0" indent="0">
              <a:buNone/>
            </a:pPr>
            <a:r>
              <a:rPr lang="en-US" sz="1800" dirty="0"/>
              <a:t>}</a:t>
            </a:r>
          </a:p>
          <a:p>
            <a:pPr marL="0" indent="0">
              <a:buNone/>
            </a:pPr>
            <a:endParaRPr lang="en-US" sz="1800" dirty="0"/>
          </a:p>
          <a:p>
            <a:pPr marL="0" indent="0">
              <a:buNone/>
            </a:pPr>
            <a:r>
              <a:rPr lang="en-US" sz="1800" dirty="0"/>
              <a:t>person1.greet();   // hello</a:t>
            </a:r>
          </a:p>
          <a:p>
            <a:pPr marL="0" indent="0">
              <a:buNone/>
            </a:pPr>
            <a:endParaRPr lang="en-US" sz="1800" dirty="0"/>
          </a:p>
          <a:p>
            <a:pPr marL="0" indent="0">
              <a:buNone/>
            </a:pPr>
            <a:r>
              <a:rPr lang="en-US" sz="1800" dirty="0"/>
              <a:t>// Error code</a:t>
            </a:r>
          </a:p>
          <a:p>
            <a:pPr marL="0" indent="0">
              <a:buNone/>
            </a:pPr>
            <a:r>
              <a:rPr lang="en-US" sz="1800" dirty="0"/>
              <a:t>// person2 doesn't have greet() method</a:t>
            </a:r>
          </a:p>
          <a:p>
            <a:pPr marL="0" indent="0">
              <a:buNone/>
            </a:pPr>
            <a:r>
              <a:rPr lang="en-US" sz="1800" dirty="0"/>
              <a:t>person2.greet();</a:t>
            </a:r>
            <a:endParaRPr lang="en-GB" sz="1800" dirty="0"/>
          </a:p>
          <a:p>
            <a:endParaRPr lang="en-IN" dirty="0"/>
          </a:p>
        </p:txBody>
      </p:sp>
    </p:spTree>
    <p:extLst>
      <p:ext uri="{BB962C8B-B14F-4D97-AF65-F5344CB8AC3E}">
        <p14:creationId xmlns:p14="http://schemas.microsoft.com/office/powerpoint/2010/main" val="35078852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830997"/>
          </a:xfrm>
          <a:prstGeom prst="rect">
            <a:avLst/>
          </a:prstGeom>
        </p:spPr>
        <p:txBody>
          <a:bodyPr wrap="square">
            <a:spAutoFit/>
          </a:bodyPr>
          <a:lstStyle/>
          <a:p>
            <a:r>
              <a:rPr lang="en-GB" sz="2400" b="1" dirty="0">
                <a:solidFill>
                  <a:schemeClr val="accent2">
                    <a:lumMod val="75000"/>
                  </a:schemeClr>
                </a:solidFill>
              </a:rPr>
              <a:t>Objects-prototype</a:t>
            </a:r>
          </a:p>
          <a:p>
            <a:endParaRPr lang="en-GB"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sp>
        <p:nvSpPr>
          <p:cNvPr id="11" name="Content Placeholder 2"/>
          <p:cNvSpPr>
            <a:spLocks noGrp="1"/>
          </p:cNvSpPr>
          <p:nvPr>
            <p:ph idx="1"/>
          </p:nvPr>
        </p:nvSpPr>
        <p:spPr>
          <a:xfrm>
            <a:off x="371880" y="1487114"/>
            <a:ext cx="7261372" cy="4625609"/>
          </a:xfrm>
        </p:spPr>
        <p:txBody>
          <a:bodyPr>
            <a:noAutofit/>
          </a:bodyPr>
          <a:lstStyle/>
          <a:p>
            <a:pPr marL="0" indent="0">
              <a:buNone/>
            </a:pPr>
            <a:r>
              <a:rPr lang="en-GB" sz="2000" b="1" u="sng" dirty="0">
                <a:latin typeface="Times New Roman" panose="02020603050405020304" pitchFamily="18" charset="0"/>
                <a:cs typeface="Times New Roman" panose="02020603050405020304" pitchFamily="18" charset="0"/>
              </a:rPr>
              <a:t>JavaScript Object Prototype</a:t>
            </a:r>
          </a:p>
          <a:p>
            <a:pPr marL="0" indent="0">
              <a:buNone/>
            </a:pPr>
            <a:r>
              <a:rPr lang="en-GB" sz="2000" dirty="0">
                <a:latin typeface="Times New Roman" panose="02020603050405020304" pitchFamily="18" charset="0"/>
                <a:cs typeface="Times New Roman" panose="02020603050405020304" pitchFamily="18" charset="0"/>
              </a:rPr>
              <a:t>You can also add properties and methods to a constructor function using a prototype. For example,</a:t>
            </a:r>
          </a:p>
          <a:p>
            <a:pPr marL="0" indent="0">
              <a:buNone/>
            </a:pPr>
            <a:r>
              <a:rPr lang="en-GB" sz="2000" dirty="0">
                <a:latin typeface="Times New Roman" panose="02020603050405020304" pitchFamily="18" charset="0"/>
                <a:cs typeface="Times New Roman" panose="02020603050405020304" pitchFamily="18" charset="0"/>
              </a:rPr>
              <a:t>// constructor function</a:t>
            </a:r>
          </a:p>
          <a:p>
            <a:pPr marL="0" indent="0">
              <a:buNone/>
            </a:pPr>
            <a:r>
              <a:rPr lang="en-GB" sz="2000" dirty="0">
                <a:latin typeface="Times New Roman" panose="02020603050405020304" pitchFamily="18" charset="0"/>
                <a:cs typeface="Times New Roman" panose="02020603050405020304" pitchFamily="18" charset="0"/>
              </a:rPr>
              <a:t>function Person () {</a:t>
            </a:r>
          </a:p>
          <a:p>
            <a:pPr marL="0" indent="0">
              <a:buNone/>
            </a:pPr>
            <a:r>
              <a:rPr lang="en-GB" sz="2000" dirty="0">
                <a:latin typeface="Times New Roman" panose="02020603050405020304" pitchFamily="18" charset="0"/>
                <a:cs typeface="Times New Roman" panose="02020603050405020304" pitchFamily="18" charset="0"/>
              </a:rPr>
              <a:t>    this.name = 'John',</a:t>
            </a:r>
          </a:p>
          <a:p>
            <a:pPr marL="0" indent="0">
              <a:buNone/>
            </a:pP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this.age</a:t>
            </a:r>
            <a:r>
              <a:rPr lang="en-GB" sz="2000" dirty="0">
                <a:latin typeface="Times New Roman" panose="02020603050405020304" pitchFamily="18" charset="0"/>
                <a:cs typeface="Times New Roman" panose="02020603050405020304" pitchFamily="18" charset="0"/>
              </a:rPr>
              <a:t> = 23</a:t>
            </a:r>
          </a:p>
          <a:p>
            <a:pPr marL="0" indent="0">
              <a:buNone/>
            </a:pPr>
            <a:r>
              <a:rPr lang="en-GB" sz="2000" dirty="0">
                <a:latin typeface="Times New Roman" panose="02020603050405020304" pitchFamily="18" charset="0"/>
                <a:cs typeface="Times New Roman" panose="02020603050405020304" pitchFamily="18" charset="0"/>
              </a:rPr>
              <a:t>}</a:t>
            </a:r>
          </a:p>
          <a:p>
            <a:pPr marL="0" indent="0">
              <a:buNone/>
            </a:pPr>
            <a:r>
              <a:rPr lang="en-GB" sz="2000" dirty="0">
                <a:latin typeface="Times New Roman" panose="02020603050405020304" pitchFamily="18" charset="0"/>
                <a:cs typeface="Times New Roman" panose="02020603050405020304" pitchFamily="18" charset="0"/>
              </a:rPr>
              <a:t>// creating objects</a:t>
            </a:r>
          </a:p>
          <a:p>
            <a:pPr marL="0" indent="0">
              <a:buNone/>
            </a:pPr>
            <a:r>
              <a:rPr lang="en-GB" sz="2000" dirty="0">
                <a:latin typeface="Times New Roman" panose="02020603050405020304" pitchFamily="18" charset="0"/>
                <a:cs typeface="Times New Roman" panose="02020603050405020304" pitchFamily="18" charset="0"/>
              </a:rPr>
              <a:t>let person1 = new Person();</a:t>
            </a:r>
          </a:p>
          <a:p>
            <a:pPr marL="0" indent="0">
              <a:buNone/>
            </a:pPr>
            <a:r>
              <a:rPr lang="en-GB" sz="2000" dirty="0">
                <a:latin typeface="Times New Roman" panose="02020603050405020304" pitchFamily="18" charset="0"/>
                <a:cs typeface="Times New Roman" panose="02020603050405020304" pitchFamily="18" charset="0"/>
              </a:rPr>
              <a:t>let person2 = new Person();</a:t>
            </a:r>
          </a:p>
        </p:txBody>
      </p:sp>
      <p:sp>
        <p:nvSpPr>
          <p:cNvPr id="2" name="TextBox 1">
            <a:extLst>
              <a:ext uri="{FF2B5EF4-FFF2-40B4-BE49-F238E27FC236}">
                <a16:creationId xmlns:a16="http://schemas.microsoft.com/office/drawing/2014/main" id="{8FCA7BE4-50A7-6F65-E85A-3CEDAE6A16BD}"/>
              </a:ext>
            </a:extLst>
          </p:cNvPr>
          <p:cNvSpPr txBox="1"/>
          <p:nvPr/>
        </p:nvSpPr>
        <p:spPr>
          <a:xfrm>
            <a:off x="6718852" y="4589395"/>
            <a:ext cx="4187687" cy="1908215"/>
          </a:xfrm>
          <a:prstGeom prst="rect">
            <a:avLst/>
          </a:prstGeom>
          <a:noFill/>
        </p:spPr>
        <p:txBody>
          <a:bodyPr wrap="square" rtlCol="0">
            <a:spAutoFit/>
          </a:bodyPr>
          <a:lstStyle/>
          <a:p>
            <a:pPr marL="0" indent="0">
              <a:buNone/>
            </a:pPr>
            <a:r>
              <a:rPr lang="en-GB" sz="2000" dirty="0">
                <a:latin typeface="Times New Roman" panose="02020603050405020304" pitchFamily="18" charset="0"/>
                <a:cs typeface="Times New Roman" panose="02020603050405020304" pitchFamily="18" charset="0"/>
              </a:rPr>
              <a:t>// adding new property to constructor function</a:t>
            </a:r>
          </a:p>
          <a:p>
            <a:pPr marL="0" indent="0">
              <a:buNone/>
            </a:pPr>
            <a:r>
              <a:rPr lang="en-GB" sz="2000" b="1" dirty="0" err="1">
                <a:latin typeface="Times New Roman" panose="02020603050405020304" pitchFamily="18" charset="0"/>
                <a:cs typeface="Times New Roman" panose="02020603050405020304" pitchFamily="18" charset="0"/>
              </a:rPr>
              <a:t>Person.prototype.gender</a:t>
            </a:r>
            <a:r>
              <a:rPr lang="en-GB" sz="2000" b="1" dirty="0">
                <a:latin typeface="Times New Roman" panose="02020603050405020304" pitchFamily="18" charset="0"/>
                <a:cs typeface="Times New Roman" panose="02020603050405020304" pitchFamily="18" charset="0"/>
              </a:rPr>
              <a:t> = 'Male';</a:t>
            </a:r>
          </a:p>
          <a:p>
            <a:pPr marL="0" indent="0">
              <a:buNone/>
            </a:pPr>
            <a:r>
              <a:rPr lang="en-GB" sz="2000" dirty="0">
                <a:latin typeface="Times New Roman" panose="02020603050405020304" pitchFamily="18" charset="0"/>
                <a:cs typeface="Times New Roman" panose="02020603050405020304" pitchFamily="18" charset="0"/>
              </a:rPr>
              <a:t>console.log(person1.gender); // Male</a:t>
            </a:r>
          </a:p>
          <a:p>
            <a:pPr marL="0" indent="0">
              <a:buNone/>
            </a:pPr>
            <a:r>
              <a:rPr lang="en-GB" sz="2000" dirty="0">
                <a:latin typeface="Times New Roman" panose="02020603050405020304" pitchFamily="18" charset="0"/>
                <a:cs typeface="Times New Roman" panose="02020603050405020304" pitchFamily="18" charset="0"/>
              </a:rPr>
              <a:t>console.log(person2.gender); // Male</a:t>
            </a:r>
          </a:p>
          <a:p>
            <a:endParaRPr lang="en-IN" dirty="0"/>
          </a:p>
        </p:txBody>
      </p:sp>
    </p:spTree>
    <p:extLst>
      <p:ext uri="{BB962C8B-B14F-4D97-AF65-F5344CB8AC3E}">
        <p14:creationId xmlns:p14="http://schemas.microsoft.com/office/powerpoint/2010/main" val="12179637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Objects-prototype</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sp>
        <p:nvSpPr>
          <p:cNvPr id="11" name="Content Placeholder 2"/>
          <p:cNvSpPr>
            <a:spLocks noGrp="1"/>
          </p:cNvSpPr>
          <p:nvPr>
            <p:ph idx="1"/>
          </p:nvPr>
        </p:nvSpPr>
        <p:spPr>
          <a:xfrm>
            <a:off x="371880" y="1580493"/>
            <a:ext cx="10972800" cy="4625609"/>
          </a:xfrm>
        </p:spPr>
        <p:txBody>
          <a:bodyPr>
            <a:normAutofit fontScale="92500"/>
          </a:bodyPr>
          <a:lstStyle/>
          <a:p>
            <a:pPr marL="0" indent="0">
              <a:buNone/>
            </a:pPr>
            <a:r>
              <a:rPr lang="en-GB" sz="2400" dirty="0">
                <a:latin typeface="Times New Roman" panose="02020603050405020304" pitchFamily="18" charset="0"/>
                <a:cs typeface="Times New Roman" panose="02020603050405020304" pitchFamily="18" charset="0"/>
              </a:rPr>
              <a:t>In JavaScript, every function and object has a property named prototype by default. For example,</a:t>
            </a:r>
          </a:p>
          <a:p>
            <a:pPr marL="0" indent="0">
              <a:buNone/>
            </a:pPr>
            <a:r>
              <a:rPr lang="en-GB" sz="2400" dirty="0">
                <a:latin typeface="Times New Roman" panose="02020603050405020304" pitchFamily="18" charset="0"/>
                <a:cs typeface="Times New Roman" panose="02020603050405020304" pitchFamily="18" charset="0"/>
              </a:rPr>
              <a:t>function Person () {</a:t>
            </a:r>
          </a:p>
          <a:p>
            <a:pPr marL="0" indent="0">
              <a:buNone/>
            </a:pPr>
            <a:r>
              <a:rPr lang="en-GB" sz="2400" dirty="0">
                <a:latin typeface="Times New Roman" panose="02020603050405020304" pitchFamily="18" charset="0"/>
                <a:cs typeface="Times New Roman" panose="02020603050405020304" pitchFamily="18" charset="0"/>
              </a:rPr>
              <a:t>    this.name = 'John',</a:t>
            </a:r>
          </a:p>
          <a:p>
            <a:pPr marL="0" indent="0">
              <a:buNone/>
            </a:pP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this.age</a:t>
            </a:r>
            <a:r>
              <a:rPr lang="en-GB" sz="2400" dirty="0">
                <a:latin typeface="Times New Roman" panose="02020603050405020304" pitchFamily="18" charset="0"/>
                <a:cs typeface="Times New Roman" panose="02020603050405020304" pitchFamily="18" charset="0"/>
              </a:rPr>
              <a:t> = 23</a:t>
            </a:r>
          </a:p>
          <a:p>
            <a:pPr marL="0" indent="0">
              <a:buNone/>
            </a:pPr>
            <a:r>
              <a:rPr lang="en-GB" sz="2400" dirty="0">
                <a:latin typeface="Times New Roman" panose="02020603050405020304" pitchFamily="18" charset="0"/>
                <a:cs typeface="Times New Roman" panose="02020603050405020304" pitchFamily="18" charset="0"/>
              </a:rPr>
              <a:t>}</a:t>
            </a:r>
          </a:p>
          <a:p>
            <a:pPr marL="0" indent="0">
              <a:buNone/>
            </a:pPr>
            <a:r>
              <a:rPr lang="en-GB" sz="2400" dirty="0" err="1">
                <a:latin typeface="Times New Roman" panose="02020603050405020304" pitchFamily="18" charset="0"/>
                <a:cs typeface="Times New Roman" panose="02020603050405020304" pitchFamily="18" charset="0"/>
              </a:rPr>
              <a:t>const</a:t>
            </a:r>
            <a:r>
              <a:rPr lang="en-GB" sz="2400" dirty="0">
                <a:latin typeface="Times New Roman" panose="02020603050405020304" pitchFamily="18" charset="0"/>
                <a:cs typeface="Times New Roman" panose="02020603050405020304" pitchFamily="18" charset="0"/>
              </a:rPr>
              <a:t> person = new Person();</a:t>
            </a:r>
          </a:p>
          <a:p>
            <a:pPr marL="0" indent="0">
              <a:buNone/>
            </a:pPr>
            <a:r>
              <a:rPr lang="en-GB" sz="2400" dirty="0">
                <a:latin typeface="Times New Roman" panose="02020603050405020304" pitchFamily="18" charset="0"/>
                <a:cs typeface="Times New Roman" panose="02020603050405020304" pitchFamily="18" charset="0"/>
              </a:rPr>
              <a:t>// checking the prototype value</a:t>
            </a:r>
          </a:p>
          <a:p>
            <a:pPr marL="0" indent="0">
              <a:buNone/>
            </a:pPr>
            <a:r>
              <a:rPr lang="en-GB" sz="2400" dirty="0">
                <a:latin typeface="Times New Roman" panose="02020603050405020304" pitchFamily="18" charset="0"/>
                <a:cs typeface="Times New Roman" panose="02020603050405020304" pitchFamily="18" charset="0"/>
              </a:rPr>
              <a:t>console.log(</a:t>
            </a:r>
            <a:r>
              <a:rPr lang="en-GB" sz="2400" dirty="0" err="1">
                <a:latin typeface="Times New Roman" panose="02020603050405020304" pitchFamily="18" charset="0"/>
                <a:cs typeface="Times New Roman" panose="02020603050405020304" pitchFamily="18" charset="0"/>
              </a:rPr>
              <a:t>Person.prototype</a:t>
            </a:r>
            <a:r>
              <a:rPr lang="en-GB" sz="2400" dirty="0">
                <a:latin typeface="Times New Roman" panose="02020603050405020304" pitchFamily="18" charset="0"/>
                <a:cs typeface="Times New Roman" panose="02020603050405020304" pitchFamily="18" charset="0"/>
              </a:rPr>
              <a:t>); // { ...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Since the prototype property has no value at the moment, it shows an empty object { ... }.</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06431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pPr marL="0" indent="0">
              <a:buNone/>
            </a:pPr>
            <a:r>
              <a:rPr lang="en-US" sz="2400" b="1" u="sng">
                <a:latin typeface="Times New Roman" panose="02020603050405020304" pitchFamily="18" charset="0"/>
                <a:cs typeface="Times New Roman" panose="02020603050405020304" pitchFamily="18" charset="0"/>
              </a:rPr>
              <a:t>Prototype Inheritance</a:t>
            </a:r>
            <a:endParaRPr lang="en-US" sz="2400" b="1" u="sng" dirty="0">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Objects</a:t>
            </a:r>
          </a:p>
        </p:txBody>
      </p:sp>
      <p:sp>
        <p:nvSpPr>
          <p:cNvPr id="11" name="Content Placeholder 2"/>
          <p:cNvSpPr>
            <a:spLocks noGrp="1"/>
          </p:cNvSpPr>
          <p:nvPr>
            <p:ph idx="1"/>
          </p:nvPr>
        </p:nvSpPr>
        <p:spPr>
          <a:xfrm>
            <a:off x="503583" y="1580493"/>
            <a:ext cx="10893287" cy="4625609"/>
          </a:xfrm>
        </p:spPr>
        <p:txBody>
          <a:bodyPr>
            <a:noAutofit/>
          </a:bodyPr>
          <a:lstStyle/>
          <a:p>
            <a:pPr marL="0" indent="0">
              <a:buNone/>
            </a:pPr>
            <a:r>
              <a:rPr lang="en-US" sz="2000" b="1" u="sng" dirty="0">
                <a:latin typeface="Times New Roman" panose="02020603050405020304" pitchFamily="18" charset="0"/>
                <a:cs typeface="Times New Roman" panose="02020603050405020304" pitchFamily="18" charset="0"/>
              </a:rPr>
              <a:t>Prototype Inheritance</a:t>
            </a:r>
          </a:p>
          <a:p>
            <a:pPr marL="0" indent="0">
              <a:buNone/>
            </a:pPr>
            <a:r>
              <a:rPr lang="en-US" sz="2000" dirty="0">
                <a:latin typeface="Times New Roman" panose="02020603050405020304" pitchFamily="18" charset="0"/>
                <a:cs typeface="Times New Roman" panose="02020603050405020304" pitchFamily="18" charset="0"/>
              </a:rPr>
              <a:t>In JavaScript, a prototype can be used to add properties and methods to a constructor function. And objects inherit properties and methods from a prototype. For example,</a:t>
            </a:r>
          </a:p>
          <a:p>
            <a:pPr marL="0" indent="0">
              <a:buNone/>
            </a:pPr>
            <a:r>
              <a:rPr lang="en-GB" sz="2000" dirty="0">
                <a:latin typeface="Times New Roman" panose="02020603050405020304" pitchFamily="18" charset="0"/>
                <a:cs typeface="Times New Roman" panose="02020603050405020304" pitchFamily="18" charset="0"/>
              </a:rPr>
              <a:t>// constructor function</a:t>
            </a:r>
          </a:p>
          <a:p>
            <a:pPr marL="0" indent="0">
              <a:buNone/>
            </a:pPr>
            <a:r>
              <a:rPr lang="en-GB" sz="2000" dirty="0">
                <a:latin typeface="Times New Roman" panose="02020603050405020304" pitchFamily="18" charset="0"/>
                <a:cs typeface="Times New Roman" panose="02020603050405020304" pitchFamily="18" charset="0"/>
              </a:rPr>
              <a:t>function Person () {</a:t>
            </a:r>
          </a:p>
          <a:p>
            <a:pPr marL="0" indent="0">
              <a:buNone/>
            </a:pPr>
            <a:r>
              <a:rPr lang="en-GB" sz="2000" dirty="0">
                <a:latin typeface="Times New Roman" panose="02020603050405020304" pitchFamily="18" charset="0"/>
                <a:cs typeface="Times New Roman" panose="02020603050405020304" pitchFamily="18" charset="0"/>
              </a:rPr>
              <a:t>    this.name = 'John',</a:t>
            </a:r>
          </a:p>
          <a:p>
            <a:pPr marL="0" indent="0">
              <a:buNone/>
            </a:pP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this.age</a:t>
            </a:r>
            <a:r>
              <a:rPr lang="en-GB" sz="2000" dirty="0">
                <a:latin typeface="Times New Roman" panose="02020603050405020304" pitchFamily="18" charset="0"/>
                <a:cs typeface="Times New Roman" panose="02020603050405020304" pitchFamily="18" charset="0"/>
              </a:rPr>
              <a:t> = 23</a:t>
            </a:r>
          </a:p>
          <a:p>
            <a:pPr marL="0" indent="0">
              <a:buNone/>
            </a:pPr>
            <a:r>
              <a:rPr lang="en-GB" sz="2000" dirty="0">
                <a:latin typeface="Times New Roman" panose="02020603050405020304" pitchFamily="18" charset="0"/>
                <a:cs typeface="Times New Roman" panose="02020603050405020304" pitchFamily="18" charset="0"/>
              </a:rPr>
              <a:t>}</a:t>
            </a:r>
          </a:p>
          <a:p>
            <a:pPr marL="0" indent="0">
              <a:buNone/>
            </a:pPr>
            <a:r>
              <a:rPr lang="en-GB" sz="2000" dirty="0">
                <a:latin typeface="Times New Roman" panose="02020603050405020304" pitchFamily="18" charset="0"/>
                <a:cs typeface="Times New Roman" panose="02020603050405020304" pitchFamily="18" charset="0"/>
              </a:rPr>
              <a:t>// creating objects</a:t>
            </a:r>
          </a:p>
          <a:p>
            <a:pPr marL="0" indent="0">
              <a:buNone/>
            </a:pPr>
            <a:r>
              <a:rPr lang="en-GB" sz="2000" dirty="0" err="1">
                <a:latin typeface="Times New Roman" panose="02020603050405020304" pitchFamily="18" charset="0"/>
                <a:cs typeface="Times New Roman" panose="02020603050405020304" pitchFamily="18" charset="0"/>
              </a:rPr>
              <a:t>const</a:t>
            </a:r>
            <a:r>
              <a:rPr lang="en-GB" sz="2000" dirty="0">
                <a:latin typeface="Times New Roman" panose="02020603050405020304" pitchFamily="18" charset="0"/>
                <a:cs typeface="Times New Roman" panose="02020603050405020304" pitchFamily="18" charset="0"/>
              </a:rPr>
              <a:t> person1 = new Person();</a:t>
            </a:r>
          </a:p>
          <a:p>
            <a:pPr marL="0" indent="0">
              <a:buNone/>
            </a:pPr>
            <a:r>
              <a:rPr lang="en-GB" sz="2000" dirty="0" err="1">
                <a:latin typeface="Times New Roman" panose="02020603050405020304" pitchFamily="18" charset="0"/>
                <a:cs typeface="Times New Roman" panose="02020603050405020304" pitchFamily="18" charset="0"/>
              </a:rPr>
              <a:t>const</a:t>
            </a:r>
            <a:r>
              <a:rPr lang="en-GB" sz="2000" dirty="0">
                <a:latin typeface="Times New Roman" panose="02020603050405020304" pitchFamily="18" charset="0"/>
                <a:cs typeface="Times New Roman" panose="02020603050405020304" pitchFamily="18" charset="0"/>
              </a:rPr>
              <a:t> person2 = new Person();</a:t>
            </a:r>
          </a:p>
          <a:p>
            <a:pPr marL="0" indent="0">
              <a:buNone/>
            </a:pPr>
            <a:endParaRPr lang="en-GB" sz="1600" dirty="0"/>
          </a:p>
        </p:txBody>
      </p:sp>
      <p:sp>
        <p:nvSpPr>
          <p:cNvPr id="2" name="TextBox 1">
            <a:extLst>
              <a:ext uri="{FF2B5EF4-FFF2-40B4-BE49-F238E27FC236}">
                <a16:creationId xmlns:a16="http://schemas.microsoft.com/office/drawing/2014/main" id="{C7D1EFCE-B91A-46A4-9CC6-1770D54A511B}"/>
              </a:ext>
            </a:extLst>
          </p:cNvPr>
          <p:cNvSpPr txBox="1"/>
          <p:nvPr/>
        </p:nvSpPr>
        <p:spPr>
          <a:xfrm>
            <a:off x="6294783" y="3429000"/>
            <a:ext cx="4651513" cy="2246769"/>
          </a:xfrm>
          <a:prstGeom prst="rect">
            <a:avLst/>
          </a:prstGeom>
          <a:noFill/>
        </p:spPr>
        <p:txBody>
          <a:bodyPr wrap="square" rtlCol="0">
            <a:spAutoFit/>
          </a:bodyPr>
          <a:lstStyle/>
          <a:p>
            <a:pPr marL="0" indent="0">
              <a:buNone/>
            </a:pPr>
            <a:r>
              <a:rPr lang="en-GB" sz="2000" dirty="0">
                <a:latin typeface="Times New Roman" panose="02020603050405020304" pitchFamily="18" charset="0"/>
                <a:cs typeface="Times New Roman" panose="02020603050405020304" pitchFamily="18" charset="0"/>
              </a:rPr>
              <a:t>// adding property to constructor function</a:t>
            </a:r>
          </a:p>
          <a:p>
            <a:pPr marL="0" indent="0">
              <a:buNone/>
            </a:pPr>
            <a:r>
              <a:rPr lang="en-GB" sz="2000" dirty="0" err="1">
                <a:latin typeface="Times New Roman" panose="02020603050405020304" pitchFamily="18" charset="0"/>
                <a:cs typeface="Times New Roman" panose="02020603050405020304" pitchFamily="18" charset="0"/>
              </a:rPr>
              <a:t>Person.prototype.gender</a:t>
            </a:r>
            <a:r>
              <a:rPr lang="en-GB" sz="2000" dirty="0">
                <a:latin typeface="Times New Roman" panose="02020603050405020304" pitchFamily="18" charset="0"/>
                <a:cs typeface="Times New Roman" panose="02020603050405020304" pitchFamily="18" charset="0"/>
              </a:rPr>
              <a:t> = 'male';</a:t>
            </a:r>
          </a:p>
          <a:p>
            <a:pPr marL="0" indent="0">
              <a:buNone/>
            </a:pPr>
            <a:r>
              <a:rPr lang="en-GB" sz="2000" dirty="0">
                <a:latin typeface="Times New Roman" panose="02020603050405020304" pitchFamily="18" charset="0"/>
                <a:cs typeface="Times New Roman" panose="02020603050405020304" pitchFamily="18" charset="0"/>
              </a:rPr>
              <a:t>// prototype value of Person</a:t>
            </a:r>
          </a:p>
          <a:p>
            <a:pPr marL="0" indent="0">
              <a:buNone/>
            </a:pPr>
            <a:r>
              <a:rPr lang="en-GB" sz="2000" dirty="0">
                <a:latin typeface="Times New Roman" panose="02020603050405020304" pitchFamily="18" charset="0"/>
                <a:cs typeface="Times New Roman" panose="02020603050405020304" pitchFamily="18" charset="0"/>
              </a:rPr>
              <a:t>console.log(</a:t>
            </a:r>
            <a:r>
              <a:rPr lang="en-GB" sz="2000" dirty="0" err="1">
                <a:latin typeface="Times New Roman" panose="02020603050405020304" pitchFamily="18" charset="0"/>
                <a:cs typeface="Times New Roman" panose="02020603050405020304" pitchFamily="18" charset="0"/>
              </a:rPr>
              <a:t>Person.prototype</a:t>
            </a:r>
            <a:r>
              <a:rPr lang="en-GB" sz="2000" dirty="0">
                <a:latin typeface="Times New Roman" panose="02020603050405020304" pitchFamily="18" charset="0"/>
                <a:cs typeface="Times New Roman" panose="02020603050405020304" pitchFamily="18" charset="0"/>
              </a:rPr>
              <a:t>);</a:t>
            </a:r>
          </a:p>
          <a:p>
            <a:pPr marL="0" indent="0">
              <a:buNone/>
            </a:pPr>
            <a:r>
              <a:rPr lang="en-GB" sz="2000" dirty="0">
                <a:latin typeface="Times New Roman" panose="02020603050405020304" pitchFamily="18" charset="0"/>
                <a:cs typeface="Times New Roman" panose="02020603050405020304" pitchFamily="18" charset="0"/>
              </a:rPr>
              <a:t>// inheriting the property from prototype</a:t>
            </a:r>
          </a:p>
          <a:p>
            <a:pPr marL="0" indent="0">
              <a:buNone/>
            </a:pPr>
            <a:r>
              <a:rPr lang="en-GB" sz="2000" dirty="0">
                <a:latin typeface="Times New Roman" panose="02020603050405020304" pitchFamily="18" charset="0"/>
                <a:cs typeface="Times New Roman" panose="02020603050405020304" pitchFamily="18" charset="0"/>
              </a:rPr>
              <a:t>console.log(person1.gender);</a:t>
            </a:r>
          </a:p>
          <a:p>
            <a:pPr marL="0" indent="0">
              <a:buNone/>
            </a:pPr>
            <a:r>
              <a:rPr lang="en-GB" sz="2000" dirty="0">
                <a:latin typeface="Times New Roman" panose="02020603050405020304" pitchFamily="18" charset="0"/>
                <a:cs typeface="Times New Roman" panose="02020603050405020304" pitchFamily="18" charset="0"/>
              </a:rPr>
              <a:t>console.log(person2.gender);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72109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Objects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sp>
        <p:nvSpPr>
          <p:cNvPr id="11" name="Content Placeholder 2"/>
          <p:cNvSpPr>
            <a:spLocks noGrp="1"/>
          </p:cNvSpPr>
          <p:nvPr>
            <p:ph idx="1"/>
          </p:nvPr>
        </p:nvSpPr>
        <p:spPr>
          <a:xfrm>
            <a:off x="609600" y="1775192"/>
            <a:ext cx="10972800" cy="4625609"/>
          </a:xfrm>
        </p:spPr>
        <p:txBody>
          <a:bodyPr>
            <a:normAutofit/>
          </a:bodyPr>
          <a:lstStyle/>
          <a:p>
            <a:endParaRPr lang="en-US" sz="2400" dirty="0"/>
          </a:p>
          <a:p>
            <a:endParaRPr lang="en-US" sz="2400" dirty="0"/>
          </a:p>
          <a:p>
            <a:pPr marL="0" indent="0">
              <a:buNone/>
            </a:pPr>
            <a:r>
              <a:rPr lang="en-US" sz="2400" dirty="0">
                <a:latin typeface="Times New Roman" panose="02020603050405020304" pitchFamily="18" charset="0"/>
                <a:cs typeface="Times New Roman" panose="02020603050405020304" pitchFamily="18" charset="0"/>
              </a:rPr>
              <a:t>Note: The syntax to add the property to an object constructor function is: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err="1">
                <a:latin typeface="Times New Roman" panose="02020603050405020304" pitchFamily="18" charset="0"/>
                <a:cs typeface="Times New Roman" panose="02020603050405020304" pitchFamily="18" charset="0"/>
              </a:rPr>
              <a:t>objectConstructorName.prototype.key</a:t>
            </a:r>
            <a:r>
              <a:rPr lang="en-US" sz="2400" b="1" dirty="0">
                <a:latin typeface="Times New Roman" panose="02020603050405020304" pitchFamily="18" charset="0"/>
                <a:cs typeface="Times New Roman" panose="02020603050405020304" pitchFamily="18" charset="0"/>
              </a:rPr>
              <a:t> = 'value';</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Prototype is used to provide additional property to all the objects created from a constructor function.</a:t>
            </a:r>
            <a:endParaRPr lang="en-GB"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5894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Objects Creation</a:t>
            </a:r>
            <a:endParaRPr lang="en-GB"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objects</a:t>
            </a:r>
          </a:p>
        </p:txBody>
      </p:sp>
      <p:sp>
        <p:nvSpPr>
          <p:cNvPr id="11" name="Content Placeholder 2"/>
          <p:cNvSpPr>
            <a:spLocks noGrp="1"/>
          </p:cNvSpPr>
          <p:nvPr>
            <p:ph idx="1"/>
          </p:nvPr>
        </p:nvSpPr>
        <p:spPr>
          <a:xfrm>
            <a:off x="393111" y="1345833"/>
            <a:ext cx="10972800" cy="5669456"/>
          </a:xfrm>
        </p:spPr>
        <p:txBody>
          <a:bodyPr>
            <a:normAutofit fontScale="47500" lnSpcReduction="20000"/>
          </a:body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5000" b="1" u="sng" dirty="0">
                <a:latin typeface="Times New Roman" panose="02020603050405020304" pitchFamily="18" charset="0"/>
                <a:cs typeface="Times New Roman" panose="02020603050405020304" pitchFamily="18" charset="0"/>
              </a:rPr>
              <a:t>Method-1</a:t>
            </a:r>
          </a:p>
          <a:p>
            <a:pPr marL="0" indent="0">
              <a:buNone/>
            </a:pPr>
            <a:r>
              <a:rPr lang="en-US" sz="5000" dirty="0">
                <a:latin typeface="Times New Roman" panose="02020603050405020304" pitchFamily="18" charset="0"/>
                <a:cs typeface="Times New Roman" panose="02020603050405020304" pitchFamily="18" charset="0"/>
              </a:rPr>
              <a:t>// object</a:t>
            </a:r>
          </a:p>
          <a:p>
            <a:pPr marL="0" indent="0">
              <a:buNone/>
            </a:pPr>
            <a:r>
              <a:rPr lang="en-US" sz="5000" dirty="0">
                <a:latin typeface="Times New Roman" panose="02020603050405020304" pitchFamily="18" charset="0"/>
                <a:cs typeface="Times New Roman" panose="02020603050405020304" pitchFamily="18" charset="0"/>
              </a:rPr>
              <a:t>const student = {</a:t>
            </a:r>
          </a:p>
          <a:p>
            <a:pPr marL="0" indent="0">
              <a:buNone/>
            </a:pPr>
            <a:r>
              <a:rPr lang="en-US" sz="5000" dirty="0">
                <a:latin typeface="Times New Roman" panose="02020603050405020304" pitchFamily="18" charset="0"/>
                <a:cs typeface="Times New Roman" panose="02020603050405020304" pitchFamily="18" charset="0"/>
              </a:rPr>
              <a:t>    </a:t>
            </a:r>
            <a:r>
              <a:rPr lang="en-US" sz="5000" dirty="0" err="1">
                <a:latin typeface="Times New Roman" panose="02020603050405020304" pitchFamily="18" charset="0"/>
                <a:cs typeface="Times New Roman" panose="02020603050405020304" pitchFamily="18" charset="0"/>
              </a:rPr>
              <a:t>firstName</a:t>
            </a:r>
            <a:r>
              <a:rPr lang="en-US" sz="5000" dirty="0">
                <a:latin typeface="Times New Roman" panose="02020603050405020304" pitchFamily="18" charset="0"/>
                <a:cs typeface="Times New Roman" panose="02020603050405020304" pitchFamily="18" charset="0"/>
              </a:rPr>
              <a:t>: 'ram',</a:t>
            </a:r>
          </a:p>
          <a:p>
            <a:pPr marL="0" indent="0">
              <a:buNone/>
            </a:pPr>
            <a:r>
              <a:rPr lang="en-US" sz="5000" dirty="0">
                <a:latin typeface="Times New Roman" panose="02020603050405020304" pitchFamily="18" charset="0"/>
                <a:cs typeface="Times New Roman" panose="02020603050405020304" pitchFamily="18" charset="0"/>
              </a:rPr>
              <a:t>    class: 10</a:t>
            </a:r>
          </a:p>
          <a:p>
            <a:pPr marL="0" indent="0">
              <a:buNone/>
            </a:pPr>
            <a:r>
              <a:rPr lang="en-US" sz="5000" dirty="0">
                <a:latin typeface="Times New Roman" panose="02020603050405020304" pitchFamily="18" charset="0"/>
                <a:cs typeface="Times New Roman" panose="02020603050405020304" pitchFamily="18" charset="0"/>
              </a:rPr>
              <a:t>};</a:t>
            </a:r>
          </a:p>
          <a:p>
            <a:pPr marL="0" indent="0">
              <a:buNone/>
            </a:pPr>
            <a:r>
              <a:rPr lang="en-US" sz="5000" b="1" u="sng" dirty="0">
                <a:latin typeface="Times New Roman" panose="02020603050405020304" pitchFamily="18" charset="0"/>
                <a:cs typeface="Times New Roman" panose="02020603050405020304" pitchFamily="18" charset="0"/>
              </a:rPr>
              <a:t>JavaScript Object Declaration</a:t>
            </a:r>
          </a:p>
          <a:p>
            <a:pPr marL="0" indent="0">
              <a:buNone/>
            </a:pPr>
            <a:endParaRPr lang="en-US" sz="5000" dirty="0">
              <a:latin typeface="Times New Roman" panose="02020603050405020304" pitchFamily="18" charset="0"/>
              <a:cs typeface="Times New Roman" panose="02020603050405020304" pitchFamily="18" charset="0"/>
            </a:endParaRPr>
          </a:p>
          <a:p>
            <a:pPr marL="0" indent="0">
              <a:buNone/>
            </a:pPr>
            <a:r>
              <a:rPr lang="en-US" sz="5000" dirty="0">
                <a:latin typeface="Times New Roman" panose="02020603050405020304" pitchFamily="18" charset="0"/>
                <a:cs typeface="Times New Roman" panose="02020603050405020304" pitchFamily="18" charset="0"/>
              </a:rPr>
              <a:t>The syntax to declare an object is:</a:t>
            </a:r>
          </a:p>
          <a:p>
            <a:pPr marL="0" indent="0">
              <a:buNone/>
            </a:pPr>
            <a:endParaRPr lang="en-US" sz="5000" dirty="0">
              <a:latin typeface="Times New Roman" panose="02020603050405020304" pitchFamily="18" charset="0"/>
              <a:cs typeface="Times New Roman" panose="02020603050405020304" pitchFamily="18" charset="0"/>
            </a:endParaRPr>
          </a:p>
          <a:p>
            <a:pPr marL="0" indent="0">
              <a:buNone/>
            </a:pPr>
            <a:r>
              <a:rPr lang="en-US" sz="5000" dirty="0">
                <a:latin typeface="Times New Roman" panose="02020603050405020304" pitchFamily="18" charset="0"/>
                <a:cs typeface="Times New Roman" panose="02020603050405020304" pitchFamily="18" charset="0"/>
              </a:rPr>
              <a:t>const </a:t>
            </a:r>
            <a:r>
              <a:rPr lang="en-US" sz="5000" dirty="0" err="1">
                <a:latin typeface="Times New Roman" panose="02020603050405020304" pitchFamily="18" charset="0"/>
                <a:cs typeface="Times New Roman" panose="02020603050405020304" pitchFamily="18" charset="0"/>
              </a:rPr>
              <a:t>object_name</a:t>
            </a:r>
            <a:r>
              <a:rPr lang="en-US" sz="5000" dirty="0">
                <a:latin typeface="Times New Roman" panose="02020603050405020304" pitchFamily="18" charset="0"/>
                <a:cs typeface="Times New Roman" panose="02020603050405020304" pitchFamily="18" charset="0"/>
              </a:rPr>
              <a:t> = {</a:t>
            </a:r>
          </a:p>
          <a:p>
            <a:pPr marL="0" indent="0">
              <a:buNone/>
            </a:pPr>
            <a:r>
              <a:rPr lang="en-US" sz="5000" dirty="0">
                <a:latin typeface="Times New Roman" panose="02020603050405020304" pitchFamily="18" charset="0"/>
                <a:cs typeface="Times New Roman" panose="02020603050405020304" pitchFamily="18" charset="0"/>
              </a:rPr>
              <a:t>   key1: value1,</a:t>
            </a:r>
          </a:p>
          <a:p>
            <a:pPr marL="0" indent="0">
              <a:buNone/>
            </a:pPr>
            <a:r>
              <a:rPr lang="en-US" sz="5000" dirty="0">
                <a:latin typeface="Times New Roman" panose="02020603050405020304" pitchFamily="18" charset="0"/>
                <a:cs typeface="Times New Roman" panose="02020603050405020304" pitchFamily="18" charset="0"/>
              </a:rPr>
              <a:t>   key2: value2</a:t>
            </a:r>
          </a:p>
          <a:p>
            <a:pPr marL="0" indent="0">
              <a:buNone/>
            </a:pPr>
            <a:r>
              <a:rPr lang="en-US" sz="5000" dirty="0">
                <a:latin typeface="Times New Roman" panose="02020603050405020304" pitchFamily="18" charset="0"/>
                <a:cs typeface="Times New Roman" panose="02020603050405020304" pitchFamily="18" charset="0"/>
              </a:rPr>
              <a:t>}</a:t>
            </a:r>
            <a:endParaRPr lang="en-GB" sz="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77494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Objects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sp>
        <p:nvSpPr>
          <p:cNvPr id="11" name="Content Placeholder 2"/>
          <p:cNvSpPr>
            <a:spLocks noGrp="1"/>
          </p:cNvSpPr>
          <p:nvPr>
            <p:ph idx="1"/>
          </p:nvPr>
        </p:nvSpPr>
        <p:spPr>
          <a:xfrm>
            <a:off x="609600" y="1513221"/>
            <a:ext cx="10972800" cy="4625609"/>
          </a:xfrm>
        </p:spPr>
        <p:txBody>
          <a:bodyPr>
            <a:noAutofit/>
          </a:bodyPr>
          <a:lstStyle/>
          <a:p>
            <a:pPr marL="0" indent="0">
              <a:buNone/>
            </a:pPr>
            <a:r>
              <a:rPr lang="en-GB" sz="1800" b="1" i="1" u="sng" dirty="0"/>
              <a:t>Add Methods to a Constructor Function Using Prototype</a:t>
            </a:r>
          </a:p>
          <a:p>
            <a:pPr marL="0" indent="0">
              <a:buNone/>
            </a:pPr>
            <a:r>
              <a:rPr lang="en-GB" sz="1800" dirty="0"/>
              <a:t>You can also add new methods to a constructor function using prototype. For example,</a:t>
            </a:r>
          </a:p>
          <a:p>
            <a:pPr marL="0" indent="0">
              <a:buNone/>
            </a:pPr>
            <a:r>
              <a:rPr lang="en-GB" sz="1800" dirty="0"/>
              <a:t>// constructor function</a:t>
            </a:r>
          </a:p>
          <a:p>
            <a:pPr marL="0" indent="0">
              <a:buNone/>
            </a:pPr>
            <a:r>
              <a:rPr lang="en-GB" sz="1800" dirty="0"/>
              <a:t>function Person () {</a:t>
            </a:r>
          </a:p>
          <a:p>
            <a:pPr marL="0" indent="0">
              <a:buNone/>
            </a:pPr>
            <a:r>
              <a:rPr lang="en-GB" sz="1800" dirty="0"/>
              <a:t>    this.name = 'John',</a:t>
            </a:r>
          </a:p>
          <a:p>
            <a:pPr marL="0" indent="0">
              <a:buNone/>
            </a:pPr>
            <a:r>
              <a:rPr lang="en-GB" sz="1800" dirty="0"/>
              <a:t>    </a:t>
            </a:r>
            <a:r>
              <a:rPr lang="en-GB" sz="1800" dirty="0" err="1"/>
              <a:t>this.age</a:t>
            </a:r>
            <a:r>
              <a:rPr lang="en-GB" sz="1800" dirty="0"/>
              <a:t> = 23</a:t>
            </a:r>
          </a:p>
          <a:p>
            <a:pPr marL="0" indent="0">
              <a:buNone/>
            </a:pPr>
            <a:r>
              <a:rPr lang="en-GB" sz="1800" dirty="0"/>
              <a:t>}</a:t>
            </a:r>
          </a:p>
          <a:p>
            <a:pPr marL="0" indent="0">
              <a:buNone/>
            </a:pPr>
            <a:r>
              <a:rPr lang="en-GB" sz="1800" dirty="0"/>
              <a:t>// creating objects</a:t>
            </a:r>
          </a:p>
          <a:p>
            <a:pPr marL="0" indent="0">
              <a:buNone/>
            </a:pPr>
            <a:r>
              <a:rPr lang="en-GB" sz="1800" dirty="0" err="1"/>
              <a:t>const</a:t>
            </a:r>
            <a:r>
              <a:rPr lang="en-GB" sz="1800" dirty="0"/>
              <a:t> person1 = new Person();</a:t>
            </a:r>
          </a:p>
          <a:p>
            <a:pPr marL="0" indent="0">
              <a:buNone/>
            </a:pPr>
            <a:r>
              <a:rPr lang="en-GB" sz="1800" dirty="0" err="1"/>
              <a:t>const</a:t>
            </a:r>
            <a:r>
              <a:rPr lang="en-GB" sz="1800" dirty="0"/>
              <a:t> person2 = new Person();</a:t>
            </a:r>
          </a:p>
          <a:p>
            <a:pPr marL="0" indent="0">
              <a:buNone/>
            </a:pPr>
            <a:r>
              <a:rPr lang="en-GB" sz="1800" b="1" dirty="0"/>
              <a:t>// adding a method to the constructor function</a:t>
            </a:r>
          </a:p>
          <a:p>
            <a:pPr marL="0" indent="0">
              <a:buNone/>
            </a:pPr>
            <a:r>
              <a:rPr lang="en-GB" sz="1800" b="1" dirty="0" err="1"/>
              <a:t>Person.prototype.greet</a:t>
            </a:r>
            <a:r>
              <a:rPr lang="en-GB" sz="1800" b="1" dirty="0"/>
              <a:t> = function() {</a:t>
            </a:r>
          </a:p>
          <a:p>
            <a:pPr marL="0" indent="0">
              <a:buNone/>
            </a:pPr>
            <a:r>
              <a:rPr lang="en-GB" sz="1800" b="1" dirty="0"/>
              <a:t>    console.log('hello' + ' ' +  this.name);</a:t>
            </a:r>
          </a:p>
          <a:p>
            <a:pPr marL="0" indent="0">
              <a:buNone/>
            </a:pPr>
            <a:r>
              <a:rPr lang="en-GB" sz="1800" dirty="0"/>
              <a:t>}</a:t>
            </a:r>
          </a:p>
          <a:p>
            <a:pPr marL="0" indent="0">
              <a:buNone/>
            </a:pPr>
            <a:endParaRPr lang="en-GB" sz="1800" dirty="0"/>
          </a:p>
          <a:p>
            <a:pPr marL="0" indent="0">
              <a:buNone/>
            </a:pPr>
            <a:r>
              <a:rPr lang="en-GB" sz="1800" dirty="0"/>
              <a:t>person1.greet(); // hello John</a:t>
            </a:r>
          </a:p>
          <a:p>
            <a:pPr marL="0" indent="0">
              <a:buNone/>
            </a:pPr>
            <a:r>
              <a:rPr lang="en-GB" sz="1800" dirty="0"/>
              <a:t>person2.greet(); // hello John</a:t>
            </a:r>
          </a:p>
        </p:txBody>
      </p:sp>
    </p:spTree>
    <p:extLst>
      <p:ext uri="{BB962C8B-B14F-4D97-AF65-F5344CB8AC3E}">
        <p14:creationId xmlns:p14="http://schemas.microsoft.com/office/powerpoint/2010/main" val="19445210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Objects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sp>
        <p:nvSpPr>
          <p:cNvPr id="11" name="Content Placeholder 2"/>
          <p:cNvSpPr>
            <a:spLocks noGrp="1"/>
          </p:cNvSpPr>
          <p:nvPr>
            <p:ph idx="1"/>
          </p:nvPr>
        </p:nvSpPr>
        <p:spPr>
          <a:xfrm>
            <a:off x="371880" y="1513221"/>
            <a:ext cx="10972800" cy="4625609"/>
          </a:xfrm>
        </p:spPr>
        <p:txBody>
          <a:bodyPr>
            <a:normAutofit/>
          </a:bodyPr>
          <a:lstStyle/>
          <a:p>
            <a:pPr marL="0" indent="0">
              <a:buNone/>
            </a:pPr>
            <a:r>
              <a:rPr lang="en-US" sz="2400" b="1" u="sng" dirty="0"/>
              <a:t>JavaScript for...in loop</a:t>
            </a:r>
            <a:endParaRPr lang="en-US" sz="2400" dirty="0"/>
          </a:p>
          <a:p>
            <a:pPr marL="0" indent="0">
              <a:buNone/>
            </a:pPr>
            <a:r>
              <a:rPr lang="en-US" sz="2400" dirty="0"/>
              <a:t>The syntax of the for...in loop is:</a:t>
            </a:r>
          </a:p>
          <a:p>
            <a:pPr marL="0" indent="0">
              <a:buNone/>
            </a:pPr>
            <a:r>
              <a:rPr lang="en-US" sz="2400" b="1" dirty="0"/>
              <a:t>for (key in object) {</a:t>
            </a:r>
          </a:p>
          <a:p>
            <a:pPr marL="0" indent="0">
              <a:buNone/>
            </a:pPr>
            <a:r>
              <a:rPr lang="en-US" sz="2400" b="1" dirty="0"/>
              <a:t>    // body of for...in</a:t>
            </a:r>
          </a:p>
          <a:p>
            <a:pPr marL="0" indent="0">
              <a:buNone/>
            </a:pPr>
            <a:r>
              <a:rPr lang="en-US" sz="2400" b="1" dirty="0"/>
              <a:t>}</a:t>
            </a:r>
          </a:p>
          <a:p>
            <a:pPr marL="0" indent="0">
              <a:buNone/>
            </a:pPr>
            <a:endParaRPr lang="en-US" sz="2400" dirty="0"/>
          </a:p>
          <a:p>
            <a:pPr marL="0" indent="0">
              <a:buNone/>
            </a:pPr>
            <a:r>
              <a:rPr lang="en-US" sz="2400" dirty="0"/>
              <a:t>In each iteration of the loop, a key is assigned to the key variable. The loop continues for all object properties.</a:t>
            </a:r>
          </a:p>
          <a:p>
            <a:pPr marL="0" indent="0">
              <a:buNone/>
            </a:pPr>
            <a:endParaRPr lang="en-US" sz="2400" dirty="0"/>
          </a:p>
          <a:p>
            <a:pPr marL="0" indent="0">
              <a:buNone/>
            </a:pPr>
            <a:r>
              <a:rPr lang="en-US" sz="2400" dirty="0"/>
              <a:t>Note: Once you get keys, you can easily find their corresponding values.</a:t>
            </a:r>
            <a:endParaRPr lang="en-GB" sz="2400" dirty="0"/>
          </a:p>
        </p:txBody>
      </p:sp>
    </p:spTree>
    <p:extLst>
      <p:ext uri="{BB962C8B-B14F-4D97-AF65-F5344CB8AC3E}">
        <p14:creationId xmlns:p14="http://schemas.microsoft.com/office/powerpoint/2010/main" val="28858462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Objects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sp>
        <p:nvSpPr>
          <p:cNvPr id="11" name="Content Placeholder 2"/>
          <p:cNvSpPr>
            <a:spLocks noGrp="1"/>
          </p:cNvSpPr>
          <p:nvPr>
            <p:ph idx="1"/>
          </p:nvPr>
        </p:nvSpPr>
        <p:spPr>
          <a:xfrm>
            <a:off x="371880" y="1582352"/>
            <a:ext cx="10972800" cy="4625609"/>
          </a:xfrm>
        </p:spPr>
        <p:txBody>
          <a:bodyPr>
            <a:noAutofit/>
          </a:bodyPr>
          <a:lstStyle/>
          <a:p>
            <a:pPr marL="0" indent="0">
              <a:buNone/>
            </a:pPr>
            <a:r>
              <a:rPr lang="en-US" sz="2000" b="1" dirty="0"/>
              <a:t>Iterate Through an Object</a:t>
            </a:r>
          </a:p>
          <a:p>
            <a:pPr marL="0" indent="0">
              <a:buNone/>
            </a:pPr>
            <a:r>
              <a:rPr lang="en-US" sz="2000" b="1" dirty="0"/>
              <a:t>const student = {</a:t>
            </a:r>
          </a:p>
          <a:p>
            <a:pPr marL="0" indent="0">
              <a:buNone/>
            </a:pPr>
            <a:r>
              <a:rPr lang="en-US" sz="2000" b="1" dirty="0"/>
              <a:t>    name: 'Monica',</a:t>
            </a:r>
          </a:p>
          <a:p>
            <a:pPr marL="0" indent="0">
              <a:buNone/>
            </a:pPr>
            <a:r>
              <a:rPr lang="en-US" sz="2000" b="1" dirty="0"/>
              <a:t>    class: 7,</a:t>
            </a:r>
          </a:p>
          <a:p>
            <a:pPr marL="0" indent="0">
              <a:buNone/>
            </a:pPr>
            <a:r>
              <a:rPr lang="en-US" sz="2000" b="1" dirty="0"/>
              <a:t>    age: 12</a:t>
            </a:r>
          </a:p>
          <a:p>
            <a:pPr marL="0" indent="0">
              <a:buNone/>
            </a:pPr>
            <a:r>
              <a:rPr lang="en-US" sz="2000" b="1" dirty="0"/>
              <a:t>}</a:t>
            </a:r>
          </a:p>
          <a:p>
            <a:pPr marL="0" indent="0">
              <a:buNone/>
            </a:pPr>
            <a:r>
              <a:rPr lang="en-US" sz="2000" b="1" dirty="0"/>
              <a:t>// using for...in</a:t>
            </a:r>
          </a:p>
          <a:p>
            <a:pPr marL="0" indent="0">
              <a:buNone/>
            </a:pPr>
            <a:r>
              <a:rPr lang="en-US" sz="2000" b="1" dirty="0"/>
              <a:t>for ( let key in student ) {</a:t>
            </a:r>
          </a:p>
          <a:p>
            <a:pPr marL="0" indent="0">
              <a:buNone/>
            </a:pPr>
            <a:endParaRPr lang="en-US" sz="2000" b="1" dirty="0"/>
          </a:p>
          <a:p>
            <a:pPr marL="0" indent="0">
              <a:buNone/>
            </a:pPr>
            <a:r>
              <a:rPr lang="en-US" sz="2000" b="1" dirty="0"/>
              <a:t>    // display the properties</a:t>
            </a:r>
          </a:p>
          <a:p>
            <a:pPr marL="0" indent="0">
              <a:buNone/>
            </a:pPr>
            <a:r>
              <a:rPr lang="en-US" sz="2000" b="1" dirty="0"/>
              <a:t>    console.log(`${key} =&gt; ${student[key]}`);</a:t>
            </a:r>
          </a:p>
          <a:p>
            <a:pPr marL="0" indent="0">
              <a:buNone/>
            </a:pPr>
            <a:r>
              <a:rPr lang="en-US" sz="2000" b="1" dirty="0"/>
              <a:t>}</a:t>
            </a:r>
            <a:endParaRPr lang="en-GB" sz="2000" b="1" dirty="0"/>
          </a:p>
        </p:txBody>
      </p:sp>
    </p:spTree>
    <p:extLst>
      <p:ext uri="{BB962C8B-B14F-4D97-AF65-F5344CB8AC3E}">
        <p14:creationId xmlns:p14="http://schemas.microsoft.com/office/powerpoint/2010/main" val="34963063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Objects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sp>
        <p:nvSpPr>
          <p:cNvPr id="11" name="Content Placeholder 2"/>
          <p:cNvSpPr>
            <a:spLocks noGrp="1"/>
          </p:cNvSpPr>
          <p:nvPr>
            <p:ph idx="1"/>
          </p:nvPr>
        </p:nvSpPr>
        <p:spPr>
          <a:xfrm>
            <a:off x="393111" y="1569714"/>
            <a:ext cx="10972800" cy="4625609"/>
          </a:xfrm>
        </p:spPr>
        <p:txBody>
          <a:bodyPr>
            <a:noAutofit/>
          </a:bodyPr>
          <a:lstStyle/>
          <a:p>
            <a:pPr marL="0" indent="0">
              <a:buNone/>
            </a:pPr>
            <a:r>
              <a:rPr lang="en-GB" sz="1800" dirty="0"/>
              <a:t>Update Values of Properties</a:t>
            </a:r>
          </a:p>
          <a:p>
            <a:pPr marL="0" indent="0">
              <a:buNone/>
            </a:pPr>
            <a:endParaRPr lang="en-GB" sz="1800" dirty="0"/>
          </a:p>
          <a:p>
            <a:pPr marL="0" indent="0">
              <a:buNone/>
            </a:pPr>
            <a:r>
              <a:rPr lang="en-GB" sz="1800" dirty="0" err="1"/>
              <a:t>const</a:t>
            </a:r>
            <a:r>
              <a:rPr lang="en-GB" sz="1800" dirty="0"/>
              <a:t> salaries= {</a:t>
            </a:r>
          </a:p>
          <a:p>
            <a:pPr marL="0" indent="0">
              <a:buNone/>
            </a:pPr>
            <a:r>
              <a:rPr lang="en-GB" sz="1800" dirty="0"/>
              <a:t>    Jack : 24000,</a:t>
            </a:r>
          </a:p>
          <a:p>
            <a:pPr marL="0" indent="0">
              <a:buNone/>
            </a:pPr>
            <a:r>
              <a:rPr lang="en-GB" sz="1800" dirty="0"/>
              <a:t>    Paul : 34000,</a:t>
            </a:r>
          </a:p>
          <a:p>
            <a:pPr marL="0" indent="0">
              <a:buNone/>
            </a:pPr>
            <a:r>
              <a:rPr lang="en-GB" sz="1800" dirty="0"/>
              <a:t>    Monica : 55000</a:t>
            </a:r>
          </a:p>
          <a:p>
            <a:pPr marL="0" indent="0">
              <a:buNone/>
            </a:pPr>
            <a:r>
              <a:rPr lang="en-GB" sz="1800" dirty="0"/>
              <a:t>}</a:t>
            </a:r>
          </a:p>
          <a:p>
            <a:pPr marL="0" indent="0">
              <a:buNone/>
            </a:pPr>
            <a:r>
              <a:rPr lang="en-GB" sz="1800" b="1" dirty="0"/>
              <a:t>// using for...in</a:t>
            </a:r>
          </a:p>
          <a:p>
            <a:pPr marL="0" indent="0">
              <a:buNone/>
            </a:pPr>
            <a:r>
              <a:rPr lang="en-GB" sz="1800" b="1" dirty="0"/>
              <a:t>for ( let </a:t>
            </a:r>
            <a:r>
              <a:rPr lang="en-GB" sz="1800" b="1" dirty="0" err="1"/>
              <a:t>i</a:t>
            </a:r>
            <a:r>
              <a:rPr lang="en-GB" sz="1800" b="1" dirty="0"/>
              <a:t> in salaries) {</a:t>
            </a:r>
          </a:p>
          <a:p>
            <a:pPr marL="0" indent="0">
              <a:buNone/>
            </a:pPr>
            <a:r>
              <a:rPr lang="en-GB" sz="1800" b="1" dirty="0"/>
              <a:t>    // add a currency symbol</a:t>
            </a:r>
          </a:p>
          <a:p>
            <a:pPr marL="0" indent="0">
              <a:buNone/>
            </a:pPr>
            <a:r>
              <a:rPr lang="en-GB" sz="1800" b="1" dirty="0"/>
              <a:t>    let salary = "$" + salaries[</a:t>
            </a:r>
            <a:r>
              <a:rPr lang="en-GB" sz="1800" b="1" dirty="0" err="1"/>
              <a:t>i</a:t>
            </a:r>
            <a:r>
              <a:rPr lang="en-GB" sz="1800" b="1" dirty="0"/>
              <a:t>];</a:t>
            </a:r>
          </a:p>
          <a:p>
            <a:pPr marL="0" indent="0">
              <a:buNone/>
            </a:pPr>
            <a:r>
              <a:rPr lang="en-GB" sz="1800" dirty="0"/>
              <a:t>    // display the values</a:t>
            </a:r>
          </a:p>
          <a:p>
            <a:pPr marL="0" indent="0">
              <a:buNone/>
            </a:pPr>
            <a:r>
              <a:rPr lang="en-GB" sz="1800" dirty="0"/>
              <a:t>    console.log(`${</a:t>
            </a:r>
            <a:r>
              <a:rPr lang="en-GB" sz="1800" dirty="0" err="1"/>
              <a:t>i</a:t>
            </a:r>
            <a:r>
              <a:rPr lang="en-GB" sz="1800" dirty="0"/>
              <a:t>} : ${salary}`);</a:t>
            </a:r>
          </a:p>
          <a:p>
            <a:pPr marL="0" indent="0">
              <a:buNone/>
            </a:pPr>
            <a:r>
              <a:rPr lang="en-GB" sz="1800" dirty="0"/>
              <a:t>}</a:t>
            </a:r>
          </a:p>
        </p:txBody>
      </p:sp>
    </p:spTree>
    <p:extLst>
      <p:ext uri="{BB962C8B-B14F-4D97-AF65-F5344CB8AC3E}">
        <p14:creationId xmlns:p14="http://schemas.microsoft.com/office/powerpoint/2010/main" val="424723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43E8D5-98D6-4BA6-B3EA-B5411DA566A9}"/>
              </a:ext>
            </a:extLst>
          </p:cNvPr>
          <p:cNvSpPr/>
          <p:nvPr/>
        </p:nvSpPr>
        <p:spPr>
          <a:xfrm>
            <a:off x="5460537" y="4223164"/>
            <a:ext cx="7497214" cy="461665"/>
          </a:xfrm>
          <a:prstGeom prst="rect">
            <a:avLst/>
          </a:prstGeom>
        </p:spPr>
        <p:txBody>
          <a:bodyPr wrap="square">
            <a:spAutoFit/>
          </a:bodyPr>
          <a:lstStyle/>
          <a:p>
            <a:r>
              <a:rPr lang="en-US" sz="2400" b="1" dirty="0"/>
              <a:t>vinayj@pes.edu</a:t>
            </a:r>
            <a:endParaRPr lang="en-IN" sz="2400" b="1" dirty="0"/>
          </a:p>
        </p:txBody>
      </p:sp>
      <p:sp>
        <p:nvSpPr>
          <p:cNvPr id="12" name="Rectangle 11">
            <a:extLst>
              <a:ext uri="{FF2B5EF4-FFF2-40B4-BE49-F238E27FC236}">
                <a16:creationId xmlns:a16="http://schemas.microsoft.com/office/drawing/2014/main" id="{A9F03FCF-7A6F-4612-88F7-18437FC4F2ED}"/>
              </a:ext>
            </a:extLst>
          </p:cNvPr>
          <p:cNvSpPr/>
          <p:nvPr/>
        </p:nvSpPr>
        <p:spPr>
          <a:xfrm>
            <a:off x="5460537" y="4746445"/>
            <a:ext cx="7497214" cy="461665"/>
          </a:xfrm>
          <a:prstGeom prst="rect">
            <a:avLst/>
          </a:prstGeom>
        </p:spPr>
        <p:txBody>
          <a:bodyPr wrap="square">
            <a:spAutoFit/>
          </a:bodyPr>
          <a:lstStyle/>
          <a:p>
            <a:r>
              <a:rPr lang="en-US" sz="2400" dirty="0"/>
              <a:t>+91 80 2672 6622</a:t>
            </a:r>
            <a:endParaRPr lang="en-IN" sz="2400" dirty="0"/>
          </a:p>
        </p:txBody>
      </p:sp>
      <p:grpSp>
        <p:nvGrpSpPr>
          <p:cNvPr id="2" name="Group 12">
            <a:extLst>
              <a:ext uri="{FF2B5EF4-FFF2-40B4-BE49-F238E27FC236}">
                <a16:creationId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err="1"/>
              <a:t>Vinay</a:t>
            </a:r>
            <a:r>
              <a:rPr lang="en-US" sz="2400" b="1" dirty="0"/>
              <a:t> Joshi</a:t>
            </a:r>
            <a:endParaRPr lang="en-IN" sz="2400" b="1" dirty="0"/>
          </a:p>
        </p:txBody>
      </p:sp>
      <p:sp>
        <p:nvSpPr>
          <p:cNvPr id="21" name="Rectangle 20">
            <a:extLst>
              <a:ext uri="{FF2B5EF4-FFF2-40B4-BE49-F238E27FC236}">
                <a16:creationId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Computer Science and Engineering</a:t>
            </a:r>
            <a:endParaRPr lang="en-IN" sz="2400" dirty="0"/>
          </a:p>
        </p:txBody>
      </p:sp>
    </p:spTree>
    <p:extLst>
      <p:ext uri="{BB962C8B-B14F-4D97-AF65-F5344CB8AC3E}">
        <p14:creationId xmlns:p14="http://schemas.microsoft.com/office/powerpoint/2010/main" val="1459503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objects</a:t>
            </a:r>
            <a:endParaRPr lang="en-GB"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objects</a:t>
            </a:r>
          </a:p>
        </p:txBody>
      </p:sp>
      <p:sp>
        <p:nvSpPr>
          <p:cNvPr id="11" name="Content Placeholder 2"/>
          <p:cNvSpPr>
            <a:spLocks noGrp="1"/>
          </p:cNvSpPr>
          <p:nvPr>
            <p:ph idx="1"/>
          </p:nvPr>
        </p:nvSpPr>
        <p:spPr>
          <a:xfrm>
            <a:off x="609600" y="1775192"/>
            <a:ext cx="10972800" cy="4625609"/>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 object creation</a:t>
            </a:r>
          </a:p>
          <a:p>
            <a:pPr marL="0" indent="0">
              <a:buNone/>
            </a:pPr>
            <a:r>
              <a:rPr lang="en-US" dirty="0">
                <a:latin typeface="Times New Roman" panose="02020603050405020304" pitchFamily="18" charset="0"/>
                <a:cs typeface="Times New Roman" panose="02020603050405020304" pitchFamily="18" charset="0"/>
              </a:rPr>
              <a:t>const person = { </a:t>
            </a:r>
          </a:p>
          <a:p>
            <a:pPr marL="0" indent="0">
              <a:buNone/>
            </a:pPr>
            <a:r>
              <a:rPr lang="en-US" dirty="0">
                <a:latin typeface="Times New Roman" panose="02020603050405020304" pitchFamily="18" charset="0"/>
                <a:cs typeface="Times New Roman" panose="02020603050405020304" pitchFamily="18" charset="0"/>
              </a:rPr>
              <a:t>    name: 'John',</a:t>
            </a:r>
          </a:p>
          <a:p>
            <a:pPr marL="0" indent="0">
              <a:buNone/>
            </a:pPr>
            <a:r>
              <a:rPr lang="en-US" dirty="0">
                <a:latin typeface="Times New Roman" panose="02020603050405020304" pitchFamily="18" charset="0"/>
                <a:cs typeface="Times New Roman" panose="02020603050405020304" pitchFamily="18" charset="0"/>
              </a:rPr>
              <a:t>    age: 20</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console.log(</a:t>
            </a:r>
            <a:r>
              <a:rPr lang="en-US" dirty="0" err="1">
                <a:latin typeface="Times New Roman" panose="02020603050405020304" pitchFamily="18" charset="0"/>
                <a:cs typeface="Times New Roman" panose="02020603050405020304" pitchFamily="18" charset="0"/>
              </a:rPr>
              <a:t>typeof</a:t>
            </a:r>
            <a:r>
              <a:rPr lang="en-US" dirty="0">
                <a:latin typeface="Times New Roman" panose="02020603050405020304" pitchFamily="18" charset="0"/>
                <a:cs typeface="Times New Roman" panose="02020603050405020304" pitchFamily="18" charset="0"/>
              </a:rPr>
              <a:t> person); // object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Or</a:t>
            </a:r>
          </a:p>
          <a:p>
            <a:pPr marL="0" indent="0">
              <a:buNone/>
            </a:pPr>
            <a:r>
              <a:rPr lang="en-US" dirty="0">
                <a:latin typeface="Times New Roman" panose="02020603050405020304" pitchFamily="18" charset="0"/>
                <a:cs typeface="Times New Roman" panose="02020603050405020304" pitchFamily="18" charset="0"/>
              </a:rPr>
              <a:t>const person = { name: 'John', age: 20 };</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1307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Objects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sp>
        <p:nvSpPr>
          <p:cNvPr id="11" name="Content Placeholder 2"/>
          <p:cNvSpPr>
            <a:spLocks noGrp="1"/>
          </p:cNvSpPr>
          <p:nvPr>
            <p:ph idx="1"/>
          </p:nvPr>
        </p:nvSpPr>
        <p:spPr>
          <a:xfrm>
            <a:off x="609600" y="1775192"/>
            <a:ext cx="10972800" cy="4625609"/>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const person =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firstName</a:t>
            </a:r>
            <a:r>
              <a:rPr lang="en-US" sz="2400" dirty="0">
                <a:latin typeface="Times New Roman" panose="02020603050405020304" pitchFamily="18" charset="0"/>
                <a:cs typeface="Times New Roman" panose="02020603050405020304" pitchFamily="18" charset="0"/>
              </a:rPr>
              <a:t>:"John",</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lastName</a:t>
            </a:r>
            <a:r>
              <a:rPr lang="en-US" sz="2400" dirty="0">
                <a:latin typeface="Times New Roman" panose="02020603050405020304" pitchFamily="18" charset="0"/>
                <a:cs typeface="Times New Roman" panose="02020603050405020304" pitchFamily="18" charset="0"/>
              </a:rPr>
              <a:t>:"Doe",</a:t>
            </a:r>
          </a:p>
          <a:p>
            <a:pPr marL="0" indent="0">
              <a:buNone/>
            </a:pPr>
            <a:r>
              <a:rPr lang="en-US" sz="2400" dirty="0">
                <a:latin typeface="Times New Roman" panose="02020603050405020304" pitchFamily="18" charset="0"/>
                <a:cs typeface="Times New Roman" panose="02020603050405020304" pitchFamily="18" charset="0"/>
              </a:rPr>
              <a:t>  age:50, </a:t>
            </a:r>
            <a:r>
              <a:rPr lang="en-US" sz="2400" dirty="0" err="1">
                <a:latin typeface="Times New Roman" panose="02020603050405020304" pitchFamily="18" charset="0"/>
                <a:cs typeface="Times New Roman" panose="02020603050405020304" pitchFamily="18" charset="0"/>
              </a:rPr>
              <a:t>eyeColor</a:t>
            </a:r>
            <a:r>
              <a:rPr lang="en-US" sz="2400" dirty="0">
                <a:latin typeface="Times New Roman" panose="02020603050405020304" pitchFamily="18" charset="0"/>
                <a:cs typeface="Times New Roman" panose="02020603050405020304" pitchFamily="18" charset="0"/>
              </a:rPr>
              <a:t>:"blue"</a:t>
            </a:r>
          </a:p>
          <a:p>
            <a:pPr marL="0" indent="0">
              <a:buNone/>
            </a:pPr>
            <a:r>
              <a:rPr lang="en-US" sz="2400" dirty="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const x = person;</a:t>
            </a:r>
          </a:p>
          <a:p>
            <a:pPr marL="0" indent="0">
              <a:buNone/>
            </a:pPr>
            <a:r>
              <a:rPr lang="en-US" sz="2400" dirty="0" err="1">
                <a:latin typeface="Times New Roman" panose="02020603050405020304" pitchFamily="18" charset="0"/>
                <a:cs typeface="Times New Roman" panose="02020603050405020304" pitchFamily="18" charset="0"/>
              </a:rPr>
              <a:t>x.age</a:t>
            </a:r>
            <a:r>
              <a:rPr lang="en-US" sz="2400" dirty="0">
                <a:latin typeface="Times New Roman" panose="02020603050405020304" pitchFamily="18" charset="0"/>
                <a:cs typeface="Times New Roman" panose="02020603050405020304" pitchFamily="18" charset="0"/>
              </a:rPr>
              <a:t> = 10; //can update the values</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8924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Objects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sp>
        <p:nvSpPr>
          <p:cNvPr id="11" name="Content Placeholder 2"/>
          <p:cNvSpPr>
            <a:spLocks noGrp="1"/>
          </p:cNvSpPr>
          <p:nvPr>
            <p:ph idx="1"/>
          </p:nvPr>
        </p:nvSpPr>
        <p:spPr>
          <a:xfrm>
            <a:off x="609600" y="1775192"/>
            <a:ext cx="10972800" cy="4625609"/>
          </a:xfrm>
        </p:spPr>
        <p:txBody>
          <a:bodyPr>
            <a:normAutofit/>
          </a:bodyPr>
          <a:lstStyle/>
          <a:p>
            <a:pPr marL="0" indent="0">
              <a:buNone/>
            </a:pPr>
            <a:r>
              <a:rPr lang="en-US" sz="2400" b="1" u="sng" dirty="0">
                <a:latin typeface="Times New Roman" panose="02020603050405020304" pitchFamily="18" charset="0"/>
                <a:cs typeface="Times New Roman" panose="02020603050405020304" pitchFamily="18" charset="0"/>
              </a:rPr>
              <a:t>Using the JavaScript Keyword new</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 following example create a new JavaScript object using new Object(), and then adds 4 properties:</a:t>
            </a:r>
          </a:p>
          <a:p>
            <a:pPr marL="0" indent="0">
              <a:buNone/>
            </a:pPr>
            <a:r>
              <a:rPr lang="en-US" sz="2400" dirty="0">
                <a:latin typeface="Times New Roman" panose="02020603050405020304" pitchFamily="18" charset="0"/>
                <a:cs typeface="Times New Roman" panose="02020603050405020304" pitchFamily="18" charset="0"/>
              </a:rPr>
              <a:t>Example</a:t>
            </a:r>
          </a:p>
          <a:p>
            <a:pPr marL="0" indent="0">
              <a:buNone/>
            </a:pPr>
            <a:r>
              <a:rPr lang="en-US" sz="2400" dirty="0">
                <a:latin typeface="Times New Roman" panose="02020603050405020304" pitchFamily="18" charset="0"/>
                <a:cs typeface="Times New Roman" panose="02020603050405020304" pitchFamily="18" charset="0"/>
              </a:rPr>
              <a:t>const person = new Object();</a:t>
            </a:r>
          </a:p>
          <a:p>
            <a:pPr marL="0" indent="0">
              <a:buNone/>
            </a:pPr>
            <a:r>
              <a:rPr lang="en-US" sz="2400" dirty="0" err="1">
                <a:latin typeface="Times New Roman" panose="02020603050405020304" pitchFamily="18" charset="0"/>
                <a:cs typeface="Times New Roman" panose="02020603050405020304" pitchFamily="18" charset="0"/>
              </a:rPr>
              <a:t>person.firstName</a:t>
            </a:r>
            <a:r>
              <a:rPr lang="en-US" sz="2400" dirty="0">
                <a:latin typeface="Times New Roman" panose="02020603050405020304" pitchFamily="18" charset="0"/>
                <a:cs typeface="Times New Roman" panose="02020603050405020304" pitchFamily="18" charset="0"/>
              </a:rPr>
              <a:t> = "John";</a:t>
            </a:r>
          </a:p>
          <a:p>
            <a:pPr marL="0" indent="0">
              <a:buNone/>
            </a:pPr>
            <a:r>
              <a:rPr lang="en-US" sz="2400" dirty="0" err="1">
                <a:latin typeface="Times New Roman" panose="02020603050405020304" pitchFamily="18" charset="0"/>
                <a:cs typeface="Times New Roman" panose="02020603050405020304" pitchFamily="18" charset="0"/>
              </a:rPr>
              <a:t>person.lastName</a:t>
            </a:r>
            <a:r>
              <a:rPr lang="en-US" sz="2400" dirty="0">
                <a:latin typeface="Times New Roman" panose="02020603050405020304" pitchFamily="18" charset="0"/>
                <a:cs typeface="Times New Roman" panose="02020603050405020304" pitchFamily="18" charset="0"/>
              </a:rPr>
              <a:t> = "Doe";</a:t>
            </a:r>
          </a:p>
          <a:p>
            <a:pPr marL="0" indent="0">
              <a:buNone/>
            </a:pPr>
            <a:r>
              <a:rPr lang="en-US" sz="2400" dirty="0" err="1">
                <a:latin typeface="Times New Roman" panose="02020603050405020304" pitchFamily="18" charset="0"/>
                <a:cs typeface="Times New Roman" panose="02020603050405020304" pitchFamily="18" charset="0"/>
              </a:rPr>
              <a:t>person.age</a:t>
            </a:r>
            <a:r>
              <a:rPr lang="en-US" sz="2400" dirty="0">
                <a:latin typeface="Times New Roman" panose="02020603050405020304" pitchFamily="18" charset="0"/>
                <a:cs typeface="Times New Roman" panose="02020603050405020304" pitchFamily="18" charset="0"/>
              </a:rPr>
              <a:t> = 50;</a:t>
            </a:r>
          </a:p>
          <a:p>
            <a:pPr marL="0" indent="0">
              <a:buNone/>
            </a:pPr>
            <a:r>
              <a:rPr lang="en-US" sz="2400" dirty="0" err="1">
                <a:latin typeface="Times New Roman" panose="02020603050405020304" pitchFamily="18" charset="0"/>
                <a:cs typeface="Times New Roman" panose="02020603050405020304" pitchFamily="18" charset="0"/>
              </a:rPr>
              <a:t>person.eyeColor</a:t>
            </a:r>
            <a:r>
              <a:rPr lang="en-US" sz="2400" dirty="0">
                <a:latin typeface="Times New Roman" panose="02020603050405020304" pitchFamily="18" charset="0"/>
                <a:cs typeface="Times New Roman" panose="02020603050405020304" pitchFamily="18" charset="0"/>
              </a:rPr>
              <a:t> = "blue";</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0545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Objects</a:t>
            </a:r>
            <a:endParaRPr lang="en-GB"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objects</a:t>
            </a:r>
          </a:p>
        </p:txBody>
      </p:sp>
      <p:sp>
        <p:nvSpPr>
          <p:cNvPr id="11" name="Content Placeholder 2"/>
          <p:cNvSpPr>
            <a:spLocks noGrp="1"/>
          </p:cNvSpPr>
          <p:nvPr>
            <p:ph idx="1"/>
          </p:nvPr>
        </p:nvSpPr>
        <p:spPr>
          <a:xfrm>
            <a:off x="609600" y="1513222"/>
            <a:ext cx="10972800" cy="4887580"/>
          </a:xfrm>
        </p:spPr>
        <p:txBody>
          <a:bodyPr>
            <a:normAutofit fontScale="85000" lnSpcReduction="20000"/>
          </a:bodyPr>
          <a:lstStyle/>
          <a:p>
            <a:pPr marL="0" indent="0">
              <a:buNone/>
            </a:pPr>
            <a:r>
              <a:rPr lang="en-US" sz="2400" b="1" dirty="0">
                <a:latin typeface="Times New Roman" panose="02020603050405020304" pitchFamily="18" charset="0"/>
                <a:cs typeface="Times New Roman" panose="02020603050405020304" pitchFamily="18" charset="0"/>
              </a:rPr>
              <a:t>There are two ways to access the properties of an object, via the</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    dot notation</a:t>
            </a:r>
          </a:p>
          <a:p>
            <a:pPr marL="0" indent="0">
              <a:buNone/>
            </a:pPr>
            <a:r>
              <a:rPr lang="en-US" sz="2400" b="1" dirty="0">
                <a:latin typeface="Times New Roman" panose="02020603050405020304" pitchFamily="18" charset="0"/>
                <a:cs typeface="Times New Roman" panose="02020603050405020304" pitchFamily="18" charset="0"/>
              </a:rPr>
              <a:t>    square bracket notation.</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Both the notations work identically. The square bracket notation are used to determine the property name when the properties are set dynamically (i.e. property name is not determined until runtime).</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var color = {name: 'red'};</a:t>
            </a:r>
          </a:p>
          <a:p>
            <a:pPr marL="0" indent="0">
              <a:buNone/>
            </a:pPr>
            <a:r>
              <a:rPr lang="en-US" sz="2400" dirty="0">
                <a:latin typeface="Times New Roman" panose="02020603050405020304" pitchFamily="18" charset="0"/>
                <a:cs typeface="Times New Roman" panose="02020603050405020304" pitchFamily="18" charset="0"/>
              </a:rPr>
              <a:t>color.name; // red</a:t>
            </a:r>
          </a:p>
          <a:p>
            <a:pPr marL="0" indent="0">
              <a:buNone/>
            </a:pPr>
            <a:r>
              <a:rPr lang="en-US" sz="2400" dirty="0">
                <a:latin typeface="Times New Roman" panose="02020603050405020304" pitchFamily="18" charset="0"/>
                <a:cs typeface="Times New Roman" panose="02020603050405020304" pitchFamily="18" charset="0"/>
              </a:rPr>
              <a:t>color['name']; // red</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var get = 'name';</a:t>
            </a:r>
          </a:p>
          <a:p>
            <a:pPr marL="0" indent="0">
              <a:buNone/>
            </a:pPr>
            <a:r>
              <a:rPr lang="en-US" sz="2400" dirty="0">
                <a:latin typeface="Times New Roman" panose="02020603050405020304" pitchFamily="18" charset="0"/>
                <a:cs typeface="Times New Roman" panose="02020603050405020304" pitchFamily="18" charset="0"/>
              </a:rPr>
              <a:t>color[get]; // red</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0036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Nested objects</a:t>
            </a:r>
            <a:endParaRPr lang="en-GB"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objects</a:t>
            </a:r>
          </a:p>
        </p:txBody>
      </p:sp>
      <p:sp>
        <p:nvSpPr>
          <p:cNvPr id="11" name="Content Placeholder 2"/>
          <p:cNvSpPr>
            <a:spLocks noGrp="1"/>
          </p:cNvSpPr>
          <p:nvPr>
            <p:ph idx="1"/>
          </p:nvPr>
        </p:nvSpPr>
        <p:spPr>
          <a:xfrm>
            <a:off x="371880" y="1513221"/>
            <a:ext cx="10972800" cy="4625609"/>
          </a:xfrm>
        </p:spPr>
        <p:txBody>
          <a:bodyPr>
            <a:noAutofit/>
          </a:bodyPr>
          <a:lstStyle/>
          <a:p>
            <a:pPr marL="0" indent="0">
              <a:buNone/>
            </a:pPr>
            <a:r>
              <a:rPr lang="en-GB" sz="2000" dirty="0" err="1">
                <a:latin typeface="Times New Roman" panose="02020603050405020304" pitchFamily="18" charset="0"/>
                <a:cs typeface="Times New Roman" panose="02020603050405020304" pitchFamily="18" charset="0"/>
              </a:rPr>
              <a:t>const</a:t>
            </a:r>
            <a:r>
              <a:rPr lang="en-GB" sz="2000" dirty="0">
                <a:latin typeface="Times New Roman" panose="02020603050405020304" pitchFamily="18" charset="0"/>
                <a:cs typeface="Times New Roman" panose="02020603050405020304" pitchFamily="18" charset="0"/>
              </a:rPr>
              <a:t> student = { </a:t>
            </a:r>
          </a:p>
          <a:p>
            <a:pPr marL="0" indent="0">
              <a:buNone/>
            </a:pPr>
            <a:r>
              <a:rPr lang="en-GB" sz="2000" dirty="0">
                <a:latin typeface="Times New Roman" panose="02020603050405020304" pitchFamily="18" charset="0"/>
                <a:cs typeface="Times New Roman" panose="02020603050405020304" pitchFamily="18" charset="0"/>
              </a:rPr>
              <a:t>    name: 'John', </a:t>
            </a:r>
          </a:p>
          <a:p>
            <a:pPr marL="0" indent="0">
              <a:buNone/>
            </a:pPr>
            <a:r>
              <a:rPr lang="en-GB" sz="2000" dirty="0">
                <a:latin typeface="Times New Roman" panose="02020603050405020304" pitchFamily="18" charset="0"/>
                <a:cs typeface="Times New Roman" panose="02020603050405020304" pitchFamily="18" charset="0"/>
              </a:rPr>
              <a:t>    age: 20,</a:t>
            </a:r>
          </a:p>
          <a:p>
            <a:pPr marL="0" indent="0">
              <a:buNone/>
            </a:pPr>
            <a:r>
              <a:rPr lang="en-GB" sz="2000" dirty="0">
                <a:latin typeface="Times New Roman" panose="02020603050405020304" pitchFamily="18" charset="0"/>
                <a:cs typeface="Times New Roman" panose="02020603050405020304" pitchFamily="18" charset="0"/>
              </a:rPr>
              <a:t>    marks: {</a:t>
            </a:r>
          </a:p>
          <a:p>
            <a:pPr marL="0" indent="0">
              <a:buNone/>
            </a:pPr>
            <a:r>
              <a:rPr lang="en-GB" sz="2000" dirty="0">
                <a:latin typeface="Times New Roman" panose="02020603050405020304" pitchFamily="18" charset="0"/>
                <a:cs typeface="Times New Roman" panose="02020603050405020304" pitchFamily="18" charset="0"/>
              </a:rPr>
              <a:t>        science: 70,</a:t>
            </a:r>
          </a:p>
          <a:p>
            <a:pPr marL="0" indent="0">
              <a:buNone/>
            </a:pPr>
            <a:r>
              <a:rPr lang="en-GB" sz="2000" dirty="0">
                <a:latin typeface="Times New Roman" panose="02020603050405020304" pitchFamily="18" charset="0"/>
                <a:cs typeface="Times New Roman" panose="02020603050405020304" pitchFamily="18" charset="0"/>
              </a:rPr>
              <a:t>        math: 75</a:t>
            </a:r>
          </a:p>
          <a:p>
            <a:pPr marL="0" indent="0">
              <a:buNone/>
            </a:pPr>
            <a:r>
              <a:rPr lang="en-GB" sz="2000" dirty="0">
                <a:latin typeface="Times New Roman" panose="02020603050405020304" pitchFamily="18" charset="0"/>
                <a:cs typeface="Times New Roman" panose="02020603050405020304" pitchFamily="18" charset="0"/>
              </a:rPr>
              <a:t>    }</a:t>
            </a:r>
          </a:p>
          <a:p>
            <a:pPr marL="0" indent="0">
              <a:buNone/>
            </a:pPr>
            <a:r>
              <a:rPr lang="en-GB" sz="2000" dirty="0">
                <a:latin typeface="Times New Roman" panose="02020603050405020304" pitchFamily="18" charset="0"/>
                <a:cs typeface="Times New Roman" panose="02020603050405020304" pitchFamily="18" charset="0"/>
              </a:rPr>
              <a:t>}</a:t>
            </a:r>
          </a:p>
          <a:p>
            <a:pPr marL="0" indent="0">
              <a:buNone/>
            </a:pPr>
            <a:r>
              <a:rPr lang="en-GB" sz="2000" dirty="0">
                <a:latin typeface="Times New Roman" panose="02020603050405020304" pitchFamily="18" charset="0"/>
                <a:cs typeface="Times New Roman" panose="02020603050405020304" pitchFamily="18" charset="0"/>
              </a:rPr>
              <a:t>// accessing property of student object</a:t>
            </a:r>
          </a:p>
          <a:p>
            <a:pPr marL="0" indent="0">
              <a:buNone/>
            </a:pPr>
            <a:r>
              <a:rPr lang="en-GB" sz="2000" dirty="0">
                <a:latin typeface="Times New Roman" panose="02020603050405020304" pitchFamily="18" charset="0"/>
                <a:cs typeface="Times New Roman" panose="02020603050405020304" pitchFamily="18" charset="0"/>
              </a:rPr>
              <a:t>console.log(</a:t>
            </a:r>
            <a:r>
              <a:rPr lang="en-GB" sz="2000" dirty="0" err="1">
                <a:latin typeface="Times New Roman" panose="02020603050405020304" pitchFamily="18" charset="0"/>
                <a:cs typeface="Times New Roman" panose="02020603050405020304" pitchFamily="18" charset="0"/>
              </a:rPr>
              <a:t>student.marks</a:t>
            </a:r>
            <a:r>
              <a:rPr lang="en-GB" sz="2000" dirty="0">
                <a:latin typeface="Times New Roman" panose="02020603050405020304" pitchFamily="18" charset="0"/>
                <a:cs typeface="Times New Roman" panose="02020603050405020304" pitchFamily="18" charset="0"/>
              </a:rPr>
              <a:t>); // {science: 70, math: 75}</a:t>
            </a:r>
          </a:p>
          <a:p>
            <a:pPr marL="0" indent="0">
              <a:buNone/>
            </a:pPr>
            <a:endParaRPr lang="en-GB" sz="2000" dirty="0">
              <a:latin typeface="Times New Roman" panose="02020603050405020304" pitchFamily="18" charset="0"/>
              <a:cs typeface="Times New Roman" panose="02020603050405020304" pitchFamily="18" charset="0"/>
            </a:endParaRPr>
          </a:p>
          <a:p>
            <a:pPr marL="0" indent="0">
              <a:buNone/>
            </a:pPr>
            <a:r>
              <a:rPr lang="en-GB" sz="2000" dirty="0">
                <a:latin typeface="Times New Roman" panose="02020603050405020304" pitchFamily="18" charset="0"/>
                <a:cs typeface="Times New Roman" panose="02020603050405020304" pitchFamily="18" charset="0"/>
              </a:rPr>
              <a:t>// accessing property of marks object</a:t>
            </a:r>
          </a:p>
          <a:p>
            <a:pPr marL="0" indent="0">
              <a:buNone/>
            </a:pPr>
            <a:r>
              <a:rPr lang="en-GB" sz="2000" dirty="0">
                <a:latin typeface="Times New Roman" panose="02020603050405020304" pitchFamily="18" charset="0"/>
                <a:cs typeface="Times New Roman" panose="02020603050405020304" pitchFamily="18" charset="0"/>
              </a:rPr>
              <a:t>console.log(</a:t>
            </a:r>
            <a:r>
              <a:rPr lang="en-GB" sz="2000" dirty="0" err="1">
                <a:latin typeface="Times New Roman" panose="02020603050405020304" pitchFamily="18" charset="0"/>
                <a:cs typeface="Times New Roman" panose="02020603050405020304" pitchFamily="18" charset="0"/>
              </a:rPr>
              <a:t>student.marks.science</a:t>
            </a:r>
            <a:r>
              <a:rPr lang="en-GB" sz="2000" dirty="0">
                <a:latin typeface="Times New Roman" panose="02020603050405020304" pitchFamily="18" charset="0"/>
                <a:cs typeface="Times New Roman" panose="02020603050405020304" pitchFamily="18" charset="0"/>
              </a:rPr>
              <a:t>); // 70</a:t>
            </a:r>
          </a:p>
        </p:txBody>
      </p:sp>
    </p:spTree>
    <p:extLst>
      <p:ext uri="{BB962C8B-B14F-4D97-AF65-F5344CB8AC3E}">
        <p14:creationId xmlns:p14="http://schemas.microsoft.com/office/powerpoint/2010/main" val="1398682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13255</TotalTime>
  <Words>3281</Words>
  <Application>Microsoft Office PowerPoint</Application>
  <PresentationFormat>Widescreen</PresentationFormat>
  <Paragraphs>605</Paragraphs>
  <Slides>44</Slides>
  <Notes>42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44</vt:i4>
      </vt:variant>
    </vt:vector>
  </HeadingPairs>
  <TitlesOfParts>
    <vt:vector size="51" baseType="lpstr">
      <vt:lpstr>Arial</vt:lpstr>
      <vt:lpstr>Calibri</vt:lpstr>
      <vt:lpstr>Calibri Light</vt:lpstr>
      <vt:lpstr>Times New Roman</vt:lpstr>
      <vt:lpstr>Wingdings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Revathi G P</cp:lastModifiedBy>
  <cp:revision>236</cp:revision>
  <dcterms:created xsi:type="dcterms:W3CDTF">2019-05-30T23:14:36Z</dcterms:created>
  <dcterms:modified xsi:type="dcterms:W3CDTF">2022-06-13T20:35:31Z</dcterms:modified>
</cp:coreProperties>
</file>