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375" r:id="rId3"/>
    <p:sldId id="376" r:id="rId4"/>
    <p:sldId id="380" r:id="rId5"/>
    <p:sldId id="284" r:id="rId6"/>
    <p:sldId id="285"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8"/>
  </p:normalViewPr>
  <p:slideViewPr>
    <p:cSldViewPr snapToGrid="0">
      <p:cViewPr varScale="1">
        <p:scale>
          <a:sx n="107" d="100"/>
          <a:sy n="107" d="100"/>
        </p:scale>
        <p:origin x="736"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409928-B102-49DA-BC3F-B1429420C51E}" type="datetimeFigureOut">
              <a:rPr lang="zh-CN" altLang="en-US" smtClean="0"/>
              <a:t>2018/6/15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9AB100-8CEC-4F04-AC2A-8CE442937768}" type="slidenum">
              <a:rPr lang="zh-CN" altLang="en-US" smtClean="0"/>
              <a:t>‹#›</a:t>
            </a:fld>
            <a:endParaRPr lang="zh-CN" altLang="en-US"/>
          </a:p>
        </p:txBody>
      </p:sp>
    </p:spTree>
    <p:extLst>
      <p:ext uri="{BB962C8B-B14F-4D97-AF65-F5344CB8AC3E}">
        <p14:creationId xmlns:p14="http://schemas.microsoft.com/office/powerpoint/2010/main" val="2403510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78CB7DF-692C-4B0D-A779-6487DB63A4DC}" type="datetimeFigureOut">
              <a:rPr lang="zh-CN" altLang="en-US" smtClean="0"/>
              <a:t>2018/6/15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0D1567-993D-4A48-8957-95373534A5C2}" type="slidenum">
              <a:rPr lang="zh-CN" altLang="en-US" smtClean="0"/>
              <a:t>‹#›</a:t>
            </a:fld>
            <a:endParaRPr lang="zh-CN" altLang="en-US"/>
          </a:p>
        </p:txBody>
      </p:sp>
    </p:spTree>
    <p:extLst>
      <p:ext uri="{BB962C8B-B14F-4D97-AF65-F5344CB8AC3E}">
        <p14:creationId xmlns:p14="http://schemas.microsoft.com/office/powerpoint/2010/main" val="3080957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78CB7DF-692C-4B0D-A779-6487DB63A4DC}" type="datetimeFigureOut">
              <a:rPr lang="zh-CN" altLang="en-US" smtClean="0"/>
              <a:t>2018/6/15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0D1567-993D-4A48-8957-95373534A5C2}" type="slidenum">
              <a:rPr lang="zh-CN" altLang="en-US" smtClean="0"/>
              <a:t>‹#›</a:t>
            </a:fld>
            <a:endParaRPr lang="zh-CN" altLang="en-US"/>
          </a:p>
        </p:txBody>
      </p:sp>
    </p:spTree>
    <p:extLst>
      <p:ext uri="{BB962C8B-B14F-4D97-AF65-F5344CB8AC3E}">
        <p14:creationId xmlns:p14="http://schemas.microsoft.com/office/powerpoint/2010/main" val="2288477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78CB7DF-692C-4B0D-A779-6487DB63A4DC}" type="datetimeFigureOut">
              <a:rPr lang="zh-CN" altLang="en-US" smtClean="0"/>
              <a:t>2018/6/15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0D1567-993D-4A48-8957-95373534A5C2}" type="slidenum">
              <a:rPr lang="zh-CN" altLang="en-US" smtClean="0"/>
              <a:t>‹#›</a:t>
            </a:fld>
            <a:endParaRPr lang="zh-CN" altLang="en-US"/>
          </a:p>
        </p:txBody>
      </p:sp>
    </p:spTree>
    <p:extLst>
      <p:ext uri="{BB962C8B-B14F-4D97-AF65-F5344CB8AC3E}">
        <p14:creationId xmlns:p14="http://schemas.microsoft.com/office/powerpoint/2010/main" val="4138313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1_Title Slide">
    <p:spTree>
      <p:nvGrpSpPr>
        <p:cNvPr id="1" name=""/>
        <p:cNvGrpSpPr/>
        <p:nvPr/>
      </p:nvGrpSpPr>
      <p:grpSpPr>
        <a:xfrm>
          <a:off x="0" y="0"/>
          <a:ext cx="0" cy="0"/>
          <a:chOff x="0" y="0"/>
          <a:chExt cx="0" cy="0"/>
        </a:xfrm>
      </p:grpSpPr>
      <p:sp>
        <p:nvSpPr>
          <p:cNvPr id="4" name="Picture Placeholder 2"/>
          <p:cNvSpPr>
            <a:spLocks noGrp="1"/>
          </p:cNvSpPr>
          <p:nvPr>
            <p:ph type="pic" sz="quarter" idx="10" hasCustomPrompt="1"/>
          </p:nvPr>
        </p:nvSpPr>
        <p:spPr>
          <a:xfrm>
            <a:off x="3315062" y="2529491"/>
            <a:ext cx="5551552" cy="3099507"/>
          </a:xfrm>
          <a:prstGeom prst="rect">
            <a:avLst/>
          </a:prstGeom>
        </p:spPr>
        <p:txBody>
          <a:bodyPr>
            <a:normAutofit/>
          </a:bodyPr>
          <a:lstStyle>
            <a:lvl1pPr>
              <a:defRPr sz="1200" baseline="0"/>
            </a:lvl1pPr>
          </a:lstStyle>
          <a:p>
            <a:r>
              <a:rPr lang="en-US" dirty="0"/>
              <a:t>Drag your picture here and Send to back</a:t>
            </a:r>
          </a:p>
        </p:txBody>
      </p:sp>
    </p:spTree>
    <p:extLst>
      <p:ext uri="{BB962C8B-B14F-4D97-AF65-F5344CB8AC3E}">
        <p14:creationId xmlns:p14="http://schemas.microsoft.com/office/powerpoint/2010/main" val="18969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78CB7DF-692C-4B0D-A779-6487DB63A4DC}" type="datetimeFigureOut">
              <a:rPr lang="zh-CN" altLang="en-US" smtClean="0"/>
              <a:t>2018/6/15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0D1567-993D-4A48-8957-95373534A5C2}" type="slidenum">
              <a:rPr lang="zh-CN" altLang="en-US" smtClean="0"/>
              <a:t>‹#›</a:t>
            </a:fld>
            <a:endParaRPr lang="zh-CN" altLang="en-US"/>
          </a:p>
        </p:txBody>
      </p:sp>
    </p:spTree>
    <p:extLst>
      <p:ext uri="{BB962C8B-B14F-4D97-AF65-F5344CB8AC3E}">
        <p14:creationId xmlns:p14="http://schemas.microsoft.com/office/powerpoint/2010/main" val="979407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78CB7DF-692C-4B0D-A779-6487DB63A4DC}" type="datetimeFigureOut">
              <a:rPr lang="zh-CN" altLang="en-US" smtClean="0"/>
              <a:t>2018/6/15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0D1567-993D-4A48-8957-95373534A5C2}" type="slidenum">
              <a:rPr lang="zh-CN" altLang="en-US" smtClean="0"/>
              <a:t>‹#›</a:t>
            </a:fld>
            <a:endParaRPr lang="zh-CN" altLang="en-US"/>
          </a:p>
        </p:txBody>
      </p:sp>
    </p:spTree>
    <p:extLst>
      <p:ext uri="{BB962C8B-B14F-4D97-AF65-F5344CB8AC3E}">
        <p14:creationId xmlns:p14="http://schemas.microsoft.com/office/powerpoint/2010/main" val="3714881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78CB7DF-692C-4B0D-A779-6487DB63A4DC}" type="datetimeFigureOut">
              <a:rPr lang="zh-CN" altLang="en-US" smtClean="0"/>
              <a:t>2018/6/15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0D1567-993D-4A48-8957-95373534A5C2}" type="slidenum">
              <a:rPr lang="zh-CN" altLang="en-US" smtClean="0"/>
              <a:t>‹#›</a:t>
            </a:fld>
            <a:endParaRPr lang="zh-CN" altLang="en-US"/>
          </a:p>
        </p:txBody>
      </p:sp>
    </p:spTree>
    <p:extLst>
      <p:ext uri="{BB962C8B-B14F-4D97-AF65-F5344CB8AC3E}">
        <p14:creationId xmlns:p14="http://schemas.microsoft.com/office/powerpoint/2010/main" val="2048597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78CB7DF-692C-4B0D-A779-6487DB63A4DC}" type="datetimeFigureOut">
              <a:rPr lang="zh-CN" altLang="en-US" smtClean="0"/>
              <a:t>2018/6/15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40D1567-993D-4A48-8957-95373534A5C2}" type="slidenum">
              <a:rPr lang="zh-CN" altLang="en-US" smtClean="0"/>
              <a:t>‹#›</a:t>
            </a:fld>
            <a:endParaRPr lang="zh-CN" altLang="en-US"/>
          </a:p>
        </p:txBody>
      </p:sp>
    </p:spTree>
    <p:extLst>
      <p:ext uri="{BB962C8B-B14F-4D97-AF65-F5344CB8AC3E}">
        <p14:creationId xmlns:p14="http://schemas.microsoft.com/office/powerpoint/2010/main" val="1284709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78CB7DF-692C-4B0D-A779-6487DB63A4DC}" type="datetimeFigureOut">
              <a:rPr lang="zh-CN" altLang="en-US" smtClean="0"/>
              <a:t>2018/6/15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40D1567-993D-4A48-8957-95373534A5C2}" type="slidenum">
              <a:rPr lang="zh-CN" altLang="en-US" smtClean="0"/>
              <a:t>‹#›</a:t>
            </a:fld>
            <a:endParaRPr lang="zh-CN" altLang="en-US"/>
          </a:p>
        </p:txBody>
      </p:sp>
    </p:spTree>
    <p:extLst>
      <p:ext uri="{BB962C8B-B14F-4D97-AF65-F5344CB8AC3E}">
        <p14:creationId xmlns:p14="http://schemas.microsoft.com/office/powerpoint/2010/main" val="2544070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78CB7DF-692C-4B0D-A779-6487DB63A4DC}" type="datetimeFigureOut">
              <a:rPr lang="zh-CN" altLang="en-US" smtClean="0"/>
              <a:t>2018/6/15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40D1567-993D-4A48-8957-95373534A5C2}" type="slidenum">
              <a:rPr lang="zh-CN" altLang="en-US" smtClean="0"/>
              <a:t>‹#›</a:t>
            </a:fld>
            <a:endParaRPr lang="zh-CN" altLang="en-US"/>
          </a:p>
        </p:txBody>
      </p:sp>
    </p:spTree>
    <p:extLst>
      <p:ext uri="{BB962C8B-B14F-4D97-AF65-F5344CB8AC3E}">
        <p14:creationId xmlns:p14="http://schemas.microsoft.com/office/powerpoint/2010/main" val="2916899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78CB7DF-692C-4B0D-A779-6487DB63A4DC}" type="datetimeFigureOut">
              <a:rPr lang="zh-CN" altLang="en-US" smtClean="0"/>
              <a:t>2018/6/15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0D1567-993D-4A48-8957-95373534A5C2}" type="slidenum">
              <a:rPr lang="zh-CN" altLang="en-US" smtClean="0"/>
              <a:t>‹#›</a:t>
            </a:fld>
            <a:endParaRPr lang="zh-CN" altLang="en-US"/>
          </a:p>
        </p:txBody>
      </p:sp>
    </p:spTree>
    <p:extLst>
      <p:ext uri="{BB962C8B-B14F-4D97-AF65-F5344CB8AC3E}">
        <p14:creationId xmlns:p14="http://schemas.microsoft.com/office/powerpoint/2010/main" val="3433245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78CB7DF-692C-4B0D-A779-6487DB63A4DC}" type="datetimeFigureOut">
              <a:rPr lang="zh-CN" altLang="en-US" smtClean="0"/>
              <a:t>2018/6/15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0D1567-993D-4A48-8957-95373534A5C2}" type="slidenum">
              <a:rPr lang="zh-CN" altLang="en-US" smtClean="0"/>
              <a:t>‹#›</a:t>
            </a:fld>
            <a:endParaRPr lang="zh-CN" altLang="en-US"/>
          </a:p>
        </p:txBody>
      </p:sp>
    </p:spTree>
    <p:extLst>
      <p:ext uri="{BB962C8B-B14F-4D97-AF65-F5344CB8AC3E}">
        <p14:creationId xmlns:p14="http://schemas.microsoft.com/office/powerpoint/2010/main" val="734635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8CB7DF-692C-4B0D-A779-6487DB63A4DC}" type="datetimeFigureOut">
              <a:rPr lang="zh-CN" altLang="en-US" smtClean="0"/>
              <a:t>2018/6/15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0D1567-993D-4A48-8957-95373534A5C2}" type="slidenum">
              <a:rPr lang="zh-CN" altLang="en-US" smtClean="0"/>
              <a:t>‹#›</a:t>
            </a:fld>
            <a:endParaRPr lang="zh-CN" altLang="en-US"/>
          </a:p>
        </p:txBody>
      </p:sp>
    </p:spTree>
    <p:extLst>
      <p:ext uri="{BB962C8B-B14F-4D97-AF65-F5344CB8AC3E}">
        <p14:creationId xmlns:p14="http://schemas.microsoft.com/office/powerpoint/2010/main" val="37519075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15" name="TextBox 100"/>
          <p:cNvSpPr txBox="1"/>
          <p:nvPr/>
        </p:nvSpPr>
        <p:spPr>
          <a:xfrm>
            <a:off x="9537192" y="5999559"/>
            <a:ext cx="2180137" cy="369338"/>
          </a:xfrm>
          <a:prstGeom prst="rect">
            <a:avLst/>
          </a:prstGeom>
          <a:noFill/>
        </p:spPr>
        <p:txBody>
          <a:bodyPr wrap="square" lIns="91445" tIns="45723" rIns="91445" bIns="45723" rtlCol="0">
            <a:spAutoFit/>
          </a:bodyPr>
          <a:lstStyle/>
          <a:p>
            <a:pPr defTabSz="914083"/>
            <a:r>
              <a:rPr lang="id-ID" b="1" i="1" dirty="0">
                <a:solidFill>
                  <a:srgbClr val="06080A"/>
                </a:solidFill>
                <a:latin typeface="仿宋" panose="02010609060101010101" pitchFamily="49" charset="-122"/>
                <a:ea typeface="仿宋" panose="02010609060101010101" pitchFamily="49" charset="-122"/>
                <a:cs typeface="+mn-ea"/>
                <a:sym typeface="+mn-lt"/>
              </a:rPr>
              <a:t>https://netty.io</a:t>
            </a:r>
          </a:p>
        </p:txBody>
      </p:sp>
      <p:pic>
        <p:nvPicPr>
          <p:cNvPr id="5" name="图片 4"/>
          <p:cNvPicPr>
            <a:picLocks noChangeAspect="1"/>
          </p:cNvPicPr>
          <p:nvPr/>
        </p:nvPicPr>
        <p:blipFill>
          <a:blip r:embed="rId2"/>
          <a:stretch>
            <a:fillRect/>
          </a:stretch>
        </p:blipFill>
        <p:spPr>
          <a:xfrm>
            <a:off x="1013989" y="5639317"/>
            <a:ext cx="740525" cy="729741"/>
          </a:xfrm>
          <a:prstGeom prst="rect">
            <a:avLst/>
          </a:prstGeom>
        </p:spPr>
      </p:pic>
      <p:sp>
        <p:nvSpPr>
          <p:cNvPr id="17" name="TextBox 100"/>
          <p:cNvSpPr txBox="1"/>
          <p:nvPr/>
        </p:nvSpPr>
        <p:spPr>
          <a:xfrm>
            <a:off x="1550881" y="5999559"/>
            <a:ext cx="938826" cy="338560"/>
          </a:xfrm>
          <a:prstGeom prst="rect">
            <a:avLst/>
          </a:prstGeom>
          <a:noFill/>
        </p:spPr>
        <p:txBody>
          <a:bodyPr wrap="square" lIns="91445" tIns="45723" rIns="91445" bIns="45723" rtlCol="0">
            <a:spAutoFit/>
          </a:bodyPr>
          <a:lstStyle/>
          <a:p>
            <a:pPr defTabSz="914083"/>
            <a:r>
              <a:rPr lang="id-ID" sz="1600" b="1" i="1" dirty="0">
                <a:solidFill>
                  <a:srgbClr val="06080A"/>
                </a:solidFill>
                <a:latin typeface="仿宋" panose="02010609060101010101" pitchFamily="49" charset="-122"/>
                <a:ea typeface="仿宋" panose="02010609060101010101" pitchFamily="49" charset="-122"/>
                <a:cs typeface="+mn-ea"/>
                <a:sym typeface="+mn-lt"/>
              </a:rPr>
              <a:t>Harry</a:t>
            </a:r>
            <a:endParaRPr lang="id-ID" b="1" i="1" dirty="0">
              <a:solidFill>
                <a:srgbClr val="06080A"/>
              </a:solidFill>
              <a:latin typeface="仿宋" panose="02010609060101010101" pitchFamily="49" charset="-122"/>
              <a:ea typeface="仿宋" panose="02010609060101010101" pitchFamily="49" charset="-122"/>
              <a:cs typeface="+mn-ea"/>
              <a:sym typeface="+mn-lt"/>
            </a:endParaRPr>
          </a:p>
        </p:txBody>
      </p:sp>
      <p:pic>
        <p:nvPicPr>
          <p:cNvPr id="3" name="图片 2">
            <a:extLst>
              <a:ext uri="{FF2B5EF4-FFF2-40B4-BE49-F238E27FC236}">
                <a16:creationId xmlns:a16="http://schemas.microsoft.com/office/drawing/2014/main" id="{163E38D7-4853-EF4D-B4AE-B1DB1C8FF36D}"/>
              </a:ext>
            </a:extLst>
          </p:cNvPr>
          <p:cNvPicPr>
            <a:picLocks noChangeAspect="1"/>
          </p:cNvPicPr>
          <p:nvPr/>
        </p:nvPicPr>
        <p:blipFill>
          <a:blip r:embed="rId3"/>
          <a:stretch>
            <a:fillRect/>
          </a:stretch>
        </p:blipFill>
        <p:spPr>
          <a:xfrm>
            <a:off x="3387929" y="1397659"/>
            <a:ext cx="5384271" cy="2723079"/>
          </a:xfrm>
          <a:prstGeom prst="rect">
            <a:avLst/>
          </a:prstGeom>
        </p:spPr>
      </p:pic>
    </p:spTree>
    <p:extLst>
      <p:ext uri="{BB962C8B-B14F-4D97-AF65-F5344CB8AC3E}">
        <p14:creationId xmlns:p14="http://schemas.microsoft.com/office/powerpoint/2010/main" val="4072470020"/>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810512" y="502481"/>
            <a:ext cx="9416459" cy="523220"/>
          </a:xfrm>
          <a:prstGeom prst="rect">
            <a:avLst/>
          </a:prstGeom>
          <a:noFill/>
        </p:spPr>
        <p:txBody>
          <a:bodyPr wrap="square" rtlCol="0">
            <a:spAutoFit/>
          </a:bodyPr>
          <a:lstStyle/>
          <a:p>
            <a:r>
              <a:rPr lang="en-US" altLang="zh-CN" sz="2800" b="1" dirty="0">
                <a:solidFill>
                  <a:srgbClr val="7030A0"/>
                </a:solidFill>
                <a:latin typeface="仿宋" panose="02010609060101010101" pitchFamily="49" charset="-122"/>
                <a:ea typeface="仿宋" panose="02010609060101010101" pitchFamily="49" charset="-122"/>
                <a:cs typeface="+mn-ea"/>
                <a:sym typeface="+mn-lt"/>
              </a:rPr>
              <a:t>What Is Multithreading?</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6" name="TextBox 50"/>
          <p:cNvSpPr txBox="1"/>
          <p:nvPr/>
        </p:nvSpPr>
        <p:spPr>
          <a:xfrm>
            <a:off x="265176" y="1219696"/>
            <a:ext cx="11487142" cy="5262979"/>
          </a:xfrm>
          <a:prstGeom prst="rect">
            <a:avLst/>
          </a:prstGeom>
          <a:noFill/>
        </p:spPr>
        <p:txBody>
          <a:bodyPr wrap="square" rtlCol="0">
            <a:spAutoFit/>
          </a:bodyPr>
          <a:lstStyle/>
          <a:p>
            <a:r>
              <a:rPr lang="en-US" altLang="zh-CN" sz="2400" b="1" dirty="0">
                <a:solidFill>
                  <a:srgbClr val="FF0000"/>
                </a:solidFill>
                <a:latin typeface="仿宋" panose="02010609060101010101" pitchFamily="49" charset="-122"/>
                <a:ea typeface="仿宋" panose="02010609060101010101" pitchFamily="49" charset="-122"/>
                <a:cs typeface="+mn-ea"/>
                <a:sym typeface="+mn-lt"/>
              </a:rPr>
              <a:t>    </a:t>
            </a:r>
            <a:r>
              <a:rPr lang="en-US" altLang="zh-CN" sz="2400" b="1" dirty="0" err="1">
                <a:solidFill>
                  <a:srgbClr val="FF0000"/>
                </a:solidFill>
                <a:latin typeface="仿宋" panose="02010609060101010101" pitchFamily="49" charset="-122"/>
                <a:ea typeface="仿宋" panose="02010609060101010101" pitchFamily="49" charset="-122"/>
                <a:cs typeface="+mn-ea"/>
                <a:sym typeface="+mn-lt"/>
              </a:rPr>
              <a:t>Netty</a:t>
            </a:r>
            <a:r>
              <a:rPr lang="en-US" altLang="zh-CN" sz="2400" b="1" dirty="0">
                <a:solidFill>
                  <a:srgbClr val="FF0000"/>
                </a:solidFill>
                <a:latin typeface="仿宋" panose="02010609060101010101" pitchFamily="49" charset="-122"/>
                <a:ea typeface="仿宋" panose="02010609060101010101" pitchFamily="49" charset="-122"/>
                <a:cs typeface="+mn-ea"/>
                <a:sym typeface="+mn-lt"/>
              </a:rPr>
              <a:t> is an asynchronous event-driven network application framework </a:t>
            </a:r>
          </a:p>
          <a:p>
            <a:r>
              <a:rPr lang="en-US" altLang="zh-CN" sz="2400" b="1" dirty="0">
                <a:solidFill>
                  <a:srgbClr val="FF0000"/>
                </a:solidFill>
                <a:latin typeface="仿宋" panose="02010609060101010101" pitchFamily="49" charset="-122"/>
                <a:ea typeface="仿宋" panose="02010609060101010101" pitchFamily="49" charset="-122"/>
                <a:cs typeface="+mn-ea"/>
                <a:sym typeface="+mn-lt"/>
              </a:rPr>
              <a:t>for rapid development of maintainable high performance protocol servers &amp; clients.</a:t>
            </a:r>
          </a:p>
          <a:p>
            <a:pPr marL="342900" indent="-342900">
              <a:buFont typeface="Wingdings" panose="05000000000000000000" pitchFamily="2" charset="2"/>
              <a:buChar char="Ø"/>
            </a:pPr>
            <a:r>
              <a:rPr lang="en-US" altLang="zh-CN" sz="2400" b="1" dirty="0" err="1">
                <a:solidFill>
                  <a:srgbClr val="06080A"/>
                </a:solidFill>
                <a:latin typeface="仿宋" panose="02010609060101010101" pitchFamily="49" charset="-122"/>
                <a:ea typeface="仿宋" panose="02010609060101010101" pitchFamily="49" charset="-122"/>
                <a:cs typeface="+mn-ea"/>
                <a:sym typeface="+mn-lt"/>
              </a:rPr>
              <a:t>Netty</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 is a NIO client server framework which enables quick and easy development of network applications such as protocol servers and clients. It greatly simplifies and streamlines network programming such as TCP and UDP socket server.</a:t>
            </a:r>
          </a:p>
          <a:p>
            <a:pPr marL="342900" indent="-342900">
              <a:buFont typeface="Wingdings" panose="05000000000000000000" pitchFamily="2" charset="2"/>
              <a:buChar char="Ø"/>
            </a:pPr>
            <a:r>
              <a:rPr lang="en-US" altLang="zh-CN" sz="2400" b="1" dirty="0">
                <a:solidFill>
                  <a:srgbClr val="06080A"/>
                </a:solidFill>
                <a:latin typeface="仿宋" panose="02010609060101010101" pitchFamily="49" charset="-122"/>
                <a:ea typeface="仿宋" panose="02010609060101010101" pitchFamily="49" charset="-122"/>
                <a:cs typeface="+mn-ea"/>
                <a:sym typeface="+mn-lt"/>
              </a:rPr>
              <a:t>'Quick and easy' doesn't mean that a resulting application will suffer from a maintainability or a performance issue. </a:t>
            </a:r>
            <a:r>
              <a:rPr lang="en-US" altLang="zh-CN" sz="2400" b="1" dirty="0" err="1">
                <a:solidFill>
                  <a:srgbClr val="06080A"/>
                </a:solidFill>
                <a:latin typeface="仿宋" panose="02010609060101010101" pitchFamily="49" charset="-122"/>
                <a:ea typeface="仿宋" panose="02010609060101010101" pitchFamily="49" charset="-122"/>
                <a:cs typeface="+mn-ea"/>
                <a:sym typeface="+mn-lt"/>
              </a:rPr>
              <a:t>Netty</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 has been designed carefully with the experiences earned from the implementation of a lot of protocols such as FTP, SMTP, HTTP, and various binary and text-based legacy protocols. As a result, </a:t>
            </a:r>
            <a:r>
              <a:rPr lang="en-US" altLang="zh-CN" sz="2400" b="1" dirty="0" err="1">
                <a:solidFill>
                  <a:srgbClr val="06080A"/>
                </a:solidFill>
                <a:latin typeface="仿宋" panose="02010609060101010101" pitchFamily="49" charset="-122"/>
                <a:ea typeface="仿宋" panose="02010609060101010101" pitchFamily="49" charset="-122"/>
                <a:cs typeface="+mn-ea"/>
                <a:sym typeface="+mn-lt"/>
              </a:rPr>
              <a:t>Netty</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 has succeeded to find a way to achieve ease of development, performance, stability, and flexibility without a compromise.</a:t>
            </a:r>
          </a:p>
        </p:txBody>
      </p:sp>
      <p:pic>
        <p:nvPicPr>
          <p:cNvPr id="2" name="图片 1">
            <a:extLst>
              <a:ext uri="{FF2B5EF4-FFF2-40B4-BE49-F238E27FC236}">
                <a16:creationId xmlns:a16="http://schemas.microsoft.com/office/drawing/2014/main" id="{182A0110-2497-3248-9B0C-9CFCD201D4C8}"/>
              </a:ext>
            </a:extLst>
          </p:cNvPr>
          <p:cNvPicPr>
            <a:picLocks noChangeAspect="1"/>
          </p:cNvPicPr>
          <p:nvPr/>
        </p:nvPicPr>
        <p:blipFill>
          <a:blip r:embed="rId2"/>
          <a:stretch>
            <a:fillRect/>
          </a:stretch>
        </p:blipFill>
        <p:spPr>
          <a:xfrm>
            <a:off x="387568" y="502481"/>
            <a:ext cx="1274977" cy="717215"/>
          </a:xfrm>
          <a:prstGeom prst="rect">
            <a:avLst/>
          </a:prstGeom>
        </p:spPr>
      </p:pic>
    </p:spTree>
    <p:extLst>
      <p:ext uri="{BB962C8B-B14F-4D97-AF65-F5344CB8AC3E}">
        <p14:creationId xmlns:p14="http://schemas.microsoft.com/office/powerpoint/2010/main" val="3475614931"/>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810512" y="502481"/>
            <a:ext cx="9416459" cy="523220"/>
          </a:xfrm>
          <a:prstGeom prst="rect">
            <a:avLst/>
          </a:prstGeom>
          <a:noFill/>
        </p:spPr>
        <p:txBody>
          <a:bodyPr wrap="square" rtlCol="0">
            <a:spAutoFit/>
          </a:bodyPr>
          <a:lstStyle/>
          <a:p>
            <a:r>
              <a:rPr lang="en-US" sz="2800" b="1" dirty="0" err="1">
                <a:solidFill>
                  <a:srgbClr val="7030A0"/>
                </a:solidFill>
                <a:latin typeface="仿宋" panose="02010609060101010101" pitchFamily="49" charset="-122"/>
                <a:ea typeface="仿宋" panose="02010609060101010101" pitchFamily="49" charset="-122"/>
                <a:cs typeface="+mn-ea"/>
                <a:sym typeface="+mn-lt"/>
              </a:rPr>
              <a:t>Netty</a:t>
            </a:r>
            <a:r>
              <a:rPr lang="en-US" sz="2800" b="1" dirty="0">
                <a:solidFill>
                  <a:srgbClr val="7030A0"/>
                </a:solidFill>
                <a:latin typeface="仿宋" panose="02010609060101010101" pitchFamily="49" charset="-122"/>
                <a:ea typeface="仿宋" panose="02010609060101010101" pitchFamily="49" charset="-122"/>
                <a:cs typeface="+mn-ea"/>
                <a:sym typeface="+mn-lt"/>
              </a:rPr>
              <a:t> Architecture</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338" y="1207008"/>
            <a:ext cx="7951900" cy="4674427"/>
          </a:xfrm>
          <a:prstGeom prst="rect">
            <a:avLst/>
          </a:prstGeom>
        </p:spPr>
      </p:pic>
      <p:pic>
        <p:nvPicPr>
          <p:cNvPr id="6" name="图片 5">
            <a:extLst>
              <a:ext uri="{FF2B5EF4-FFF2-40B4-BE49-F238E27FC236}">
                <a16:creationId xmlns:a16="http://schemas.microsoft.com/office/drawing/2014/main" id="{A79A69B3-40CF-F44B-9FE9-4C6567B2E82E}"/>
              </a:ext>
            </a:extLst>
          </p:cNvPr>
          <p:cNvPicPr>
            <a:picLocks noChangeAspect="1"/>
          </p:cNvPicPr>
          <p:nvPr/>
        </p:nvPicPr>
        <p:blipFill>
          <a:blip r:embed="rId3"/>
          <a:stretch>
            <a:fillRect/>
          </a:stretch>
        </p:blipFill>
        <p:spPr>
          <a:xfrm>
            <a:off x="387568" y="502481"/>
            <a:ext cx="1274977" cy="717215"/>
          </a:xfrm>
          <a:prstGeom prst="rect">
            <a:avLst/>
          </a:prstGeom>
        </p:spPr>
      </p:pic>
    </p:spTree>
    <p:extLst>
      <p:ext uri="{BB962C8B-B14F-4D97-AF65-F5344CB8AC3E}">
        <p14:creationId xmlns:p14="http://schemas.microsoft.com/office/powerpoint/2010/main" val="543326611"/>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810512" y="502481"/>
            <a:ext cx="9416459" cy="523220"/>
          </a:xfrm>
          <a:prstGeom prst="rect">
            <a:avLst/>
          </a:prstGeom>
          <a:noFill/>
        </p:spPr>
        <p:txBody>
          <a:bodyPr wrap="square" rtlCol="0">
            <a:spAutoFit/>
          </a:bodyPr>
          <a:lstStyle/>
          <a:p>
            <a:r>
              <a:rPr lang="zh-CN" altLang="en-US" sz="2800" b="1" dirty="0">
                <a:solidFill>
                  <a:srgbClr val="7030A0"/>
                </a:solidFill>
                <a:latin typeface="仿宋" panose="02010609060101010101" pitchFamily="49" charset="-122"/>
                <a:ea typeface="仿宋" panose="02010609060101010101" pitchFamily="49" charset="-122"/>
                <a:cs typeface="+mn-ea"/>
                <a:sym typeface="+mn-lt"/>
              </a:rPr>
              <a:t>推荐书籍</a:t>
            </a:r>
            <a:endParaRPr lang="en-US" altLang="zh-CN"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76" y="449939"/>
            <a:ext cx="1638076" cy="628303"/>
          </a:xfrm>
          <a:prstGeom prst="rect">
            <a:avLst/>
          </a:prstGeom>
        </p:spPr>
      </p:pic>
      <p:pic>
        <p:nvPicPr>
          <p:cNvPr id="2" name="图片 1"/>
          <p:cNvPicPr>
            <a:picLocks noChangeAspect="1"/>
          </p:cNvPicPr>
          <p:nvPr/>
        </p:nvPicPr>
        <p:blipFill>
          <a:blip r:embed="rId3"/>
          <a:stretch>
            <a:fillRect/>
          </a:stretch>
        </p:blipFill>
        <p:spPr>
          <a:xfrm>
            <a:off x="2185416" y="1270226"/>
            <a:ext cx="3179025" cy="4020282"/>
          </a:xfrm>
          <a:prstGeom prst="rect">
            <a:avLst/>
          </a:prstGeom>
        </p:spPr>
      </p:pic>
      <p:pic>
        <p:nvPicPr>
          <p:cNvPr id="3" name="图片 2"/>
          <p:cNvPicPr>
            <a:picLocks noChangeAspect="1"/>
          </p:cNvPicPr>
          <p:nvPr/>
        </p:nvPicPr>
        <p:blipFill>
          <a:blip r:embed="rId4"/>
          <a:stretch>
            <a:fillRect/>
          </a:stretch>
        </p:blipFill>
        <p:spPr>
          <a:xfrm>
            <a:off x="5888736" y="1265436"/>
            <a:ext cx="3141417" cy="4025072"/>
          </a:xfrm>
          <a:prstGeom prst="rect">
            <a:avLst/>
          </a:prstGeom>
        </p:spPr>
      </p:pic>
    </p:spTree>
    <p:extLst>
      <p:ext uri="{BB962C8B-B14F-4D97-AF65-F5344CB8AC3E}">
        <p14:creationId xmlns:p14="http://schemas.microsoft.com/office/powerpoint/2010/main" val="7490137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9500" y="2286000"/>
            <a:ext cx="4953000" cy="2286000"/>
          </a:xfrm>
          <a:prstGeom prst="rect">
            <a:avLst/>
          </a:prstGeom>
        </p:spPr>
      </p:pic>
    </p:spTree>
    <p:extLst>
      <p:ext uri="{BB962C8B-B14F-4D97-AF65-F5344CB8AC3E}">
        <p14:creationId xmlns:p14="http://schemas.microsoft.com/office/powerpoint/2010/main" val="4251974051"/>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Freeform 104"/>
          <p:cNvSpPr>
            <a:spLocks noChangeArrowheads="1"/>
          </p:cNvSpPr>
          <p:nvPr/>
        </p:nvSpPr>
        <p:spPr bwMode="auto">
          <a:xfrm>
            <a:off x="2573819" y="2250128"/>
            <a:ext cx="297899" cy="200435"/>
          </a:xfrm>
          <a:custGeom>
            <a:avLst/>
            <a:gdLst>
              <a:gd name="T0" fmla="*/ 203 w 497"/>
              <a:gd name="T1" fmla="*/ 257 h 337"/>
              <a:gd name="T2" fmla="*/ 203 w 497"/>
              <a:gd name="T3" fmla="*/ 257 h 337"/>
              <a:gd name="T4" fmla="*/ 221 w 497"/>
              <a:gd name="T5" fmla="*/ 327 h 337"/>
              <a:gd name="T6" fmla="*/ 283 w 497"/>
              <a:gd name="T7" fmla="*/ 310 h 337"/>
              <a:gd name="T8" fmla="*/ 398 w 497"/>
              <a:gd name="T9" fmla="*/ 9 h 337"/>
              <a:gd name="T10" fmla="*/ 203 w 497"/>
              <a:gd name="T11" fmla="*/ 257 h 337"/>
              <a:gd name="T12" fmla="*/ 248 w 497"/>
              <a:gd name="T13" fmla="*/ 71 h 337"/>
              <a:gd name="T14" fmla="*/ 248 w 497"/>
              <a:gd name="T15" fmla="*/ 71 h 337"/>
              <a:gd name="T16" fmla="*/ 274 w 497"/>
              <a:gd name="T17" fmla="*/ 71 h 337"/>
              <a:gd name="T18" fmla="*/ 310 w 497"/>
              <a:gd name="T19" fmla="*/ 26 h 337"/>
              <a:gd name="T20" fmla="*/ 248 w 497"/>
              <a:gd name="T21" fmla="*/ 17 h 337"/>
              <a:gd name="T22" fmla="*/ 0 w 497"/>
              <a:gd name="T23" fmla="*/ 283 h 337"/>
              <a:gd name="T24" fmla="*/ 0 w 497"/>
              <a:gd name="T25" fmla="*/ 310 h 337"/>
              <a:gd name="T26" fmla="*/ 26 w 497"/>
              <a:gd name="T27" fmla="*/ 336 h 337"/>
              <a:gd name="T28" fmla="*/ 53 w 497"/>
              <a:gd name="T29" fmla="*/ 310 h 337"/>
              <a:gd name="T30" fmla="*/ 53 w 497"/>
              <a:gd name="T31" fmla="*/ 283 h 337"/>
              <a:gd name="T32" fmla="*/ 248 w 497"/>
              <a:gd name="T33" fmla="*/ 71 h 337"/>
              <a:gd name="T34" fmla="*/ 425 w 497"/>
              <a:gd name="T35" fmla="*/ 98 h 337"/>
              <a:gd name="T36" fmla="*/ 425 w 497"/>
              <a:gd name="T37" fmla="*/ 98 h 337"/>
              <a:gd name="T38" fmla="*/ 407 w 497"/>
              <a:gd name="T39" fmla="*/ 151 h 337"/>
              <a:gd name="T40" fmla="*/ 442 w 497"/>
              <a:gd name="T41" fmla="*/ 283 h 337"/>
              <a:gd name="T42" fmla="*/ 442 w 497"/>
              <a:gd name="T43" fmla="*/ 310 h 337"/>
              <a:gd name="T44" fmla="*/ 469 w 497"/>
              <a:gd name="T45" fmla="*/ 336 h 337"/>
              <a:gd name="T46" fmla="*/ 469 w 497"/>
              <a:gd name="T47" fmla="*/ 336 h 337"/>
              <a:gd name="T48" fmla="*/ 496 w 497"/>
              <a:gd name="T49" fmla="*/ 310 h 337"/>
              <a:gd name="T50" fmla="*/ 496 w 497"/>
              <a:gd name="T51" fmla="*/ 283 h 337"/>
              <a:gd name="T52" fmla="*/ 425 w 497"/>
              <a:gd name="T53" fmla="*/ 9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7" h="337">
                <a:moveTo>
                  <a:pt x="203" y="257"/>
                </a:moveTo>
                <a:lnTo>
                  <a:pt x="203" y="257"/>
                </a:lnTo>
                <a:cubicBezTo>
                  <a:pt x="186" y="283"/>
                  <a:pt x="194" y="310"/>
                  <a:pt x="221" y="327"/>
                </a:cubicBezTo>
                <a:cubicBezTo>
                  <a:pt x="239" y="336"/>
                  <a:pt x="266" y="336"/>
                  <a:pt x="283" y="310"/>
                </a:cubicBezTo>
                <a:cubicBezTo>
                  <a:pt x="301" y="274"/>
                  <a:pt x="407" y="9"/>
                  <a:pt x="398" y="9"/>
                </a:cubicBezTo>
                <a:cubicBezTo>
                  <a:pt x="389" y="0"/>
                  <a:pt x="221" y="230"/>
                  <a:pt x="203" y="257"/>
                </a:cubicBezTo>
                <a:close/>
                <a:moveTo>
                  <a:pt x="248" y="71"/>
                </a:moveTo>
                <a:lnTo>
                  <a:pt x="248" y="71"/>
                </a:lnTo>
                <a:cubicBezTo>
                  <a:pt x="257" y="71"/>
                  <a:pt x="266" y="71"/>
                  <a:pt x="274" y="71"/>
                </a:cubicBezTo>
                <a:cubicBezTo>
                  <a:pt x="292" y="53"/>
                  <a:pt x="301" y="44"/>
                  <a:pt x="310" y="26"/>
                </a:cubicBezTo>
                <a:cubicBezTo>
                  <a:pt x="292" y="17"/>
                  <a:pt x="274" y="17"/>
                  <a:pt x="248" y="17"/>
                </a:cubicBezTo>
                <a:cubicBezTo>
                  <a:pt x="106" y="17"/>
                  <a:pt x="0" y="133"/>
                  <a:pt x="0" y="283"/>
                </a:cubicBezTo>
                <a:cubicBezTo>
                  <a:pt x="0" y="292"/>
                  <a:pt x="0" y="301"/>
                  <a:pt x="0" y="310"/>
                </a:cubicBezTo>
                <a:cubicBezTo>
                  <a:pt x="0" y="327"/>
                  <a:pt x="17" y="336"/>
                  <a:pt x="26" y="336"/>
                </a:cubicBezTo>
                <a:cubicBezTo>
                  <a:pt x="44" y="336"/>
                  <a:pt x="53" y="319"/>
                  <a:pt x="53" y="310"/>
                </a:cubicBezTo>
                <a:cubicBezTo>
                  <a:pt x="53" y="301"/>
                  <a:pt x="53" y="292"/>
                  <a:pt x="53" y="283"/>
                </a:cubicBezTo>
                <a:cubicBezTo>
                  <a:pt x="53" y="160"/>
                  <a:pt x="132" y="71"/>
                  <a:pt x="248" y="71"/>
                </a:cubicBezTo>
                <a:close/>
                <a:moveTo>
                  <a:pt x="425" y="98"/>
                </a:moveTo>
                <a:lnTo>
                  <a:pt x="425" y="98"/>
                </a:lnTo>
                <a:cubicBezTo>
                  <a:pt x="416" y="115"/>
                  <a:pt x="416" y="133"/>
                  <a:pt x="407" y="151"/>
                </a:cubicBezTo>
                <a:cubicBezTo>
                  <a:pt x="433" y="186"/>
                  <a:pt x="442" y="239"/>
                  <a:pt x="442" y="283"/>
                </a:cubicBezTo>
                <a:cubicBezTo>
                  <a:pt x="442" y="292"/>
                  <a:pt x="442" y="301"/>
                  <a:pt x="442" y="310"/>
                </a:cubicBezTo>
                <a:cubicBezTo>
                  <a:pt x="442" y="319"/>
                  <a:pt x="451" y="336"/>
                  <a:pt x="469" y="336"/>
                </a:cubicBezTo>
                <a:lnTo>
                  <a:pt x="469" y="336"/>
                </a:lnTo>
                <a:cubicBezTo>
                  <a:pt x="478" y="336"/>
                  <a:pt x="496" y="327"/>
                  <a:pt x="496" y="310"/>
                </a:cubicBezTo>
                <a:cubicBezTo>
                  <a:pt x="496" y="301"/>
                  <a:pt x="496" y="292"/>
                  <a:pt x="496" y="283"/>
                </a:cubicBezTo>
                <a:cubicBezTo>
                  <a:pt x="496" y="213"/>
                  <a:pt x="469" y="151"/>
                  <a:pt x="425" y="98"/>
                </a:cubicBezTo>
                <a:close/>
              </a:path>
            </a:pathLst>
          </a:custGeom>
          <a:solidFill>
            <a:schemeClr val="bg1"/>
          </a:solidFill>
          <a:ln>
            <a:noFill/>
          </a:ln>
          <a:effectLst/>
        </p:spPr>
        <p:txBody>
          <a:bodyPr wrap="none" anchor="ctr"/>
          <a:lstStyle/>
          <a:p>
            <a:pPr defTabSz="914083"/>
            <a:endParaRPr lang="en-US" dirty="0">
              <a:solidFill>
                <a:srgbClr val="737572"/>
              </a:solidFill>
              <a:cs typeface="+mn-ea"/>
              <a:sym typeface="+mn-lt"/>
            </a:endParaRPr>
          </a:p>
        </p:txBody>
      </p:sp>
      <p:sp>
        <p:nvSpPr>
          <p:cNvPr id="111" name="Freeform 139"/>
          <p:cNvSpPr>
            <a:spLocks noChangeArrowheads="1"/>
          </p:cNvSpPr>
          <p:nvPr/>
        </p:nvSpPr>
        <p:spPr bwMode="auto">
          <a:xfrm>
            <a:off x="9305973" y="2281086"/>
            <a:ext cx="319671" cy="291465"/>
          </a:xfrm>
          <a:custGeom>
            <a:avLst/>
            <a:gdLst>
              <a:gd name="T0" fmla="*/ 572 w 601"/>
              <a:gd name="T1" fmla="*/ 460 h 546"/>
              <a:gd name="T2" fmla="*/ 572 w 601"/>
              <a:gd name="T3" fmla="*/ 460 h 546"/>
              <a:gd name="T4" fmla="*/ 438 w 601"/>
              <a:gd name="T5" fmla="*/ 460 h 546"/>
              <a:gd name="T6" fmla="*/ 438 w 601"/>
              <a:gd name="T7" fmla="*/ 460 h 546"/>
              <a:gd name="T8" fmla="*/ 226 w 601"/>
              <a:gd name="T9" fmla="*/ 460 h 546"/>
              <a:gd name="T10" fmla="*/ 226 w 601"/>
              <a:gd name="T11" fmla="*/ 460 h 546"/>
              <a:gd name="T12" fmla="*/ 197 w 601"/>
              <a:gd name="T13" fmla="*/ 460 h 546"/>
              <a:gd name="T14" fmla="*/ 197 w 601"/>
              <a:gd name="T15" fmla="*/ 460 h 546"/>
              <a:gd name="T16" fmla="*/ 190 w 601"/>
              <a:gd name="T17" fmla="*/ 460 h 546"/>
              <a:gd name="T18" fmla="*/ 113 w 601"/>
              <a:gd name="T19" fmla="*/ 538 h 546"/>
              <a:gd name="T20" fmla="*/ 91 w 601"/>
              <a:gd name="T21" fmla="*/ 545 h 546"/>
              <a:gd name="T22" fmla="*/ 91 w 601"/>
              <a:gd name="T23" fmla="*/ 545 h 546"/>
              <a:gd name="T24" fmla="*/ 91 w 601"/>
              <a:gd name="T25" fmla="*/ 545 h 546"/>
              <a:gd name="T26" fmla="*/ 91 w 601"/>
              <a:gd name="T27" fmla="*/ 545 h 546"/>
              <a:gd name="T28" fmla="*/ 70 w 601"/>
              <a:gd name="T29" fmla="*/ 538 h 546"/>
              <a:gd name="T30" fmla="*/ 70 w 601"/>
              <a:gd name="T31" fmla="*/ 538 h 546"/>
              <a:gd name="T32" fmla="*/ 70 w 601"/>
              <a:gd name="T33" fmla="*/ 531 h 546"/>
              <a:gd name="T34" fmla="*/ 70 w 601"/>
              <a:gd name="T35" fmla="*/ 531 h 546"/>
              <a:gd name="T36" fmla="*/ 63 w 601"/>
              <a:gd name="T37" fmla="*/ 531 h 546"/>
              <a:gd name="T38" fmla="*/ 63 w 601"/>
              <a:gd name="T39" fmla="*/ 523 h 546"/>
              <a:gd name="T40" fmla="*/ 63 w 601"/>
              <a:gd name="T41" fmla="*/ 523 h 546"/>
              <a:gd name="T42" fmla="*/ 63 w 601"/>
              <a:gd name="T43" fmla="*/ 516 h 546"/>
              <a:gd name="T44" fmla="*/ 63 w 601"/>
              <a:gd name="T45" fmla="*/ 516 h 546"/>
              <a:gd name="T46" fmla="*/ 63 w 601"/>
              <a:gd name="T47" fmla="*/ 460 h 546"/>
              <a:gd name="T48" fmla="*/ 56 w 601"/>
              <a:gd name="T49" fmla="*/ 460 h 546"/>
              <a:gd name="T50" fmla="*/ 56 w 601"/>
              <a:gd name="T51" fmla="*/ 460 h 546"/>
              <a:gd name="T52" fmla="*/ 28 w 601"/>
              <a:gd name="T53" fmla="*/ 460 h 546"/>
              <a:gd name="T54" fmla="*/ 0 w 601"/>
              <a:gd name="T55" fmla="*/ 432 h 546"/>
              <a:gd name="T56" fmla="*/ 0 w 601"/>
              <a:gd name="T57" fmla="*/ 29 h 546"/>
              <a:gd name="T58" fmla="*/ 28 w 601"/>
              <a:gd name="T59" fmla="*/ 0 h 546"/>
              <a:gd name="T60" fmla="*/ 572 w 601"/>
              <a:gd name="T61" fmla="*/ 0 h 546"/>
              <a:gd name="T62" fmla="*/ 600 w 601"/>
              <a:gd name="T63" fmla="*/ 29 h 546"/>
              <a:gd name="T64" fmla="*/ 600 w 601"/>
              <a:gd name="T65" fmla="*/ 432 h 546"/>
              <a:gd name="T66" fmla="*/ 572 w 601"/>
              <a:gd name="T67" fmla="*/ 460 h 546"/>
              <a:gd name="T68" fmla="*/ 155 w 601"/>
              <a:gd name="T69" fmla="*/ 177 h 546"/>
              <a:gd name="T70" fmla="*/ 155 w 601"/>
              <a:gd name="T71" fmla="*/ 177 h 546"/>
              <a:gd name="T72" fmla="*/ 98 w 601"/>
              <a:gd name="T73" fmla="*/ 234 h 546"/>
              <a:gd name="T74" fmla="*/ 155 w 601"/>
              <a:gd name="T75" fmla="*/ 290 h 546"/>
              <a:gd name="T76" fmla="*/ 211 w 601"/>
              <a:gd name="T77" fmla="*/ 234 h 546"/>
              <a:gd name="T78" fmla="*/ 155 w 601"/>
              <a:gd name="T79" fmla="*/ 177 h 546"/>
              <a:gd name="T80" fmla="*/ 296 w 601"/>
              <a:gd name="T81" fmla="*/ 177 h 546"/>
              <a:gd name="T82" fmla="*/ 296 w 601"/>
              <a:gd name="T83" fmla="*/ 177 h 546"/>
              <a:gd name="T84" fmla="*/ 240 w 601"/>
              <a:gd name="T85" fmla="*/ 234 h 546"/>
              <a:gd name="T86" fmla="*/ 296 w 601"/>
              <a:gd name="T87" fmla="*/ 290 h 546"/>
              <a:gd name="T88" fmla="*/ 353 w 601"/>
              <a:gd name="T89" fmla="*/ 234 h 546"/>
              <a:gd name="T90" fmla="*/ 296 w 601"/>
              <a:gd name="T91" fmla="*/ 177 h 546"/>
              <a:gd name="T92" fmla="*/ 438 w 601"/>
              <a:gd name="T93" fmla="*/ 177 h 546"/>
              <a:gd name="T94" fmla="*/ 438 w 601"/>
              <a:gd name="T95" fmla="*/ 177 h 546"/>
              <a:gd name="T96" fmla="*/ 381 w 601"/>
              <a:gd name="T97" fmla="*/ 234 h 546"/>
              <a:gd name="T98" fmla="*/ 438 w 601"/>
              <a:gd name="T99" fmla="*/ 290 h 546"/>
              <a:gd name="T100" fmla="*/ 494 w 601"/>
              <a:gd name="T101" fmla="*/ 234 h 546"/>
              <a:gd name="T102" fmla="*/ 438 w 601"/>
              <a:gd name="T103" fmla="*/ 177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01" h="546">
                <a:moveTo>
                  <a:pt x="572" y="460"/>
                </a:moveTo>
                <a:lnTo>
                  <a:pt x="572" y="460"/>
                </a:lnTo>
                <a:cubicBezTo>
                  <a:pt x="438" y="460"/>
                  <a:pt x="438" y="460"/>
                  <a:pt x="438" y="460"/>
                </a:cubicBezTo>
                <a:lnTo>
                  <a:pt x="438" y="460"/>
                </a:lnTo>
                <a:cubicBezTo>
                  <a:pt x="226" y="460"/>
                  <a:pt x="226" y="460"/>
                  <a:pt x="226" y="460"/>
                </a:cubicBezTo>
                <a:lnTo>
                  <a:pt x="226" y="460"/>
                </a:lnTo>
                <a:cubicBezTo>
                  <a:pt x="197" y="460"/>
                  <a:pt x="197" y="460"/>
                  <a:pt x="197" y="460"/>
                </a:cubicBezTo>
                <a:lnTo>
                  <a:pt x="197" y="460"/>
                </a:lnTo>
                <a:cubicBezTo>
                  <a:pt x="190" y="460"/>
                  <a:pt x="190" y="460"/>
                  <a:pt x="190" y="460"/>
                </a:cubicBezTo>
                <a:cubicBezTo>
                  <a:pt x="113" y="538"/>
                  <a:pt x="113" y="538"/>
                  <a:pt x="113" y="538"/>
                </a:cubicBezTo>
                <a:cubicBezTo>
                  <a:pt x="106" y="545"/>
                  <a:pt x="98" y="545"/>
                  <a:pt x="91" y="545"/>
                </a:cubicBezTo>
                <a:lnTo>
                  <a:pt x="91" y="545"/>
                </a:lnTo>
                <a:lnTo>
                  <a:pt x="91" y="545"/>
                </a:lnTo>
                <a:lnTo>
                  <a:pt x="91" y="545"/>
                </a:lnTo>
                <a:cubicBezTo>
                  <a:pt x="84" y="545"/>
                  <a:pt x="77" y="545"/>
                  <a:pt x="70" y="538"/>
                </a:cubicBezTo>
                <a:lnTo>
                  <a:pt x="70" y="538"/>
                </a:lnTo>
                <a:lnTo>
                  <a:pt x="70" y="531"/>
                </a:lnTo>
                <a:lnTo>
                  <a:pt x="70" y="531"/>
                </a:lnTo>
                <a:cubicBezTo>
                  <a:pt x="63" y="531"/>
                  <a:pt x="63" y="531"/>
                  <a:pt x="63" y="531"/>
                </a:cubicBezTo>
                <a:cubicBezTo>
                  <a:pt x="63" y="523"/>
                  <a:pt x="63" y="523"/>
                  <a:pt x="63" y="523"/>
                </a:cubicBezTo>
                <a:lnTo>
                  <a:pt x="63" y="523"/>
                </a:lnTo>
                <a:lnTo>
                  <a:pt x="63" y="516"/>
                </a:lnTo>
                <a:lnTo>
                  <a:pt x="63" y="516"/>
                </a:lnTo>
                <a:cubicBezTo>
                  <a:pt x="63" y="460"/>
                  <a:pt x="63" y="460"/>
                  <a:pt x="63" y="460"/>
                </a:cubicBezTo>
                <a:cubicBezTo>
                  <a:pt x="56" y="460"/>
                  <a:pt x="56" y="460"/>
                  <a:pt x="56" y="460"/>
                </a:cubicBezTo>
                <a:lnTo>
                  <a:pt x="56" y="460"/>
                </a:lnTo>
                <a:cubicBezTo>
                  <a:pt x="28" y="460"/>
                  <a:pt x="28" y="460"/>
                  <a:pt x="28" y="460"/>
                </a:cubicBezTo>
                <a:cubicBezTo>
                  <a:pt x="7" y="460"/>
                  <a:pt x="0" y="446"/>
                  <a:pt x="0" y="432"/>
                </a:cubicBezTo>
                <a:cubicBezTo>
                  <a:pt x="0" y="29"/>
                  <a:pt x="0" y="29"/>
                  <a:pt x="0" y="29"/>
                </a:cubicBezTo>
                <a:cubicBezTo>
                  <a:pt x="0" y="8"/>
                  <a:pt x="7" y="0"/>
                  <a:pt x="28" y="0"/>
                </a:cubicBezTo>
                <a:cubicBezTo>
                  <a:pt x="572" y="0"/>
                  <a:pt x="572" y="0"/>
                  <a:pt x="572" y="0"/>
                </a:cubicBezTo>
                <a:cubicBezTo>
                  <a:pt x="586" y="0"/>
                  <a:pt x="600" y="8"/>
                  <a:pt x="600" y="29"/>
                </a:cubicBezTo>
                <a:cubicBezTo>
                  <a:pt x="600" y="432"/>
                  <a:pt x="600" y="432"/>
                  <a:pt x="600" y="432"/>
                </a:cubicBezTo>
                <a:cubicBezTo>
                  <a:pt x="600" y="446"/>
                  <a:pt x="586" y="460"/>
                  <a:pt x="572" y="460"/>
                </a:cubicBezTo>
                <a:close/>
                <a:moveTo>
                  <a:pt x="155" y="177"/>
                </a:moveTo>
                <a:lnTo>
                  <a:pt x="155" y="177"/>
                </a:lnTo>
                <a:cubicBezTo>
                  <a:pt x="127" y="177"/>
                  <a:pt x="98" y="205"/>
                  <a:pt x="98" y="234"/>
                </a:cubicBezTo>
                <a:cubicBezTo>
                  <a:pt x="98" y="262"/>
                  <a:pt x="127" y="290"/>
                  <a:pt x="155" y="290"/>
                </a:cubicBezTo>
                <a:cubicBezTo>
                  <a:pt x="190" y="290"/>
                  <a:pt x="211" y="262"/>
                  <a:pt x="211" y="234"/>
                </a:cubicBezTo>
                <a:cubicBezTo>
                  <a:pt x="211" y="205"/>
                  <a:pt x="190" y="177"/>
                  <a:pt x="155" y="177"/>
                </a:cubicBezTo>
                <a:close/>
                <a:moveTo>
                  <a:pt x="296" y="177"/>
                </a:moveTo>
                <a:lnTo>
                  <a:pt x="296" y="177"/>
                </a:lnTo>
                <a:cubicBezTo>
                  <a:pt x="268" y="177"/>
                  <a:pt x="240" y="205"/>
                  <a:pt x="240" y="234"/>
                </a:cubicBezTo>
                <a:cubicBezTo>
                  <a:pt x="240" y="262"/>
                  <a:pt x="268" y="290"/>
                  <a:pt x="296" y="290"/>
                </a:cubicBezTo>
                <a:cubicBezTo>
                  <a:pt x="332" y="290"/>
                  <a:pt x="353" y="262"/>
                  <a:pt x="353" y="234"/>
                </a:cubicBezTo>
                <a:cubicBezTo>
                  <a:pt x="353" y="205"/>
                  <a:pt x="332" y="177"/>
                  <a:pt x="296" y="177"/>
                </a:cubicBezTo>
                <a:close/>
                <a:moveTo>
                  <a:pt x="438" y="177"/>
                </a:moveTo>
                <a:lnTo>
                  <a:pt x="438" y="177"/>
                </a:lnTo>
                <a:cubicBezTo>
                  <a:pt x="409" y="177"/>
                  <a:pt x="381" y="205"/>
                  <a:pt x="381" y="234"/>
                </a:cubicBezTo>
                <a:cubicBezTo>
                  <a:pt x="381" y="262"/>
                  <a:pt x="409" y="290"/>
                  <a:pt x="438" y="290"/>
                </a:cubicBezTo>
                <a:cubicBezTo>
                  <a:pt x="473" y="290"/>
                  <a:pt x="494" y="262"/>
                  <a:pt x="494" y="234"/>
                </a:cubicBezTo>
                <a:cubicBezTo>
                  <a:pt x="494" y="205"/>
                  <a:pt x="473" y="177"/>
                  <a:pt x="438" y="177"/>
                </a:cubicBezTo>
                <a:close/>
              </a:path>
            </a:pathLst>
          </a:custGeom>
          <a:solidFill>
            <a:srgbClr val="FFFFFF"/>
          </a:solidFill>
          <a:ln>
            <a:noFill/>
          </a:ln>
          <a:effectLst/>
        </p:spPr>
        <p:txBody>
          <a:bodyPr wrap="none" anchor="ctr"/>
          <a:lstStyle/>
          <a:p>
            <a:pPr defTabSz="914083">
              <a:defRPr/>
            </a:pPr>
            <a:endParaRPr lang="en-US">
              <a:solidFill>
                <a:srgbClr val="737572"/>
              </a:solidFill>
              <a:cs typeface="+mn-ea"/>
              <a:sym typeface="+mn-lt"/>
            </a:endParaRPr>
          </a:p>
        </p:txBody>
      </p:sp>
      <p:sp>
        <p:nvSpPr>
          <p:cNvPr id="113" name="Freeform 98"/>
          <p:cNvSpPr>
            <a:spLocks noChangeArrowheads="1"/>
          </p:cNvSpPr>
          <p:nvPr/>
        </p:nvSpPr>
        <p:spPr bwMode="auto">
          <a:xfrm>
            <a:off x="9338080" y="4865671"/>
            <a:ext cx="276516" cy="338794"/>
          </a:xfrm>
          <a:custGeom>
            <a:avLst/>
            <a:gdLst>
              <a:gd name="T0" fmla="*/ 459 w 488"/>
              <a:gd name="T1" fmla="*/ 600 h 601"/>
              <a:gd name="T2" fmla="*/ 459 w 488"/>
              <a:gd name="T3" fmla="*/ 600 h 601"/>
              <a:gd name="T4" fmla="*/ 28 w 488"/>
              <a:gd name="T5" fmla="*/ 600 h 601"/>
              <a:gd name="T6" fmla="*/ 0 w 488"/>
              <a:gd name="T7" fmla="*/ 572 h 601"/>
              <a:gd name="T8" fmla="*/ 0 w 488"/>
              <a:gd name="T9" fmla="*/ 325 h 601"/>
              <a:gd name="T10" fmla="*/ 28 w 488"/>
              <a:gd name="T11" fmla="*/ 296 h 601"/>
              <a:gd name="T12" fmla="*/ 70 w 488"/>
              <a:gd name="T13" fmla="*/ 296 h 601"/>
              <a:gd name="T14" fmla="*/ 70 w 488"/>
              <a:gd name="T15" fmla="*/ 169 h 601"/>
              <a:gd name="T16" fmla="*/ 240 w 488"/>
              <a:gd name="T17" fmla="*/ 0 h 601"/>
              <a:gd name="T18" fmla="*/ 409 w 488"/>
              <a:gd name="T19" fmla="*/ 169 h 601"/>
              <a:gd name="T20" fmla="*/ 409 w 488"/>
              <a:gd name="T21" fmla="*/ 296 h 601"/>
              <a:gd name="T22" fmla="*/ 459 w 488"/>
              <a:gd name="T23" fmla="*/ 296 h 601"/>
              <a:gd name="T24" fmla="*/ 487 w 488"/>
              <a:gd name="T25" fmla="*/ 325 h 601"/>
              <a:gd name="T26" fmla="*/ 487 w 488"/>
              <a:gd name="T27" fmla="*/ 572 h 601"/>
              <a:gd name="T28" fmla="*/ 459 w 488"/>
              <a:gd name="T29" fmla="*/ 600 h 601"/>
              <a:gd name="T30" fmla="*/ 212 w 488"/>
              <a:gd name="T31" fmla="*/ 459 h 601"/>
              <a:gd name="T32" fmla="*/ 212 w 488"/>
              <a:gd name="T33" fmla="*/ 459 h 601"/>
              <a:gd name="T34" fmla="*/ 212 w 488"/>
              <a:gd name="T35" fmla="*/ 516 h 601"/>
              <a:gd name="T36" fmla="*/ 240 w 488"/>
              <a:gd name="T37" fmla="*/ 544 h 601"/>
              <a:gd name="T38" fmla="*/ 268 w 488"/>
              <a:gd name="T39" fmla="*/ 516 h 601"/>
              <a:gd name="T40" fmla="*/ 268 w 488"/>
              <a:gd name="T41" fmla="*/ 459 h 601"/>
              <a:gd name="T42" fmla="*/ 296 w 488"/>
              <a:gd name="T43" fmla="*/ 410 h 601"/>
              <a:gd name="T44" fmla="*/ 240 w 488"/>
              <a:gd name="T45" fmla="*/ 353 h 601"/>
              <a:gd name="T46" fmla="*/ 183 w 488"/>
              <a:gd name="T47" fmla="*/ 410 h 601"/>
              <a:gd name="T48" fmla="*/ 212 w 488"/>
              <a:gd name="T49" fmla="*/ 459 h 601"/>
              <a:gd name="T50" fmla="*/ 353 w 488"/>
              <a:gd name="T51" fmla="*/ 169 h 601"/>
              <a:gd name="T52" fmla="*/ 353 w 488"/>
              <a:gd name="T53" fmla="*/ 169 h 601"/>
              <a:gd name="T54" fmla="*/ 240 w 488"/>
              <a:gd name="T55" fmla="*/ 56 h 601"/>
              <a:gd name="T56" fmla="*/ 127 w 488"/>
              <a:gd name="T57" fmla="*/ 169 h 601"/>
              <a:gd name="T58" fmla="*/ 127 w 488"/>
              <a:gd name="T59" fmla="*/ 296 h 601"/>
              <a:gd name="T60" fmla="*/ 353 w 488"/>
              <a:gd name="T61" fmla="*/ 296 h 601"/>
              <a:gd name="T62" fmla="*/ 353 w 488"/>
              <a:gd name="T63" fmla="*/ 169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8" h="601">
                <a:moveTo>
                  <a:pt x="459" y="600"/>
                </a:moveTo>
                <a:lnTo>
                  <a:pt x="459" y="600"/>
                </a:lnTo>
                <a:cubicBezTo>
                  <a:pt x="28" y="600"/>
                  <a:pt x="28" y="600"/>
                  <a:pt x="28" y="600"/>
                </a:cubicBezTo>
                <a:cubicBezTo>
                  <a:pt x="7" y="600"/>
                  <a:pt x="0" y="586"/>
                  <a:pt x="0" y="572"/>
                </a:cubicBezTo>
                <a:cubicBezTo>
                  <a:pt x="0" y="325"/>
                  <a:pt x="0" y="325"/>
                  <a:pt x="0" y="325"/>
                </a:cubicBezTo>
                <a:cubicBezTo>
                  <a:pt x="0" y="311"/>
                  <a:pt x="7" y="296"/>
                  <a:pt x="28" y="296"/>
                </a:cubicBezTo>
                <a:cubicBezTo>
                  <a:pt x="70" y="296"/>
                  <a:pt x="70" y="296"/>
                  <a:pt x="70" y="296"/>
                </a:cubicBezTo>
                <a:cubicBezTo>
                  <a:pt x="70" y="169"/>
                  <a:pt x="70" y="169"/>
                  <a:pt x="70" y="169"/>
                </a:cubicBezTo>
                <a:cubicBezTo>
                  <a:pt x="70" y="70"/>
                  <a:pt x="148" y="0"/>
                  <a:pt x="240" y="0"/>
                </a:cubicBezTo>
                <a:cubicBezTo>
                  <a:pt x="339" y="0"/>
                  <a:pt x="409" y="70"/>
                  <a:pt x="409" y="169"/>
                </a:cubicBezTo>
                <a:cubicBezTo>
                  <a:pt x="409" y="296"/>
                  <a:pt x="409" y="296"/>
                  <a:pt x="409" y="296"/>
                </a:cubicBezTo>
                <a:cubicBezTo>
                  <a:pt x="459" y="296"/>
                  <a:pt x="459" y="296"/>
                  <a:pt x="459" y="296"/>
                </a:cubicBezTo>
                <a:cubicBezTo>
                  <a:pt x="473" y="296"/>
                  <a:pt x="487" y="311"/>
                  <a:pt x="487" y="325"/>
                </a:cubicBezTo>
                <a:cubicBezTo>
                  <a:pt x="487" y="572"/>
                  <a:pt x="487" y="572"/>
                  <a:pt x="487" y="572"/>
                </a:cubicBezTo>
                <a:cubicBezTo>
                  <a:pt x="487" y="586"/>
                  <a:pt x="473" y="600"/>
                  <a:pt x="459" y="600"/>
                </a:cubicBezTo>
                <a:close/>
                <a:moveTo>
                  <a:pt x="212" y="459"/>
                </a:moveTo>
                <a:lnTo>
                  <a:pt x="212" y="459"/>
                </a:lnTo>
                <a:cubicBezTo>
                  <a:pt x="212" y="516"/>
                  <a:pt x="212" y="516"/>
                  <a:pt x="212" y="516"/>
                </a:cubicBezTo>
                <a:cubicBezTo>
                  <a:pt x="212" y="530"/>
                  <a:pt x="226" y="544"/>
                  <a:pt x="240" y="544"/>
                </a:cubicBezTo>
                <a:cubicBezTo>
                  <a:pt x="261" y="544"/>
                  <a:pt x="268" y="530"/>
                  <a:pt x="268" y="516"/>
                </a:cubicBezTo>
                <a:cubicBezTo>
                  <a:pt x="268" y="459"/>
                  <a:pt x="268" y="459"/>
                  <a:pt x="268" y="459"/>
                </a:cubicBezTo>
                <a:cubicBezTo>
                  <a:pt x="289" y="452"/>
                  <a:pt x="296" y="431"/>
                  <a:pt x="296" y="410"/>
                </a:cubicBezTo>
                <a:cubicBezTo>
                  <a:pt x="296" y="381"/>
                  <a:pt x="275" y="353"/>
                  <a:pt x="240" y="353"/>
                </a:cubicBezTo>
                <a:cubicBezTo>
                  <a:pt x="212" y="353"/>
                  <a:pt x="183" y="381"/>
                  <a:pt x="183" y="410"/>
                </a:cubicBezTo>
                <a:cubicBezTo>
                  <a:pt x="183" y="431"/>
                  <a:pt x="198" y="452"/>
                  <a:pt x="212" y="459"/>
                </a:cubicBezTo>
                <a:close/>
                <a:moveTo>
                  <a:pt x="353" y="169"/>
                </a:moveTo>
                <a:lnTo>
                  <a:pt x="353" y="169"/>
                </a:lnTo>
                <a:cubicBezTo>
                  <a:pt x="353" y="106"/>
                  <a:pt x="304" y="56"/>
                  <a:pt x="240" y="56"/>
                </a:cubicBezTo>
                <a:cubicBezTo>
                  <a:pt x="176" y="56"/>
                  <a:pt x="127" y="106"/>
                  <a:pt x="127" y="169"/>
                </a:cubicBezTo>
                <a:cubicBezTo>
                  <a:pt x="127" y="296"/>
                  <a:pt x="127" y="296"/>
                  <a:pt x="127" y="296"/>
                </a:cubicBezTo>
                <a:cubicBezTo>
                  <a:pt x="353" y="296"/>
                  <a:pt x="353" y="296"/>
                  <a:pt x="353" y="296"/>
                </a:cubicBezTo>
                <a:lnTo>
                  <a:pt x="353" y="169"/>
                </a:lnTo>
                <a:close/>
              </a:path>
            </a:pathLst>
          </a:custGeom>
          <a:solidFill>
            <a:srgbClr val="FFFFFF"/>
          </a:solidFill>
          <a:ln>
            <a:noFill/>
          </a:ln>
          <a:effectLst/>
        </p:spPr>
        <p:txBody>
          <a:bodyPr wrap="none" anchor="ctr"/>
          <a:lstStyle/>
          <a:p>
            <a:pPr defTabSz="914083">
              <a:defRPr/>
            </a:pPr>
            <a:endParaRPr lang="en-US">
              <a:solidFill>
                <a:srgbClr val="737572"/>
              </a:solidFill>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stretch>
            <a:fillRect/>
          </a:stretch>
        </p:blipFill>
        <p:spPr>
          <a:xfrm>
            <a:off x="2600197" y="1107898"/>
            <a:ext cx="6705776" cy="4653348"/>
          </a:xfrm>
          <a:prstGeom prst="rect">
            <a:avLst/>
          </a:prstGeom>
        </p:spPr>
      </p:pic>
    </p:spTree>
    <p:extLst>
      <p:ext uri="{BB962C8B-B14F-4D97-AF65-F5344CB8AC3E}">
        <p14:creationId xmlns:p14="http://schemas.microsoft.com/office/powerpoint/2010/main" val="14722249"/>
      </p:ext>
    </p:extLst>
  </p:cSld>
  <p:clrMapOvr>
    <a:masterClrMapping/>
  </p:clrMapOvr>
  <p:transition spd="slow">
    <p:wipe/>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3803</TotalTime>
  <Words>1257</Words>
  <Application>Microsoft Macintosh PowerPoint</Application>
  <PresentationFormat>宽屏</PresentationFormat>
  <Paragraphs>63</Paragraphs>
  <Slides>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vt:i4>
      </vt:variant>
    </vt:vector>
  </HeadingPairs>
  <TitlesOfParts>
    <vt:vector size="13" baseType="lpstr">
      <vt:lpstr>仿宋</vt:lpstr>
      <vt:lpstr>宋体</vt:lpstr>
      <vt:lpstr>Arial</vt:lpstr>
      <vt:lpstr>Calibri</vt:lpstr>
      <vt:lpstr>Calibri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Microsoft Office 用户</cp:lastModifiedBy>
  <cp:revision>747</cp:revision>
  <dcterms:created xsi:type="dcterms:W3CDTF">2018-01-27T02:13:00Z</dcterms:created>
  <dcterms:modified xsi:type="dcterms:W3CDTF">2018-06-15T02:42:03Z</dcterms:modified>
</cp:coreProperties>
</file>