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0"/>
  </p:notesMasterIdLst>
  <p:sldIdLst>
    <p:sldId id="306" r:id="rId2"/>
    <p:sldId id="305" r:id="rId3"/>
    <p:sldId id="300" r:id="rId4"/>
    <p:sldId id="279" r:id="rId5"/>
    <p:sldId id="299" r:id="rId6"/>
    <p:sldId id="303" r:id="rId7"/>
    <p:sldId id="304" r:id="rId8"/>
    <p:sldId id="308" r:id="rId9"/>
    <p:sldId id="307" r:id="rId10"/>
    <p:sldId id="309" r:id="rId11"/>
    <p:sldId id="312" r:id="rId12"/>
    <p:sldId id="311" r:id="rId13"/>
    <p:sldId id="310" r:id="rId14"/>
    <p:sldId id="317" r:id="rId15"/>
    <p:sldId id="313" r:id="rId16"/>
    <p:sldId id="314" r:id="rId17"/>
    <p:sldId id="315" r:id="rId18"/>
    <p:sldId id="320" r:id="rId19"/>
    <p:sldId id="319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80A"/>
    <a:srgbClr val="F3644B"/>
    <a:srgbClr val="FDFDFD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howGuides="1">
      <p:cViewPr varScale="1">
        <p:scale>
          <a:sx n="107" d="100"/>
          <a:sy n="107" d="100"/>
        </p:scale>
        <p:origin x="736" y="1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2018/8/8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9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71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2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</a:p>
        </p:txBody>
      </p:sp>
    </p:spTree>
    <p:extLst>
      <p:ext uri="{BB962C8B-B14F-4D97-AF65-F5344CB8AC3E}">
        <p14:creationId xmlns:p14="http://schemas.microsoft.com/office/powerpoint/2010/main" val="128735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6" r:id="rId3"/>
    <p:sldLayoutId id="2147483670" r:id="rId4"/>
  </p:sldLayoutIdLst>
  <p:hf hdr="0" ftr="0" dt="0"/>
  <p:txStyles>
    <p:titleStyle>
      <a:lvl1pPr algn="l" defTabSz="914083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0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6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0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g"/><Relationship Id="rId7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5" y="1366837"/>
            <a:ext cx="6191250" cy="4124325"/>
          </a:xfrm>
          <a:prstGeom prst="rect">
            <a:avLst/>
          </a:prstGeom>
        </p:spPr>
      </p:pic>
      <p:sp>
        <p:nvSpPr>
          <p:cNvPr id="9" name="TextBox 50"/>
          <p:cNvSpPr txBox="1"/>
          <p:nvPr/>
        </p:nvSpPr>
        <p:spPr>
          <a:xfrm>
            <a:off x="6202240" y="1787679"/>
            <a:ext cx="3198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(</a:t>
            </a:r>
            <a:r>
              <a:rPr lang="en-US" altLang="zh-CN" sz="3200" b="1" dirty="0" err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</a:t>
            </a:r>
            <a:r>
              <a:rPr lang="en-US" altLang="zh-CN" sz="32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)</a:t>
            </a:r>
            <a:endParaRPr lang="en-US" sz="3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" name="TextBox 100">
            <a:extLst>
              <a:ext uri="{FF2B5EF4-FFF2-40B4-BE49-F238E27FC236}">
                <a16:creationId xmlns:a16="http://schemas.microsoft.com/office/drawing/2014/main" id="{D9DA3981-99A7-694D-9538-DB26C304A987}"/>
              </a:ext>
            </a:extLst>
          </p:cNvPr>
          <p:cNvSpPr txBox="1"/>
          <p:nvPr/>
        </p:nvSpPr>
        <p:spPr>
          <a:xfrm>
            <a:off x="8514608" y="5999559"/>
            <a:ext cx="3372592" cy="369338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b="1" i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https</a:t>
            </a:r>
            <a:r>
              <a:rPr lang="id-ID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://</a:t>
            </a:r>
            <a:r>
              <a:rPr lang="id-ID" b="1" i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golang.org</a:t>
            </a:r>
            <a:r>
              <a:rPr lang="id-ID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/</a:t>
            </a:r>
            <a:r>
              <a:rPr lang="id-ID" b="1" i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pkg</a:t>
            </a:r>
            <a:r>
              <a:rPr lang="id-ID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/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AAE83FF-375D-6547-88E8-FF9EC61BE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89" y="5639317"/>
            <a:ext cx="740525" cy="729741"/>
          </a:xfrm>
          <a:prstGeom prst="rect">
            <a:avLst/>
          </a:prstGeom>
        </p:spPr>
      </p:pic>
      <p:sp>
        <p:nvSpPr>
          <p:cNvPr id="14" name="TextBox 100">
            <a:extLst>
              <a:ext uri="{FF2B5EF4-FFF2-40B4-BE49-F238E27FC236}">
                <a16:creationId xmlns:a16="http://schemas.microsoft.com/office/drawing/2014/main" id="{F38E4EBE-C490-AE4E-9F64-CB93CFA9E8C4}"/>
              </a:ext>
            </a:extLst>
          </p:cNvPr>
          <p:cNvSpPr txBox="1"/>
          <p:nvPr/>
        </p:nvSpPr>
        <p:spPr>
          <a:xfrm>
            <a:off x="1550881" y="5999559"/>
            <a:ext cx="938826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Harry</a:t>
            </a:r>
            <a:endParaRPr lang="id-ID" b="1" i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09295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IDE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611418"/>
            <a:ext cx="2141175" cy="7742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444" y="2426818"/>
            <a:ext cx="1600581" cy="842573"/>
          </a:xfrm>
          <a:prstGeom prst="rect">
            <a:avLst/>
          </a:prstGeom>
        </p:spPr>
      </p:pic>
      <p:sp>
        <p:nvSpPr>
          <p:cNvPr id="17" name="TextBox 50"/>
          <p:cNvSpPr txBox="1"/>
          <p:nvPr/>
        </p:nvSpPr>
        <p:spPr>
          <a:xfrm>
            <a:off x="7936630" y="1611418"/>
            <a:ext cx="2802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Lite IDE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JetBrains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GoLand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Atom + go-plus 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521" y="3606799"/>
            <a:ext cx="1226332" cy="1190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409" y="4797499"/>
            <a:ext cx="1304532" cy="12175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5973" y="5625908"/>
            <a:ext cx="1280264" cy="1229054"/>
          </a:xfrm>
          <a:prstGeom prst="rect">
            <a:avLst/>
          </a:prstGeom>
        </p:spPr>
      </p:pic>
      <p:sp>
        <p:nvSpPr>
          <p:cNvPr id="21" name="TextBox 50"/>
          <p:cNvSpPr txBox="1"/>
          <p:nvPr/>
        </p:nvSpPr>
        <p:spPr>
          <a:xfrm>
            <a:off x="1006877" y="5078457"/>
            <a:ext cx="4822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Sublime + 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GoSublime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vscode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+ go plugin</a:t>
            </a:r>
          </a:p>
        </p:txBody>
      </p:sp>
    </p:spTree>
    <p:extLst>
      <p:ext uri="{BB962C8B-B14F-4D97-AF65-F5344CB8AC3E}">
        <p14:creationId xmlns:p14="http://schemas.microsoft.com/office/powerpoint/2010/main" val="164369864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10559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Give you an idea of how a workspace looks in practice, here's an example: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77" y="1189025"/>
            <a:ext cx="5462371" cy="543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26125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Package Main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251" y="1112516"/>
            <a:ext cx="6799727" cy="50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70793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Learning Journey Begins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18" y="1620170"/>
            <a:ext cx="5795538" cy="32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7393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基础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1065178" y="1531543"/>
            <a:ext cx="41184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语言数据类型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语言变量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语言常量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语言运算符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语言条件语句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语言循环语句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语言函数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语言变量作用域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语言数组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语言指针</a:t>
            </a:r>
          </a:p>
        </p:txBody>
      </p:sp>
      <p:sp>
        <p:nvSpPr>
          <p:cNvPr id="11" name="TextBox 50"/>
          <p:cNvSpPr txBox="1"/>
          <p:nvPr/>
        </p:nvSpPr>
        <p:spPr>
          <a:xfrm>
            <a:off x="6692296" y="1533050"/>
            <a:ext cx="41184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语言结构体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语言切片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(Slice)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语言范围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(Range)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Map(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集合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语言递归函数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语言类型转换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语言接口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错误处理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299108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Code Example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：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78" y="1187511"/>
            <a:ext cx="7327384" cy="49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85132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new VS make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（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allocation primitives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）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</p:txBody>
      </p:sp>
      <p:sp>
        <p:nvSpPr>
          <p:cNvPr id="10" name="TextBox 50"/>
          <p:cNvSpPr txBox="1"/>
          <p:nvPr/>
        </p:nvSpPr>
        <p:spPr>
          <a:xfrm>
            <a:off x="1065178" y="2650238"/>
            <a:ext cx="8413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new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分配内存的内建函数，但是与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C++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不一样的是，它并不初始化内存，只是将其置零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返回一个指向新分配的类型为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的指针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,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对于不同的数据类型，零值的意义是完全不一样的。比如，对于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bool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类型，零值为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false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的零值为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0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string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的零值是空字符串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1065178" y="1754844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new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只分配内存，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make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用于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slice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，和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channel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的初始化</a:t>
            </a:r>
            <a:endParaRPr lang="en-US" altLang="zh-CN" sz="2000" b="1" dirty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2" name="TextBox 50"/>
          <p:cNvSpPr txBox="1"/>
          <p:nvPr/>
        </p:nvSpPr>
        <p:spPr>
          <a:xfrm>
            <a:off x="1065178" y="4351272"/>
            <a:ext cx="841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内建函数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make(T, </a:t>
            </a:r>
            <a:r>
              <a:rPr lang="en-US" altLang="zh-CN" sz="2000" b="1" dirty="0" err="1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args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与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new(T)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的用途不一样。它只用来创建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slice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map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channel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，并且返回一个初始化的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而不是置零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，类型为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的值（而不是*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sz="2000" b="1" dirty="0">
                <a:solidFill>
                  <a:schemeClr val="tx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000" b="1" dirty="0">
              <a:solidFill>
                <a:schemeClr val="tx1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533315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Linux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内核线程状态变化：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627" y="1187511"/>
            <a:ext cx="7765453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9954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Kernel Scheduling Entity, KSE</a:t>
            </a:r>
          </a:p>
        </p:txBody>
      </p:sp>
      <p:sp>
        <p:nvSpPr>
          <p:cNvPr id="11" name="TextBox 50"/>
          <p:cNvSpPr txBox="1"/>
          <p:nvPr/>
        </p:nvSpPr>
        <p:spPr>
          <a:xfrm>
            <a:off x="1065178" y="1484310"/>
            <a:ext cx="841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这里以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为例。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历史上，最开始使用的线程是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，但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有些方面受限于内核的特性，从而违背了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SUSV3 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标准。即它要根据内核的特性来实现线程，有些地方没有遵循统一的标准。后来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IBM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开发了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NGPT(Next Generation POSIX Threads)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，性能明显优于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，人们曾把它当作</a:t>
            </a:r>
            <a:r>
              <a:rPr lang="en-US" altLang="zh-CN" sz="2000" b="1" dirty="0" err="1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LinuxThreads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的继任者。但最后，又有一个项目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NPTL(Native POSIX Threads Library)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出来后，性能更优于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NGPT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2002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NGPT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项目停止开发，我们现在用的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Linux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线程就是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NPTL</a:t>
            </a:r>
          </a:p>
        </p:txBody>
      </p:sp>
      <p:sp>
        <p:nvSpPr>
          <p:cNvPr id="9" name="TextBox 50"/>
          <p:cNvSpPr txBox="1"/>
          <p:nvPr/>
        </p:nvSpPr>
        <p:spPr>
          <a:xfrm>
            <a:off x="1065178" y="4143158"/>
            <a:ext cx="841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IPC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进程通信方式：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基于共享内存的方案</a:t>
            </a:r>
          </a:p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基于通信的方案</a:t>
            </a:r>
          </a:p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基于信号的方案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4. 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管道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0663774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线程模型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1" name="TextBox 50"/>
          <p:cNvSpPr txBox="1"/>
          <p:nvPr/>
        </p:nvSpPr>
        <p:spPr>
          <a:xfrm>
            <a:off x="1065178" y="1311590"/>
            <a:ext cx="8413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线程的实现模型有三个：</a:t>
            </a:r>
          </a:p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用户级线程模型   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M:1  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优点：用户空间的线程切换开销小的优点</a:t>
            </a:r>
            <a:endParaRPr lang="en-US" altLang="zh-CN" sz="2000" b="1" dirty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内核级线程模型   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1:1  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优点：内核线程支持多处理器的优点</a:t>
            </a:r>
            <a:endParaRPr lang="en-US" altLang="zh-CN" sz="2000" b="1" dirty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两级线程模型     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M:N</a:t>
            </a:r>
          </a:p>
          <a:p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最大的区别是线程和内核调度实体（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kernel Scheduling Entity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简称 </a:t>
            </a:r>
            <a:r>
              <a:rPr lang="en-US" altLang="zh-CN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KSE </a:t>
            </a:r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或者叫内核级线程）之间的对应关系</a:t>
            </a:r>
            <a:endParaRPr lang="en-US" altLang="zh-CN" sz="2000" b="1" dirty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3527605"/>
            <a:ext cx="7414903" cy="24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609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28" y="559459"/>
            <a:ext cx="6527785" cy="569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96199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线程模型设计核心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9" name="TextBox 50"/>
          <p:cNvSpPr txBox="1"/>
          <p:nvPr/>
        </p:nvSpPr>
        <p:spPr>
          <a:xfrm>
            <a:off x="1065178" y="1655625"/>
            <a:ext cx="841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B0F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不要用共享内存的方式来通信。作为替代，应该以通信作为手段来共享内存。</a:t>
            </a:r>
            <a:endParaRPr lang="en-US" altLang="zh-CN" sz="2000" b="1" dirty="0">
              <a:solidFill>
                <a:srgbClr val="00B0F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50"/>
          <p:cNvSpPr txBox="1"/>
          <p:nvPr/>
        </p:nvSpPr>
        <p:spPr>
          <a:xfrm>
            <a:off x="1065178" y="2957696"/>
            <a:ext cx="8413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Go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语言的线程实现模型，有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个必知的核心元素。它们支撑起了这个线程实现模型的主框架，其简要说明如下。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1. M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Machine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的缩写。一个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代表了一个内核线程。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2. P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Processor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的缩写。一个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代表了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所需的上下文环境。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3. G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Goroutine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的缩写。一个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代表了对一段需要被并发执行的</a:t>
            </a:r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Go</a:t>
            </a:r>
            <a:r>
              <a:rPr lang="zh-CN" alt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语言代码的封装。</a:t>
            </a:r>
            <a:endParaRPr lang="en-US" altLang="zh-CN" sz="20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950249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线程并发模型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899782"/>
            <a:ext cx="7193903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83551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</a:rPr>
              <a:t>Machine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核心结构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819" y="1187511"/>
            <a:ext cx="2813035" cy="500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18130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状态转换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187511"/>
            <a:ext cx="4819574" cy="529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5705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状态转换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392142"/>
            <a:ext cx="5498584" cy="524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48762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MPG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核心元素的容器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7" y="1930973"/>
            <a:ext cx="10319155" cy="32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470045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routine and Channel</a:t>
            </a:r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：</a:t>
            </a:r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78" y="1187511"/>
            <a:ext cx="7327384" cy="497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4499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841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推荐书籍</a:t>
            </a:r>
            <a:endParaRPr lang="en-US" altLang="zh-CN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178" y="1554617"/>
            <a:ext cx="2526698" cy="310791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531" y="1611649"/>
            <a:ext cx="2414987" cy="30508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698" y="1611649"/>
            <a:ext cx="2500531" cy="30508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9" y="1554617"/>
            <a:ext cx="2326732" cy="311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90278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771" y="1053577"/>
            <a:ext cx="6705776" cy="465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0822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19" y="1187511"/>
            <a:ext cx="5077175" cy="284373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37" y="4031249"/>
            <a:ext cx="5913483" cy="2673714"/>
          </a:xfrm>
          <a:prstGeom prst="rect">
            <a:avLst/>
          </a:prstGeom>
        </p:spPr>
      </p:pic>
      <p:sp>
        <p:nvSpPr>
          <p:cNvPr id="9" name="TextBox 100"/>
          <p:cNvSpPr txBox="1"/>
          <p:nvPr/>
        </p:nvSpPr>
        <p:spPr>
          <a:xfrm>
            <a:off x="6354599" y="1251517"/>
            <a:ext cx="3943094" cy="1754332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Robert Griesemer, Rob Pike 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 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Ken Thompson。Robert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在开发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之前是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Google V8、Chubby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HotSpot JVM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的主要贡献者；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Unix、UTF-8、plan9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的作者；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Ken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B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语言、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语言的作者、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Unix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之父。</a:t>
            </a:r>
            <a:endParaRPr lang="id-ID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0" name="TextBox 100"/>
          <p:cNvSpPr txBox="1"/>
          <p:nvPr/>
        </p:nvSpPr>
        <p:spPr>
          <a:xfrm>
            <a:off x="935907" y="4490940"/>
            <a:ext cx="3943094" cy="1754332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Russ Cox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也是目前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的领导者之一，他和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Rob Pike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一起领导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Go；</a:t>
            </a:r>
          </a:p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Ian Lance Taylor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GCC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的作者之一，目前负责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GCC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实现；</a:t>
            </a:r>
          </a:p>
          <a:p>
            <a:pPr defTabSz="914083"/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Brad Fitzpatrick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之前是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Memcache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的作者，目前主要是</a:t>
            </a:r>
            <a:r>
              <a:rPr lang="id-ID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HTTP2</a:t>
            </a:r>
            <a:r>
              <a:rPr lang="zh-CN" altLang="en-US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的实现作者。</a:t>
            </a:r>
            <a:endParaRPr lang="id-ID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881839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735" y="1187511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0683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983913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913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78998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1136088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396135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396134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1164361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1159000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6580246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6568449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6612353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Language Features 1</a:t>
            </a: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Oval 42"/>
          <p:cNvSpPr/>
          <p:nvPr/>
        </p:nvSpPr>
        <p:spPr>
          <a:xfrm>
            <a:off x="966776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Freeform 104"/>
          <p:cNvSpPr>
            <a:spLocks noChangeArrowheads="1"/>
          </p:cNvSpPr>
          <p:nvPr/>
        </p:nvSpPr>
        <p:spPr bwMode="auto">
          <a:xfrm>
            <a:off x="1164361" y="2325714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9" name="TextBox 50"/>
          <p:cNvSpPr txBox="1"/>
          <p:nvPr/>
        </p:nvSpPr>
        <p:spPr>
          <a:xfrm>
            <a:off x="1799027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命令式语言，非函数式语言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0" name="TextBox 50"/>
          <p:cNvSpPr txBox="1"/>
          <p:nvPr/>
        </p:nvSpPr>
        <p:spPr>
          <a:xfrm>
            <a:off x="1850132" y="3602289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编译式语言，非解析式语言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829993" y="4908631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强类型语言，非弱类型语言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3" name="TextBox 50"/>
          <p:cNvSpPr txBox="1"/>
          <p:nvPr/>
        </p:nvSpPr>
        <p:spPr>
          <a:xfrm>
            <a:off x="7274151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带垃圾回收，多核并发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7274151" y="3540524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支持直接集成编译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语言库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5" name="TextBox 50"/>
          <p:cNvSpPr txBox="1"/>
          <p:nvPr/>
        </p:nvSpPr>
        <p:spPr>
          <a:xfrm>
            <a:off x="7306258" y="4888257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天生集成通信管道 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channel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403912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983913" y="3386526"/>
            <a:ext cx="693905" cy="6940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983913" y="4692868"/>
            <a:ext cx="693905" cy="69408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6378998" y="2101500"/>
            <a:ext cx="693905" cy="69408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59" name="Freeform 6"/>
          <p:cNvSpPr>
            <a:spLocks noChangeArrowheads="1"/>
          </p:cNvSpPr>
          <p:nvPr/>
        </p:nvSpPr>
        <p:spPr bwMode="auto">
          <a:xfrm>
            <a:off x="1136088" y="4879782"/>
            <a:ext cx="354395" cy="347513"/>
          </a:xfrm>
          <a:custGeom>
            <a:avLst/>
            <a:gdLst>
              <a:gd name="T0" fmla="*/ 425 w 444"/>
              <a:gd name="T1" fmla="*/ 17 h 435"/>
              <a:gd name="T2" fmla="*/ 425 w 444"/>
              <a:gd name="T3" fmla="*/ 17 h 435"/>
              <a:gd name="T4" fmla="*/ 345 w 444"/>
              <a:gd name="T5" fmla="*/ 35 h 435"/>
              <a:gd name="T6" fmla="*/ 0 w 444"/>
              <a:gd name="T7" fmla="*/ 222 h 435"/>
              <a:gd name="T8" fmla="*/ 195 w 444"/>
              <a:gd name="T9" fmla="*/ 248 h 435"/>
              <a:gd name="T10" fmla="*/ 221 w 444"/>
              <a:gd name="T11" fmla="*/ 434 h 435"/>
              <a:gd name="T12" fmla="*/ 399 w 444"/>
              <a:gd name="T13" fmla="*/ 89 h 435"/>
              <a:gd name="T14" fmla="*/ 425 w 444"/>
              <a:gd name="T15" fmla="*/ 17 h 435"/>
              <a:gd name="T16" fmla="*/ 381 w 444"/>
              <a:gd name="T17" fmla="*/ 62 h 435"/>
              <a:gd name="T18" fmla="*/ 381 w 444"/>
              <a:gd name="T19" fmla="*/ 62 h 435"/>
              <a:gd name="T20" fmla="*/ 239 w 444"/>
              <a:gd name="T21" fmla="*/ 319 h 435"/>
              <a:gd name="T22" fmla="*/ 230 w 444"/>
              <a:gd name="T23" fmla="*/ 204 h 435"/>
              <a:gd name="T24" fmla="*/ 381 w 444"/>
              <a:gd name="T25" fmla="*/ 62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4" h="435">
                <a:moveTo>
                  <a:pt x="425" y="17"/>
                </a:moveTo>
                <a:lnTo>
                  <a:pt x="425" y="17"/>
                </a:lnTo>
                <a:cubicBezTo>
                  <a:pt x="408" y="0"/>
                  <a:pt x="399" y="17"/>
                  <a:pt x="345" y="35"/>
                </a:cubicBezTo>
                <a:cubicBezTo>
                  <a:pt x="221" y="97"/>
                  <a:pt x="0" y="222"/>
                  <a:pt x="0" y="222"/>
                </a:cubicBezTo>
                <a:cubicBezTo>
                  <a:pt x="195" y="248"/>
                  <a:pt x="195" y="248"/>
                  <a:pt x="195" y="248"/>
                </a:cubicBezTo>
                <a:cubicBezTo>
                  <a:pt x="221" y="434"/>
                  <a:pt x="221" y="434"/>
                  <a:pt x="221" y="434"/>
                </a:cubicBezTo>
                <a:cubicBezTo>
                  <a:pt x="221" y="434"/>
                  <a:pt x="345" y="222"/>
                  <a:pt x="399" y="89"/>
                </a:cubicBezTo>
                <a:cubicBezTo>
                  <a:pt x="425" y="44"/>
                  <a:pt x="443" y="26"/>
                  <a:pt x="425" y="17"/>
                </a:cubicBezTo>
                <a:close/>
                <a:moveTo>
                  <a:pt x="381" y="62"/>
                </a:moveTo>
                <a:lnTo>
                  <a:pt x="381" y="62"/>
                </a:lnTo>
                <a:cubicBezTo>
                  <a:pt x="239" y="319"/>
                  <a:pt x="239" y="319"/>
                  <a:pt x="239" y="319"/>
                </a:cubicBezTo>
                <a:cubicBezTo>
                  <a:pt x="230" y="204"/>
                  <a:pt x="230" y="204"/>
                  <a:pt x="230" y="204"/>
                </a:cubicBezTo>
                <a:lnTo>
                  <a:pt x="381" y="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1" name="Oval 60"/>
          <p:cNvSpPr/>
          <p:nvPr/>
        </p:nvSpPr>
        <p:spPr>
          <a:xfrm>
            <a:off x="6396135" y="3409136"/>
            <a:ext cx="693905" cy="69408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1164361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0" name="Freeform 25"/>
          <p:cNvSpPr>
            <a:spLocks noChangeArrowheads="1"/>
          </p:cNvSpPr>
          <p:nvPr/>
        </p:nvSpPr>
        <p:spPr bwMode="auto">
          <a:xfrm>
            <a:off x="1159000" y="3540524"/>
            <a:ext cx="366813" cy="310588"/>
          </a:xfrm>
          <a:custGeom>
            <a:avLst/>
            <a:gdLst>
              <a:gd name="T0" fmla="*/ 21 w 602"/>
              <a:gd name="T1" fmla="*/ 509 h 510"/>
              <a:gd name="T2" fmla="*/ 21 w 602"/>
              <a:gd name="T3" fmla="*/ 509 h 510"/>
              <a:gd name="T4" fmla="*/ 580 w 602"/>
              <a:gd name="T5" fmla="*/ 509 h 510"/>
              <a:gd name="T6" fmla="*/ 601 w 602"/>
              <a:gd name="T7" fmla="*/ 488 h 510"/>
              <a:gd name="T8" fmla="*/ 601 w 602"/>
              <a:gd name="T9" fmla="*/ 481 h 510"/>
              <a:gd name="T10" fmla="*/ 580 w 602"/>
              <a:gd name="T11" fmla="*/ 452 h 510"/>
              <a:gd name="T12" fmla="*/ 21 w 602"/>
              <a:gd name="T13" fmla="*/ 452 h 510"/>
              <a:gd name="T14" fmla="*/ 0 w 602"/>
              <a:gd name="T15" fmla="*/ 481 h 510"/>
              <a:gd name="T16" fmla="*/ 0 w 602"/>
              <a:gd name="T17" fmla="*/ 488 h 510"/>
              <a:gd name="T18" fmla="*/ 21 w 602"/>
              <a:gd name="T19" fmla="*/ 509 h 510"/>
              <a:gd name="T20" fmla="*/ 113 w 602"/>
              <a:gd name="T21" fmla="*/ 424 h 510"/>
              <a:gd name="T22" fmla="*/ 113 w 602"/>
              <a:gd name="T23" fmla="*/ 424 h 510"/>
              <a:gd name="T24" fmla="*/ 170 w 602"/>
              <a:gd name="T25" fmla="*/ 424 h 510"/>
              <a:gd name="T26" fmla="*/ 198 w 602"/>
              <a:gd name="T27" fmla="*/ 396 h 510"/>
              <a:gd name="T28" fmla="*/ 198 w 602"/>
              <a:gd name="T29" fmla="*/ 28 h 510"/>
              <a:gd name="T30" fmla="*/ 170 w 602"/>
              <a:gd name="T31" fmla="*/ 0 h 510"/>
              <a:gd name="T32" fmla="*/ 113 w 602"/>
              <a:gd name="T33" fmla="*/ 0 h 510"/>
              <a:gd name="T34" fmla="*/ 85 w 602"/>
              <a:gd name="T35" fmla="*/ 28 h 510"/>
              <a:gd name="T36" fmla="*/ 85 w 602"/>
              <a:gd name="T37" fmla="*/ 396 h 510"/>
              <a:gd name="T38" fmla="*/ 113 w 602"/>
              <a:gd name="T39" fmla="*/ 424 h 510"/>
              <a:gd name="T40" fmla="*/ 269 w 602"/>
              <a:gd name="T41" fmla="*/ 424 h 510"/>
              <a:gd name="T42" fmla="*/ 269 w 602"/>
              <a:gd name="T43" fmla="*/ 424 h 510"/>
              <a:gd name="T44" fmla="*/ 325 w 602"/>
              <a:gd name="T45" fmla="*/ 424 h 510"/>
              <a:gd name="T46" fmla="*/ 353 w 602"/>
              <a:gd name="T47" fmla="*/ 396 h 510"/>
              <a:gd name="T48" fmla="*/ 353 w 602"/>
              <a:gd name="T49" fmla="*/ 163 h 510"/>
              <a:gd name="T50" fmla="*/ 325 w 602"/>
              <a:gd name="T51" fmla="*/ 134 h 510"/>
              <a:gd name="T52" fmla="*/ 269 w 602"/>
              <a:gd name="T53" fmla="*/ 134 h 510"/>
              <a:gd name="T54" fmla="*/ 240 w 602"/>
              <a:gd name="T55" fmla="*/ 163 h 510"/>
              <a:gd name="T56" fmla="*/ 240 w 602"/>
              <a:gd name="T57" fmla="*/ 396 h 510"/>
              <a:gd name="T58" fmla="*/ 269 w 602"/>
              <a:gd name="T59" fmla="*/ 424 h 510"/>
              <a:gd name="T60" fmla="*/ 431 w 602"/>
              <a:gd name="T61" fmla="*/ 424 h 510"/>
              <a:gd name="T62" fmla="*/ 431 w 602"/>
              <a:gd name="T63" fmla="*/ 424 h 510"/>
              <a:gd name="T64" fmla="*/ 488 w 602"/>
              <a:gd name="T65" fmla="*/ 424 h 510"/>
              <a:gd name="T66" fmla="*/ 516 w 602"/>
              <a:gd name="T67" fmla="*/ 396 h 510"/>
              <a:gd name="T68" fmla="*/ 516 w 602"/>
              <a:gd name="T69" fmla="*/ 297 h 510"/>
              <a:gd name="T70" fmla="*/ 488 w 602"/>
              <a:gd name="T71" fmla="*/ 269 h 510"/>
              <a:gd name="T72" fmla="*/ 431 w 602"/>
              <a:gd name="T73" fmla="*/ 269 h 510"/>
              <a:gd name="T74" fmla="*/ 403 w 602"/>
              <a:gd name="T75" fmla="*/ 297 h 510"/>
              <a:gd name="T76" fmla="*/ 403 w 602"/>
              <a:gd name="T77" fmla="*/ 396 h 510"/>
              <a:gd name="T78" fmla="*/ 431 w 602"/>
              <a:gd name="T79" fmla="*/ 42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02" h="510">
                <a:moveTo>
                  <a:pt x="21" y="509"/>
                </a:moveTo>
                <a:lnTo>
                  <a:pt x="21" y="509"/>
                </a:lnTo>
                <a:cubicBezTo>
                  <a:pt x="580" y="509"/>
                  <a:pt x="580" y="509"/>
                  <a:pt x="580" y="509"/>
                </a:cubicBezTo>
                <a:cubicBezTo>
                  <a:pt x="594" y="509"/>
                  <a:pt x="601" y="502"/>
                  <a:pt x="601" y="488"/>
                </a:cubicBezTo>
                <a:cubicBezTo>
                  <a:pt x="601" y="481"/>
                  <a:pt x="601" y="481"/>
                  <a:pt x="601" y="481"/>
                </a:cubicBezTo>
                <a:cubicBezTo>
                  <a:pt x="601" y="467"/>
                  <a:pt x="594" y="452"/>
                  <a:pt x="580" y="452"/>
                </a:cubicBezTo>
                <a:cubicBezTo>
                  <a:pt x="21" y="452"/>
                  <a:pt x="21" y="452"/>
                  <a:pt x="21" y="452"/>
                </a:cubicBezTo>
                <a:cubicBezTo>
                  <a:pt x="7" y="452"/>
                  <a:pt x="0" y="467"/>
                  <a:pt x="0" y="4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02"/>
                  <a:pt x="7" y="509"/>
                  <a:pt x="21" y="509"/>
                </a:cubicBezTo>
                <a:close/>
                <a:moveTo>
                  <a:pt x="113" y="424"/>
                </a:moveTo>
                <a:lnTo>
                  <a:pt x="113" y="424"/>
                </a:lnTo>
                <a:cubicBezTo>
                  <a:pt x="170" y="424"/>
                  <a:pt x="170" y="424"/>
                  <a:pt x="170" y="424"/>
                </a:cubicBezTo>
                <a:cubicBezTo>
                  <a:pt x="184" y="424"/>
                  <a:pt x="198" y="417"/>
                  <a:pt x="198" y="396"/>
                </a:cubicBezTo>
                <a:cubicBezTo>
                  <a:pt x="198" y="28"/>
                  <a:pt x="198" y="28"/>
                  <a:pt x="198" y="28"/>
                </a:cubicBezTo>
                <a:cubicBezTo>
                  <a:pt x="198" y="14"/>
                  <a:pt x="184" y="0"/>
                  <a:pt x="170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92" y="0"/>
                  <a:pt x="85" y="14"/>
                  <a:pt x="85" y="28"/>
                </a:cubicBezTo>
                <a:cubicBezTo>
                  <a:pt x="85" y="396"/>
                  <a:pt x="85" y="396"/>
                  <a:pt x="85" y="396"/>
                </a:cubicBezTo>
                <a:cubicBezTo>
                  <a:pt x="85" y="417"/>
                  <a:pt x="92" y="424"/>
                  <a:pt x="113" y="424"/>
                </a:cubicBezTo>
                <a:close/>
                <a:moveTo>
                  <a:pt x="269" y="424"/>
                </a:moveTo>
                <a:lnTo>
                  <a:pt x="269" y="424"/>
                </a:lnTo>
                <a:cubicBezTo>
                  <a:pt x="325" y="424"/>
                  <a:pt x="325" y="424"/>
                  <a:pt x="325" y="424"/>
                </a:cubicBezTo>
                <a:cubicBezTo>
                  <a:pt x="346" y="424"/>
                  <a:pt x="353" y="417"/>
                  <a:pt x="353" y="396"/>
                </a:cubicBezTo>
                <a:cubicBezTo>
                  <a:pt x="353" y="163"/>
                  <a:pt x="353" y="163"/>
                  <a:pt x="353" y="163"/>
                </a:cubicBezTo>
                <a:cubicBezTo>
                  <a:pt x="353" y="149"/>
                  <a:pt x="346" y="134"/>
                  <a:pt x="325" y="134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255" y="134"/>
                  <a:pt x="240" y="149"/>
                  <a:pt x="240" y="163"/>
                </a:cubicBezTo>
                <a:cubicBezTo>
                  <a:pt x="240" y="396"/>
                  <a:pt x="240" y="396"/>
                  <a:pt x="240" y="396"/>
                </a:cubicBezTo>
                <a:cubicBezTo>
                  <a:pt x="240" y="417"/>
                  <a:pt x="255" y="424"/>
                  <a:pt x="269" y="424"/>
                </a:cubicBezTo>
                <a:close/>
                <a:moveTo>
                  <a:pt x="431" y="424"/>
                </a:moveTo>
                <a:lnTo>
                  <a:pt x="431" y="424"/>
                </a:lnTo>
                <a:cubicBezTo>
                  <a:pt x="488" y="424"/>
                  <a:pt x="488" y="424"/>
                  <a:pt x="488" y="424"/>
                </a:cubicBezTo>
                <a:cubicBezTo>
                  <a:pt x="502" y="424"/>
                  <a:pt x="516" y="417"/>
                  <a:pt x="516" y="396"/>
                </a:cubicBezTo>
                <a:cubicBezTo>
                  <a:pt x="516" y="297"/>
                  <a:pt x="516" y="297"/>
                  <a:pt x="516" y="297"/>
                </a:cubicBezTo>
                <a:cubicBezTo>
                  <a:pt x="516" y="276"/>
                  <a:pt x="502" y="269"/>
                  <a:pt x="488" y="269"/>
                </a:cubicBezTo>
                <a:cubicBezTo>
                  <a:pt x="431" y="269"/>
                  <a:pt x="431" y="269"/>
                  <a:pt x="431" y="269"/>
                </a:cubicBezTo>
                <a:cubicBezTo>
                  <a:pt x="417" y="269"/>
                  <a:pt x="403" y="276"/>
                  <a:pt x="403" y="297"/>
                </a:cubicBezTo>
                <a:cubicBezTo>
                  <a:pt x="403" y="396"/>
                  <a:pt x="403" y="396"/>
                  <a:pt x="403" y="396"/>
                </a:cubicBezTo>
                <a:cubicBezTo>
                  <a:pt x="403" y="417"/>
                  <a:pt x="417" y="424"/>
                  <a:pt x="431" y="4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6580246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2" name="Freeform 100"/>
          <p:cNvSpPr>
            <a:spLocks noChangeArrowheads="1"/>
          </p:cNvSpPr>
          <p:nvPr/>
        </p:nvSpPr>
        <p:spPr bwMode="auto">
          <a:xfrm>
            <a:off x="6568449" y="3555982"/>
            <a:ext cx="359367" cy="309162"/>
          </a:xfrm>
          <a:custGeom>
            <a:avLst/>
            <a:gdLst>
              <a:gd name="T0" fmla="*/ 572 w 601"/>
              <a:gd name="T1" fmla="*/ 516 h 517"/>
              <a:gd name="T2" fmla="*/ 0 w 601"/>
              <a:gd name="T3" fmla="*/ 487 h 517"/>
              <a:gd name="T4" fmla="*/ 0 w 601"/>
              <a:gd name="T5" fmla="*/ 311 h 517"/>
              <a:gd name="T6" fmla="*/ 78 w 601"/>
              <a:gd name="T7" fmla="*/ 99 h 517"/>
              <a:gd name="T8" fmla="*/ 99 w 601"/>
              <a:gd name="T9" fmla="*/ 85 h 517"/>
              <a:gd name="T10" fmla="*/ 148 w 601"/>
              <a:gd name="T11" fmla="*/ 85 h 517"/>
              <a:gd name="T12" fmla="*/ 240 w 601"/>
              <a:gd name="T13" fmla="*/ 99 h 517"/>
              <a:gd name="T14" fmla="*/ 148 w 601"/>
              <a:gd name="T15" fmla="*/ 141 h 517"/>
              <a:gd name="T16" fmla="*/ 120 w 601"/>
              <a:gd name="T17" fmla="*/ 141 h 517"/>
              <a:gd name="T18" fmla="*/ 127 w 601"/>
              <a:gd name="T19" fmla="*/ 282 h 517"/>
              <a:gd name="T20" fmla="*/ 155 w 601"/>
              <a:gd name="T21" fmla="*/ 282 h 517"/>
              <a:gd name="T22" fmla="*/ 183 w 601"/>
              <a:gd name="T23" fmla="*/ 339 h 517"/>
              <a:gd name="T24" fmla="*/ 410 w 601"/>
              <a:gd name="T25" fmla="*/ 311 h 517"/>
              <a:gd name="T26" fmla="*/ 466 w 601"/>
              <a:gd name="T27" fmla="*/ 282 h 517"/>
              <a:gd name="T28" fmla="*/ 530 w 601"/>
              <a:gd name="T29" fmla="*/ 282 h 517"/>
              <a:gd name="T30" fmla="*/ 452 w 601"/>
              <a:gd name="T31" fmla="*/ 141 h 517"/>
              <a:gd name="T32" fmla="*/ 353 w 601"/>
              <a:gd name="T33" fmla="*/ 141 h 517"/>
              <a:gd name="T34" fmla="*/ 353 w 601"/>
              <a:gd name="T35" fmla="*/ 85 h 517"/>
              <a:gd name="T36" fmla="*/ 452 w 601"/>
              <a:gd name="T37" fmla="*/ 85 h 517"/>
              <a:gd name="T38" fmla="*/ 494 w 601"/>
              <a:gd name="T39" fmla="*/ 85 h 517"/>
              <a:gd name="T40" fmla="*/ 600 w 601"/>
              <a:gd name="T41" fmla="*/ 296 h 517"/>
              <a:gd name="T42" fmla="*/ 600 w 601"/>
              <a:gd name="T43" fmla="*/ 311 h 517"/>
              <a:gd name="T44" fmla="*/ 600 w 601"/>
              <a:gd name="T45" fmla="*/ 487 h 517"/>
              <a:gd name="T46" fmla="*/ 396 w 601"/>
              <a:gd name="T47" fmla="*/ 205 h 517"/>
              <a:gd name="T48" fmla="*/ 381 w 601"/>
              <a:gd name="T49" fmla="*/ 226 h 517"/>
              <a:gd name="T50" fmla="*/ 297 w 601"/>
              <a:gd name="T51" fmla="*/ 296 h 517"/>
              <a:gd name="T52" fmla="*/ 212 w 601"/>
              <a:gd name="T53" fmla="*/ 226 h 517"/>
              <a:gd name="T54" fmla="*/ 233 w 601"/>
              <a:gd name="T55" fmla="*/ 176 h 517"/>
              <a:gd name="T56" fmla="*/ 268 w 601"/>
              <a:gd name="T57" fmla="*/ 205 h 517"/>
              <a:gd name="T58" fmla="*/ 268 w 601"/>
              <a:gd name="T59" fmla="*/ 70 h 517"/>
              <a:gd name="T60" fmla="*/ 297 w 601"/>
              <a:gd name="T61" fmla="*/ 0 h 517"/>
              <a:gd name="T62" fmla="*/ 325 w 601"/>
              <a:gd name="T63" fmla="*/ 85 h 517"/>
              <a:gd name="T64" fmla="*/ 325 w 601"/>
              <a:gd name="T65" fmla="*/ 205 h 517"/>
              <a:gd name="T66" fmla="*/ 367 w 601"/>
              <a:gd name="T67" fmla="*/ 17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01" h="517">
                <a:moveTo>
                  <a:pt x="572" y="516"/>
                </a:moveTo>
                <a:lnTo>
                  <a:pt x="572" y="516"/>
                </a:lnTo>
                <a:cubicBezTo>
                  <a:pt x="28" y="516"/>
                  <a:pt x="28" y="516"/>
                  <a:pt x="28" y="516"/>
                </a:cubicBezTo>
                <a:cubicBezTo>
                  <a:pt x="7" y="516"/>
                  <a:pt x="0" y="502"/>
                  <a:pt x="0" y="487"/>
                </a:cubicBezTo>
                <a:cubicBezTo>
                  <a:pt x="0" y="311"/>
                  <a:pt x="0" y="311"/>
                  <a:pt x="0" y="311"/>
                </a:cubicBezTo>
                <a:lnTo>
                  <a:pt x="0" y="311"/>
                </a:lnTo>
                <a:cubicBezTo>
                  <a:pt x="0" y="304"/>
                  <a:pt x="0" y="304"/>
                  <a:pt x="0" y="296"/>
                </a:cubicBezTo>
                <a:cubicBezTo>
                  <a:pt x="78" y="99"/>
                  <a:pt x="78" y="99"/>
                  <a:pt x="78" y="99"/>
                </a:cubicBezTo>
                <a:cubicBezTo>
                  <a:pt x="78" y="92"/>
                  <a:pt x="92" y="85"/>
                  <a:pt x="99" y="85"/>
                </a:cubicBezTo>
                <a:lnTo>
                  <a:pt x="99" y="85"/>
                </a:lnTo>
                <a:cubicBezTo>
                  <a:pt x="148" y="85"/>
                  <a:pt x="148" y="85"/>
                  <a:pt x="148" y="85"/>
                </a:cubicBezTo>
                <a:lnTo>
                  <a:pt x="148" y="85"/>
                </a:lnTo>
                <a:cubicBezTo>
                  <a:pt x="240" y="85"/>
                  <a:pt x="240" y="85"/>
                  <a:pt x="240" y="85"/>
                </a:cubicBezTo>
                <a:cubicBezTo>
                  <a:pt x="240" y="99"/>
                  <a:pt x="240" y="99"/>
                  <a:pt x="240" y="99"/>
                </a:cubicBezTo>
                <a:cubicBezTo>
                  <a:pt x="240" y="141"/>
                  <a:pt x="240" y="141"/>
                  <a:pt x="240" y="141"/>
                </a:cubicBezTo>
                <a:cubicBezTo>
                  <a:pt x="148" y="141"/>
                  <a:pt x="148" y="141"/>
                  <a:pt x="148" y="141"/>
                </a:cubicBezTo>
                <a:lnTo>
                  <a:pt x="148" y="141"/>
                </a:lnTo>
                <a:cubicBezTo>
                  <a:pt x="120" y="141"/>
                  <a:pt x="120" y="141"/>
                  <a:pt x="120" y="141"/>
                </a:cubicBezTo>
                <a:cubicBezTo>
                  <a:pt x="63" y="282"/>
                  <a:pt x="63" y="282"/>
                  <a:pt x="63" y="282"/>
                </a:cubicBezTo>
                <a:cubicBezTo>
                  <a:pt x="127" y="282"/>
                  <a:pt x="127" y="282"/>
                  <a:pt x="127" y="282"/>
                </a:cubicBezTo>
                <a:lnTo>
                  <a:pt x="127" y="282"/>
                </a:lnTo>
                <a:cubicBezTo>
                  <a:pt x="155" y="282"/>
                  <a:pt x="155" y="282"/>
                  <a:pt x="155" y="282"/>
                </a:cubicBezTo>
                <a:cubicBezTo>
                  <a:pt x="176" y="282"/>
                  <a:pt x="183" y="289"/>
                  <a:pt x="183" y="311"/>
                </a:cubicBezTo>
                <a:cubicBezTo>
                  <a:pt x="183" y="339"/>
                  <a:pt x="183" y="339"/>
                  <a:pt x="183" y="339"/>
                </a:cubicBezTo>
                <a:cubicBezTo>
                  <a:pt x="410" y="339"/>
                  <a:pt x="410" y="339"/>
                  <a:pt x="410" y="339"/>
                </a:cubicBezTo>
                <a:cubicBezTo>
                  <a:pt x="410" y="311"/>
                  <a:pt x="410" y="311"/>
                  <a:pt x="410" y="311"/>
                </a:cubicBezTo>
                <a:cubicBezTo>
                  <a:pt x="410" y="289"/>
                  <a:pt x="424" y="282"/>
                  <a:pt x="438" y="282"/>
                </a:cubicBezTo>
                <a:cubicBezTo>
                  <a:pt x="466" y="282"/>
                  <a:pt x="466" y="282"/>
                  <a:pt x="466" y="282"/>
                </a:cubicBezTo>
                <a:lnTo>
                  <a:pt x="466" y="282"/>
                </a:lnTo>
                <a:cubicBezTo>
                  <a:pt x="530" y="282"/>
                  <a:pt x="530" y="282"/>
                  <a:pt x="530" y="282"/>
                </a:cubicBezTo>
                <a:cubicBezTo>
                  <a:pt x="480" y="141"/>
                  <a:pt x="480" y="141"/>
                  <a:pt x="480" y="141"/>
                </a:cubicBezTo>
                <a:cubicBezTo>
                  <a:pt x="452" y="141"/>
                  <a:pt x="452" y="141"/>
                  <a:pt x="452" y="141"/>
                </a:cubicBezTo>
                <a:lnTo>
                  <a:pt x="452" y="141"/>
                </a:lnTo>
                <a:cubicBezTo>
                  <a:pt x="353" y="141"/>
                  <a:pt x="353" y="141"/>
                  <a:pt x="353" y="141"/>
                </a:cubicBezTo>
                <a:cubicBezTo>
                  <a:pt x="353" y="99"/>
                  <a:pt x="353" y="99"/>
                  <a:pt x="353" y="99"/>
                </a:cubicBezTo>
                <a:cubicBezTo>
                  <a:pt x="353" y="85"/>
                  <a:pt x="353" y="85"/>
                  <a:pt x="353" y="85"/>
                </a:cubicBezTo>
                <a:cubicBezTo>
                  <a:pt x="452" y="85"/>
                  <a:pt x="452" y="85"/>
                  <a:pt x="452" y="85"/>
                </a:cubicBezTo>
                <a:lnTo>
                  <a:pt x="452" y="85"/>
                </a:lnTo>
                <a:cubicBezTo>
                  <a:pt x="494" y="85"/>
                  <a:pt x="494" y="85"/>
                  <a:pt x="494" y="85"/>
                </a:cubicBezTo>
                <a:lnTo>
                  <a:pt x="494" y="85"/>
                </a:lnTo>
                <a:cubicBezTo>
                  <a:pt x="509" y="85"/>
                  <a:pt x="523" y="92"/>
                  <a:pt x="523" y="99"/>
                </a:cubicBezTo>
                <a:cubicBezTo>
                  <a:pt x="600" y="296"/>
                  <a:pt x="600" y="296"/>
                  <a:pt x="600" y="296"/>
                </a:cubicBezTo>
                <a:cubicBezTo>
                  <a:pt x="600" y="304"/>
                  <a:pt x="600" y="304"/>
                  <a:pt x="600" y="311"/>
                </a:cubicBezTo>
                <a:lnTo>
                  <a:pt x="600" y="311"/>
                </a:lnTo>
                <a:lnTo>
                  <a:pt x="600" y="311"/>
                </a:lnTo>
                <a:cubicBezTo>
                  <a:pt x="600" y="487"/>
                  <a:pt x="600" y="487"/>
                  <a:pt x="600" y="487"/>
                </a:cubicBezTo>
                <a:cubicBezTo>
                  <a:pt x="600" y="502"/>
                  <a:pt x="586" y="516"/>
                  <a:pt x="572" y="516"/>
                </a:cubicBezTo>
                <a:close/>
                <a:moveTo>
                  <a:pt x="396" y="205"/>
                </a:moveTo>
                <a:lnTo>
                  <a:pt x="396" y="205"/>
                </a:lnTo>
                <a:cubicBezTo>
                  <a:pt x="396" y="212"/>
                  <a:pt x="389" y="219"/>
                  <a:pt x="381" y="226"/>
                </a:cubicBezTo>
                <a:cubicBezTo>
                  <a:pt x="318" y="289"/>
                  <a:pt x="318" y="289"/>
                  <a:pt x="318" y="289"/>
                </a:cubicBezTo>
                <a:cubicBezTo>
                  <a:pt x="311" y="296"/>
                  <a:pt x="304" y="296"/>
                  <a:pt x="297" y="296"/>
                </a:cubicBezTo>
                <a:cubicBezTo>
                  <a:pt x="290" y="296"/>
                  <a:pt x="283" y="296"/>
                  <a:pt x="283" y="289"/>
                </a:cubicBezTo>
                <a:cubicBezTo>
                  <a:pt x="212" y="226"/>
                  <a:pt x="212" y="226"/>
                  <a:pt x="212" y="226"/>
                </a:cubicBezTo>
                <a:cubicBezTo>
                  <a:pt x="205" y="219"/>
                  <a:pt x="205" y="212"/>
                  <a:pt x="205" y="205"/>
                </a:cubicBezTo>
                <a:cubicBezTo>
                  <a:pt x="205" y="191"/>
                  <a:pt x="219" y="176"/>
                  <a:pt x="233" y="176"/>
                </a:cubicBezTo>
                <a:cubicBezTo>
                  <a:pt x="240" y="176"/>
                  <a:pt x="247" y="176"/>
                  <a:pt x="254" y="183"/>
                </a:cubicBezTo>
                <a:cubicBezTo>
                  <a:pt x="268" y="205"/>
                  <a:pt x="268" y="205"/>
                  <a:pt x="268" y="205"/>
                </a:cubicBezTo>
                <a:cubicBezTo>
                  <a:pt x="268" y="99"/>
                  <a:pt x="268" y="99"/>
                  <a:pt x="268" y="99"/>
                </a:cubicBezTo>
                <a:cubicBezTo>
                  <a:pt x="268" y="70"/>
                  <a:pt x="268" y="70"/>
                  <a:pt x="268" y="70"/>
                </a:cubicBezTo>
                <a:cubicBezTo>
                  <a:pt x="268" y="28"/>
                  <a:pt x="268" y="28"/>
                  <a:pt x="268" y="28"/>
                </a:cubicBezTo>
                <a:cubicBezTo>
                  <a:pt x="268" y="7"/>
                  <a:pt x="283" y="0"/>
                  <a:pt x="297" y="0"/>
                </a:cubicBezTo>
                <a:cubicBezTo>
                  <a:pt x="318" y="0"/>
                  <a:pt x="325" y="7"/>
                  <a:pt x="325" y="28"/>
                </a:cubicBezTo>
                <a:cubicBezTo>
                  <a:pt x="325" y="85"/>
                  <a:pt x="325" y="85"/>
                  <a:pt x="325" y="85"/>
                </a:cubicBezTo>
                <a:cubicBezTo>
                  <a:pt x="325" y="92"/>
                  <a:pt x="325" y="92"/>
                  <a:pt x="325" y="92"/>
                </a:cubicBezTo>
                <a:cubicBezTo>
                  <a:pt x="325" y="205"/>
                  <a:pt x="325" y="205"/>
                  <a:pt x="325" y="205"/>
                </a:cubicBezTo>
                <a:cubicBezTo>
                  <a:pt x="346" y="183"/>
                  <a:pt x="346" y="183"/>
                  <a:pt x="346" y="183"/>
                </a:cubicBezTo>
                <a:cubicBezTo>
                  <a:pt x="353" y="176"/>
                  <a:pt x="360" y="176"/>
                  <a:pt x="367" y="176"/>
                </a:cubicBezTo>
                <a:cubicBezTo>
                  <a:pt x="381" y="176"/>
                  <a:pt x="396" y="191"/>
                  <a:pt x="396" y="20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Language Features 2</a:t>
            </a: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7" name="Oval 42"/>
          <p:cNvSpPr/>
          <p:nvPr/>
        </p:nvSpPr>
        <p:spPr>
          <a:xfrm>
            <a:off x="966776" y="2078890"/>
            <a:ext cx="693905" cy="6940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8" name="Freeform 104"/>
          <p:cNvSpPr>
            <a:spLocks noChangeArrowheads="1"/>
          </p:cNvSpPr>
          <p:nvPr/>
        </p:nvSpPr>
        <p:spPr bwMode="auto">
          <a:xfrm>
            <a:off x="1164361" y="2325714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9" name="TextBox 50"/>
          <p:cNvSpPr txBox="1"/>
          <p:nvPr/>
        </p:nvSpPr>
        <p:spPr>
          <a:xfrm>
            <a:off x="1799027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天生集成并发 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goroutine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0" name="TextBox 50"/>
          <p:cNvSpPr txBox="1"/>
          <p:nvPr/>
        </p:nvSpPr>
        <p:spPr>
          <a:xfrm>
            <a:off x="1850132" y="3602289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支持面向对象编程，强调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composition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829993" y="4908631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支持反射，编译执行极快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3" name="TextBox 50"/>
          <p:cNvSpPr txBox="1"/>
          <p:nvPr/>
        </p:nvSpPr>
        <p:spPr>
          <a:xfrm>
            <a:off x="7274151" y="2294653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跨平台语言，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ios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CN" sz="1400" dirty="0" err="1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linux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Windows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4" name="TextBox 50"/>
          <p:cNvSpPr txBox="1"/>
          <p:nvPr/>
        </p:nvSpPr>
        <p:spPr>
          <a:xfrm>
            <a:off x="7274151" y="3540524"/>
            <a:ext cx="319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完全开源，免费使用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2" name="Oval 63"/>
          <p:cNvSpPr/>
          <p:nvPr/>
        </p:nvSpPr>
        <p:spPr>
          <a:xfrm>
            <a:off x="6396134" y="4715478"/>
            <a:ext cx="693905" cy="69408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3" rIns="91445" bIns="45723" rtlCol="0" anchor="ctr"/>
          <a:lstStyle/>
          <a:p>
            <a:pPr algn="ctr" defTabSz="914083"/>
            <a:endParaRPr lang="id-ID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5" name="Freeform 98"/>
          <p:cNvSpPr>
            <a:spLocks noChangeArrowheads="1"/>
          </p:cNvSpPr>
          <p:nvPr/>
        </p:nvSpPr>
        <p:spPr bwMode="auto">
          <a:xfrm>
            <a:off x="6612353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26" name="TextBox 50"/>
          <p:cNvSpPr txBox="1"/>
          <p:nvPr/>
        </p:nvSpPr>
        <p:spPr>
          <a:xfrm>
            <a:off x="7306257" y="4887165"/>
            <a:ext cx="4435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标准库提供基于</a:t>
            </a:r>
            <a:r>
              <a:rPr lang="en-US" altLang="zh-CN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Web</a:t>
            </a:r>
            <a:r>
              <a:rPr lang="zh-CN" altLang="en-US" sz="1400" dirty="0">
                <a:solidFill>
                  <a:schemeClr val="accent1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和网络的程序所需的所有核心库</a:t>
            </a:r>
            <a:endParaRPr lang="en-US" sz="1400" dirty="0">
              <a:solidFill>
                <a:schemeClr val="accent1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57666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Application</a:t>
            </a: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691" y="1187511"/>
            <a:ext cx="1496908" cy="127686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772" y="2464377"/>
            <a:ext cx="2021282" cy="11424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29" y="3387594"/>
            <a:ext cx="1329715" cy="17017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68" y="4471466"/>
            <a:ext cx="1489733" cy="1526366"/>
          </a:xfrm>
          <a:prstGeom prst="rect">
            <a:avLst/>
          </a:prstGeom>
        </p:spPr>
      </p:pic>
      <p:sp>
        <p:nvSpPr>
          <p:cNvPr id="27" name="TextBox 50"/>
          <p:cNvSpPr txBox="1"/>
          <p:nvPr/>
        </p:nvSpPr>
        <p:spPr>
          <a:xfrm>
            <a:off x="8435888" y="5867027"/>
            <a:ext cx="54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utron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12" y="3606841"/>
            <a:ext cx="1868540" cy="1192129"/>
          </a:xfrm>
          <a:prstGeom prst="rect">
            <a:avLst/>
          </a:prstGeom>
        </p:spPr>
      </p:pic>
      <p:sp>
        <p:nvSpPr>
          <p:cNvPr id="29" name="TextBox 50"/>
          <p:cNvSpPr txBox="1"/>
          <p:nvPr/>
        </p:nvSpPr>
        <p:spPr>
          <a:xfrm>
            <a:off x="886148" y="4782735"/>
            <a:ext cx="1421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Pholcus</a:t>
            </a:r>
            <a:r>
              <a:rPr lang="en-US" sz="11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（</a:t>
            </a:r>
            <a:r>
              <a:rPr lang="zh-CN" altLang="en-US" sz="11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幽灵蛛）</a:t>
            </a:r>
            <a:endParaRPr lang="en-US" sz="11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9480" y="906923"/>
            <a:ext cx="1795597" cy="5616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9144" y="1425107"/>
            <a:ext cx="1514382" cy="1504127"/>
          </a:xfrm>
          <a:prstGeom prst="rect">
            <a:avLst/>
          </a:prstGeom>
        </p:spPr>
      </p:pic>
      <p:sp>
        <p:nvSpPr>
          <p:cNvPr id="32" name="TextBox 50"/>
          <p:cNvSpPr txBox="1"/>
          <p:nvPr/>
        </p:nvSpPr>
        <p:spPr>
          <a:xfrm>
            <a:off x="7689663" y="2929234"/>
            <a:ext cx="5446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Revel</a:t>
            </a:r>
          </a:p>
        </p:txBody>
      </p:sp>
    </p:spTree>
    <p:extLst>
      <p:ext uri="{BB962C8B-B14F-4D97-AF65-F5344CB8AC3E}">
        <p14:creationId xmlns:p14="http://schemas.microsoft.com/office/powerpoint/2010/main" val="81505008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Install</a:t>
            </a:r>
          </a:p>
        </p:txBody>
      </p:sp>
      <p:sp>
        <p:nvSpPr>
          <p:cNvPr id="11" name="TextBox 50"/>
          <p:cNvSpPr txBox="1"/>
          <p:nvPr/>
        </p:nvSpPr>
        <p:spPr>
          <a:xfrm>
            <a:off x="1065178" y="1250720"/>
            <a:ext cx="697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Install:  https://golang.org/dl/</a:t>
            </a:r>
          </a:p>
        </p:txBody>
      </p:sp>
      <p:sp>
        <p:nvSpPr>
          <p:cNvPr id="12" name="TextBox 50"/>
          <p:cNvSpPr txBox="1"/>
          <p:nvPr/>
        </p:nvSpPr>
        <p:spPr>
          <a:xfrm>
            <a:off x="6303236" y="5501721"/>
            <a:ext cx="484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Source: https://github.com/golang/go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486" y="1969471"/>
            <a:ext cx="3117972" cy="2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92799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0" name="Rectangle 51"/>
          <p:cNvSpPr/>
          <p:nvPr/>
        </p:nvSpPr>
        <p:spPr>
          <a:xfrm>
            <a:off x="935907" y="559459"/>
            <a:ext cx="70970" cy="6280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" name="TextBox 50"/>
          <p:cNvSpPr txBox="1"/>
          <p:nvPr/>
        </p:nvSpPr>
        <p:spPr>
          <a:xfrm>
            <a:off x="1065178" y="634457"/>
            <a:ext cx="437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Go root/Go path</a:t>
            </a:r>
            <a:endParaRPr lang="en-US" sz="20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90" y="1716246"/>
            <a:ext cx="9121930" cy="1234547"/>
          </a:xfrm>
          <a:prstGeom prst="rect">
            <a:avLst/>
          </a:prstGeom>
        </p:spPr>
      </p:pic>
      <p:sp>
        <p:nvSpPr>
          <p:cNvPr id="10" name="TextBox 50"/>
          <p:cNvSpPr txBox="1"/>
          <p:nvPr/>
        </p:nvSpPr>
        <p:spPr>
          <a:xfrm>
            <a:off x="1154790" y="1325189"/>
            <a:ext cx="257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root setting</a:t>
            </a:r>
          </a:p>
        </p:txBody>
      </p:sp>
      <p:sp>
        <p:nvSpPr>
          <p:cNvPr id="11" name="TextBox 50"/>
          <p:cNvSpPr txBox="1"/>
          <p:nvPr/>
        </p:nvSpPr>
        <p:spPr>
          <a:xfrm>
            <a:off x="1154789" y="3060319"/>
            <a:ext cx="2575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path setting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78" y="3475622"/>
            <a:ext cx="9152413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8044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第一PPT，www.1ppt.com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2671</TotalTime>
  <Words>6071</Words>
  <Application>Microsoft Macintosh PowerPoint</Application>
  <PresentationFormat>宽屏</PresentationFormat>
  <Paragraphs>344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仿宋</vt:lpstr>
      <vt:lpstr>微软雅黑</vt:lpstr>
      <vt:lpstr>Lato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261</cp:revision>
  <dcterms:created xsi:type="dcterms:W3CDTF">2016-12-13T08:41:51Z</dcterms:created>
  <dcterms:modified xsi:type="dcterms:W3CDTF">2018-08-08T01:03:10Z</dcterms:modified>
</cp:coreProperties>
</file>