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sldIdLst>
    <p:sldId id="306" r:id="rId2"/>
    <p:sldId id="330" r:id="rId3"/>
    <p:sldId id="333" r:id="rId4"/>
    <p:sldId id="331" r:id="rId5"/>
    <p:sldId id="332" r:id="rId6"/>
    <p:sldId id="334" r:id="rId7"/>
    <p:sldId id="338" r:id="rId8"/>
    <p:sldId id="335" r:id="rId9"/>
    <p:sldId id="339" r:id="rId10"/>
    <p:sldId id="340" r:id="rId11"/>
    <p:sldId id="337" r:id="rId12"/>
    <p:sldId id="342" r:id="rId13"/>
    <p:sldId id="343" r:id="rId14"/>
    <p:sldId id="346" r:id="rId15"/>
    <p:sldId id="341" r:id="rId16"/>
    <p:sldId id="344" r:id="rId17"/>
    <p:sldId id="336" r:id="rId18"/>
    <p:sldId id="345" r:id="rId19"/>
    <p:sldId id="350" r:id="rId20"/>
    <p:sldId id="347" r:id="rId21"/>
    <p:sldId id="348" r:id="rId22"/>
    <p:sldId id="349" r:id="rId23"/>
    <p:sldId id="299" r:id="rId24"/>
    <p:sldId id="313" r:id="rId25"/>
    <p:sldId id="351" r:id="rId26"/>
    <p:sldId id="328" r:id="rId27"/>
    <p:sldId id="32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004"/>
    <a:srgbClr val="06080A"/>
    <a:srgbClr val="F3644B"/>
    <a:srgbClr val="FDFDFD"/>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595"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extLst>
      <p:ext uri="{BB962C8B-B14F-4D97-AF65-F5344CB8AC3E}">
        <p14:creationId xmlns:p14="http://schemas.microsoft.com/office/powerpoint/2010/main" val="428109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2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68871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95028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28735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907840"/>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6" r:id="rId3"/>
    <p:sldLayoutId id="2147483670"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TextBox 50"/>
          <p:cNvSpPr txBox="1"/>
          <p:nvPr/>
        </p:nvSpPr>
        <p:spPr>
          <a:xfrm>
            <a:off x="1013989" y="923369"/>
            <a:ext cx="5161091" cy="707886"/>
          </a:xfrm>
          <a:prstGeom prst="rect">
            <a:avLst/>
          </a:prstGeom>
          <a:noFill/>
        </p:spPr>
        <p:txBody>
          <a:bodyPr wrap="square" rtlCol="0">
            <a:spAutoFit/>
          </a:bodyPr>
          <a:lstStyle/>
          <a:p>
            <a:r>
              <a:rPr lang="en-US" altLang="zh-CN" sz="4000" b="1" dirty="0" err="1">
                <a:solidFill>
                  <a:srgbClr val="FF0000"/>
                </a:solidFill>
                <a:latin typeface="仿宋" panose="02010609060101010101" pitchFamily="49" charset="-122"/>
                <a:ea typeface="仿宋" panose="02010609060101010101" pitchFamily="49" charset="-122"/>
                <a:cs typeface="+mn-ea"/>
                <a:sym typeface="+mn-lt"/>
              </a:rPr>
              <a:t>Microservices</a:t>
            </a:r>
            <a:endParaRPr lang="en-US" sz="4000" b="1" dirty="0">
              <a:solidFill>
                <a:srgbClr val="FF0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1013989" y="2070953"/>
            <a:ext cx="6613622" cy="2611314"/>
          </a:xfrm>
          <a:prstGeom prst="rect">
            <a:avLst/>
          </a:prstGeom>
        </p:spPr>
      </p:pic>
      <p:pic>
        <p:nvPicPr>
          <p:cNvPr id="3" name="图片 2"/>
          <p:cNvPicPr>
            <a:picLocks noChangeAspect="1"/>
          </p:cNvPicPr>
          <p:nvPr/>
        </p:nvPicPr>
        <p:blipFill>
          <a:blip r:embed="rId3"/>
          <a:stretch>
            <a:fillRect/>
          </a:stretch>
        </p:blipFill>
        <p:spPr>
          <a:xfrm>
            <a:off x="7627611" y="351114"/>
            <a:ext cx="1867051" cy="1999231"/>
          </a:xfrm>
          <a:prstGeom prst="rect">
            <a:avLst/>
          </a:prstGeom>
        </p:spPr>
      </p:pic>
      <p:pic>
        <p:nvPicPr>
          <p:cNvPr id="4" name="图片 3"/>
          <p:cNvPicPr>
            <a:picLocks noChangeAspect="1"/>
          </p:cNvPicPr>
          <p:nvPr/>
        </p:nvPicPr>
        <p:blipFill>
          <a:blip r:embed="rId4"/>
          <a:stretch>
            <a:fillRect/>
          </a:stretch>
        </p:blipFill>
        <p:spPr>
          <a:xfrm>
            <a:off x="9494662" y="2759336"/>
            <a:ext cx="2032553" cy="1999231"/>
          </a:xfrm>
          <a:prstGeom prst="rect">
            <a:avLst/>
          </a:prstGeom>
        </p:spPr>
      </p:pic>
      <p:sp>
        <p:nvSpPr>
          <p:cNvPr id="12" name="TextBox 100"/>
          <p:cNvSpPr txBox="1"/>
          <p:nvPr/>
        </p:nvSpPr>
        <p:spPr>
          <a:xfrm>
            <a:off x="7732453" y="2194734"/>
            <a:ext cx="1494756"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James Lewis</a:t>
            </a:r>
          </a:p>
        </p:txBody>
      </p:sp>
      <p:sp>
        <p:nvSpPr>
          <p:cNvPr id="13" name="TextBox 100"/>
          <p:cNvSpPr txBox="1"/>
          <p:nvPr/>
        </p:nvSpPr>
        <p:spPr>
          <a:xfrm>
            <a:off x="9494662" y="4573898"/>
            <a:ext cx="198094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Martin Fowler</a:t>
            </a:r>
          </a:p>
        </p:txBody>
      </p:sp>
      <p:sp>
        <p:nvSpPr>
          <p:cNvPr id="14" name="TextBox 100"/>
          <p:cNvSpPr txBox="1"/>
          <p:nvPr/>
        </p:nvSpPr>
        <p:spPr>
          <a:xfrm>
            <a:off x="5963492" y="4682267"/>
            <a:ext cx="176896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25 March 2014</a:t>
            </a:r>
          </a:p>
        </p:txBody>
      </p:sp>
      <p:sp>
        <p:nvSpPr>
          <p:cNvPr id="15" name="TextBox 100"/>
          <p:cNvSpPr txBox="1"/>
          <p:nvPr/>
        </p:nvSpPr>
        <p:spPr>
          <a:xfrm>
            <a:off x="5477347" y="5999559"/>
            <a:ext cx="6409853"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p:txBody>
      </p:sp>
      <p:pic>
        <p:nvPicPr>
          <p:cNvPr id="5" name="图片 4"/>
          <p:cNvPicPr>
            <a:picLocks noChangeAspect="1"/>
          </p:cNvPicPr>
          <p:nvPr/>
        </p:nvPicPr>
        <p:blipFill>
          <a:blip r:embed="rId5"/>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0290929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4461381"/>
            <a:ext cx="11121117"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单体式应用使得采用新架构和语言非常困难。比如，设想你有两百万行采用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XYZ</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框架写的代码。如果想改成</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框架，无论是时间还是成本都是非常昂贵的，即使</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框架更好。因此，这是一个无法逾越的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鸿沟</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单体式应用在不同模块发生资源冲突时，扩展将会非常</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困难</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2" name="TextBox 50"/>
          <p:cNvSpPr txBox="1"/>
          <p:nvPr/>
        </p:nvSpPr>
        <p:spPr>
          <a:xfrm>
            <a:off x="4888872" y="2666302"/>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单体式应用另外一个问题是可靠性，一个模块故障可能导致整体应用停止服务，因为所有的模块是打在一起运行</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的 </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06197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3" y="1201439"/>
            <a:ext cx="5311891" cy="5422691"/>
          </a:xfrm>
          <a:prstGeom prst="rect">
            <a:avLst/>
          </a:prstGeom>
        </p:spPr>
      </p:pic>
    </p:spTree>
    <p:extLst>
      <p:ext uri="{BB962C8B-B14F-4D97-AF65-F5344CB8AC3E}">
        <p14:creationId xmlns:p14="http://schemas.microsoft.com/office/powerpoint/2010/main" val="8193299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Advantages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每个微服务可由不同团队独立开发，互不影响，加快推出市场的速度</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130108"/>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每个服务都比较简单，只关注于一个业务</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功能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
        <p:nvSpPr>
          <p:cNvPr id="8" name="TextBox 50"/>
          <p:cNvSpPr txBox="1"/>
          <p:nvPr/>
        </p:nvSpPr>
        <p:spPr>
          <a:xfrm>
            <a:off x="4888872" y="1790017"/>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微服务架构方式是松耦合的，可以提供更高的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灵活性</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4888872" y="2603221"/>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微服务可通过最佳及最合适的不同的编程语言与工具进行开发，能够做到有的放矢地解决针对性</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568756"/>
            <a:ext cx="11121117"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微服务架构是持续交付</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(CD)</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的巨大推动力，允许在频繁发布不同服务的同时保持系统其他部分的可用性和稳定性。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775134" y="5535548"/>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可用性高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775134" y="6184393"/>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独立按需扩展</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5991727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888872" y="3729117"/>
            <a:ext cx="365394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分布式系统的复杂性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运维开销及成本增加</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4888871" y="5088985"/>
            <a:ext cx="359057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可测性的挑战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4888872" y="1790829"/>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必须有坚实的</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DevOps</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开发运维一体化技能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4888872" y="2433910"/>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隐式接口及接口匹配问题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4888872" y="3049183"/>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代码重复</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5" name="TextBox 50"/>
          <p:cNvSpPr txBox="1"/>
          <p:nvPr/>
        </p:nvSpPr>
        <p:spPr>
          <a:xfrm>
            <a:off x="4888872" y="4409051"/>
            <a:ext cx="35905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异步机制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378725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Choice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34846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在合适的项目，合适的团队，采用微服务架构收益会大于成本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775136" y="1940304"/>
            <a:ext cx="1125692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微服务架构有很多吸引人的地方，</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但拥抱</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它</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之前</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，也需要认清它所带来的挑战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8" name="TextBox 50"/>
          <p:cNvSpPr txBox="1"/>
          <p:nvPr/>
        </p:nvSpPr>
        <p:spPr>
          <a:xfrm>
            <a:off x="775136" y="253214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需要避免为了“微服务”而“微服务”</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775136" y="3123984"/>
            <a:ext cx="1091288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微服务架构引入策略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对传统企业而言，开始时可以考虑引入部分合适的微服务架构原则对已有系统进行改造或新建微服务应用，逐步探索及积累微服务架构经验，而非全盘实施微服务架构</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471137"/>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服务间通信成本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775136" y="5085969"/>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数据一致性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775136" y="5696625"/>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性能监控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4265835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Related patterns?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14198"/>
            <a:ext cx="8961946" cy="5760685"/>
          </a:xfrm>
          <a:prstGeom prst="rect">
            <a:avLst/>
          </a:prstGeom>
        </p:spPr>
      </p:pic>
    </p:spTree>
    <p:extLst>
      <p:ext uri="{BB962C8B-B14F-4D97-AF65-F5344CB8AC3E}">
        <p14:creationId xmlns:p14="http://schemas.microsoft.com/office/powerpoint/2010/main" val="28310232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7"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8"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9"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0"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2"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3"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4"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5"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6"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7"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8"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9"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20" name="TextBox 50"/>
          <p:cNvSpPr txBox="1"/>
          <p:nvPr/>
        </p:nvSpPr>
        <p:spPr>
          <a:xfrm>
            <a:off x="1799027"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高内聚</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50132" y="3602289"/>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业务单一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2" name="TextBox 50"/>
          <p:cNvSpPr txBox="1"/>
          <p:nvPr/>
        </p:nvSpPr>
        <p:spPr>
          <a:xfrm>
            <a:off x="1829993" y="4908631"/>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性能均衡</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低耦合</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基础组件</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资源分配</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9945247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VS SOA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2262761" y="1274155"/>
            <a:ext cx="7549886" cy="4520062"/>
          </a:xfrm>
          <a:prstGeom prst="rect">
            <a:avLst/>
          </a:prstGeom>
        </p:spPr>
      </p:pic>
    </p:spTree>
    <p:extLst>
      <p:ext uri="{BB962C8B-B14F-4D97-AF65-F5344CB8AC3E}">
        <p14:creationId xmlns:p14="http://schemas.microsoft.com/office/powerpoint/2010/main" val="66088391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Java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4413210" y="3845699"/>
            <a:ext cx="1799227" cy="2314681"/>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930" y="2414123"/>
            <a:ext cx="2228134" cy="2863153"/>
          </a:xfrm>
          <a:prstGeom prst="rect">
            <a:avLst/>
          </a:prstGeom>
        </p:spPr>
      </p:pic>
      <p:pic>
        <p:nvPicPr>
          <p:cNvPr id="5" name="图片 4"/>
          <p:cNvPicPr>
            <a:picLocks noChangeAspect="1"/>
          </p:cNvPicPr>
          <p:nvPr/>
        </p:nvPicPr>
        <p:blipFill>
          <a:blip r:embed="rId5"/>
          <a:stretch>
            <a:fillRect/>
          </a:stretch>
        </p:blipFill>
        <p:spPr>
          <a:xfrm>
            <a:off x="2961510" y="987456"/>
            <a:ext cx="5003130" cy="2171313"/>
          </a:xfrm>
          <a:prstGeom prst="rect">
            <a:avLst/>
          </a:prstGeom>
        </p:spPr>
      </p:pic>
      <p:pic>
        <p:nvPicPr>
          <p:cNvPr id="6" name="图片 5"/>
          <p:cNvPicPr>
            <a:picLocks noChangeAspect="1"/>
          </p:cNvPicPr>
          <p:nvPr/>
        </p:nvPicPr>
        <p:blipFill>
          <a:blip r:embed="rId6"/>
          <a:stretch>
            <a:fillRect/>
          </a:stretch>
        </p:blipFill>
        <p:spPr>
          <a:xfrm>
            <a:off x="7448593" y="2697043"/>
            <a:ext cx="3019481" cy="2118507"/>
          </a:xfrm>
          <a:prstGeom prst="rect">
            <a:avLst/>
          </a:prstGeom>
        </p:spPr>
      </p:pic>
      <p:sp>
        <p:nvSpPr>
          <p:cNvPr id="9" name="TextBox 50"/>
          <p:cNvSpPr txBox="1"/>
          <p:nvPr/>
        </p:nvSpPr>
        <p:spPr>
          <a:xfrm>
            <a:off x="7342361" y="4841816"/>
            <a:ext cx="4544839" cy="338554"/>
          </a:xfrm>
          <a:prstGeom prst="rect">
            <a:avLst/>
          </a:prstGeom>
          <a:noFill/>
        </p:spPr>
        <p:txBody>
          <a:bodyPr wrap="square" rtlCol="0">
            <a:spAutoFit/>
          </a:bodyPr>
          <a:lstStyle/>
          <a:p>
            <a:r>
              <a:rPr lang="en-US" sz="1600" b="1" dirty="0">
                <a:solidFill>
                  <a:srgbClr val="06080A"/>
                </a:solidFill>
                <a:latin typeface="华文楷体" panose="02010600040101010101" pitchFamily="2" charset="-122"/>
                <a:ea typeface="华文楷体" panose="02010600040101010101" pitchFamily="2" charset="-122"/>
                <a:cs typeface="+mn-ea"/>
                <a:sym typeface="+mn-lt"/>
              </a:rPr>
              <a:t>Enterprise Distributed </a:t>
            </a:r>
            <a:r>
              <a:rPr lang="en-US" sz="1600" b="1" dirty="0" smtClean="0">
                <a:solidFill>
                  <a:srgbClr val="06080A"/>
                </a:solidFill>
                <a:latin typeface="华文楷体" panose="02010600040101010101" pitchFamily="2" charset="-122"/>
                <a:ea typeface="华文楷体" panose="02010600040101010101" pitchFamily="2" charset="-122"/>
                <a:cs typeface="+mn-ea"/>
                <a:sym typeface="+mn-lt"/>
              </a:rPr>
              <a:t>Application </a:t>
            </a:r>
            <a:r>
              <a:rPr lang="en-US" sz="1600" b="1" dirty="0">
                <a:solidFill>
                  <a:srgbClr val="06080A"/>
                </a:solidFill>
                <a:latin typeface="华文楷体" panose="02010600040101010101" pitchFamily="2" charset="-122"/>
                <a:ea typeface="华文楷体" panose="02010600040101010101" pitchFamily="2" charset="-122"/>
                <a:cs typeface="+mn-ea"/>
                <a:sym typeface="+mn-lt"/>
              </a:rPr>
              <a:t>Service</a:t>
            </a:r>
          </a:p>
        </p:txBody>
      </p:sp>
    </p:spTree>
    <p:extLst>
      <p:ext uri="{BB962C8B-B14F-4D97-AF65-F5344CB8AC3E}">
        <p14:creationId xmlns:p14="http://schemas.microsoft.com/office/powerpoint/2010/main" val="31687059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Go</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9" name="TextBox 50"/>
          <p:cNvSpPr txBox="1"/>
          <p:nvPr/>
        </p:nvSpPr>
        <p:spPr>
          <a:xfrm>
            <a:off x="1950218" y="4133623"/>
            <a:ext cx="1191333" cy="338554"/>
          </a:xfrm>
          <a:prstGeom prst="rect">
            <a:avLst/>
          </a:prstGeom>
          <a:noFill/>
        </p:spPr>
        <p:txBody>
          <a:bodyPr wrap="square" rtlCol="0">
            <a:spAutoFit/>
          </a:bodyPr>
          <a:lstStyle/>
          <a:p>
            <a:r>
              <a:rPr lang="en-US" sz="1600" b="1" dirty="0">
                <a:solidFill>
                  <a:srgbClr val="06080A"/>
                </a:solidFill>
                <a:latin typeface="仿宋" panose="02010609060101010101" pitchFamily="49" charset="-122"/>
                <a:ea typeface="仿宋" panose="02010609060101010101" pitchFamily="49" charset="-122"/>
                <a:cs typeface="+mn-ea"/>
                <a:sym typeface="+mn-lt"/>
              </a:rPr>
              <a:t>Gizmo</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273" y="3943500"/>
            <a:ext cx="3740232" cy="2491570"/>
          </a:xfrm>
          <a:prstGeom prst="rect">
            <a:avLst/>
          </a:prstGeom>
        </p:spPr>
      </p:pic>
      <p:pic>
        <p:nvPicPr>
          <p:cNvPr id="7" name="图片 6"/>
          <p:cNvPicPr>
            <a:picLocks noChangeAspect="1"/>
          </p:cNvPicPr>
          <p:nvPr/>
        </p:nvPicPr>
        <p:blipFill>
          <a:blip r:embed="rId4"/>
          <a:stretch>
            <a:fillRect/>
          </a:stretch>
        </p:blipFill>
        <p:spPr>
          <a:xfrm>
            <a:off x="831317" y="1816098"/>
            <a:ext cx="2574646" cy="2308179"/>
          </a:xfrm>
          <a:prstGeom prst="rect">
            <a:avLst/>
          </a:prstGeom>
        </p:spPr>
      </p:pic>
      <p:pic>
        <p:nvPicPr>
          <p:cNvPr id="8" name="图片 7"/>
          <p:cNvPicPr>
            <a:picLocks noChangeAspect="1"/>
          </p:cNvPicPr>
          <p:nvPr/>
        </p:nvPicPr>
        <p:blipFill>
          <a:blip r:embed="rId5"/>
          <a:stretch>
            <a:fillRect/>
          </a:stretch>
        </p:blipFill>
        <p:spPr>
          <a:xfrm>
            <a:off x="6728549" y="2050871"/>
            <a:ext cx="4959475" cy="1838634"/>
          </a:xfrm>
          <a:prstGeom prst="rect">
            <a:avLst/>
          </a:prstGeom>
        </p:spPr>
      </p:pic>
    </p:spTree>
    <p:extLst>
      <p:ext uri="{BB962C8B-B14F-4D97-AF65-F5344CB8AC3E}">
        <p14:creationId xmlns:p14="http://schemas.microsoft.com/office/powerpoint/2010/main" val="256295135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4462760"/>
          </a:xfrm>
          <a:prstGeom prst="rect">
            <a:avLst/>
          </a:prstGeom>
          <a:noFill/>
        </p:spPr>
        <p:txBody>
          <a:bodyPr wrap="square" rtlCol="0">
            <a:spAutoFit/>
          </a:bodyPr>
          <a:lstStyle/>
          <a:p>
            <a:r>
              <a:rPr lang="en-US" sz="3200" b="1" dirty="0" err="1">
                <a:solidFill>
                  <a:srgbClr val="FF0000"/>
                </a:solidFill>
                <a:latin typeface="仿宋" panose="02010609060101010101" pitchFamily="49" charset="-122"/>
                <a:ea typeface="仿宋" panose="02010609060101010101" pitchFamily="49" charset="-122"/>
                <a:cs typeface="+mn-ea"/>
                <a:sym typeface="+mn-lt"/>
              </a:rPr>
              <a:t>Microservices</a:t>
            </a:r>
            <a:r>
              <a:rPr lang="en-US" sz="3200" b="1" dirty="0">
                <a:solidFill>
                  <a:schemeClr val="accent1"/>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 also known as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 is an architectural style that structures an application as a collection of loosely coupled services, which implement business capabilities.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enables the continuous delivery/deployment of large, complex applications. It also enables an organization to evolve its technology stack.</a:t>
            </a: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80554794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a:stretch>
            <a:fillRect/>
          </a:stretch>
        </p:blipFill>
        <p:spPr>
          <a:xfrm>
            <a:off x="1882515" y="1209372"/>
            <a:ext cx="6654902" cy="4524282"/>
          </a:xfrm>
          <a:prstGeom prst="rect">
            <a:avLst/>
          </a:prstGeom>
        </p:spPr>
      </p:pic>
    </p:spTree>
    <p:extLst>
      <p:ext uri="{BB962C8B-B14F-4D97-AF65-F5344CB8AC3E}">
        <p14:creationId xmlns:p14="http://schemas.microsoft.com/office/powerpoint/2010/main" val="24081664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523220"/>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aaaaa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105844782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523220"/>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aaaaa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233283360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49"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8"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59"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6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4"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65"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0"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1"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2"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57" name="TextBox 50"/>
          <p:cNvSpPr txBox="1"/>
          <p:nvPr/>
        </p:nvSpPr>
        <p:spPr>
          <a:xfrm>
            <a:off x="1065178" y="634457"/>
            <a:ext cx="4378086" cy="400110"/>
          </a:xfrm>
          <a:prstGeom prst="rect">
            <a:avLst/>
          </a:prstGeom>
          <a:noFill/>
        </p:spPr>
        <p:txBody>
          <a:bodyPr wrap="square" rtlCol="0">
            <a:spAutoFit/>
          </a:bodyPr>
          <a:lstStyle/>
          <a:p>
            <a:r>
              <a:rPr lang="en-US" sz="2000" b="1" dirty="0">
                <a:solidFill>
                  <a:srgbClr val="7030A0"/>
                </a:solidFill>
                <a:latin typeface="仿宋" panose="02010609060101010101" pitchFamily="49" charset="-122"/>
                <a:ea typeface="仿宋" panose="02010609060101010101" pitchFamily="49" charset="-122"/>
                <a:cs typeface="+mn-ea"/>
                <a:sym typeface="+mn-lt"/>
              </a:rPr>
              <a:t>Language </a:t>
            </a:r>
            <a:r>
              <a:rPr lang="en-US" sz="2000" b="1" dirty="0" smtClean="0">
                <a:solidFill>
                  <a:srgbClr val="7030A0"/>
                </a:solidFill>
                <a:latin typeface="仿宋" panose="02010609060101010101" pitchFamily="49" charset="-122"/>
                <a:ea typeface="仿宋" panose="02010609060101010101" pitchFamily="49" charset="-122"/>
                <a:cs typeface="+mn-ea"/>
                <a:sym typeface="+mn-lt"/>
              </a:rPr>
              <a:t>Features 1</a:t>
            </a:r>
            <a:endParaRPr lang="en-US" sz="20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7"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8"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9" name="TextBox 50"/>
          <p:cNvSpPr txBox="1"/>
          <p:nvPr/>
        </p:nvSpPr>
        <p:spPr>
          <a:xfrm>
            <a:off x="1799027"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命令式语言，非函数式语言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0" name="TextBox 50"/>
          <p:cNvSpPr txBox="1"/>
          <p:nvPr/>
        </p:nvSpPr>
        <p:spPr>
          <a:xfrm>
            <a:off x="1850132" y="3602289"/>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编译式语言，非解析式语言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29993" y="4908631"/>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强类型语言，非弱类型语言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带垃圾回收，多核并发</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支持直接集成编译</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a:t>
            </a:r>
            <a:r>
              <a:rPr lang="zh-CN" altLang="en-US" sz="1400" dirty="0">
                <a:solidFill>
                  <a:schemeClr val="accent1"/>
                </a:solidFill>
                <a:latin typeface="仿宋" panose="02010609060101010101" pitchFamily="49" charset="-122"/>
                <a:ea typeface="仿宋" panose="02010609060101010101" pitchFamily="49" charset="-122"/>
                <a:cs typeface="+mn-ea"/>
                <a:sym typeface="+mn-lt"/>
              </a:rPr>
              <a:t>语言库</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a:solidFill>
                  <a:schemeClr val="accent1"/>
                </a:solidFill>
                <a:latin typeface="仿宋" panose="02010609060101010101" pitchFamily="49" charset="-122"/>
                <a:ea typeface="仿宋" panose="02010609060101010101" pitchFamily="49" charset="-122"/>
                <a:cs typeface="+mn-ea"/>
                <a:sym typeface="+mn-lt"/>
              </a:rPr>
              <a:t>天生集成通信管道 </a:t>
            </a:r>
            <a:r>
              <a:rPr lang="en-US" altLang="zh-CN" sz="1400" dirty="0">
                <a:solidFill>
                  <a:schemeClr val="accent1"/>
                </a:solidFill>
                <a:latin typeface="仿宋" panose="02010609060101010101" pitchFamily="49" charset="-122"/>
                <a:ea typeface="仿宋" panose="02010609060101010101" pitchFamily="49" charset="-122"/>
                <a:cs typeface="+mn-ea"/>
                <a:sym typeface="+mn-lt"/>
              </a:rPr>
              <a:t>channel</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87403912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Code Example</a:t>
            </a:r>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 </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178" y="1187511"/>
            <a:ext cx="7327384" cy="4978311"/>
          </a:xfrm>
          <a:prstGeom prst="rect">
            <a:avLst/>
          </a:prstGeom>
        </p:spPr>
      </p:pic>
    </p:spTree>
    <p:extLst>
      <p:ext uri="{BB962C8B-B14F-4D97-AF65-F5344CB8AC3E}">
        <p14:creationId xmlns:p14="http://schemas.microsoft.com/office/powerpoint/2010/main" val="198885132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0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000" b="1" dirty="0" err="1" smtClean="0">
                <a:solidFill>
                  <a:srgbClr val="7030A0"/>
                </a:solidFill>
                <a:latin typeface="仿宋" panose="02010609060101010101" pitchFamily="49" charset="-122"/>
                <a:ea typeface="仿宋" panose="02010609060101010101" pitchFamily="49" charset="-122"/>
                <a:cs typeface="+mn-ea"/>
                <a:sym typeface="+mn-lt"/>
              </a:rPr>
              <a:t>Microservices</a:t>
            </a:r>
            <a:endParaRPr lang="en-US" altLang="zh-CN" sz="2000" b="1" dirty="0" smtClean="0">
              <a:solidFill>
                <a:srgbClr val="7030A0"/>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935907" y="4208373"/>
            <a:ext cx="10969400" cy="1815882"/>
          </a:xfrm>
          <a:prstGeom prst="rect">
            <a:avLst/>
          </a:prstGeom>
          <a:noFill/>
        </p:spPr>
        <p:txBody>
          <a:bodyPr wrap="square" rtlCol="0">
            <a:spAutoFit/>
          </a:bodyPr>
          <a:lstStyle/>
          <a:p>
            <a:r>
              <a:rPr lang="en-US" sz="2800" b="1" dirty="0" smtClean="0">
                <a:solidFill>
                  <a:srgbClr val="06080A"/>
                </a:solidFill>
                <a:latin typeface="仿宋" panose="02010609060101010101" pitchFamily="49" charset="-122"/>
                <a:ea typeface="仿宋" panose="02010609060101010101" pitchFamily="49" charset="-122"/>
                <a:cs typeface="+mn-ea"/>
                <a:sym typeface="+mn-lt"/>
              </a:rPr>
              <a:t>https</a:t>
            </a:r>
            <a:r>
              <a:rPr lang="en-US" sz="2800" b="1" dirty="0">
                <a:solidFill>
                  <a:srgbClr val="06080A"/>
                </a:solidFill>
                <a:latin typeface="仿宋" panose="02010609060101010101" pitchFamily="49" charset="-122"/>
                <a:ea typeface="仿宋" panose="02010609060101010101" pitchFamily="49" charset="-122"/>
                <a:cs typeface="+mn-ea"/>
                <a:sym typeface="+mn-lt"/>
              </a:rPr>
              <a:t>://martinfowler.com/articles/microservices.html</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https://www.nginx.com/blog/introduction-to-microservices/</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https://www.nginx.com/people/chris-richardson/</a:t>
            </a:r>
          </a:p>
          <a:p>
            <a:r>
              <a:rPr lang="en-US" sz="2800" b="1" dirty="0">
                <a:solidFill>
                  <a:srgbClr val="06080A"/>
                </a:solidFill>
                <a:latin typeface="仿宋" panose="02010609060101010101" pitchFamily="49" charset="-122"/>
                <a:ea typeface="仿宋" panose="02010609060101010101" pitchFamily="49" charset="-122"/>
                <a:cs typeface="+mn-ea"/>
                <a:sym typeface="+mn-lt"/>
              </a:rPr>
              <a:t>http://microservices.io/</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2797955" y="1460807"/>
            <a:ext cx="5654530" cy="2583404"/>
          </a:xfrm>
          <a:prstGeom prst="rect">
            <a:avLst/>
          </a:prstGeom>
        </p:spPr>
      </p:pic>
    </p:spTree>
    <p:extLst>
      <p:ext uri="{BB962C8B-B14F-4D97-AF65-F5344CB8AC3E}">
        <p14:creationId xmlns:p14="http://schemas.microsoft.com/office/powerpoint/2010/main" val="3326897954"/>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8" name="TextBox 50"/>
          <p:cNvSpPr txBox="1"/>
          <p:nvPr/>
        </p:nvSpPr>
        <p:spPr>
          <a:xfrm>
            <a:off x="1065178" y="634457"/>
            <a:ext cx="8413800" cy="400110"/>
          </a:xfrm>
          <a:prstGeom prst="rect">
            <a:avLst/>
          </a:prstGeom>
          <a:noFill/>
        </p:spPr>
        <p:txBody>
          <a:bodyPr wrap="square" rtlCol="0">
            <a:spAutoFit/>
          </a:bodyPr>
          <a:lstStyle/>
          <a:p>
            <a:r>
              <a:rPr lang="zh-CN" altLang="en-US" sz="2000" b="1" dirty="0" smtClean="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000" b="1" dirty="0">
                <a:solidFill>
                  <a:srgbClr val="7030A0"/>
                </a:solidFill>
                <a:latin typeface="仿宋" panose="02010609060101010101" pitchFamily="49" charset="-122"/>
                <a:ea typeface="仿宋" panose="02010609060101010101" pitchFamily="49" charset="-122"/>
                <a:cs typeface="+mn-ea"/>
                <a:sym typeface="+mn-lt"/>
              </a:rPr>
              <a:t>- Spring Cloud</a:t>
            </a:r>
            <a:endParaRPr lang="en-US" altLang="zh-CN" sz="2000" b="1" dirty="0" smtClean="0">
              <a:solidFill>
                <a:srgbClr val="7030A0"/>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935907" y="4558014"/>
            <a:ext cx="10969400" cy="954107"/>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http://projects.spring.io/spring-cloud/</a:t>
            </a:r>
          </a:p>
          <a:p>
            <a:r>
              <a:rPr lang="en-US" sz="2800" b="1" dirty="0">
                <a:solidFill>
                  <a:srgbClr val="06080A"/>
                </a:solidFill>
                <a:latin typeface="仿宋" panose="02010609060101010101" pitchFamily="49" charset="-122"/>
                <a:ea typeface="仿宋" panose="02010609060101010101" pitchFamily="49" charset="-122"/>
                <a:cs typeface="+mn-ea"/>
                <a:sym typeface="+mn-lt"/>
              </a:rPr>
              <a:t>https://</a:t>
            </a:r>
            <a:r>
              <a:rPr lang="en-US" sz="2800" b="1" dirty="0" smtClean="0">
                <a:solidFill>
                  <a:srgbClr val="06080A"/>
                </a:solidFill>
                <a:latin typeface="仿宋" panose="02010609060101010101" pitchFamily="49" charset="-122"/>
                <a:ea typeface="仿宋" panose="02010609060101010101" pitchFamily="49" charset="-122"/>
                <a:cs typeface="+mn-ea"/>
                <a:sym typeface="+mn-lt"/>
              </a:rPr>
              <a:t>github.com/spring-cloud</a:t>
            </a:r>
          </a:p>
        </p:txBody>
      </p:sp>
      <p:pic>
        <p:nvPicPr>
          <p:cNvPr id="3" name="图片 2"/>
          <p:cNvPicPr>
            <a:picLocks noChangeAspect="1"/>
          </p:cNvPicPr>
          <p:nvPr/>
        </p:nvPicPr>
        <p:blipFill>
          <a:blip r:embed="rId2"/>
          <a:stretch>
            <a:fillRect/>
          </a:stretch>
        </p:blipFill>
        <p:spPr>
          <a:xfrm>
            <a:off x="4069265" y="1636580"/>
            <a:ext cx="3417903" cy="2509907"/>
          </a:xfrm>
          <a:prstGeom prst="rect">
            <a:avLst/>
          </a:prstGeom>
        </p:spPr>
      </p:pic>
    </p:spTree>
    <p:extLst>
      <p:ext uri="{BB962C8B-B14F-4D97-AF65-F5344CB8AC3E}">
        <p14:creationId xmlns:p14="http://schemas.microsoft.com/office/powerpoint/2010/main" val="366709027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0" name="Rectangle 51"/>
          <p:cNvSpPr/>
          <p:nvPr/>
        </p:nvSpPr>
        <p:spPr>
          <a:xfrm>
            <a:off x="935907" y="559459"/>
            <a:ext cx="70970" cy="6280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1514771" y="1053577"/>
            <a:ext cx="6705776" cy="4653348"/>
          </a:xfrm>
          <a:prstGeom prst="rect">
            <a:avLst/>
          </a:prstGeom>
        </p:spPr>
      </p:pic>
    </p:spTree>
    <p:extLst>
      <p:ext uri="{BB962C8B-B14F-4D97-AF65-F5344CB8AC3E}">
        <p14:creationId xmlns:p14="http://schemas.microsoft.com/office/powerpoint/2010/main" val="251660822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1181"/>
            <a:ext cx="11311240" cy="489364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微服务的概念源于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2014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年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3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月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Martin Fowler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所写的一篇文章“</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Microservices</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。文中内容提到：微服务架构是一种架构模式，它提倡将单一应用程序划分成一组小的服务，服务之间互相协调、互相配合，为用户提供最终价值。</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每个服务运行在其独立的进程中，服务与服务间采用轻量级的通信机制互相沟通（通常是基于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HTTP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RESTful</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）。每个服务都围绕着具体业务进行构建，并且能够被独立地部署到生产环境、类生产环境等。</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另外，应尽量避免统一的、集中式的服务管理机制，对具体的一个服务而言，应根据业务上下文，选择合适的语言、工具对其进行构建。</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endParaRPr lang="zh-CN" altLang="en-US"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0917676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are not a silver bullet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6540"/>
            <a:ext cx="7535748" cy="3539430"/>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is not a silver bullet. It has several drawbacks. Moreover, when using this architecture there are numerous issues that you must address.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pattern language is a collection of patterns for applying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a:t>
            </a:r>
            <a:r>
              <a:rPr lang="en-US" sz="28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15" y="1136540"/>
            <a:ext cx="3758340" cy="2153776"/>
          </a:xfrm>
          <a:prstGeom prst="rect">
            <a:avLst/>
          </a:prstGeom>
        </p:spPr>
      </p:pic>
      <p:sp>
        <p:nvSpPr>
          <p:cNvPr id="8" name="TextBox 50"/>
          <p:cNvSpPr txBox="1"/>
          <p:nvPr/>
        </p:nvSpPr>
        <p:spPr>
          <a:xfrm>
            <a:off x="775136" y="4377361"/>
            <a:ext cx="11329287" cy="2246769"/>
          </a:xfrm>
          <a:prstGeom prst="rect">
            <a:avLst/>
          </a:prstGeom>
          <a:noFill/>
        </p:spPr>
        <p:txBody>
          <a:bodyPr wrap="square" rtlCol="0">
            <a:spAutoFit/>
          </a:bodyPr>
          <a:lstStyle/>
          <a:p>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decide whether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microservices</a:t>
            </a:r>
            <a:r>
              <a:rPr lang="en-US" sz="2800" b="1" dirty="0">
                <a:solidFill>
                  <a:srgbClr val="00B050"/>
                </a:solidFill>
                <a:latin typeface="仿宋" panose="02010609060101010101" pitchFamily="49" charset="-122"/>
                <a:ea typeface="仿宋" panose="02010609060101010101" pitchFamily="49" charset="-122"/>
                <a:cs typeface="+mn-ea"/>
                <a:sym typeface="+mn-lt"/>
              </a:rPr>
              <a:t> are a good fit for your application.</a:t>
            </a: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use the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a:t>
            </a:r>
            <a:r>
              <a:rPr lang="en-US" sz="2800" b="1" dirty="0">
                <a:solidFill>
                  <a:srgbClr val="00B050"/>
                </a:solidFill>
                <a:latin typeface="仿宋" panose="02010609060101010101" pitchFamily="49" charset="-122"/>
                <a:ea typeface="仿宋" panose="02010609060101010101" pitchFamily="49" charset="-122"/>
                <a:cs typeface="+mn-ea"/>
                <a:sym typeface="+mn-lt"/>
              </a:rPr>
              <a:t> architecture successfully.</a:t>
            </a:r>
          </a:p>
        </p:txBody>
      </p:sp>
    </p:spTree>
    <p:extLst>
      <p:ext uri="{BB962C8B-B14F-4D97-AF65-F5344CB8AC3E}">
        <p14:creationId xmlns:p14="http://schemas.microsoft.com/office/powerpoint/2010/main" val="33822326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Why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3268301" y="1131181"/>
            <a:ext cx="8510257"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Complexity shifts from the inside (code, vertical stack) to the outside (platform, horizontal stack), managing each dependency, which can be good if you have a younger team in terms of developers. Junior developers are free to experiment and muck up smaller apps. You must have solid </a:t>
            </a:r>
            <a:r>
              <a:rPr lang="en-US" sz="2400" b="1" dirty="0" err="1">
                <a:solidFill>
                  <a:srgbClr val="06080A"/>
                </a:solidFill>
                <a:latin typeface="仿宋" panose="02010609060101010101" pitchFamily="49" charset="-122"/>
                <a:ea typeface="仿宋" panose="02010609060101010101" pitchFamily="49" charset="-122"/>
                <a:cs typeface="+mn-ea"/>
                <a:sym typeface="+mn-lt"/>
              </a:rPr>
              <a:t>dev</a:t>
            </a:r>
            <a:r>
              <a:rPr lang="en-US" sz="2400" b="1" dirty="0">
                <a:solidFill>
                  <a:srgbClr val="06080A"/>
                </a:solidFill>
                <a:latin typeface="仿宋" panose="02010609060101010101" pitchFamily="49" charset="-122"/>
                <a:ea typeface="仿宋" panose="02010609060101010101" pitchFamily="49" charset="-122"/>
                <a:cs typeface="+mn-ea"/>
                <a:sym typeface="+mn-lt"/>
              </a:rPr>
              <a:t> ops support though</a:t>
            </a:r>
            <a:r>
              <a:rPr lang="en-US" sz="2400" b="1" dirty="0" smtClean="0">
                <a:solidFill>
                  <a:srgbClr val="06080A"/>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Less coupling, which makes scaling </a:t>
            </a:r>
            <a:r>
              <a:rPr lang="en-US" sz="2400" b="1" dirty="0" smtClean="0">
                <a:solidFill>
                  <a:srgbClr val="06080A"/>
                </a:solidFill>
                <a:latin typeface="仿宋" panose="02010609060101010101" pitchFamily="49" charset="-122"/>
                <a:ea typeface="仿宋" panose="02010609060101010101" pitchFamily="49" charset="-122"/>
                <a:cs typeface="+mn-ea"/>
                <a:sym typeface="+mn-lt"/>
              </a:rPr>
              <a:t>easier</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Flexible - different apps can have different code bases and </a:t>
            </a:r>
            <a:r>
              <a:rPr lang="en-US" sz="2400" b="1" dirty="0" smtClean="0">
                <a:solidFill>
                  <a:srgbClr val="06080A"/>
                </a:solidFill>
                <a:latin typeface="仿宋" panose="02010609060101010101" pitchFamily="49" charset="-122"/>
                <a:ea typeface="仿宋" panose="02010609060101010101" pitchFamily="49" charset="-122"/>
                <a:cs typeface="+mn-ea"/>
                <a:sym typeface="+mn-lt"/>
              </a:rPr>
              <a:t>dependencies</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Smaller code base, less coupled, force solid API design, not having to understand the full system = easier to read code</a:t>
            </a:r>
          </a:p>
        </p:txBody>
      </p:sp>
      <p:pic>
        <p:nvPicPr>
          <p:cNvPr id="4" name="图片 3"/>
          <p:cNvPicPr>
            <a:picLocks noChangeAspect="1"/>
          </p:cNvPicPr>
          <p:nvPr/>
        </p:nvPicPr>
        <p:blipFill>
          <a:blip r:embed="rId3"/>
          <a:stretch>
            <a:fillRect/>
          </a:stretch>
        </p:blipFill>
        <p:spPr>
          <a:xfrm>
            <a:off x="573858" y="2186706"/>
            <a:ext cx="2626347" cy="2303813"/>
          </a:xfrm>
          <a:prstGeom prst="rect">
            <a:avLst/>
          </a:prstGeom>
        </p:spPr>
      </p:pic>
    </p:spTree>
    <p:extLst>
      <p:ext uri="{BB962C8B-B14F-4D97-AF65-F5344CB8AC3E}">
        <p14:creationId xmlns:p14="http://schemas.microsoft.com/office/powerpoint/2010/main" val="254099695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From monolithic applications to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7" y="1576595"/>
            <a:ext cx="6368918" cy="4018381"/>
          </a:xfrm>
          <a:prstGeom prst="rect">
            <a:avLst/>
          </a:prstGeom>
        </p:spPr>
      </p:pic>
    </p:spTree>
    <p:extLst>
      <p:ext uri="{BB962C8B-B14F-4D97-AF65-F5344CB8AC3E}">
        <p14:creationId xmlns:p14="http://schemas.microsoft.com/office/powerpoint/2010/main" val="36427824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0883" y="987456"/>
            <a:ext cx="5313855" cy="5611763"/>
          </a:xfrm>
          <a:prstGeom prst="rect">
            <a:avLst/>
          </a:prstGeom>
        </p:spPr>
      </p:pic>
    </p:spTree>
    <p:extLst>
      <p:ext uri="{BB962C8B-B14F-4D97-AF65-F5344CB8AC3E}">
        <p14:creationId xmlns:p14="http://schemas.microsoft.com/office/powerpoint/2010/main" val="212359539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应用</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开发风格很常见，因为</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IDE</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和其它工具都擅长开发一个简单应用，这类应用也很易于调试，只需要简单运行此应用，用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Selenium</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链接</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就可以完成端到端测试。单体式应用也易于部署，只需要把打包应用拷贝到服务器端，通过在负载均衡器后端运行多个拷贝就可以轻松实现应用扩展。在早期这类应用运行的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很好</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核心是业务逻辑，由定义服务、域对象和事件的模块完成。围绕着核心的是与外界打交道的适配器。适配器包括数据库访问组件、生产和处理消息的消息组件，以及提供</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或者</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访问支持的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web</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模块</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等</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Tree>
    <p:extLst>
      <p:ext uri="{BB962C8B-B14F-4D97-AF65-F5344CB8AC3E}">
        <p14:creationId xmlns:p14="http://schemas.microsoft.com/office/powerpoint/2010/main" val="3229947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一旦你的应用变成一个又大又复杂的怪物，那开发团队肯定很痛苦。敏捷开发和部署举步维艰，其中最主要问题就是这个应用太复杂，以至于任何单个开发者都不可能搞懂它。因此，修正</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bug</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和正确的添加新功能变的非常困难，并且很</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耗时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一个简单的应用会随着时间推移逐渐变大。在每次的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sprint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中，开发团队都会面对新“故事”，然后开发许多新代码。几年后，这个小而简单的应用会变成了一个巨大的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怪物</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775135" y="5856677"/>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单体式应用也会降低开发速度。应用越大，启动时间会越</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长</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1382576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TotalTime>
  <Words>3632</Words>
  <Application>Microsoft Office PowerPoint</Application>
  <PresentationFormat>宽屏</PresentationFormat>
  <Paragraphs>338</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Lato</vt:lpstr>
      <vt:lpstr>等线</vt:lpstr>
      <vt:lpstr>仿宋</vt:lpstr>
      <vt:lpstr>华文楷体</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541</cp:revision>
  <dcterms:created xsi:type="dcterms:W3CDTF">2016-12-13T08:41:51Z</dcterms:created>
  <dcterms:modified xsi:type="dcterms:W3CDTF">2018-01-02T14:08:07Z</dcterms:modified>
</cp:coreProperties>
</file>