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2" r:id="rId4"/>
    <p:sldId id="313" r:id="rId5"/>
    <p:sldId id="314" r:id="rId6"/>
    <p:sldId id="316" r:id="rId7"/>
    <p:sldId id="317" r:id="rId8"/>
    <p:sldId id="315" r:id="rId9"/>
    <p:sldId id="318" r:id="rId10"/>
    <p:sldId id="320" r:id="rId11"/>
    <p:sldId id="319" r:id="rId12"/>
    <p:sldId id="322" r:id="rId13"/>
    <p:sldId id="321" r:id="rId14"/>
    <p:sldId id="323" r:id="rId15"/>
    <p:sldId id="324" r:id="rId16"/>
    <p:sldId id="325" r:id="rId17"/>
    <p:sldId id="326" r:id="rId18"/>
    <p:sldId id="329" r:id="rId19"/>
    <p:sldId id="327" r:id="rId20"/>
    <p:sldId id="328" r:id="rId21"/>
    <p:sldId id="331" r:id="rId22"/>
    <p:sldId id="333" r:id="rId23"/>
    <p:sldId id="330" r:id="rId24"/>
    <p:sldId id="332" r:id="rId25"/>
    <p:sldId id="334" r:id="rId26"/>
    <p:sldId id="286" r:id="rId27"/>
    <p:sldId id="311" r:id="rId28"/>
    <p:sldId id="284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5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7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 smtClean="0"/>
              <a:t>Drag your picture here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9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7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4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B7DF-692C-4B0D-A779-6487DB63A4DC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0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5" name="TextBox 100"/>
          <p:cNvSpPr txBox="1"/>
          <p:nvPr/>
        </p:nvSpPr>
        <p:spPr>
          <a:xfrm>
            <a:off x="5221224" y="5999559"/>
            <a:ext cx="6496105" cy="369338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http://www.tutorialspoint.com/design_pattern/index.htm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9" y="5639317"/>
            <a:ext cx="740525" cy="729741"/>
          </a:xfrm>
          <a:prstGeom prst="rect">
            <a:avLst/>
          </a:prstGeom>
        </p:spPr>
      </p:pic>
      <p:sp>
        <p:nvSpPr>
          <p:cNvPr id="17" name="TextBox 100"/>
          <p:cNvSpPr txBox="1"/>
          <p:nvPr/>
        </p:nvSpPr>
        <p:spPr>
          <a:xfrm>
            <a:off x="1550881" y="5999559"/>
            <a:ext cx="938826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Harry</a:t>
            </a:r>
            <a:endParaRPr lang="id-ID" b="1" i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43" y="1426464"/>
            <a:ext cx="4888633" cy="332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70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Single Responsibility Principle, SRP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92834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定义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个类应该仅有一个引起它的变化的原因（职责），</a:t>
            </a:r>
          </a:p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   这条原则也称为类设计的“高内聚性原则”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历史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en-US" altLang="zh-CN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Robert </a:t>
            </a:r>
            <a:r>
              <a:rPr lang="en-US" altLang="zh-CN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C.Martin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《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敏捷软件开发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原则、方法与</a:t>
            </a:r>
          </a:p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实践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》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一书中总结出了“单一职责原则”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含义有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个：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避免相同的职责（也称为功能）分散到不同的类中实现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避免一个类承担过多的职责。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460" y="1293527"/>
            <a:ext cx="2318131" cy="3098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190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单一职责原则不遵守带来的问题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  <p:sp>
        <p:nvSpPr>
          <p:cNvPr id="6" name="TextBox 50"/>
          <p:cNvSpPr txBox="1"/>
          <p:nvPr/>
        </p:nvSpPr>
        <p:spPr>
          <a:xfrm>
            <a:off x="491498" y="1471976"/>
            <a:ext cx="11487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如果一个类承担的职责过多，就等于把这些职责耦合在一起，一个职责的变化可能会消弱或者抑制这个类完成其他职责的能力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职责分工不明的耦合会导致脆弱的设计，当变化发生时，设计会遭受到意想不到的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破坏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**如何避免呢？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  单一职责原则真正要做的许多内容，就是发现职责，并把这些职责相互分离。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589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单一职责对系统带来的好处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降低类的复杂性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提高可维护性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提高可读性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降低需求变化带来的风险。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需求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变化是不可避免的，如果单一职责做的好，一个接口修改只对相应的实现类有影响，对其它的接口无影响，这对系统的扩展性和维护性都有很大的帮助。</a:t>
            </a:r>
            <a:endParaRPr lang="en-US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95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Open-Closed Principle, OCP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3761116"/>
            <a:ext cx="11487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定义：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个软件实体（如类、模块和函数）应当对扩展开放，对修改关闭。也就是说在设计一个模块的时候，应当使这个模块可以在不被修改的前提下被扩展，即实现在不修改源代码的情况下改变这个模块的行为。</a:t>
            </a:r>
          </a:p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历史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开闭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原则由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Bertrand Meyer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于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1988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年提出，它是面向对象设计中最重要的原则之一。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  <p:pic>
        <p:nvPicPr>
          <p:cNvPr id="6" name="Picture 4" descr="Bertrand_Meyer250x250_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360816"/>
            <a:ext cx="1828800" cy="233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 descr="0136291554_01_LZZZZZZ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1379866"/>
            <a:ext cx="1717675" cy="226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6" descr="1249242382_pic_id196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38" y="1375104"/>
            <a:ext cx="1846262" cy="238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28969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开闭原则分析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面向对象设计中，不允许更改的是系统的抽象层，而允许扩展的是系统的实现层。换言之，定义一个一劳永逸的抽象设计层，允许尽可能多的行为在实现层被实现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对一个事物抽象化，实质上是在概括归纳总结它的本质。抽象让我们抓住最最重要的东西，从更高一层去思考。这降低了思考的复杂度，我们不用同时考虑那么多的东西。换言之，我们封装了事物的本质，看不到任何细节。 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在面向对象编程中，通过抽象类及接口，规定了具体类的特征作为抽象层，相对稳定，不需更改，从而满足“对修改关闭”；而从抽象类导出的具体类可以改变系统的行为，从而满足“对扩展开放”。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74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开闭原则带来的好处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通过扩展已有的软件系统，可以提供新的行为，以满足对软件的新需求，使变化中的软件系统有一定的适应性和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灵活性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已有的软件模块，特别是最重要的抽象层模块不能修改，这就使变化中的软件系统有一定的稳定性和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延续性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这样的系统同时满足了可复用性与可维护性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OCP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的动机很简单：软件是变化的。不论是优质的设计还是低劣的设计都无法回避这一问题。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OCP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说明了软件设计应该尽可能地使架构稳定而又容易满足不同的需求。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66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Liskov</a:t>
            </a:r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Substitution Principle, LSP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3207810"/>
            <a:ext cx="11487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两种定义方式，第一种定义方式相对严格，其定义如下：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如果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对每一个类型为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的对象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o1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，都有类型为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T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的对象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o2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，使得以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T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定义的所有程序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在所有的对象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o1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都代换成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o2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时，程序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的行为没有变化，那么类型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是类型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T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的子类型。</a:t>
            </a:r>
          </a:p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第二种更容易理解的定义方式如下：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所有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引用基类（父类）的地方必须能透明地使用其子类的对象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历史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里氏代换原则由麻省理工学院</a:t>
            </a:r>
            <a:r>
              <a:rPr 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Barbara </a:t>
            </a:r>
            <a:r>
              <a:rPr lang="en-U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Liskov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教授和卡内基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梅隆大学</a:t>
            </a:r>
            <a:r>
              <a:rPr 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Jeannette Wing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教授于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1994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年提出。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  <p:pic>
        <p:nvPicPr>
          <p:cNvPr id="6" name="Picture 4" descr="Barbara_Lisk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16" y="1213470"/>
            <a:ext cx="2438400" cy="178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07408" y="1246535"/>
            <a:ext cx="7095744" cy="147732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芭芭拉</a:t>
            </a:r>
            <a:r>
              <a:rPr lang="en-US" altLang="zh-CN" dirty="0"/>
              <a:t>·</a:t>
            </a:r>
            <a:r>
              <a:rPr lang="zh-CN" altLang="en-US" dirty="0"/>
              <a:t>利斯科夫（</a:t>
            </a:r>
            <a:r>
              <a:rPr lang="en-US" altLang="zh-CN" dirty="0"/>
              <a:t>Barbara </a:t>
            </a:r>
            <a:r>
              <a:rPr lang="en-US" altLang="zh-CN" dirty="0" err="1"/>
              <a:t>Liskov</a:t>
            </a:r>
            <a:r>
              <a:rPr lang="zh-CN" altLang="en-US" dirty="0"/>
              <a:t>），美国计算机科学家，</a:t>
            </a:r>
            <a:r>
              <a:rPr lang="en-US" altLang="zh-CN" dirty="0"/>
              <a:t>2008</a:t>
            </a:r>
            <a:r>
              <a:rPr lang="zh-CN" altLang="en-US" dirty="0"/>
              <a:t>年</a:t>
            </a:r>
            <a:r>
              <a:rPr lang="zh-CN" altLang="en-US" b="1" dirty="0">
                <a:solidFill>
                  <a:srgbClr val="FF0000"/>
                </a:solidFill>
              </a:rPr>
              <a:t>图灵奖</a:t>
            </a:r>
            <a:r>
              <a:rPr lang="zh-CN" altLang="en-US" dirty="0"/>
              <a:t>（计算机领域的诺贝尔奖）得主，</a:t>
            </a:r>
            <a:r>
              <a:rPr lang="en-US" altLang="zh-CN" dirty="0"/>
              <a:t>2004</a:t>
            </a:r>
            <a:r>
              <a:rPr lang="zh-CN" altLang="en-US" dirty="0"/>
              <a:t>年约翰</a:t>
            </a:r>
            <a:r>
              <a:rPr lang="en-US" altLang="zh-CN" dirty="0"/>
              <a:t>·</a:t>
            </a:r>
            <a:r>
              <a:rPr lang="zh-CN" altLang="en-US" dirty="0"/>
              <a:t>冯诺依曼奖得主。美国工程院院士，美国艺术与科学院院士，美国计算机协会会士。现任麻省理工学院电子电气与计算机科学系教授。她是美国第一个计算机科学女博士，第二位获得图灵奖的女科学家。</a:t>
            </a:r>
          </a:p>
        </p:txBody>
      </p:sp>
    </p:spTree>
    <p:extLst>
      <p:ext uri="{BB962C8B-B14F-4D97-AF65-F5344CB8AC3E}">
        <p14:creationId xmlns:p14="http://schemas.microsoft.com/office/powerpoint/2010/main" val="279147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里氏代换原则分析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里氏代换原则可以通俗表述为：在软件中如果能够使用基类对象，那么一定能够使用其子类对象。把基类都替换成它的子类，程序将不会产生任何错误和异常，反过来则不成立，如果一个软件实体使用的是一个子类的话，那么它不一定能够使用基类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里氏代换原则是实现开闭原则的重要方式之一，由于使用基类对象的地方都可以使用子类对象，因此在程序中尽量使用基类类型来对对象进行定义，而在运行时再确定其子类类型，用子类对象来替换父类对象。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57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里氏代换原则分析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里氏替换原则通俗的来讲就是：子类可以扩展父类的功能，但不能改变父类原有的功能。它包含以下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4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层含义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子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类可以实现父类的抽象方法，但不能覆盖父类的非抽象方法。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子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类中可以增加自己特有的方法。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当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子类的方法重载父类的方法时，方法的前置条件（即方法的形参）要比父类方法的输入参数更宽松。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当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子类的方法实现父类的抽象方法时，方法的后置条件（即方法的返回值）要比父类更严格。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1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Dependency Inversion Principle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3207810"/>
            <a:ext cx="11487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含义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高层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模块不应该依赖低层模块，它们都应该依赖抽象。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抽象不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应该依赖于细节，细节应该依赖于抽象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</a:p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含义</a:t>
            </a:r>
            <a:r>
              <a:rPr lang="en-US" altLang="zh-CN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要针对接口编程，不要针对实现编程。</a:t>
            </a:r>
          </a:p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历史：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依赖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倒转原则是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Robert C. Martin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1996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年为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《C++ Reporter</a:t>
            </a:r>
            <a:r>
              <a:rPr lang="en-US" altLang="zh-CN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》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所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写的专栏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Engineering Notebook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的第三篇，后来加入到他在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2002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年出版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的经典著作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《Agile Software Development, Principles, Patterns, and Practices》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中。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  <p:pic>
        <p:nvPicPr>
          <p:cNvPr id="6" name="Picture 4" descr="image0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351" y="1310878"/>
            <a:ext cx="1730375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7" descr="91080-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26" y="1310878"/>
            <a:ext cx="1703388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848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The Source Of Design Patterns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"/>
          <a:stretch>
            <a:fillRect/>
          </a:stretch>
        </p:blipFill>
        <p:spPr bwMode="auto">
          <a:xfrm>
            <a:off x="1552346" y="1627243"/>
            <a:ext cx="266382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621" y="2781356"/>
            <a:ext cx="24415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50"/>
          <p:cNvSpPr txBox="1"/>
          <p:nvPr/>
        </p:nvSpPr>
        <p:spPr>
          <a:xfrm>
            <a:off x="6865518" y="2781356"/>
            <a:ext cx="5058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埃里希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伽玛（德语：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Erich Gamma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1961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年－），生于瑞士苏黎世，计算机科学家与程序员，对于软件工程领域有重大影响力。他是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《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设计模式：可复用面向对象软件的基础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》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的四个共同作者之一。与肯特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贝克共同创作了</a:t>
            </a:r>
            <a:r>
              <a:rPr lang="en-US" altLang="zh-CN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JUnit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，一个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程式的单元测试框架；两人也曾共同投入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Eclipse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的开发与软件架构设计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8542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依赖倒转原则分析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简单来说，依赖倒转原则就是指：代码要依赖于抽象的类，而不要依赖于具体的类；要针对接口或抽象类编程，而不是针对具体类编程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实现开闭原则的关键是抽象化，并且从抽象化导出具体化实现，如果说开闭原则是面向对象设计的目标的话，那么依赖倒转原则就是面向对象设计的主要手段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依赖倒转原则的常用实现方式之一是在代码中使用抽象类，而将具体类放在配置文件中。 “将抽象放进代码，将细节放进元数据” 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79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依赖倒转原则分析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类之间的耦合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零耦合关系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具体耦合关系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抽象耦合关系 </a:t>
            </a:r>
          </a:p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依赖倒转原则要求客户端依赖于抽象耦合，以抽象方式耦合是依赖倒转原则的关键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依赖注入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构造注入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</a:t>
            </a:r>
            <a:r>
              <a:rPr 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Constructor Injection)：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通过构造函数注入实例变量。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设值注入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</a:t>
            </a:r>
            <a:r>
              <a:rPr 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Setter Injection)：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通过</a:t>
            </a:r>
            <a:r>
              <a:rPr 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Setter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方法注入实例变量。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接口注入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</a:t>
            </a:r>
            <a:r>
              <a:rPr 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Interface Injection)：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通过接口方法注入实例变量。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11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40659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Interface Segregation Principle, ISP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定义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客户端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不应该依赖那些它不需要的接口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含义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：使用多个专门的接口比使用单一的总接口要好。也就是说，一个类对另外一个类的依赖性应当是建立在最小的接口上。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含义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2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：一旦一个接口太大，则需要将它分割成一些更细小的接口，使用该接口的客户端仅需知道与之相关的方法即可。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65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接口隔离原则分析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接口隔离原则是指使用多个专门的接口，而不使用单一的总接口。每一个接口应该承担一种相对独立的角色，不多不少，不干不该干的事，该干的事都要干</a:t>
            </a:r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(1) 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一个接口就只代表一个角色，每个角色都有它特定的一个接口，此时这个原则可以叫做“角色隔离原则”。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(2) 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接口仅仅提供客户端需要的行为，即所需的方法，客户端不需要的行为则隐藏起来，应当为客户端提供尽可能小的单独的接口，而不要提供大的总接口。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87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Composite Reuse Principle, CRP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在软件工程中，设计模式（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design pattern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）是对软件设计中普遍存在（反复出现）的各种问题，所提出的解决方案。这个术语是由埃里希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伽玛（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Erich Gamma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）等人在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1990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年代从建筑设计领域引入到计算机科学的。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设计模式并不直接用来完成代码的编写，而是描述在各种不同情况下，要怎么解决问题的一种方案。面向对象设计模式通常以类别或对象来描述其中的关系和相互作用，但不涉及用来完成应用程序的特定类别或对象。设计模式能使不稳定依赖于相对稳定、具体依赖于相对抽象，避免会引起麻烦的紧耦合，以增强软件设计面对并适应变化的能力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并非所有的软件模式都是设计模式，设计模式特指软件“设计”层次上的问题。还有其他非设计模式的模式，如架构模式。同时，算法不能算是一种设计模式，因为算法主要是用来解决计算上的问题，而非设计上的问题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6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xxxxxxx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在软件工程中，设计模式（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design pattern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）是对软件设计中普遍存在（反复出现）的各种问题，所提出的解决方案。这个术语是由埃里希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伽玛（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Erich Gamma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）等人在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1990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年代从建筑设计领域引入到计算机科学的。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设计模式并不直接用来完成代码的编写，而是描述在各种不同情况下，要怎么解决问题的一种方案。面向对象设计模式通常以类别或对象来描述其中的关系和相互作用，但不涉及用来完成应用程序的特定类别或对象。设计模式能使不稳定依赖于相对稳定、具体依赖于相对抽象，避免会引起麻烦的紧耦合，以增强软件设计面对并适应变化的能力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并非所有的软件模式都是设计模式，设计模式特指软件“设计”层次上的问题。还有其他非设计模式的模式，如架构模式。同时，算法不能算是一种设计模式，因为算法主要是用来解决计算上的问题，而非设计上的问题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27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40659"/>
            <a:ext cx="984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推荐书籍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10195"/>
            <a:ext cx="2003425" cy="274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38" y="1841945"/>
            <a:ext cx="2384425" cy="273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3" y="1840357"/>
            <a:ext cx="1892300" cy="270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1827657"/>
            <a:ext cx="2100263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02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40659"/>
            <a:ext cx="10060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推荐</a:t>
            </a:r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网站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491498" y="1774040"/>
            <a:ext cx="11619760" cy="307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http://www.oodesign.com/</a:t>
            </a:r>
          </a:p>
          <a:p>
            <a:pPr marL="457200" indent="-457200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https://sourcemaking.com/design_patterns/</a:t>
            </a:r>
          </a:p>
          <a:p>
            <a:pPr marL="457200" indent="-457200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http://www.java2s.com/Code/Java/Design-Pattern/CatalogDesign-Pattern.htm</a:t>
            </a:r>
          </a:p>
          <a:p>
            <a:pPr marL="457200" indent="-457200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http://www.tutorialspoint.com/design_pattern/index.htm</a:t>
            </a:r>
            <a:endParaRPr lang="en-US" altLang="zh-CN" sz="3200" b="1" dirty="0" smtClean="0"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09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286000"/>
            <a:ext cx="495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4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97" y="1107898"/>
            <a:ext cx="6705776" cy="46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What is Design-Pattern?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471976"/>
            <a:ext cx="114871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在软件工程中，设计模式（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design pattern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）是对软件设计中普遍存在（反复出现）的各种问题，所提出的解决方案。这个术语是由埃里希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·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伽玛（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Erich Gamma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）等人在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1990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年代从建筑设计领域引入到计算机科学的。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设计模式并不直接用来完成代码的编写，而是描述在各种不同情况下，要怎么解决问题的一种方案。面向对象设计模式通常以类别或对象来描述其中的关系和相互作用，但不涉及用来完成应用程序的特定类别或对象。设计模式能使不稳定依赖于相对稳定、具体依赖于相对抽象，避免会引起麻烦的紧耦合，以增强软件设计面对并适应变化的能力。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并非所有的软件模式都是设计模式，设计模式特指软件“设计”层次上的问题。还有其他非设计模式的模式，如架构模式。同时，算法不能算是一种设计模式，因为算法主要是用来解决计算上的问题，而非设计上的问题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3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Why have the </a:t>
            </a:r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Design-Pattern?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575" y="1626076"/>
            <a:ext cx="5836730" cy="367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03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An overview of object oriented design principles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6099048" y="1504943"/>
            <a:ext cx="5484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知名软件大师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Robert </a:t>
            </a:r>
            <a:r>
              <a:rPr lang="en-US" altLang="zh-CN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C.Martin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认为一个可维护性较低的软件设计，通常由于如下四个原因造成：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过于僵硬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(Rigidity)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过于脆弱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(Fragility)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复用率低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(Immobility)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黏度过高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(Viscosity)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  <p:pic>
        <p:nvPicPr>
          <p:cNvPr id="6" name="Picture 4" descr="20091225-114143-pi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586" y="2255576"/>
            <a:ext cx="2057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5" descr="91080-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8" y="1504943"/>
            <a:ext cx="2078038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03811" y="5027351"/>
            <a:ext cx="1908175" cy="377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>
                <a:solidFill>
                  <a:srgbClr val="FF3300"/>
                </a:solidFill>
              </a:rPr>
              <a:t>Robert C.Martin</a:t>
            </a:r>
          </a:p>
        </p:txBody>
      </p:sp>
    </p:spTree>
    <p:extLst>
      <p:ext uri="{BB962C8B-B14F-4D97-AF65-F5344CB8AC3E}">
        <p14:creationId xmlns:p14="http://schemas.microsoft.com/office/powerpoint/2010/main" val="3086239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An overview of object oriented design principles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6135624" y="1504943"/>
            <a:ext cx="5484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软件工程和建模大师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Peter Coad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认为，一个好的系统设计应该具备如下三个性质：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可扩展性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(Extensibility)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灵活性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(Flexibility)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可插入性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</a:t>
            </a:r>
            <a:r>
              <a:rPr lang="en-US" altLang="zh-CN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Pluggability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  <p:pic>
        <p:nvPicPr>
          <p:cNvPr id="9" name="Picture 5" descr="coad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82" y="2001965"/>
            <a:ext cx="227965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4" descr="s37930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8" y="1504943"/>
            <a:ext cx="2482850" cy="325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02519" y="5279708"/>
            <a:ext cx="140017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FF3300"/>
                </a:solidFill>
              </a:rPr>
              <a:t>Peter Coad</a:t>
            </a:r>
          </a:p>
        </p:txBody>
      </p:sp>
    </p:spTree>
    <p:extLst>
      <p:ext uri="{BB962C8B-B14F-4D97-AF65-F5344CB8AC3E}">
        <p14:creationId xmlns:p14="http://schemas.microsoft.com/office/powerpoint/2010/main" val="37049090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An overview of object oriented design principles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6291072" y="1510270"/>
            <a:ext cx="5484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面向对象设计原则和设计模式是对系统进行合理重构的指南针，重构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(Refactoring)</a:t>
            </a:r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是在不改变软件现有功能的基础上，通过调整程序代码改善软件的质量、性能，使其程序的设计模式和架构更趋合理，提高软件的扩展性和维护性。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  <p:pic>
        <p:nvPicPr>
          <p:cNvPr id="12" name="Picture 4" descr="Martin_Fowler_QCon_2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719" y="1983550"/>
            <a:ext cx="233521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5" descr="Refactoring_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11"/>
          <a:stretch>
            <a:fillRect/>
          </a:stretch>
        </p:blipFill>
        <p:spPr bwMode="auto">
          <a:xfrm>
            <a:off x="491498" y="1504943"/>
            <a:ext cx="1959094" cy="2875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3856799" y="4739450"/>
            <a:ext cx="1685077" cy="36933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FF3300"/>
                </a:solidFill>
              </a:rPr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211671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Object Oriented Design Principle Goal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773728"/>
            <a:ext cx="11487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High </a:t>
            </a:r>
            <a:r>
              <a:rPr lang="en-US" altLang="zh-CN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cohesion(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高内聚</a:t>
            </a:r>
            <a:r>
              <a:rPr lang="en-US" altLang="zh-CN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zh-CN" altLang="en-US" sz="2400" b="1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   内聚就是一个模块内各个元素彼此结合的紧密程度。所谓高内聚是指一个软件模块是由相关性很强的代码组成，只负责一项任务，也就是常说的单一责任原则。</a:t>
            </a:r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endParaRPr lang="en-US" altLang="zh-CN" sz="24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Low 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coupling(</a:t>
            </a:r>
            <a:r>
              <a:rPr lang="zh-CN" altLang="en-US" sz="2400" b="1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低耦合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CN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   一个完整的系统，模块与模块之间，尽可能的使其独立存在。也就是说，让每个模块，尽可能的独立完成某个特定的子功能。模块与模块之间的接口，尽量的少而简单。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62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552346" y="502481"/>
            <a:ext cx="967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Principles Of Object Oriented Design</a:t>
            </a:r>
            <a:endParaRPr lang="en-US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491498" y="1801160"/>
            <a:ext cx="114871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单一职责原则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(Single Responsibility Principle, SRP)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开闭原则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(Open-Closed Principle, OCP)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里氏代换原则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</a:t>
            </a:r>
            <a:r>
              <a:rPr lang="en-US" altLang="zh-CN" sz="2800" b="1" dirty="0" err="1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Liskov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Substitution Principle, LSP)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依赖倒转原则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(Dependency Inversion Principle, DIP)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接口隔离原则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(Interface Segregation Principle, ISP)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合成复用原则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(Composite Reuse Principle, CRP)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迪米特法则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(Law of Demeter, </a:t>
            </a:r>
            <a:r>
              <a:rPr lang="en-US" altLang="zh-CN" sz="2800" b="1" dirty="0" err="1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LoD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en-US" sz="2800" b="1" dirty="0">
              <a:solidFill>
                <a:srgbClr val="00B05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8" y="391069"/>
            <a:ext cx="1060848" cy="8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62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5268</Words>
  <Application>Microsoft Office PowerPoint</Application>
  <PresentationFormat>宽屏</PresentationFormat>
  <Paragraphs>420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仿宋</vt:lpstr>
      <vt:lpstr>华文仿宋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355</cp:revision>
  <dcterms:created xsi:type="dcterms:W3CDTF">2018-01-27T02:13:00Z</dcterms:created>
  <dcterms:modified xsi:type="dcterms:W3CDTF">2018-04-11T10:22:27Z</dcterms:modified>
</cp:coreProperties>
</file>