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5" r:id="rId3"/>
    <p:sldId id="376" r:id="rId4"/>
    <p:sldId id="377" r:id="rId5"/>
    <p:sldId id="378" r:id="rId6"/>
    <p:sldId id="382" r:id="rId7"/>
    <p:sldId id="383" r:id="rId8"/>
    <p:sldId id="385" r:id="rId9"/>
    <p:sldId id="386" r:id="rId10"/>
    <p:sldId id="387" r:id="rId11"/>
    <p:sldId id="388" r:id="rId12"/>
    <p:sldId id="389" r:id="rId13"/>
    <p:sldId id="390" r:id="rId14"/>
    <p:sldId id="391" r:id="rId15"/>
    <p:sldId id="392" r:id="rId16"/>
    <p:sldId id="393" r:id="rId17"/>
    <p:sldId id="394" r:id="rId18"/>
    <p:sldId id="379" r:id="rId19"/>
    <p:sldId id="380" r:id="rId20"/>
    <p:sldId id="381" r:id="rId21"/>
    <p:sldId id="284" r:id="rId22"/>
    <p:sldId id="28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08095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28847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41383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smtClean="0"/>
              <a:t>Drag your picture here and Send to back</a:t>
            </a:r>
            <a:endParaRPr lang="en-US" dirty="0"/>
          </a:p>
        </p:txBody>
      </p:sp>
    </p:spTree>
    <p:extLst>
      <p:ext uri="{BB962C8B-B14F-4D97-AF65-F5344CB8AC3E}">
        <p14:creationId xmlns:p14="http://schemas.microsoft.com/office/powerpoint/2010/main" val="18969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97940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1488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0485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128470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54407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9168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43324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73463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B7DF-692C-4B0D-A779-6487DB63A4DC}" type="datetimeFigureOut">
              <a:rPr lang="zh-CN" altLang="en-US" smtClean="0"/>
              <a:t>2018/5/24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5190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5" name="TextBox 100"/>
          <p:cNvSpPr txBox="1"/>
          <p:nvPr/>
        </p:nvSpPr>
        <p:spPr>
          <a:xfrm>
            <a:off x="9537192" y="5999559"/>
            <a:ext cx="2180137"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https://</a:t>
            </a:r>
            <a:r>
              <a:rPr lang="id-ID" b="1" i="1" dirty="0" smtClean="0">
                <a:solidFill>
                  <a:srgbClr val="06080A"/>
                </a:solidFill>
                <a:latin typeface="仿宋" panose="02010609060101010101" pitchFamily="49" charset="-122"/>
                <a:ea typeface="仿宋" panose="02010609060101010101" pitchFamily="49" charset="-122"/>
                <a:cs typeface="+mn-ea"/>
                <a:sym typeface="+mn-lt"/>
              </a:rPr>
              <a:t>netty.io</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5" name="图片 4"/>
          <p:cNvPicPr>
            <a:picLocks noChangeAspect="1"/>
          </p:cNvPicPr>
          <p:nvPr/>
        </p:nvPicPr>
        <p:blipFill>
          <a:blip r:embed="rId2"/>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835" y="1545336"/>
            <a:ext cx="5796814" cy="2871149"/>
          </a:xfrm>
          <a:prstGeom prst="rect">
            <a:avLst/>
          </a:prstGeom>
        </p:spPr>
      </p:pic>
    </p:spTree>
    <p:extLst>
      <p:ext uri="{BB962C8B-B14F-4D97-AF65-F5344CB8AC3E}">
        <p14:creationId xmlns:p14="http://schemas.microsoft.com/office/powerpoint/2010/main" val="407247002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Network Services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984885" y="1406080"/>
            <a:ext cx="6838950" cy="3990975"/>
          </a:xfrm>
          <a:prstGeom prst="rect">
            <a:avLst/>
          </a:prstGeom>
        </p:spPr>
      </p:pic>
    </p:spTree>
    <p:extLst>
      <p:ext uri="{BB962C8B-B14F-4D97-AF65-F5344CB8AC3E}">
        <p14:creationId xmlns:p14="http://schemas.microsoft.com/office/powerpoint/2010/main" val="276889500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Classic Service Designs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3" name="图片 2"/>
          <p:cNvPicPr>
            <a:picLocks noChangeAspect="1"/>
          </p:cNvPicPr>
          <p:nvPr/>
        </p:nvPicPr>
        <p:blipFill>
          <a:blip r:embed="rId3"/>
          <a:stretch>
            <a:fillRect/>
          </a:stretch>
        </p:blipFill>
        <p:spPr>
          <a:xfrm>
            <a:off x="1062037" y="1223962"/>
            <a:ext cx="10067925" cy="4410075"/>
          </a:xfrm>
          <a:prstGeom prst="rect">
            <a:avLst/>
          </a:prstGeom>
        </p:spPr>
      </p:pic>
      <p:sp>
        <p:nvSpPr>
          <p:cNvPr id="8" name="TextBox 50"/>
          <p:cNvSpPr txBox="1"/>
          <p:nvPr/>
        </p:nvSpPr>
        <p:spPr>
          <a:xfrm>
            <a:off x="265176" y="5779757"/>
            <a:ext cx="11219688" cy="584775"/>
          </a:xfrm>
          <a:prstGeom prst="rect">
            <a:avLst/>
          </a:prstGeom>
          <a:noFill/>
        </p:spPr>
        <p:txBody>
          <a:bodyPr wrap="square" rtlCol="0">
            <a:spAutoFit/>
          </a:bodyPr>
          <a:lstStyle/>
          <a:p>
            <a:r>
              <a:rPr lang="en-US" altLang="zh-CN" sz="32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Each handler may be started in its own thread</a:t>
            </a:r>
          </a:p>
        </p:txBody>
      </p:sp>
    </p:spTree>
    <p:extLst>
      <p:ext uri="{BB962C8B-B14F-4D97-AF65-F5344CB8AC3E}">
        <p14:creationId xmlns:p14="http://schemas.microsoft.com/office/powerpoint/2010/main" val="293163398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Classic </a:t>
            </a:r>
            <a:r>
              <a:rPr lang="en-US" sz="2800" b="1" dirty="0" err="1">
                <a:solidFill>
                  <a:srgbClr val="7030A0"/>
                </a:solidFill>
                <a:latin typeface="仿宋" panose="02010609060101010101" pitchFamily="49" charset="-122"/>
                <a:ea typeface="仿宋" panose="02010609060101010101" pitchFamily="49" charset="-122"/>
                <a:cs typeface="+mn-ea"/>
                <a:sym typeface="+mn-lt"/>
              </a:rPr>
              <a:t>ServerSocket</a:t>
            </a:r>
            <a:r>
              <a:rPr lang="en-US" sz="2800" b="1" dirty="0">
                <a:solidFill>
                  <a:srgbClr val="7030A0"/>
                </a:solidFill>
                <a:latin typeface="仿宋" panose="02010609060101010101" pitchFamily="49" charset="-122"/>
                <a:ea typeface="仿宋" panose="02010609060101010101" pitchFamily="49" charset="-122"/>
                <a:cs typeface="+mn-ea"/>
                <a:sym typeface="+mn-lt"/>
              </a:rPr>
              <a:t> Loop</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1401318" y="1303915"/>
            <a:ext cx="7449770" cy="5094541"/>
          </a:xfrm>
          <a:prstGeom prst="rect">
            <a:avLst/>
          </a:prstGeom>
        </p:spPr>
      </p:pic>
    </p:spTree>
    <p:extLst>
      <p:ext uri="{BB962C8B-B14F-4D97-AF65-F5344CB8AC3E}">
        <p14:creationId xmlns:p14="http://schemas.microsoft.com/office/powerpoint/2010/main" val="340514501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Scalability Goals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3" name="图片 2"/>
          <p:cNvPicPr>
            <a:picLocks noChangeAspect="1"/>
          </p:cNvPicPr>
          <p:nvPr/>
        </p:nvPicPr>
        <p:blipFill>
          <a:blip r:embed="rId3"/>
          <a:stretch>
            <a:fillRect/>
          </a:stretch>
        </p:blipFill>
        <p:spPr>
          <a:xfrm>
            <a:off x="775136" y="1225295"/>
            <a:ext cx="7043232" cy="4933569"/>
          </a:xfrm>
          <a:prstGeom prst="rect">
            <a:avLst/>
          </a:prstGeom>
        </p:spPr>
      </p:pic>
    </p:spTree>
    <p:extLst>
      <p:ext uri="{BB962C8B-B14F-4D97-AF65-F5344CB8AC3E}">
        <p14:creationId xmlns:p14="http://schemas.microsoft.com/office/powerpoint/2010/main" val="395242498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Divide and Conquer</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775136" y="1130784"/>
            <a:ext cx="7160514" cy="4891706"/>
          </a:xfrm>
          <a:prstGeom prst="rect">
            <a:avLst/>
          </a:prstGeom>
        </p:spPr>
      </p:pic>
    </p:spTree>
    <p:extLst>
      <p:ext uri="{BB962C8B-B14F-4D97-AF65-F5344CB8AC3E}">
        <p14:creationId xmlns:p14="http://schemas.microsoft.com/office/powerpoint/2010/main" val="149543804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Event-driven Designs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3" name="图片 2"/>
          <p:cNvPicPr>
            <a:picLocks noChangeAspect="1"/>
          </p:cNvPicPr>
          <p:nvPr/>
        </p:nvPicPr>
        <p:blipFill>
          <a:blip r:embed="rId3"/>
          <a:stretch>
            <a:fillRect/>
          </a:stretch>
        </p:blipFill>
        <p:spPr>
          <a:xfrm>
            <a:off x="775136" y="1130784"/>
            <a:ext cx="7164977" cy="5123712"/>
          </a:xfrm>
          <a:prstGeom prst="rect">
            <a:avLst/>
          </a:prstGeom>
        </p:spPr>
      </p:pic>
    </p:spTree>
    <p:extLst>
      <p:ext uri="{BB962C8B-B14F-4D97-AF65-F5344CB8AC3E}">
        <p14:creationId xmlns:p14="http://schemas.microsoft.com/office/powerpoint/2010/main" val="199870455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Background: Events in AWT</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2382774" y="1199648"/>
            <a:ext cx="6047994" cy="4304904"/>
          </a:xfrm>
          <a:prstGeom prst="rect">
            <a:avLst/>
          </a:prstGeom>
        </p:spPr>
      </p:pic>
      <p:sp>
        <p:nvSpPr>
          <p:cNvPr id="7" name="TextBox 50"/>
          <p:cNvSpPr txBox="1"/>
          <p:nvPr/>
        </p:nvSpPr>
        <p:spPr>
          <a:xfrm>
            <a:off x="265176" y="5779757"/>
            <a:ext cx="11219688"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Event-driven IO uses similar ideas but in different designs</a:t>
            </a:r>
          </a:p>
        </p:txBody>
      </p:sp>
    </p:spTree>
    <p:extLst>
      <p:ext uri="{BB962C8B-B14F-4D97-AF65-F5344CB8AC3E}">
        <p14:creationId xmlns:p14="http://schemas.microsoft.com/office/powerpoint/2010/main" val="304233077"/>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Reactor Pattern</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3" name="图片 2"/>
          <p:cNvPicPr>
            <a:picLocks noChangeAspect="1"/>
          </p:cNvPicPr>
          <p:nvPr/>
        </p:nvPicPr>
        <p:blipFill>
          <a:blip r:embed="rId3"/>
          <a:stretch>
            <a:fillRect/>
          </a:stretch>
        </p:blipFill>
        <p:spPr>
          <a:xfrm>
            <a:off x="2093976" y="1152525"/>
            <a:ext cx="7162800" cy="4552950"/>
          </a:xfrm>
          <a:prstGeom prst="rect">
            <a:avLst/>
          </a:prstGeom>
        </p:spPr>
      </p:pic>
    </p:spTree>
    <p:extLst>
      <p:ext uri="{BB962C8B-B14F-4D97-AF65-F5344CB8AC3E}">
        <p14:creationId xmlns:p14="http://schemas.microsoft.com/office/powerpoint/2010/main" val="2246175557"/>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Code Example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265176" y="1441361"/>
            <a:ext cx="7181850" cy="4819650"/>
          </a:xfrm>
          <a:prstGeom prst="rect">
            <a:avLst/>
          </a:prstGeom>
        </p:spPr>
      </p:pic>
      <p:pic>
        <p:nvPicPr>
          <p:cNvPr id="3" name="图片 2"/>
          <p:cNvPicPr>
            <a:picLocks noChangeAspect="1"/>
          </p:cNvPicPr>
          <p:nvPr/>
        </p:nvPicPr>
        <p:blipFill>
          <a:blip r:embed="rId4"/>
          <a:stretch>
            <a:fillRect/>
          </a:stretch>
        </p:blipFill>
        <p:spPr>
          <a:xfrm>
            <a:off x="1635633" y="1291971"/>
            <a:ext cx="10391775" cy="4438650"/>
          </a:xfrm>
          <a:prstGeom prst="rect">
            <a:avLst/>
          </a:prstGeom>
        </p:spPr>
      </p:pic>
    </p:spTree>
    <p:extLst>
      <p:ext uri="{BB962C8B-B14F-4D97-AF65-F5344CB8AC3E}">
        <p14:creationId xmlns:p14="http://schemas.microsoft.com/office/powerpoint/2010/main" val="36486061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推荐书籍</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2185416" y="1270226"/>
            <a:ext cx="3179025" cy="4020282"/>
          </a:xfrm>
          <a:prstGeom prst="rect">
            <a:avLst/>
          </a:prstGeom>
        </p:spPr>
      </p:pic>
      <p:pic>
        <p:nvPicPr>
          <p:cNvPr id="3" name="图片 2"/>
          <p:cNvPicPr>
            <a:picLocks noChangeAspect="1"/>
          </p:cNvPicPr>
          <p:nvPr/>
        </p:nvPicPr>
        <p:blipFill>
          <a:blip r:embed="rId4"/>
          <a:stretch>
            <a:fillRect/>
          </a:stretch>
        </p:blipFill>
        <p:spPr>
          <a:xfrm>
            <a:off x="5888736" y="1265436"/>
            <a:ext cx="3141417" cy="4025072"/>
          </a:xfrm>
          <a:prstGeom prst="rect">
            <a:avLst/>
          </a:prstGeom>
        </p:spPr>
      </p:pic>
    </p:spTree>
    <p:extLst>
      <p:ext uri="{BB962C8B-B14F-4D97-AF65-F5344CB8AC3E}">
        <p14:creationId xmlns:p14="http://schemas.microsoft.com/office/powerpoint/2010/main" val="7490137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What Is a </a:t>
            </a:r>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Netty</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
        <p:nvSpPr>
          <p:cNvPr id="6" name="TextBox 50"/>
          <p:cNvSpPr txBox="1"/>
          <p:nvPr/>
        </p:nvSpPr>
        <p:spPr>
          <a:xfrm>
            <a:off x="265176" y="1219696"/>
            <a:ext cx="11487142" cy="5262979"/>
          </a:xfrm>
          <a:prstGeom prst="rect">
            <a:avLst/>
          </a:prstGeom>
          <a:noFill/>
        </p:spPr>
        <p:txBody>
          <a:bodyPr wrap="square" rtlCol="0">
            <a:spAutoFit/>
          </a:bodyPr>
          <a:lstStyle/>
          <a:p>
            <a:r>
              <a:rPr lang="en-US" altLang="zh-CN" sz="2400" b="1" dirty="0">
                <a:solidFill>
                  <a:srgbClr val="FF0000"/>
                </a:solidFill>
                <a:latin typeface="仿宋" panose="02010609060101010101" pitchFamily="49" charset="-122"/>
                <a:ea typeface="仿宋" panose="02010609060101010101" pitchFamily="49" charset="-122"/>
                <a:cs typeface="+mn-ea"/>
                <a:sym typeface="+mn-lt"/>
              </a:rPr>
              <a:t> </a:t>
            </a:r>
            <a:r>
              <a:rPr lang="en-US" altLang="zh-CN" sz="2400" b="1" dirty="0" smtClean="0">
                <a:solidFill>
                  <a:srgbClr val="FF0000"/>
                </a:solidFill>
                <a:latin typeface="仿宋" panose="02010609060101010101" pitchFamily="49" charset="-122"/>
                <a:ea typeface="仿宋" panose="02010609060101010101" pitchFamily="49" charset="-122"/>
                <a:cs typeface="+mn-ea"/>
                <a:sym typeface="+mn-lt"/>
              </a:rPr>
              <a:t>   </a:t>
            </a:r>
            <a:r>
              <a:rPr lang="en-US" altLang="zh-CN" sz="2400" b="1" dirty="0" err="1" smtClean="0">
                <a:solidFill>
                  <a:srgbClr val="FF0000"/>
                </a:solidFill>
                <a:latin typeface="仿宋" panose="02010609060101010101" pitchFamily="49" charset="-122"/>
                <a:ea typeface="仿宋" panose="02010609060101010101" pitchFamily="49" charset="-122"/>
                <a:cs typeface="+mn-ea"/>
                <a:sym typeface="+mn-lt"/>
              </a:rPr>
              <a:t>Netty</a:t>
            </a:r>
            <a:r>
              <a:rPr lang="en-US" altLang="zh-CN" sz="2400" b="1" dirty="0" smtClean="0">
                <a:solidFill>
                  <a:srgbClr val="FF0000"/>
                </a:solidFill>
                <a:latin typeface="仿宋" panose="02010609060101010101" pitchFamily="49" charset="-122"/>
                <a:ea typeface="仿宋" panose="02010609060101010101" pitchFamily="49" charset="-122"/>
                <a:cs typeface="+mn-ea"/>
                <a:sym typeface="+mn-lt"/>
              </a:rPr>
              <a:t> </a:t>
            </a:r>
            <a:r>
              <a:rPr lang="en-US" altLang="zh-CN" sz="2400" b="1" dirty="0">
                <a:solidFill>
                  <a:srgbClr val="FF0000"/>
                </a:solidFill>
                <a:latin typeface="仿宋" panose="02010609060101010101" pitchFamily="49" charset="-122"/>
                <a:ea typeface="仿宋" panose="02010609060101010101" pitchFamily="49" charset="-122"/>
                <a:cs typeface="+mn-ea"/>
                <a:sym typeface="+mn-lt"/>
              </a:rPr>
              <a:t>is an asynchronous event-driven network application framework </a:t>
            </a:r>
          </a:p>
          <a:p>
            <a:r>
              <a:rPr lang="en-US" altLang="zh-CN" sz="2400" b="1" dirty="0">
                <a:solidFill>
                  <a:srgbClr val="FF0000"/>
                </a:solidFill>
                <a:latin typeface="仿宋" panose="02010609060101010101" pitchFamily="49" charset="-122"/>
                <a:ea typeface="仿宋" panose="02010609060101010101" pitchFamily="49" charset="-122"/>
                <a:cs typeface="+mn-ea"/>
                <a:sym typeface="+mn-lt"/>
              </a:rPr>
              <a:t>for rapid development of maintainable high performance protocol servers &amp; clients</a:t>
            </a:r>
            <a:r>
              <a:rPr lang="en-US" altLang="zh-CN" sz="2400" b="1" dirty="0" smtClean="0">
                <a:solidFill>
                  <a:srgbClr val="FF0000"/>
                </a:solidFill>
                <a:latin typeface="仿宋" panose="02010609060101010101" pitchFamily="49" charset="-122"/>
                <a:ea typeface="仿宋" panose="02010609060101010101" pitchFamily="49" charset="-122"/>
                <a:cs typeface="+mn-ea"/>
                <a:sym typeface="+mn-lt"/>
              </a:rPr>
              <a:t>.</a:t>
            </a:r>
          </a:p>
          <a:p>
            <a:pPr marL="342900" indent="-342900">
              <a:buFont typeface="Wingdings" panose="05000000000000000000" pitchFamily="2" charset="2"/>
              <a:buChar char="Ø"/>
            </a:pP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Netty</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is a NIO client server framework which enables quick and easy development of network applications such as protocol servers and clients. It greatly simplifies and streamlines network programming such as TCP and UDP socket server</a:t>
            </a:r>
            <a:r>
              <a:rPr lang="en-US" altLang="zh-CN" sz="2400" b="1" dirty="0" smtClean="0">
                <a:solidFill>
                  <a:srgbClr val="06080A"/>
                </a:solidFill>
                <a:latin typeface="仿宋" panose="02010609060101010101" pitchFamily="49" charset="-122"/>
                <a:ea typeface="仿宋" panose="02010609060101010101" pitchFamily="49" charset="-122"/>
                <a:cs typeface="+mn-ea"/>
                <a:sym typeface="+mn-lt"/>
              </a:rPr>
              <a:t>.</a:t>
            </a:r>
            <a:endParaRPr lang="en-US" altLang="zh-CN" sz="24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altLang="zh-CN" sz="2400" b="1" dirty="0">
                <a:solidFill>
                  <a:srgbClr val="06080A"/>
                </a:solidFill>
                <a:latin typeface="仿宋" panose="02010609060101010101" pitchFamily="49" charset="-122"/>
                <a:ea typeface="仿宋" panose="02010609060101010101" pitchFamily="49" charset="-122"/>
                <a:cs typeface="+mn-ea"/>
                <a:sym typeface="+mn-lt"/>
              </a:rPr>
              <a:t>'Quick and easy' doesn't mean that a resulting application will suffer from a maintainability or a performance issue.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Netty</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has been designed carefully with the experiences earned from the implementation of a lot of protocols such as FTP, SMTP, HTTP, and various binary and text-based legacy protocols. As a result,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Netty</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has succeeded to find a way to achieve ease of development, performance, stability, and flexibility without a compromise.</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47561493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推荐网站</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
        <p:nvSpPr>
          <p:cNvPr id="5" name="TextBox 50"/>
          <p:cNvSpPr txBox="1"/>
          <p:nvPr/>
        </p:nvSpPr>
        <p:spPr>
          <a:xfrm>
            <a:off x="491498" y="1774040"/>
            <a:ext cx="11619760" cy="3071610"/>
          </a:xfrm>
          <a:prstGeom prst="rect">
            <a:avLst/>
          </a:prstGeom>
          <a:noFill/>
        </p:spPr>
        <p:txBody>
          <a:bodyPr wrap="square" rtlCol="0">
            <a:spAutoFit/>
          </a:bodyPr>
          <a:lstStyle/>
          <a:p>
            <a:pPr marL="457200" indent="-457200">
              <a:spcBef>
                <a:spcPct val="35000"/>
              </a:spcBef>
              <a:buFont typeface="Wingdings" panose="05000000000000000000" pitchFamily="2" charset="2"/>
              <a:buChar char="Ø"/>
            </a:pPr>
            <a:r>
              <a:rPr lang="en-US" altLang="zh-CN" sz="3200" b="1" dirty="0">
                <a:latin typeface="Times New Roman" panose="02020603050405020304" pitchFamily="18" charset="0"/>
                <a:ea typeface="华文仿宋" panose="02010600040101010101" pitchFamily="2" charset="-122"/>
              </a:rPr>
              <a:t>http://www.oodesign.com/</a:t>
            </a:r>
          </a:p>
          <a:p>
            <a:pPr marL="457200" indent="-457200">
              <a:spcBef>
                <a:spcPct val="35000"/>
              </a:spcBef>
              <a:buFont typeface="Wingdings" panose="05000000000000000000" pitchFamily="2" charset="2"/>
              <a:buChar char="Ø"/>
            </a:pPr>
            <a:r>
              <a:rPr lang="en-US" altLang="zh-CN" sz="3200" b="1" dirty="0">
                <a:latin typeface="Times New Roman" panose="02020603050405020304" pitchFamily="18" charset="0"/>
                <a:ea typeface="华文仿宋" panose="02010600040101010101" pitchFamily="2" charset="-122"/>
              </a:rPr>
              <a:t>https://sourcemaking.com/design_patterns/</a:t>
            </a:r>
          </a:p>
          <a:p>
            <a:pPr marL="457200" indent="-457200">
              <a:spcBef>
                <a:spcPct val="35000"/>
              </a:spcBef>
              <a:buFont typeface="Wingdings" panose="05000000000000000000" pitchFamily="2" charset="2"/>
              <a:buChar char="Ø"/>
            </a:pPr>
            <a:r>
              <a:rPr lang="en-US" altLang="zh-CN" sz="3200" b="1" dirty="0">
                <a:latin typeface="Times New Roman" panose="02020603050405020304" pitchFamily="18" charset="0"/>
                <a:ea typeface="华文仿宋" panose="02010600040101010101" pitchFamily="2" charset="-122"/>
              </a:rPr>
              <a:t>http://www.java2s.com/Code/Java/Design-Pattern/CatalogDesign-Pattern.htm</a:t>
            </a:r>
          </a:p>
          <a:p>
            <a:pPr marL="457200" indent="-457200">
              <a:spcBef>
                <a:spcPct val="35000"/>
              </a:spcBef>
              <a:buFont typeface="Wingdings" panose="05000000000000000000" pitchFamily="2" charset="2"/>
              <a:buChar char="Ø"/>
            </a:pPr>
            <a:r>
              <a:rPr lang="en-US" altLang="zh-CN" sz="3200" b="1" dirty="0">
                <a:latin typeface="Times New Roman" panose="02020603050405020304" pitchFamily="18" charset="0"/>
                <a:ea typeface="华文仿宋" panose="02010600040101010101" pitchFamily="2" charset="-122"/>
              </a:rPr>
              <a:t>http://www.tutorialspoint.com/design_pattern/index.htm</a:t>
            </a:r>
            <a:endParaRPr lang="en-US" altLang="zh-CN" sz="3200" b="1" dirty="0" smtClean="0">
              <a:latin typeface="Times New Roman" panose="02020603050405020304" pitchFamily="18" charset="0"/>
              <a:ea typeface="华文仿宋" panose="02010600040101010101" pitchFamily="2" charset="-122"/>
            </a:endParaRPr>
          </a:p>
        </p:txBody>
      </p:sp>
    </p:spTree>
    <p:extLst>
      <p:ext uri="{BB962C8B-B14F-4D97-AF65-F5344CB8AC3E}">
        <p14:creationId xmlns:p14="http://schemas.microsoft.com/office/powerpoint/2010/main" val="139329932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2286000"/>
            <a:ext cx="4953000" cy="2286000"/>
          </a:xfrm>
          <a:prstGeom prst="rect">
            <a:avLst/>
          </a:prstGeom>
        </p:spPr>
      </p:pic>
    </p:spTree>
    <p:extLst>
      <p:ext uri="{BB962C8B-B14F-4D97-AF65-F5344CB8AC3E}">
        <p14:creationId xmlns:p14="http://schemas.microsoft.com/office/powerpoint/2010/main" val="4251974051"/>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600197" y="1107898"/>
            <a:ext cx="6705776" cy="4653348"/>
          </a:xfrm>
          <a:prstGeom prst="rect">
            <a:avLst/>
          </a:prstGeom>
        </p:spPr>
      </p:pic>
    </p:spTree>
    <p:extLst>
      <p:ext uri="{BB962C8B-B14F-4D97-AF65-F5344CB8AC3E}">
        <p14:creationId xmlns:p14="http://schemas.microsoft.com/office/powerpoint/2010/main" val="1472224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Netty</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smtClean="0">
                <a:solidFill>
                  <a:srgbClr val="7030A0"/>
                </a:solidFill>
                <a:latin typeface="仿宋" panose="02010609060101010101" pitchFamily="49" charset="-122"/>
                <a:ea typeface="仿宋" panose="02010609060101010101" pitchFamily="49" charset="-122"/>
                <a:cs typeface="+mn-ea"/>
                <a:sym typeface="+mn-lt"/>
              </a:rPr>
              <a:t>Architecture</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338" y="1207008"/>
            <a:ext cx="7951900" cy="467442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Tree>
    <p:extLst>
      <p:ext uri="{BB962C8B-B14F-4D97-AF65-F5344CB8AC3E}">
        <p14:creationId xmlns:p14="http://schemas.microsoft.com/office/powerpoint/2010/main" val="54332661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Netty</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Logic Architecture</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3" name="图片 2"/>
          <p:cNvPicPr>
            <a:picLocks noChangeAspect="1"/>
          </p:cNvPicPr>
          <p:nvPr/>
        </p:nvPicPr>
        <p:blipFill>
          <a:blip r:embed="rId3"/>
          <a:stretch>
            <a:fillRect/>
          </a:stretch>
        </p:blipFill>
        <p:spPr>
          <a:xfrm>
            <a:off x="1399538" y="1078242"/>
            <a:ext cx="7813639" cy="5545888"/>
          </a:xfrm>
          <a:prstGeom prst="rect">
            <a:avLst/>
          </a:prstGeom>
        </p:spPr>
      </p:pic>
    </p:spTree>
    <p:extLst>
      <p:ext uri="{BB962C8B-B14F-4D97-AF65-F5344CB8AC3E}">
        <p14:creationId xmlns:p14="http://schemas.microsoft.com/office/powerpoint/2010/main" val="205184629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Netty</a:t>
            </a:r>
            <a:r>
              <a:rPr lang="en-US" sz="2800" b="1" dirty="0">
                <a:solidFill>
                  <a:srgbClr val="7030A0"/>
                </a:solidFill>
                <a:latin typeface="仿宋" panose="02010609060101010101" pitchFamily="49" charset="-122"/>
                <a:ea typeface="仿宋" panose="02010609060101010101" pitchFamily="49" charset="-122"/>
                <a:cs typeface="+mn-ea"/>
                <a:sym typeface="+mn-lt"/>
              </a:rPr>
              <a:t> Features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
        <p:nvSpPr>
          <p:cNvPr id="6" name="TextBox 50"/>
          <p:cNvSpPr txBox="1"/>
          <p:nvPr/>
        </p:nvSpPr>
        <p:spPr>
          <a:xfrm>
            <a:off x="265176" y="1219696"/>
            <a:ext cx="11926824" cy="5262979"/>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solidFill>
                  <a:srgbClr val="00B050"/>
                </a:solidFill>
                <a:latin typeface="仿宋" panose="02010609060101010101" pitchFamily="49" charset="-122"/>
                <a:ea typeface="仿宋" panose="02010609060101010101" pitchFamily="49" charset="-122"/>
                <a:cs typeface="+mn-ea"/>
                <a:sym typeface="+mn-lt"/>
              </a:rPr>
              <a:t>Design</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Unified API for various transport types - blocking and non-blocking socket</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Based on a flexible and extensible event model which allows clear separation of concerns</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Highly customizable thread model - single thread, one or more thread pools such as SEDA</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True connectionless datagram socket support (since 3.1</a:t>
            </a:r>
            <a:r>
              <a:rPr lang="en-US" altLang="zh-CN" sz="2400" b="1" dirty="0" smtClean="0">
                <a:latin typeface="仿宋" panose="02010609060101010101" pitchFamily="49" charset="-122"/>
                <a:ea typeface="仿宋" panose="02010609060101010101" pitchFamily="49" charset="-122"/>
                <a:cs typeface="+mn-ea"/>
                <a:sym typeface="+mn-lt"/>
              </a:rPr>
              <a:t>)</a:t>
            </a:r>
            <a:endParaRPr lang="en-US" altLang="zh-CN" sz="2400" b="1" dirty="0">
              <a:latin typeface="仿宋" panose="02010609060101010101" pitchFamily="49" charset="-122"/>
              <a:ea typeface="仿宋" panose="02010609060101010101" pitchFamily="49" charset="-122"/>
              <a:cs typeface="+mn-ea"/>
              <a:sym typeface="+mn-lt"/>
            </a:endParaRPr>
          </a:p>
          <a:p>
            <a:pPr marL="457200" indent="-457200">
              <a:buFont typeface="Wingdings" panose="05000000000000000000" pitchFamily="2" charset="2"/>
              <a:buChar char="Ø"/>
            </a:pPr>
            <a:r>
              <a:rPr lang="en-US" altLang="zh-CN" sz="2400" b="1" dirty="0">
                <a:solidFill>
                  <a:srgbClr val="00B050"/>
                </a:solidFill>
                <a:latin typeface="仿宋" panose="02010609060101010101" pitchFamily="49" charset="-122"/>
                <a:ea typeface="仿宋" panose="02010609060101010101" pitchFamily="49" charset="-122"/>
                <a:cs typeface="+mn-ea"/>
                <a:sym typeface="+mn-lt"/>
              </a:rPr>
              <a:t>Ease of use</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Well-documented Javadoc, user guide and examples</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No additional dependencies, JDK 5 (</a:t>
            </a:r>
            <a:r>
              <a:rPr lang="en-US" altLang="zh-CN" sz="2400" b="1" dirty="0" err="1">
                <a:latin typeface="仿宋" panose="02010609060101010101" pitchFamily="49" charset="-122"/>
                <a:ea typeface="仿宋" panose="02010609060101010101" pitchFamily="49" charset="-122"/>
                <a:cs typeface="+mn-ea"/>
                <a:sym typeface="+mn-lt"/>
              </a:rPr>
              <a:t>Netty</a:t>
            </a:r>
            <a:r>
              <a:rPr lang="en-US" altLang="zh-CN" sz="2400" b="1" dirty="0">
                <a:latin typeface="仿宋" panose="02010609060101010101" pitchFamily="49" charset="-122"/>
                <a:ea typeface="仿宋" panose="02010609060101010101" pitchFamily="49" charset="-122"/>
                <a:cs typeface="+mn-ea"/>
                <a:sym typeface="+mn-lt"/>
              </a:rPr>
              <a:t> 3.x) or 6 (</a:t>
            </a:r>
            <a:r>
              <a:rPr lang="en-US" altLang="zh-CN" sz="2400" b="1" dirty="0" err="1">
                <a:latin typeface="仿宋" panose="02010609060101010101" pitchFamily="49" charset="-122"/>
                <a:ea typeface="仿宋" panose="02010609060101010101" pitchFamily="49" charset="-122"/>
                <a:cs typeface="+mn-ea"/>
                <a:sym typeface="+mn-lt"/>
              </a:rPr>
              <a:t>Netty</a:t>
            </a:r>
            <a:r>
              <a:rPr lang="en-US" altLang="zh-CN" sz="2400" b="1" dirty="0">
                <a:latin typeface="仿宋" panose="02010609060101010101" pitchFamily="49" charset="-122"/>
                <a:ea typeface="仿宋" panose="02010609060101010101" pitchFamily="49" charset="-122"/>
                <a:cs typeface="+mn-ea"/>
                <a:sym typeface="+mn-lt"/>
              </a:rPr>
              <a:t> 4.x) is enough</a:t>
            </a:r>
          </a:p>
          <a:p>
            <a:pPr marL="800100" lvl="1" indent="-342900">
              <a:buFont typeface="Arial" panose="020B0604020202020204" pitchFamily="34" charset="0"/>
              <a:buChar char="•"/>
            </a:pPr>
            <a:r>
              <a:rPr lang="en-US" altLang="zh-CN" sz="2400" b="1" dirty="0">
                <a:latin typeface="仿宋" panose="02010609060101010101" pitchFamily="49" charset="-122"/>
                <a:ea typeface="仿宋" panose="02010609060101010101" pitchFamily="49" charset="-122"/>
                <a:cs typeface="+mn-ea"/>
                <a:sym typeface="+mn-lt"/>
              </a:rPr>
              <a:t>Note: Some components such as HTTP/2 might have more requirements. Please refer to the Requirements page for more information</a:t>
            </a:r>
            <a:r>
              <a:rPr lang="en-US" altLang="zh-CN" sz="2400" b="1" dirty="0" smtClean="0">
                <a:latin typeface="仿宋" panose="02010609060101010101" pitchFamily="49" charset="-122"/>
                <a:ea typeface="仿宋" panose="02010609060101010101" pitchFamily="49" charset="-122"/>
                <a:cs typeface="+mn-ea"/>
                <a:sym typeface="+mn-lt"/>
              </a:rPr>
              <a:t>.</a:t>
            </a:r>
            <a:endParaRPr lang="en-US" altLang="zh-CN" sz="2400" b="1" dirty="0">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23651301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Netty</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H</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istory</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
        <p:nvSpPr>
          <p:cNvPr id="6" name="TextBox 50"/>
          <p:cNvSpPr txBox="1"/>
          <p:nvPr/>
        </p:nvSpPr>
        <p:spPr>
          <a:xfrm>
            <a:off x="265176" y="1219696"/>
            <a:ext cx="11926824" cy="489364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solidFill>
                  <a:srgbClr val="FF0000"/>
                </a:solidFill>
                <a:latin typeface="仿宋" panose="02010609060101010101" pitchFamily="49" charset="-122"/>
                <a:ea typeface="仿宋" panose="02010609060101010101" pitchFamily="49" charset="-122"/>
                <a:cs typeface="+mn-ea"/>
                <a:sym typeface="+mn-lt"/>
              </a:rPr>
              <a:t>2004</a:t>
            </a:r>
            <a:r>
              <a:rPr lang="zh-CN" altLang="en-US" sz="2400" b="1" dirty="0">
                <a:solidFill>
                  <a:srgbClr val="FF0000"/>
                </a:solidFill>
                <a:latin typeface="仿宋" panose="02010609060101010101" pitchFamily="49" charset="-122"/>
                <a:ea typeface="仿宋" panose="02010609060101010101" pitchFamily="49" charset="-122"/>
                <a:cs typeface="+mn-ea"/>
                <a:sym typeface="+mn-lt"/>
              </a:rPr>
              <a:t>年</a:t>
            </a:r>
            <a:r>
              <a:rPr lang="en-US" altLang="zh-CN" sz="2400" b="1" dirty="0">
                <a:solidFill>
                  <a:srgbClr val="FF0000"/>
                </a:solidFill>
                <a:latin typeface="仿宋" panose="02010609060101010101" pitchFamily="49" charset="-122"/>
                <a:ea typeface="仿宋" panose="02010609060101010101" pitchFamily="49" charset="-122"/>
                <a:cs typeface="+mn-ea"/>
                <a:sym typeface="+mn-lt"/>
              </a:rPr>
              <a:t>6</a:t>
            </a:r>
            <a:r>
              <a:rPr lang="zh-CN" altLang="en-US" sz="2400" b="1" dirty="0">
                <a:solidFill>
                  <a:srgbClr val="FF0000"/>
                </a:solidFill>
                <a:latin typeface="仿宋" panose="02010609060101010101" pitchFamily="49" charset="-122"/>
                <a:ea typeface="仿宋" panose="02010609060101010101" pitchFamily="49" charset="-122"/>
                <a:cs typeface="+mn-ea"/>
                <a:sym typeface="+mn-lt"/>
              </a:rPr>
              <a:t>月</a:t>
            </a:r>
            <a:r>
              <a:rPr lang="en-US" altLang="zh-CN" sz="2400" b="1" dirty="0">
                <a:solidFill>
                  <a:srgbClr val="FF0000"/>
                </a:solidFill>
                <a:latin typeface="仿宋" panose="02010609060101010101" pitchFamily="49" charset="-122"/>
                <a:ea typeface="仿宋" panose="02010609060101010101" pitchFamily="49" charset="-122"/>
                <a:cs typeface="+mn-ea"/>
                <a:sym typeface="+mn-lt"/>
              </a:rPr>
              <a:t>Netty2</a:t>
            </a:r>
            <a:r>
              <a:rPr lang="zh-CN" altLang="en-US" sz="2400" b="1" dirty="0" smtClean="0">
                <a:solidFill>
                  <a:srgbClr val="FF0000"/>
                </a:solidFill>
                <a:latin typeface="仿宋" panose="02010609060101010101" pitchFamily="49" charset="-122"/>
                <a:ea typeface="仿宋" panose="02010609060101010101" pitchFamily="49" charset="-122"/>
                <a:cs typeface="+mn-ea"/>
                <a:sym typeface="+mn-lt"/>
              </a:rPr>
              <a:t>发布</a:t>
            </a:r>
            <a:endParaRPr lang="en-US" altLang="zh-CN" sz="2400" b="1" dirty="0" smtClean="0">
              <a:solidFill>
                <a:srgbClr val="FF0000"/>
              </a:solidFill>
              <a:latin typeface="仿宋" panose="02010609060101010101" pitchFamily="49" charset="-122"/>
              <a:ea typeface="仿宋" panose="02010609060101010101" pitchFamily="49" charset="-122"/>
              <a:cs typeface="+mn-ea"/>
              <a:sym typeface="+mn-lt"/>
            </a:endParaRPr>
          </a:p>
          <a:p>
            <a:r>
              <a:rPr lang="en-US" altLang="zh-CN" sz="2400" b="1" dirty="0" smtClean="0">
                <a:latin typeface="仿宋" panose="02010609060101010101" pitchFamily="49" charset="-122"/>
                <a:ea typeface="仿宋" panose="02010609060101010101" pitchFamily="49" charset="-122"/>
                <a:cs typeface="+mn-ea"/>
                <a:sym typeface="+mn-lt"/>
              </a:rPr>
              <a:t>  2004</a:t>
            </a:r>
            <a:r>
              <a:rPr lang="zh-CN" altLang="en-US" sz="2400" b="1" dirty="0">
                <a:latin typeface="仿宋" panose="02010609060101010101" pitchFamily="49" charset="-122"/>
                <a:ea typeface="仿宋" panose="02010609060101010101" pitchFamily="49" charset="-122"/>
                <a:cs typeface="+mn-ea"/>
                <a:sym typeface="+mn-lt"/>
              </a:rPr>
              <a:t>年</a:t>
            </a:r>
            <a:r>
              <a:rPr lang="en-US" altLang="zh-CN" sz="2400" b="1" dirty="0">
                <a:latin typeface="仿宋" panose="02010609060101010101" pitchFamily="49" charset="-122"/>
                <a:ea typeface="仿宋" panose="02010609060101010101" pitchFamily="49" charset="-122"/>
                <a:cs typeface="+mn-ea"/>
                <a:sym typeface="+mn-lt"/>
              </a:rPr>
              <a:t>6</a:t>
            </a:r>
            <a:r>
              <a:rPr lang="zh-CN" altLang="en-US" sz="2400" b="1" dirty="0">
                <a:latin typeface="仿宋" panose="02010609060101010101" pitchFamily="49" charset="-122"/>
                <a:ea typeface="仿宋" panose="02010609060101010101" pitchFamily="49" charset="-122"/>
                <a:cs typeface="+mn-ea"/>
                <a:sym typeface="+mn-lt"/>
              </a:rPr>
              <a:t>月</a:t>
            </a:r>
            <a:r>
              <a:rPr lang="en-US" altLang="zh-CN" sz="2400" b="1" dirty="0">
                <a:latin typeface="仿宋" panose="02010609060101010101" pitchFamily="49" charset="-122"/>
                <a:ea typeface="仿宋" panose="02010609060101010101" pitchFamily="49" charset="-122"/>
                <a:cs typeface="+mn-ea"/>
                <a:sym typeface="+mn-lt"/>
              </a:rPr>
              <a:t>Netty2</a:t>
            </a:r>
            <a:r>
              <a:rPr lang="zh-CN" altLang="en-US" sz="2400" b="1" dirty="0">
                <a:latin typeface="仿宋" panose="02010609060101010101" pitchFamily="49" charset="-122"/>
                <a:ea typeface="仿宋" panose="02010609060101010101" pitchFamily="49" charset="-122"/>
                <a:cs typeface="+mn-ea"/>
                <a:sym typeface="+mn-lt"/>
              </a:rPr>
              <a:t>的</a:t>
            </a:r>
            <a:r>
              <a:rPr lang="en-US" altLang="zh-CN" sz="2400" b="1" dirty="0">
                <a:latin typeface="仿宋" panose="02010609060101010101" pitchFamily="49" charset="-122"/>
                <a:ea typeface="仿宋" panose="02010609060101010101" pitchFamily="49" charset="-122"/>
                <a:cs typeface="+mn-ea"/>
                <a:sym typeface="+mn-lt"/>
              </a:rPr>
              <a:t>1.0</a:t>
            </a:r>
            <a:r>
              <a:rPr lang="zh-CN" altLang="en-US" sz="2400" b="1" dirty="0">
                <a:latin typeface="仿宋" panose="02010609060101010101" pitchFamily="49" charset="-122"/>
                <a:ea typeface="仿宋" panose="02010609060101010101" pitchFamily="49" charset="-122"/>
                <a:cs typeface="+mn-ea"/>
                <a:sym typeface="+mn-lt"/>
              </a:rPr>
              <a:t>版本发布，这是在</a:t>
            </a:r>
            <a:r>
              <a:rPr lang="en-US" altLang="zh-CN" sz="2400" b="1" dirty="0">
                <a:latin typeface="仿宋" panose="02010609060101010101" pitchFamily="49" charset="-122"/>
                <a:ea typeface="仿宋" panose="02010609060101010101" pitchFamily="49" charset="-122"/>
                <a:cs typeface="+mn-ea"/>
                <a:sym typeface="+mn-lt"/>
              </a:rPr>
              <a:t>java</a:t>
            </a:r>
            <a:r>
              <a:rPr lang="zh-CN" altLang="en-US" sz="2400" b="1" dirty="0">
                <a:latin typeface="仿宋" panose="02010609060101010101" pitchFamily="49" charset="-122"/>
                <a:ea typeface="仿宋" panose="02010609060101010101" pitchFamily="49" charset="-122"/>
                <a:cs typeface="+mn-ea"/>
                <a:sym typeface="+mn-lt"/>
              </a:rPr>
              <a:t>社区中第一个基于事件驱动的应用网络框架</a:t>
            </a:r>
            <a:r>
              <a:rPr lang="zh-CN" altLang="en-US" sz="2400" b="1" dirty="0" smtClean="0">
                <a:latin typeface="仿宋" panose="02010609060101010101" pitchFamily="49" charset="-122"/>
                <a:ea typeface="仿宋" panose="02010609060101010101" pitchFamily="49" charset="-122"/>
                <a:cs typeface="+mn-ea"/>
                <a:sym typeface="+mn-lt"/>
              </a:rPr>
              <a:t>。</a:t>
            </a:r>
            <a:endParaRPr lang="en-US" altLang="zh-CN" sz="2400" b="1" dirty="0" smtClean="0">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altLang="zh-CN" sz="2400" b="1" dirty="0">
                <a:solidFill>
                  <a:srgbClr val="FF0000"/>
                </a:solidFill>
                <a:latin typeface="仿宋" panose="02010609060101010101" pitchFamily="49" charset="-122"/>
                <a:ea typeface="仿宋" panose="02010609060101010101" pitchFamily="49" charset="-122"/>
                <a:cs typeface="+mn-ea"/>
                <a:sym typeface="+mn-lt"/>
              </a:rPr>
              <a:t>2005</a:t>
            </a:r>
            <a:r>
              <a:rPr lang="zh-CN" altLang="en-US" sz="2400" b="1" dirty="0">
                <a:solidFill>
                  <a:srgbClr val="FF0000"/>
                </a:solidFill>
                <a:latin typeface="仿宋" panose="02010609060101010101" pitchFamily="49" charset="-122"/>
                <a:ea typeface="仿宋" panose="02010609060101010101" pitchFamily="49" charset="-122"/>
                <a:cs typeface="+mn-ea"/>
                <a:sym typeface="+mn-lt"/>
              </a:rPr>
              <a:t>年</a:t>
            </a:r>
            <a:r>
              <a:rPr lang="en-US" altLang="zh-CN" sz="2400" b="1" dirty="0">
                <a:solidFill>
                  <a:srgbClr val="FF0000"/>
                </a:solidFill>
                <a:latin typeface="仿宋" panose="02010609060101010101" pitchFamily="49" charset="-122"/>
                <a:ea typeface="仿宋" panose="02010609060101010101" pitchFamily="49" charset="-122"/>
                <a:cs typeface="+mn-ea"/>
                <a:sym typeface="+mn-lt"/>
              </a:rPr>
              <a:t>5</a:t>
            </a:r>
            <a:r>
              <a:rPr lang="zh-CN" altLang="en-US" sz="2400" b="1" dirty="0">
                <a:solidFill>
                  <a:srgbClr val="FF0000"/>
                </a:solidFill>
                <a:latin typeface="仿宋" panose="02010609060101010101" pitchFamily="49" charset="-122"/>
                <a:ea typeface="仿宋" panose="02010609060101010101" pitchFamily="49" charset="-122"/>
                <a:cs typeface="+mn-ea"/>
                <a:sym typeface="+mn-lt"/>
              </a:rPr>
              <a:t>月</a:t>
            </a:r>
            <a:r>
              <a:rPr lang="en-US" altLang="zh-CN" sz="2400" b="1" dirty="0">
                <a:solidFill>
                  <a:srgbClr val="FF0000"/>
                </a:solidFill>
                <a:latin typeface="仿宋" panose="02010609060101010101" pitchFamily="49" charset="-122"/>
                <a:ea typeface="仿宋" panose="02010609060101010101" pitchFamily="49" charset="-122"/>
                <a:cs typeface="+mn-ea"/>
                <a:sym typeface="+mn-lt"/>
              </a:rPr>
              <a:t>Mina</a:t>
            </a:r>
            <a:r>
              <a:rPr lang="zh-CN" altLang="en-US" sz="2400" b="1" dirty="0" smtClean="0">
                <a:solidFill>
                  <a:srgbClr val="FF0000"/>
                </a:solidFill>
                <a:latin typeface="仿宋" panose="02010609060101010101" pitchFamily="49" charset="-122"/>
                <a:ea typeface="仿宋" panose="02010609060101010101" pitchFamily="49" charset="-122"/>
                <a:cs typeface="+mn-ea"/>
                <a:sym typeface="+mn-lt"/>
              </a:rPr>
              <a:t>发布</a:t>
            </a:r>
            <a:endParaRPr lang="en-US" altLang="zh-CN" sz="2400" b="1" dirty="0" smtClean="0">
              <a:solidFill>
                <a:srgbClr val="FF0000"/>
              </a:solidFill>
              <a:latin typeface="仿宋" panose="02010609060101010101" pitchFamily="49" charset="-122"/>
              <a:ea typeface="仿宋" panose="02010609060101010101" pitchFamily="49" charset="-122"/>
              <a:cs typeface="+mn-ea"/>
              <a:sym typeface="+mn-lt"/>
            </a:endParaRPr>
          </a:p>
          <a:p>
            <a:r>
              <a:rPr lang="en-US" altLang="zh-CN" sz="2400" b="1" dirty="0">
                <a:latin typeface="仿宋" panose="02010609060101010101" pitchFamily="49" charset="-122"/>
                <a:ea typeface="仿宋" panose="02010609060101010101" pitchFamily="49" charset="-122"/>
                <a:cs typeface="+mn-ea"/>
                <a:sym typeface="+mn-lt"/>
              </a:rPr>
              <a:t>  2005</a:t>
            </a:r>
            <a:r>
              <a:rPr lang="zh-CN" altLang="en-US" sz="2400" b="1" dirty="0">
                <a:latin typeface="仿宋" panose="02010609060101010101" pitchFamily="49" charset="-122"/>
                <a:ea typeface="仿宋" panose="02010609060101010101" pitchFamily="49" charset="-122"/>
                <a:cs typeface="+mn-ea"/>
                <a:sym typeface="+mn-lt"/>
              </a:rPr>
              <a:t>年</a:t>
            </a:r>
            <a:r>
              <a:rPr lang="en-US" altLang="zh-CN" sz="2400" b="1" dirty="0">
                <a:latin typeface="仿宋" panose="02010609060101010101" pitchFamily="49" charset="-122"/>
                <a:ea typeface="仿宋" panose="02010609060101010101" pitchFamily="49" charset="-122"/>
                <a:cs typeface="+mn-ea"/>
                <a:sym typeface="+mn-lt"/>
              </a:rPr>
              <a:t>5</a:t>
            </a:r>
            <a:r>
              <a:rPr lang="zh-CN" altLang="en-US" sz="2400" b="1" dirty="0">
                <a:latin typeface="仿宋" panose="02010609060101010101" pitchFamily="49" charset="-122"/>
                <a:ea typeface="仿宋" panose="02010609060101010101" pitchFamily="49" charset="-122"/>
                <a:cs typeface="+mn-ea"/>
                <a:sym typeface="+mn-lt"/>
              </a:rPr>
              <a:t>月官方发布了第一个版本</a:t>
            </a:r>
            <a:r>
              <a:rPr lang="en-US" altLang="zh-CN" sz="2400" b="1" dirty="0">
                <a:latin typeface="仿宋" panose="02010609060101010101" pitchFamily="49" charset="-122"/>
                <a:ea typeface="仿宋" panose="02010609060101010101" pitchFamily="49" charset="-122"/>
                <a:cs typeface="+mn-ea"/>
                <a:sym typeface="+mn-lt"/>
              </a:rPr>
              <a:t>mina 0.7.1</a:t>
            </a:r>
            <a:r>
              <a:rPr lang="zh-CN" altLang="en-US" sz="2400" b="1" dirty="0">
                <a:latin typeface="仿宋" panose="02010609060101010101" pitchFamily="49" charset="-122"/>
                <a:ea typeface="仿宋" panose="02010609060101010101" pitchFamily="49" charset="-122"/>
                <a:cs typeface="+mn-ea"/>
                <a:sym typeface="+mn-lt"/>
              </a:rPr>
              <a:t>，并在</a:t>
            </a:r>
            <a:r>
              <a:rPr lang="en-US" altLang="zh-CN" sz="2400" b="1" dirty="0" err="1">
                <a:latin typeface="仿宋" panose="02010609060101010101" pitchFamily="49" charset="-122"/>
                <a:ea typeface="仿宋" panose="02010609060101010101" pitchFamily="49" charset="-122"/>
                <a:cs typeface="+mn-ea"/>
                <a:sym typeface="+mn-lt"/>
              </a:rPr>
              <a:t>ApacheDS</a:t>
            </a:r>
            <a:r>
              <a:rPr lang="en-US" altLang="zh-CN" sz="2400" b="1" dirty="0">
                <a:latin typeface="仿宋" panose="02010609060101010101" pitchFamily="49" charset="-122"/>
                <a:ea typeface="仿宋" panose="02010609060101010101" pitchFamily="49" charset="-122"/>
                <a:cs typeface="+mn-ea"/>
                <a:sym typeface="+mn-lt"/>
              </a:rPr>
              <a:t> </a:t>
            </a:r>
            <a:r>
              <a:rPr lang="zh-CN" altLang="en-US" sz="2400" b="1" dirty="0">
                <a:latin typeface="仿宋" panose="02010609060101010101" pitchFamily="49" charset="-122"/>
                <a:ea typeface="仿宋" panose="02010609060101010101" pitchFamily="49" charset="-122"/>
                <a:cs typeface="+mn-ea"/>
                <a:sym typeface="+mn-lt"/>
              </a:rPr>
              <a:t>项目中使用</a:t>
            </a:r>
            <a:r>
              <a:rPr lang="zh-CN" altLang="en-US" sz="2400" b="1" dirty="0" smtClean="0">
                <a:latin typeface="仿宋" panose="02010609060101010101" pitchFamily="49" charset="-122"/>
                <a:ea typeface="仿宋" panose="02010609060101010101" pitchFamily="49" charset="-122"/>
                <a:cs typeface="+mn-ea"/>
                <a:sym typeface="+mn-lt"/>
              </a:rPr>
              <a:t>。</a:t>
            </a:r>
            <a:endParaRPr lang="en-US" altLang="zh-CN" sz="2400" b="1" dirty="0" smtClean="0">
              <a:latin typeface="仿宋" panose="02010609060101010101" pitchFamily="49" charset="-122"/>
              <a:ea typeface="仿宋" panose="02010609060101010101" pitchFamily="49" charset="-122"/>
              <a:cs typeface="+mn-ea"/>
              <a:sym typeface="+mn-lt"/>
            </a:endParaRPr>
          </a:p>
          <a:p>
            <a:r>
              <a:rPr lang="en-US" altLang="zh-CN" sz="2400" b="1" dirty="0">
                <a:latin typeface="仿宋" panose="02010609060101010101" pitchFamily="49" charset="-122"/>
                <a:ea typeface="仿宋" panose="02010609060101010101" pitchFamily="49" charset="-122"/>
                <a:cs typeface="+mn-ea"/>
                <a:sym typeface="+mn-lt"/>
              </a:rPr>
              <a:t> </a:t>
            </a:r>
            <a:r>
              <a:rPr lang="en-US" altLang="zh-CN" sz="2400" b="1" dirty="0" smtClean="0">
                <a:latin typeface="仿宋" panose="02010609060101010101" pitchFamily="49" charset="-122"/>
                <a:ea typeface="仿宋" panose="02010609060101010101" pitchFamily="49" charset="-122"/>
                <a:cs typeface="+mn-ea"/>
                <a:sym typeface="+mn-lt"/>
              </a:rPr>
              <a:t> 2006</a:t>
            </a:r>
            <a:r>
              <a:rPr lang="zh-CN" altLang="en-US" sz="2400" b="1" dirty="0">
                <a:latin typeface="仿宋" panose="02010609060101010101" pitchFamily="49" charset="-122"/>
                <a:ea typeface="仿宋" panose="02010609060101010101" pitchFamily="49" charset="-122"/>
                <a:cs typeface="+mn-ea"/>
                <a:sym typeface="+mn-lt"/>
              </a:rPr>
              <a:t>年</a:t>
            </a:r>
            <a:r>
              <a:rPr lang="en-US" altLang="zh-CN" sz="2400" b="1" dirty="0">
                <a:latin typeface="仿宋" panose="02010609060101010101" pitchFamily="49" charset="-122"/>
                <a:ea typeface="仿宋" panose="02010609060101010101" pitchFamily="49" charset="-122"/>
                <a:cs typeface="+mn-ea"/>
                <a:sym typeface="+mn-lt"/>
              </a:rPr>
              <a:t>10</a:t>
            </a:r>
            <a:r>
              <a:rPr lang="zh-CN" altLang="en-US" sz="2400" b="1" dirty="0">
                <a:latin typeface="仿宋" panose="02010609060101010101" pitchFamily="49" charset="-122"/>
                <a:ea typeface="仿宋" panose="02010609060101010101" pitchFamily="49" charset="-122"/>
                <a:cs typeface="+mn-ea"/>
                <a:sym typeface="+mn-lt"/>
              </a:rPr>
              <a:t>月</a:t>
            </a:r>
            <a:r>
              <a:rPr lang="en-US" altLang="zh-CN" sz="2400" b="1" dirty="0">
                <a:latin typeface="仿宋" panose="02010609060101010101" pitchFamily="49" charset="-122"/>
                <a:ea typeface="仿宋" panose="02010609060101010101" pitchFamily="49" charset="-122"/>
                <a:cs typeface="+mn-ea"/>
                <a:sym typeface="+mn-lt"/>
              </a:rPr>
              <a:t>Mina</a:t>
            </a:r>
            <a:r>
              <a:rPr lang="zh-CN" altLang="en-US" sz="2400" b="1" dirty="0">
                <a:latin typeface="仿宋" panose="02010609060101010101" pitchFamily="49" charset="-122"/>
                <a:ea typeface="仿宋" panose="02010609060101010101" pitchFamily="49" charset="-122"/>
                <a:cs typeface="+mn-ea"/>
                <a:sym typeface="+mn-lt"/>
              </a:rPr>
              <a:t>发布</a:t>
            </a:r>
            <a:r>
              <a:rPr lang="en-US" altLang="zh-CN" sz="2400" b="1" dirty="0">
                <a:latin typeface="仿宋" panose="02010609060101010101" pitchFamily="49" charset="-122"/>
                <a:ea typeface="仿宋" panose="02010609060101010101" pitchFamily="49" charset="-122"/>
                <a:cs typeface="+mn-ea"/>
                <a:sym typeface="+mn-lt"/>
              </a:rPr>
              <a:t>1.0.0</a:t>
            </a:r>
            <a:r>
              <a:rPr lang="zh-CN" altLang="en-US" sz="2400" b="1" dirty="0">
                <a:latin typeface="仿宋" panose="02010609060101010101" pitchFamily="49" charset="-122"/>
                <a:ea typeface="仿宋" panose="02010609060101010101" pitchFamily="49" charset="-122"/>
                <a:cs typeface="+mn-ea"/>
                <a:sym typeface="+mn-lt"/>
              </a:rPr>
              <a:t>版本</a:t>
            </a:r>
            <a:r>
              <a:rPr lang="zh-CN" altLang="en-US" sz="2400" b="1" dirty="0" smtClean="0">
                <a:latin typeface="仿宋" panose="02010609060101010101" pitchFamily="49" charset="-122"/>
                <a:ea typeface="仿宋" panose="02010609060101010101" pitchFamily="49" charset="-122"/>
                <a:cs typeface="+mn-ea"/>
                <a:sym typeface="+mn-lt"/>
              </a:rPr>
              <a:t>。</a:t>
            </a:r>
            <a:endParaRPr lang="en-US" altLang="zh-CN" sz="2400" b="1" dirty="0" smtClean="0">
              <a:latin typeface="仿宋" panose="02010609060101010101" pitchFamily="49" charset="-122"/>
              <a:ea typeface="仿宋" panose="02010609060101010101" pitchFamily="49" charset="-122"/>
              <a:cs typeface="+mn-ea"/>
              <a:sym typeface="+mn-lt"/>
            </a:endParaRPr>
          </a:p>
          <a:p>
            <a:r>
              <a:rPr lang="en-US" altLang="zh-CN" sz="2400" b="1" dirty="0">
                <a:latin typeface="仿宋" panose="02010609060101010101" pitchFamily="49" charset="-122"/>
                <a:ea typeface="仿宋" panose="02010609060101010101" pitchFamily="49" charset="-122"/>
                <a:cs typeface="+mn-ea"/>
                <a:sym typeface="+mn-lt"/>
              </a:rPr>
              <a:t> </a:t>
            </a:r>
            <a:r>
              <a:rPr lang="en-US" altLang="zh-CN" sz="2400" b="1" dirty="0" smtClean="0">
                <a:latin typeface="仿宋" panose="02010609060101010101" pitchFamily="49" charset="-122"/>
                <a:ea typeface="仿宋" panose="02010609060101010101" pitchFamily="49" charset="-122"/>
                <a:cs typeface="+mn-ea"/>
                <a:sym typeface="+mn-lt"/>
              </a:rPr>
              <a:t> 2010</a:t>
            </a:r>
            <a:r>
              <a:rPr lang="zh-CN" altLang="en-US" sz="2400" b="1" dirty="0">
                <a:latin typeface="仿宋" panose="02010609060101010101" pitchFamily="49" charset="-122"/>
                <a:ea typeface="仿宋" panose="02010609060101010101" pitchFamily="49" charset="-122"/>
                <a:cs typeface="+mn-ea"/>
                <a:sym typeface="+mn-lt"/>
              </a:rPr>
              <a:t>年</a:t>
            </a:r>
            <a:r>
              <a:rPr lang="en-US" altLang="zh-CN" sz="2400" b="1" dirty="0">
                <a:latin typeface="仿宋" panose="02010609060101010101" pitchFamily="49" charset="-122"/>
                <a:ea typeface="仿宋" panose="02010609060101010101" pitchFamily="49" charset="-122"/>
                <a:cs typeface="+mn-ea"/>
                <a:sym typeface="+mn-lt"/>
              </a:rPr>
              <a:t>9</a:t>
            </a:r>
            <a:r>
              <a:rPr lang="zh-CN" altLang="en-US" sz="2400" b="1" dirty="0">
                <a:latin typeface="仿宋" panose="02010609060101010101" pitchFamily="49" charset="-122"/>
                <a:ea typeface="仿宋" panose="02010609060101010101" pitchFamily="49" charset="-122"/>
                <a:cs typeface="+mn-ea"/>
                <a:sym typeface="+mn-lt"/>
              </a:rPr>
              <a:t>月</a:t>
            </a:r>
            <a:r>
              <a:rPr lang="en-US" altLang="zh-CN" sz="2400" b="1" dirty="0">
                <a:latin typeface="仿宋" panose="02010609060101010101" pitchFamily="49" charset="-122"/>
                <a:ea typeface="仿宋" panose="02010609060101010101" pitchFamily="49" charset="-122"/>
                <a:cs typeface="+mn-ea"/>
                <a:sym typeface="+mn-lt"/>
              </a:rPr>
              <a:t>Mina</a:t>
            </a:r>
            <a:r>
              <a:rPr lang="zh-CN" altLang="en-US" sz="2400" b="1" dirty="0">
                <a:latin typeface="仿宋" panose="02010609060101010101" pitchFamily="49" charset="-122"/>
                <a:ea typeface="仿宋" panose="02010609060101010101" pitchFamily="49" charset="-122"/>
                <a:cs typeface="+mn-ea"/>
                <a:sym typeface="+mn-lt"/>
              </a:rPr>
              <a:t>发布</a:t>
            </a:r>
            <a:r>
              <a:rPr lang="en-US" altLang="zh-CN" sz="2400" b="1" dirty="0">
                <a:latin typeface="仿宋" panose="02010609060101010101" pitchFamily="49" charset="-122"/>
                <a:ea typeface="仿宋" panose="02010609060101010101" pitchFamily="49" charset="-122"/>
                <a:cs typeface="+mn-ea"/>
                <a:sym typeface="+mn-lt"/>
              </a:rPr>
              <a:t>2.0.0</a:t>
            </a:r>
            <a:r>
              <a:rPr lang="zh-CN" altLang="en-US" sz="2400" b="1" dirty="0">
                <a:latin typeface="仿宋" panose="02010609060101010101" pitchFamily="49" charset="-122"/>
                <a:ea typeface="仿宋" panose="02010609060101010101" pitchFamily="49" charset="-122"/>
                <a:cs typeface="+mn-ea"/>
                <a:sym typeface="+mn-lt"/>
              </a:rPr>
              <a:t>版本</a:t>
            </a:r>
            <a:r>
              <a:rPr lang="zh-CN" altLang="en-US" sz="2400" b="1" dirty="0" smtClean="0">
                <a:latin typeface="仿宋" panose="02010609060101010101" pitchFamily="49" charset="-122"/>
                <a:ea typeface="仿宋" panose="02010609060101010101" pitchFamily="49" charset="-122"/>
                <a:cs typeface="+mn-ea"/>
                <a:sym typeface="+mn-lt"/>
              </a:rPr>
              <a:t>。</a:t>
            </a:r>
            <a:endParaRPr lang="en-US" altLang="zh-CN" sz="2400" b="1" dirty="0" smtClean="0">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altLang="zh-CN" sz="2400" b="1" dirty="0">
                <a:solidFill>
                  <a:srgbClr val="FF0000"/>
                </a:solidFill>
                <a:latin typeface="仿宋" panose="02010609060101010101" pitchFamily="49" charset="-122"/>
                <a:ea typeface="仿宋" panose="02010609060101010101" pitchFamily="49" charset="-122"/>
                <a:cs typeface="+mn-ea"/>
                <a:sym typeface="+mn-lt"/>
              </a:rPr>
              <a:t>2008</a:t>
            </a:r>
            <a:r>
              <a:rPr lang="zh-CN" altLang="en-US" sz="2400" b="1" dirty="0">
                <a:solidFill>
                  <a:srgbClr val="FF0000"/>
                </a:solidFill>
                <a:latin typeface="仿宋" panose="02010609060101010101" pitchFamily="49" charset="-122"/>
                <a:ea typeface="仿宋" panose="02010609060101010101" pitchFamily="49" charset="-122"/>
                <a:cs typeface="+mn-ea"/>
                <a:sym typeface="+mn-lt"/>
              </a:rPr>
              <a:t>年</a:t>
            </a:r>
            <a:r>
              <a:rPr lang="en-US" altLang="zh-CN" sz="2400" b="1" dirty="0">
                <a:solidFill>
                  <a:srgbClr val="FF0000"/>
                </a:solidFill>
                <a:latin typeface="仿宋" panose="02010609060101010101" pitchFamily="49" charset="-122"/>
                <a:ea typeface="仿宋" panose="02010609060101010101" pitchFamily="49" charset="-122"/>
                <a:cs typeface="+mn-ea"/>
                <a:sym typeface="+mn-lt"/>
              </a:rPr>
              <a:t>Netty3</a:t>
            </a:r>
            <a:r>
              <a:rPr lang="zh-CN" altLang="en-US" sz="2400" b="1" dirty="0" smtClean="0">
                <a:solidFill>
                  <a:srgbClr val="FF0000"/>
                </a:solidFill>
                <a:latin typeface="仿宋" panose="02010609060101010101" pitchFamily="49" charset="-122"/>
                <a:ea typeface="仿宋" panose="02010609060101010101" pitchFamily="49" charset="-122"/>
                <a:cs typeface="+mn-ea"/>
                <a:sym typeface="+mn-lt"/>
              </a:rPr>
              <a:t>发布</a:t>
            </a:r>
            <a:endParaRPr lang="en-US" altLang="zh-CN" sz="2400" b="1" dirty="0" smtClean="0">
              <a:solidFill>
                <a:srgbClr val="FF0000"/>
              </a:solidFill>
              <a:latin typeface="仿宋" panose="02010609060101010101" pitchFamily="49" charset="-122"/>
              <a:ea typeface="仿宋" panose="02010609060101010101" pitchFamily="49" charset="-122"/>
              <a:cs typeface="+mn-ea"/>
              <a:sym typeface="+mn-lt"/>
            </a:endParaRPr>
          </a:p>
          <a:p>
            <a:r>
              <a:rPr lang="en-US" altLang="zh-CN" sz="2400" b="1" dirty="0">
                <a:latin typeface="仿宋" panose="02010609060101010101" pitchFamily="49" charset="-122"/>
                <a:ea typeface="仿宋" panose="02010609060101010101" pitchFamily="49" charset="-122"/>
                <a:cs typeface="+mn-ea"/>
                <a:sym typeface="+mn-lt"/>
              </a:rPr>
              <a:t> </a:t>
            </a:r>
            <a:r>
              <a:rPr lang="en-US" altLang="zh-CN" sz="2400" b="1" dirty="0">
                <a:latin typeface="仿宋" panose="02010609060101010101" pitchFamily="49" charset="-122"/>
                <a:ea typeface="仿宋" panose="02010609060101010101" pitchFamily="49" charset="-122"/>
                <a:cs typeface="+mn-ea"/>
                <a:sym typeface="+mn-lt"/>
              </a:rPr>
              <a:t> 2008</a:t>
            </a:r>
            <a:r>
              <a:rPr lang="zh-CN" altLang="en-US" sz="2400" b="1" dirty="0">
                <a:latin typeface="仿宋" panose="02010609060101010101" pitchFamily="49" charset="-122"/>
                <a:ea typeface="仿宋" panose="02010609060101010101" pitchFamily="49" charset="-122"/>
                <a:cs typeface="+mn-ea"/>
                <a:sym typeface="+mn-lt"/>
              </a:rPr>
              <a:t>年</a:t>
            </a:r>
            <a:r>
              <a:rPr lang="en-US" altLang="zh-CN" sz="2400" b="1" dirty="0">
                <a:latin typeface="仿宋" panose="02010609060101010101" pitchFamily="49" charset="-122"/>
                <a:ea typeface="仿宋" panose="02010609060101010101" pitchFamily="49" charset="-122"/>
                <a:cs typeface="+mn-ea"/>
                <a:sym typeface="+mn-lt"/>
              </a:rPr>
              <a:t>10</a:t>
            </a:r>
            <a:r>
              <a:rPr lang="zh-CN" altLang="en-US" sz="2400" b="1" dirty="0">
                <a:latin typeface="仿宋" panose="02010609060101010101" pitchFamily="49" charset="-122"/>
                <a:ea typeface="仿宋" panose="02010609060101010101" pitchFamily="49" charset="-122"/>
                <a:cs typeface="+mn-ea"/>
                <a:sym typeface="+mn-lt"/>
              </a:rPr>
              <a:t>月</a:t>
            </a:r>
            <a:r>
              <a:rPr lang="en-US" altLang="zh-CN" sz="2400" b="1" dirty="0" err="1">
                <a:latin typeface="仿宋" panose="02010609060101010101" pitchFamily="49" charset="-122"/>
                <a:ea typeface="仿宋" panose="02010609060101010101" pitchFamily="49" charset="-122"/>
                <a:cs typeface="+mn-ea"/>
                <a:sym typeface="+mn-lt"/>
              </a:rPr>
              <a:t>jboss</a:t>
            </a:r>
            <a:r>
              <a:rPr lang="zh-CN" altLang="en-US" sz="2400" b="1" dirty="0">
                <a:latin typeface="仿宋" panose="02010609060101010101" pitchFamily="49" charset="-122"/>
                <a:ea typeface="仿宋" panose="02010609060101010101" pitchFamily="49" charset="-122"/>
                <a:cs typeface="+mn-ea"/>
                <a:sym typeface="+mn-lt"/>
              </a:rPr>
              <a:t>发布</a:t>
            </a:r>
            <a:r>
              <a:rPr lang="en-US" altLang="zh-CN" sz="2400" b="1" dirty="0">
                <a:latin typeface="仿宋" panose="02010609060101010101" pitchFamily="49" charset="-122"/>
                <a:ea typeface="仿宋" panose="02010609060101010101" pitchFamily="49" charset="-122"/>
                <a:cs typeface="+mn-ea"/>
                <a:sym typeface="+mn-lt"/>
              </a:rPr>
              <a:t>Netty3.0.0</a:t>
            </a:r>
            <a:r>
              <a:rPr lang="zh-CN" altLang="en-US" sz="2400" b="1" dirty="0">
                <a:latin typeface="仿宋" panose="02010609060101010101" pitchFamily="49" charset="-122"/>
                <a:ea typeface="仿宋" panose="02010609060101010101" pitchFamily="49" charset="-122"/>
                <a:cs typeface="+mn-ea"/>
                <a:sym typeface="+mn-lt"/>
              </a:rPr>
              <a:t>版本</a:t>
            </a:r>
            <a:r>
              <a:rPr lang="zh-CN" altLang="en-US" sz="2400" b="1" dirty="0" smtClean="0">
                <a:latin typeface="仿宋" panose="02010609060101010101" pitchFamily="49" charset="-122"/>
                <a:ea typeface="仿宋" panose="02010609060101010101" pitchFamily="49" charset="-122"/>
                <a:cs typeface="+mn-ea"/>
                <a:sym typeface="+mn-lt"/>
              </a:rPr>
              <a:t>。</a:t>
            </a:r>
            <a:endParaRPr lang="en-US" altLang="zh-CN" sz="2400" b="1" dirty="0" smtClean="0">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altLang="zh-CN" sz="2400" b="1" dirty="0">
                <a:solidFill>
                  <a:srgbClr val="FF0000"/>
                </a:solidFill>
                <a:latin typeface="仿宋" panose="02010609060101010101" pitchFamily="49" charset="-122"/>
                <a:ea typeface="仿宋" panose="02010609060101010101" pitchFamily="49" charset="-122"/>
                <a:cs typeface="+mn-ea"/>
                <a:sym typeface="+mn-lt"/>
              </a:rPr>
              <a:t>2013</a:t>
            </a:r>
            <a:r>
              <a:rPr lang="zh-CN" altLang="en-US" sz="2400" b="1" dirty="0">
                <a:solidFill>
                  <a:srgbClr val="FF0000"/>
                </a:solidFill>
                <a:latin typeface="仿宋" panose="02010609060101010101" pitchFamily="49" charset="-122"/>
                <a:ea typeface="仿宋" panose="02010609060101010101" pitchFamily="49" charset="-122"/>
                <a:cs typeface="+mn-ea"/>
                <a:sym typeface="+mn-lt"/>
              </a:rPr>
              <a:t>年</a:t>
            </a:r>
            <a:r>
              <a:rPr lang="en-US" altLang="zh-CN" sz="2400" b="1" dirty="0">
                <a:solidFill>
                  <a:srgbClr val="FF0000"/>
                </a:solidFill>
                <a:latin typeface="仿宋" panose="02010609060101010101" pitchFamily="49" charset="-122"/>
                <a:ea typeface="仿宋" panose="02010609060101010101" pitchFamily="49" charset="-122"/>
                <a:cs typeface="+mn-ea"/>
                <a:sym typeface="+mn-lt"/>
              </a:rPr>
              <a:t>Netty4</a:t>
            </a:r>
            <a:r>
              <a:rPr lang="zh-CN" altLang="en-US" sz="2400" b="1" dirty="0" smtClean="0">
                <a:solidFill>
                  <a:srgbClr val="FF0000"/>
                </a:solidFill>
                <a:latin typeface="仿宋" panose="02010609060101010101" pitchFamily="49" charset="-122"/>
                <a:ea typeface="仿宋" panose="02010609060101010101" pitchFamily="49" charset="-122"/>
                <a:cs typeface="+mn-ea"/>
                <a:sym typeface="+mn-lt"/>
              </a:rPr>
              <a:t>发布</a:t>
            </a:r>
            <a:endParaRPr lang="en-US" altLang="zh-CN" sz="2400" b="1" dirty="0" smtClean="0">
              <a:solidFill>
                <a:srgbClr val="FF0000"/>
              </a:solidFill>
              <a:latin typeface="仿宋" panose="02010609060101010101" pitchFamily="49" charset="-122"/>
              <a:ea typeface="仿宋" panose="02010609060101010101" pitchFamily="49" charset="-122"/>
              <a:cs typeface="+mn-ea"/>
              <a:sym typeface="+mn-lt"/>
            </a:endParaRPr>
          </a:p>
          <a:p>
            <a:r>
              <a:rPr lang="en-US" altLang="zh-CN" sz="2400" b="1" dirty="0">
                <a:latin typeface="仿宋" panose="02010609060101010101" pitchFamily="49" charset="-122"/>
                <a:ea typeface="仿宋" panose="02010609060101010101" pitchFamily="49" charset="-122"/>
                <a:cs typeface="+mn-ea"/>
                <a:sym typeface="+mn-lt"/>
              </a:rPr>
              <a:t> </a:t>
            </a:r>
            <a:r>
              <a:rPr lang="en-US" altLang="zh-CN" sz="2400" b="1" dirty="0">
                <a:latin typeface="仿宋" panose="02010609060101010101" pitchFamily="49" charset="-122"/>
                <a:ea typeface="仿宋" panose="02010609060101010101" pitchFamily="49" charset="-122"/>
                <a:cs typeface="+mn-ea"/>
                <a:sym typeface="+mn-lt"/>
              </a:rPr>
              <a:t> 2013</a:t>
            </a:r>
            <a:r>
              <a:rPr lang="zh-CN" altLang="en-US" sz="2400" b="1" dirty="0">
                <a:latin typeface="仿宋" panose="02010609060101010101" pitchFamily="49" charset="-122"/>
                <a:ea typeface="仿宋" panose="02010609060101010101" pitchFamily="49" charset="-122"/>
                <a:cs typeface="+mn-ea"/>
                <a:sym typeface="+mn-lt"/>
              </a:rPr>
              <a:t>年</a:t>
            </a:r>
            <a:r>
              <a:rPr lang="en-US" altLang="zh-CN" sz="2400" b="1" dirty="0">
                <a:latin typeface="仿宋" panose="02010609060101010101" pitchFamily="49" charset="-122"/>
                <a:ea typeface="仿宋" panose="02010609060101010101" pitchFamily="49" charset="-122"/>
                <a:cs typeface="+mn-ea"/>
                <a:sym typeface="+mn-lt"/>
              </a:rPr>
              <a:t>7</a:t>
            </a:r>
            <a:r>
              <a:rPr lang="zh-CN" altLang="en-US" sz="2400" b="1" dirty="0">
                <a:latin typeface="仿宋" panose="02010609060101010101" pitchFamily="49" charset="-122"/>
                <a:ea typeface="仿宋" panose="02010609060101010101" pitchFamily="49" charset="-122"/>
                <a:cs typeface="+mn-ea"/>
                <a:sym typeface="+mn-lt"/>
              </a:rPr>
              <a:t>月</a:t>
            </a:r>
            <a:r>
              <a:rPr lang="en-US" altLang="zh-CN" sz="2400" b="1" dirty="0" err="1">
                <a:latin typeface="仿宋" panose="02010609060101010101" pitchFamily="49" charset="-122"/>
                <a:ea typeface="仿宋" panose="02010609060101010101" pitchFamily="49" charset="-122"/>
                <a:cs typeface="+mn-ea"/>
                <a:sym typeface="+mn-lt"/>
              </a:rPr>
              <a:t>Netty</a:t>
            </a:r>
            <a:r>
              <a:rPr lang="zh-CN" altLang="en-US" sz="2400" b="1" dirty="0">
                <a:latin typeface="仿宋" panose="02010609060101010101" pitchFamily="49" charset="-122"/>
                <a:ea typeface="仿宋" panose="02010609060101010101" pitchFamily="49" charset="-122"/>
                <a:cs typeface="+mn-ea"/>
                <a:sym typeface="+mn-lt"/>
              </a:rPr>
              <a:t>（</a:t>
            </a:r>
            <a:r>
              <a:rPr lang="en-US" altLang="zh-CN" sz="2400" b="1" dirty="0">
                <a:latin typeface="仿宋" panose="02010609060101010101" pitchFamily="49" charset="-122"/>
                <a:ea typeface="仿宋" panose="02010609060101010101" pitchFamily="49" charset="-122"/>
                <a:cs typeface="+mn-ea"/>
                <a:sym typeface="+mn-lt"/>
              </a:rPr>
              <a:t>netty.io</a:t>
            </a:r>
            <a:r>
              <a:rPr lang="zh-CN" altLang="en-US" sz="2400" b="1" dirty="0">
                <a:latin typeface="仿宋" panose="02010609060101010101" pitchFamily="49" charset="-122"/>
                <a:ea typeface="仿宋" panose="02010609060101010101" pitchFamily="49" charset="-122"/>
                <a:cs typeface="+mn-ea"/>
                <a:sym typeface="+mn-lt"/>
              </a:rPr>
              <a:t>）发布</a:t>
            </a:r>
            <a:r>
              <a:rPr lang="en-US" altLang="zh-CN" sz="2400" b="1" dirty="0">
                <a:latin typeface="仿宋" panose="02010609060101010101" pitchFamily="49" charset="-122"/>
                <a:ea typeface="仿宋" panose="02010609060101010101" pitchFamily="49" charset="-122"/>
                <a:cs typeface="+mn-ea"/>
                <a:sym typeface="+mn-lt"/>
              </a:rPr>
              <a:t>4.0.0</a:t>
            </a:r>
            <a:r>
              <a:rPr lang="zh-CN" altLang="en-US" sz="2400" b="1" dirty="0">
                <a:latin typeface="仿宋" panose="02010609060101010101" pitchFamily="49" charset="-122"/>
                <a:ea typeface="仿宋" panose="02010609060101010101" pitchFamily="49" charset="-122"/>
                <a:cs typeface="+mn-ea"/>
                <a:sym typeface="+mn-lt"/>
              </a:rPr>
              <a:t>版本</a:t>
            </a:r>
            <a:r>
              <a:rPr lang="zh-CN" altLang="en-US" sz="2400" b="1" dirty="0" smtClean="0">
                <a:latin typeface="仿宋" panose="02010609060101010101" pitchFamily="49" charset="-122"/>
                <a:ea typeface="仿宋" panose="02010609060101010101" pitchFamily="49" charset="-122"/>
                <a:cs typeface="+mn-ea"/>
                <a:sym typeface="+mn-lt"/>
              </a:rPr>
              <a:t>。</a:t>
            </a:r>
            <a:endParaRPr lang="en-US" altLang="zh-CN" sz="2400" b="1" dirty="0" smtClean="0">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altLang="zh-CN" sz="2400" b="1" dirty="0" smtClean="0">
                <a:solidFill>
                  <a:srgbClr val="FF0000"/>
                </a:solidFill>
                <a:latin typeface="仿宋" panose="02010609060101010101" pitchFamily="49" charset="-122"/>
                <a:ea typeface="仿宋" panose="02010609060101010101" pitchFamily="49" charset="-122"/>
                <a:cs typeface="+mn-ea"/>
                <a:sym typeface="+mn-lt"/>
              </a:rPr>
              <a:t>2015</a:t>
            </a:r>
            <a:r>
              <a:rPr lang="zh-CN" altLang="en-US" sz="2400" b="1" dirty="0" smtClean="0">
                <a:solidFill>
                  <a:srgbClr val="FF0000"/>
                </a:solidFill>
                <a:latin typeface="仿宋" panose="02010609060101010101" pitchFamily="49" charset="-122"/>
                <a:ea typeface="仿宋" panose="02010609060101010101" pitchFamily="49" charset="-122"/>
                <a:cs typeface="+mn-ea"/>
                <a:sym typeface="+mn-lt"/>
              </a:rPr>
              <a:t>年</a:t>
            </a:r>
            <a:r>
              <a:rPr lang="en-US" altLang="zh-CN" sz="2400" b="1" dirty="0" smtClean="0">
                <a:solidFill>
                  <a:srgbClr val="FF0000"/>
                </a:solidFill>
                <a:latin typeface="仿宋" panose="02010609060101010101" pitchFamily="49" charset="-122"/>
                <a:ea typeface="仿宋" panose="02010609060101010101" pitchFamily="49" charset="-122"/>
                <a:cs typeface="+mn-ea"/>
                <a:sym typeface="+mn-lt"/>
              </a:rPr>
              <a:t>Netty4.1</a:t>
            </a:r>
            <a:r>
              <a:rPr lang="zh-CN" altLang="en-US" sz="2400" b="1" dirty="0" smtClean="0">
                <a:solidFill>
                  <a:srgbClr val="FF0000"/>
                </a:solidFill>
                <a:latin typeface="仿宋" panose="02010609060101010101" pitchFamily="49" charset="-122"/>
                <a:ea typeface="仿宋" panose="02010609060101010101" pitchFamily="49" charset="-122"/>
                <a:cs typeface="+mn-ea"/>
                <a:sym typeface="+mn-lt"/>
              </a:rPr>
              <a:t>发布</a:t>
            </a:r>
            <a:endParaRPr lang="en-US" altLang="zh-CN" sz="2400" b="1" dirty="0">
              <a:solidFill>
                <a:srgbClr val="FF0000"/>
              </a:solidFill>
              <a:latin typeface="仿宋" panose="02010609060101010101" pitchFamily="49" charset="-122"/>
              <a:ea typeface="仿宋" panose="02010609060101010101" pitchFamily="49" charset="-122"/>
              <a:cs typeface="+mn-ea"/>
              <a:sym typeface="+mn-lt"/>
            </a:endParaRPr>
          </a:p>
          <a:p>
            <a:r>
              <a:rPr lang="en-US" altLang="zh-CN" sz="2400" b="1" dirty="0">
                <a:solidFill>
                  <a:srgbClr val="00B050"/>
                </a:solidFill>
                <a:latin typeface="仿宋" panose="02010609060101010101" pitchFamily="49" charset="-122"/>
                <a:ea typeface="仿宋" panose="02010609060101010101" pitchFamily="49" charset="-122"/>
                <a:cs typeface="+mn-ea"/>
                <a:sym typeface="+mn-lt"/>
              </a:rPr>
              <a:t>  </a:t>
            </a:r>
            <a:r>
              <a:rPr lang="en-US" altLang="zh-CN" sz="2400" b="1" dirty="0" smtClean="0">
                <a:solidFill>
                  <a:srgbClr val="00B050"/>
                </a:solidFill>
                <a:latin typeface="仿宋" panose="02010609060101010101" pitchFamily="49" charset="-122"/>
                <a:ea typeface="仿宋" panose="02010609060101010101" pitchFamily="49" charset="-122"/>
                <a:cs typeface="+mn-ea"/>
                <a:sym typeface="+mn-lt"/>
              </a:rPr>
              <a:t>2018</a:t>
            </a:r>
            <a:r>
              <a:rPr lang="zh-CN" altLang="en-US" sz="2400" b="1" dirty="0" smtClean="0">
                <a:solidFill>
                  <a:srgbClr val="00B050"/>
                </a:solidFill>
                <a:latin typeface="仿宋" panose="02010609060101010101" pitchFamily="49" charset="-122"/>
                <a:ea typeface="仿宋" panose="02010609060101010101" pitchFamily="49" charset="-122"/>
                <a:cs typeface="+mn-ea"/>
                <a:sym typeface="+mn-lt"/>
              </a:rPr>
              <a:t>年</a:t>
            </a:r>
            <a:r>
              <a:rPr lang="en-US" altLang="zh-CN" sz="2400" b="1" dirty="0" smtClean="0">
                <a:solidFill>
                  <a:srgbClr val="00B050"/>
                </a:solidFill>
                <a:latin typeface="仿宋" panose="02010609060101010101" pitchFamily="49" charset="-122"/>
                <a:ea typeface="仿宋" panose="02010609060101010101" pitchFamily="49" charset="-122"/>
                <a:cs typeface="+mn-ea"/>
                <a:sym typeface="+mn-lt"/>
              </a:rPr>
              <a:t>5</a:t>
            </a:r>
            <a:r>
              <a:rPr lang="zh-CN" altLang="en-US" sz="2400" b="1" dirty="0" smtClean="0">
                <a:solidFill>
                  <a:srgbClr val="00B050"/>
                </a:solidFill>
                <a:latin typeface="仿宋" panose="02010609060101010101" pitchFamily="49" charset="-122"/>
                <a:ea typeface="仿宋" panose="02010609060101010101" pitchFamily="49" charset="-122"/>
                <a:cs typeface="+mn-ea"/>
                <a:sym typeface="+mn-lt"/>
              </a:rPr>
              <a:t>月（</a:t>
            </a:r>
            <a:r>
              <a:rPr lang="en-US" altLang="zh-CN" sz="2400" b="1" dirty="0">
                <a:solidFill>
                  <a:srgbClr val="00B050"/>
                </a:solidFill>
                <a:latin typeface="仿宋" panose="02010609060101010101" pitchFamily="49" charset="-122"/>
                <a:ea typeface="仿宋" panose="02010609060101010101" pitchFamily="49" charset="-122"/>
                <a:cs typeface="+mn-ea"/>
                <a:sym typeface="+mn-lt"/>
              </a:rPr>
              <a:t>netty.io</a:t>
            </a:r>
            <a:r>
              <a:rPr lang="zh-CN" altLang="en-US" sz="2400" b="1" dirty="0">
                <a:solidFill>
                  <a:srgbClr val="00B050"/>
                </a:solidFill>
                <a:latin typeface="仿宋" panose="02010609060101010101" pitchFamily="49" charset="-122"/>
                <a:ea typeface="仿宋" panose="02010609060101010101" pitchFamily="49" charset="-122"/>
                <a:cs typeface="+mn-ea"/>
                <a:sym typeface="+mn-lt"/>
              </a:rPr>
              <a:t>）</a:t>
            </a:r>
            <a:r>
              <a:rPr lang="zh-CN" altLang="en-US" sz="2400" b="1" dirty="0" smtClean="0">
                <a:solidFill>
                  <a:srgbClr val="00B050"/>
                </a:solidFill>
                <a:latin typeface="仿宋" panose="02010609060101010101" pitchFamily="49" charset="-122"/>
                <a:ea typeface="仿宋" panose="02010609060101010101" pitchFamily="49" charset="-122"/>
                <a:cs typeface="+mn-ea"/>
                <a:sym typeface="+mn-lt"/>
              </a:rPr>
              <a:t>发布</a:t>
            </a:r>
            <a:r>
              <a:rPr lang="zh-CN" altLang="en-US" sz="2400" b="1" dirty="0">
                <a:solidFill>
                  <a:srgbClr val="00B050"/>
                </a:solidFill>
                <a:latin typeface="仿宋" panose="02010609060101010101" pitchFamily="49" charset="-122"/>
                <a:ea typeface="仿宋" panose="02010609060101010101" pitchFamily="49" charset="-122"/>
                <a:cs typeface="+mn-ea"/>
                <a:sym typeface="+mn-lt"/>
              </a:rPr>
              <a:t>最新的</a:t>
            </a:r>
            <a:r>
              <a:rPr lang="en-US" altLang="zh-CN" sz="2400" b="1" dirty="0" err="1" smtClean="0">
                <a:solidFill>
                  <a:srgbClr val="00B050"/>
                </a:solidFill>
                <a:latin typeface="仿宋" panose="02010609060101010101" pitchFamily="49" charset="-122"/>
                <a:ea typeface="仿宋" panose="02010609060101010101" pitchFamily="49" charset="-122"/>
                <a:cs typeface="+mn-ea"/>
                <a:sym typeface="+mn-lt"/>
              </a:rPr>
              <a:t>Netty</a:t>
            </a:r>
            <a:r>
              <a:rPr lang="en-US" altLang="zh-CN" sz="2400" b="1" dirty="0" smtClean="0">
                <a:solidFill>
                  <a:srgbClr val="00B050"/>
                </a:solidFill>
                <a:latin typeface="仿宋" panose="02010609060101010101" pitchFamily="49" charset="-122"/>
                <a:ea typeface="仿宋" panose="02010609060101010101" pitchFamily="49" charset="-122"/>
                <a:cs typeface="+mn-ea"/>
                <a:sym typeface="+mn-lt"/>
              </a:rPr>
              <a:t> 4.1.25</a:t>
            </a:r>
            <a:r>
              <a:rPr lang="zh-CN" altLang="en-US" sz="2400" b="1" dirty="0" smtClean="0">
                <a:solidFill>
                  <a:srgbClr val="00B050"/>
                </a:solidFill>
                <a:latin typeface="仿宋" panose="02010609060101010101" pitchFamily="49" charset="-122"/>
                <a:ea typeface="仿宋" panose="02010609060101010101" pitchFamily="49" charset="-122"/>
                <a:cs typeface="+mn-ea"/>
                <a:sym typeface="+mn-lt"/>
              </a:rPr>
              <a:t>版本。</a:t>
            </a:r>
            <a:endParaRPr lang="en-US" altLang="zh-CN" sz="2400" b="1" dirty="0">
              <a:solidFill>
                <a:srgbClr val="00B050"/>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76645301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Netty</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Downloads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
        <p:nvSpPr>
          <p:cNvPr id="6" name="TextBox 50"/>
          <p:cNvSpPr txBox="1"/>
          <p:nvPr/>
        </p:nvSpPr>
        <p:spPr>
          <a:xfrm>
            <a:off x="265176" y="6304152"/>
            <a:ext cx="1192682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solidFill>
                  <a:srgbClr val="00B050"/>
                </a:solidFill>
                <a:latin typeface="仿宋" panose="02010609060101010101" pitchFamily="49" charset="-122"/>
                <a:ea typeface="仿宋" panose="02010609060101010101" pitchFamily="49" charset="-122"/>
                <a:cs typeface="+mn-ea"/>
                <a:sym typeface="+mn-lt"/>
              </a:rPr>
              <a:t>http://netty.io/downloads.html</a:t>
            </a:r>
          </a:p>
        </p:txBody>
      </p:sp>
      <p:pic>
        <p:nvPicPr>
          <p:cNvPr id="2" name="图片 1"/>
          <p:cNvPicPr>
            <a:picLocks noChangeAspect="1"/>
          </p:cNvPicPr>
          <p:nvPr/>
        </p:nvPicPr>
        <p:blipFill>
          <a:blip r:embed="rId3"/>
          <a:stretch>
            <a:fillRect/>
          </a:stretch>
        </p:blipFill>
        <p:spPr>
          <a:xfrm>
            <a:off x="2397252" y="1051972"/>
            <a:ext cx="7046403" cy="5252180"/>
          </a:xfrm>
          <a:prstGeom prst="rect">
            <a:avLst/>
          </a:prstGeom>
        </p:spPr>
      </p:pic>
    </p:spTree>
    <p:extLst>
      <p:ext uri="{BB962C8B-B14F-4D97-AF65-F5344CB8AC3E}">
        <p14:creationId xmlns:p14="http://schemas.microsoft.com/office/powerpoint/2010/main" val="239364892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Netty</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Related projects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
        <p:nvSpPr>
          <p:cNvPr id="6" name="TextBox 50"/>
          <p:cNvSpPr txBox="1"/>
          <p:nvPr/>
        </p:nvSpPr>
        <p:spPr>
          <a:xfrm>
            <a:off x="387568" y="6101818"/>
            <a:ext cx="11926824"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solidFill>
                  <a:srgbClr val="00B050"/>
                </a:solidFill>
                <a:latin typeface="仿宋" panose="02010609060101010101" pitchFamily="49" charset="-122"/>
                <a:ea typeface="仿宋" panose="02010609060101010101" pitchFamily="49" charset="-122"/>
                <a:cs typeface="+mn-ea"/>
                <a:sym typeface="+mn-lt"/>
              </a:rPr>
              <a:t>http://netty.io/wiki/related-projects.html</a:t>
            </a:r>
          </a:p>
        </p:txBody>
      </p:sp>
      <p:pic>
        <p:nvPicPr>
          <p:cNvPr id="3" name="图片 2"/>
          <p:cNvPicPr>
            <a:picLocks noChangeAspect="1"/>
          </p:cNvPicPr>
          <p:nvPr/>
        </p:nvPicPr>
        <p:blipFill>
          <a:blip r:embed="rId3"/>
          <a:stretch>
            <a:fillRect/>
          </a:stretch>
        </p:blipFill>
        <p:spPr>
          <a:xfrm>
            <a:off x="387568" y="1399841"/>
            <a:ext cx="2216059" cy="912495"/>
          </a:xfrm>
          <a:prstGeom prst="rect">
            <a:avLst/>
          </a:prstGeom>
        </p:spPr>
      </p:pic>
      <p:pic>
        <p:nvPicPr>
          <p:cNvPr id="5" name="图片 4"/>
          <p:cNvPicPr>
            <a:picLocks noChangeAspect="1"/>
          </p:cNvPicPr>
          <p:nvPr/>
        </p:nvPicPr>
        <p:blipFill>
          <a:blip r:embed="rId4"/>
          <a:stretch>
            <a:fillRect/>
          </a:stretch>
        </p:blipFill>
        <p:spPr>
          <a:xfrm>
            <a:off x="3764089" y="1781984"/>
            <a:ext cx="3518619" cy="860298"/>
          </a:xfrm>
          <a:prstGeom prst="rect">
            <a:avLst/>
          </a:prstGeom>
        </p:spPr>
      </p:pic>
      <p:pic>
        <p:nvPicPr>
          <p:cNvPr id="7" name="图片 6"/>
          <p:cNvPicPr>
            <a:picLocks noChangeAspect="1"/>
          </p:cNvPicPr>
          <p:nvPr/>
        </p:nvPicPr>
        <p:blipFill>
          <a:blip r:embed="rId5"/>
          <a:stretch>
            <a:fillRect/>
          </a:stretch>
        </p:blipFill>
        <p:spPr>
          <a:xfrm>
            <a:off x="8443170" y="1041673"/>
            <a:ext cx="2174538" cy="1015843"/>
          </a:xfrm>
          <a:prstGeom prst="rect">
            <a:avLst/>
          </a:prstGeom>
        </p:spPr>
      </p:pic>
      <p:pic>
        <p:nvPicPr>
          <p:cNvPr id="8" name="图片 7"/>
          <p:cNvPicPr>
            <a:picLocks noChangeAspect="1"/>
          </p:cNvPicPr>
          <p:nvPr/>
        </p:nvPicPr>
        <p:blipFill>
          <a:blip r:embed="rId6"/>
          <a:stretch>
            <a:fillRect/>
          </a:stretch>
        </p:blipFill>
        <p:spPr>
          <a:xfrm>
            <a:off x="538916" y="3812699"/>
            <a:ext cx="2231716" cy="1002482"/>
          </a:xfrm>
          <a:prstGeom prst="rect">
            <a:avLst/>
          </a:prstGeom>
        </p:spPr>
      </p:pic>
      <p:pic>
        <p:nvPicPr>
          <p:cNvPr id="9" name="图片 8"/>
          <p:cNvPicPr>
            <a:picLocks noChangeAspect="1"/>
          </p:cNvPicPr>
          <p:nvPr/>
        </p:nvPicPr>
        <p:blipFill>
          <a:blip r:embed="rId7"/>
          <a:stretch>
            <a:fillRect/>
          </a:stretch>
        </p:blipFill>
        <p:spPr>
          <a:xfrm>
            <a:off x="4661366" y="3528897"/>
            <a:ext cx="1857375" cy="1981200"/>
          </a:xfrm>
          <a:prstGeom prst="rect">
            <a:avLst/>
          </a:prstGeom>
        </p:spPr>
      </p:pic>
      <p:pic>
        <p:nvPicPr>
          <p:cNvPr id="12" name="图片 11"/>
          <p:cNvPicPr>
            <a:picLocks noChangeAspect="1"/>
          </p:cNvPicPr>
          <p:nvPr/>
        </p:nvPicPr>
        <p:blipFill>
          <a:blip r:embed="rId8"/>
          <a:stretch>
            <a:fillRect/>
          </a:stretch>
        </p:blipFill>
        <p:spPr>
          <a:xfrm>
            <a:off x="8400287" y="3332529"/>
            <a:ext cx="2019685" cy="960340"/>
          </a:xfrm>
          <a:prstGeom prst="rect">
            <a:avLst/>
          </a:prstGeom>
        </p:spPr>
      </p:pic>
    </p:spTree>
    <p:extLst>
      <p:ext uri="{BB962C8B-B14F-4D97-AF65-F5344CB8AC3E}">
        <p14:creationId xmlns:p14="http://schemas.microsoft.com/office/powerpoint/2010/main" val="251721560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Scalable IO in Java</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sp>
        <p:nvSpPr>
          <p:cNvPr id="6" name="TextBox 50"/>
          <p:cNvSpPr txBox="1"/>
          <p:nvPr/>
        </p:nvSpPr>
        <p:spPr>
          <a:xfrm>
            <a:off x="775136" y="2045184"/>
            <a:ext cx="9502720" cy="3046988"/>
          </a:xfrm>
          <a:prstGeom prst="rect">
            <a:avLst/>
          </a:prstGeom>
          <a:noFill/>
        </p:spPr>
        <p:txBody>
          <a:bodyPr wrap="square" rtlCol="0">
            <a:spAutoFit/>
          </a:bodyPr>
          <a:lstStyle/>
          <a:p>
            <a:pPr marL="342900" indent="-342900">
              <a:buFont typeface="Wingdings" panose="05000000000000000000" pitchFamily="2" charset="2"/>
              <a:buChar char="Ø"/>
            </a:pPr>
            <a:r>
              <a:rPr lang="en-US" altLang="zh-CN" sz="48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Blocking </a:t>
            </a:r>
          </a:p>
          <a:p>
            <a:pPr marL="342900" indent="-342900">
              <a:buFont typeface="Wingdings" panose="05000000000000000000" pitchFamily="2" charset="2"/>
              <a:buChar char="Ø"/>
            </a:pPr>
            <a:r>
              <a:rPr lang="en-US" altLang="zh-CN" sz="4800" b="1" dirty="0" err="1"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Nonblocking</a:t>
            </a:r>
            <a:endParaRPr lang="en-US" altLang="zh-CN" sz="48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altLang="zh-CN" sz="4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S</a:t>
            </a:r>
            <a:r>
              <a:rPr lang="en-US" altLang="zh-CN" sz="48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ynchronous </a:t>
            </a:r>
          </a:p>
          <a:p>
            <a:pPr marL="342900" indent="-342900">
              <a:buFont typeface="Wingdings" panose="05000000000000000000" pitchFamily="2" charset="2"/>
              <a:buChar char="Ø"/>
            </a:pPr>
            <a:r>
              <a:rPr lang="en-US" altLang="zh-CN" sz="4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A</a:t>
            </a:r>
            <a:r>
              <a:rPr lang="en-US" altLang="zh-CN" sz="48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rPr>
              <a:t>synchronous</a:t>
            </a:r>
            <a:endParaRPr lang="en-US" altLang="zh-CN" sz="4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53878180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2402</Words>
  <Application>Microsoft Office PowerPoint</Application>
  <PresentationFormat>宽屏</PresentationFormat>
  <Paragraphs>256</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仿宋</vt:lpstr>
      <vt:lpstr>华文仿宋</vt:lpstr>
      <vt:lpstr>宋体</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561</cp:revision>
  <dcterms:created xsi:type="dcterms:W3CDTF">2018-01-27T02:13:00Z</dcterms:created>
  <dcterms:modified xsi:type="dcterms:W3CDTF">2018-05-24T09:50:22Z</dcterms:modified>
</cp:coreProperties>
</file>