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75" r:id="rId3"/>
    <p:sldId id="376" r:id="rId4"/>
    <p:sldId id="380" r:id="rId5"/>
    <p:sldId id="284" r:id="rId6"/>
    <p:sldId id="28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09928-B102-49DA-BC3F-B1429420C51E}" type="datetimeFigureOut">
              <a:rPr lang="zh-CN" altLang="en-US" smtClean="0"/>
              <a:t>2018/6/15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AB100-8CEC-4F04-AC2A-8CE442937768}" type="slidenum">
              <a:rPr lang="zh-CN" altLang="en-US" smtClean="0"/>
              <a:t>‹#›</a:t>
            </a:fld>
            <a:endParaRPr lang="zh-CN" altLang="en-US"/>
          </a:p>
        </p:txBody>
      </p:sp>
    </p:spTree>
    <p:extLst>
      <p:ext uri="{BB962C8B-B14F-4D97-AF65-F5344CB8AC3E}">
        <p14:creationId xmlns:p14="http://schemas.microsoft.com/office/powerpoint/2010/main" val="2403510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08095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28847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41383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a:t>Drag your picture here and Send to back</a:t>
            </a:r>
          </a:p>
        </p:txBody>
      </p:sp>
    </p:spTree>
    <p:extLst>
      <p:ext uri="{BB962C8B-B14F-4D97-AF65-F5344CB8AC3E}">
        <p14:creationId xmlns:p14="http://schemas.microsoft.com/office/powerpoint/2010/main" val="1896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97940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1488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0485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12847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54407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9168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43324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73463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B7DF-692C-4B0D-A779-6487DB63A4DC}" type="datetimeFigureOut">
              <a:rPr lang="zh-CN" altLang="en-US" smtClean="0"/>
              <a:t>2018/6/15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5190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5" name="TextBox 100"/>
          <p:cNvSpPr txBox="1"/>
          <p:nvPr/>
        </p:nvSpPr>
        <p:spPr>
          <a:xfrm>
            <a:off x="9537192" y="5999559"/>
            <a:ext cx="2180137"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https://netty.io</a:t>
            </a:r>
          </a:p>
        </p:txBody>
      </p:sp>
      <p:pic>
        <p:nvPicPr>
          <p:cNvPr id="5" name="图片 4"/>
          <p:cNvPicPr>
            <a:picLocks noChangeAspect="1"/>
          </p:cNvPicPr>
          <p:nvPr/>
        </p:nvPicPr>
        <p:blipFill>
          <a:blip r:embed="rId2"/>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a:extLst>
              <a:ext uri="{FF2B5EF4-FFF2-40B4-BE49-F238E27FC236}">
                <a16:creationId xmlns:a16="http://schemas.microsoft.com/office/drawing/2014/main" id="{D6209563-2F32-024C-A1C6-A1FC32CE92B9}"/>
              </a:ext>
            </a:extLst>
          </p:cNvPr>
          <p:cNvPicPr>
            <a:picLocks noChangeAspect="1"/>
          </p:cNvPicPr>
          <p:nvPr/>
        </p:nvPicPr>
        <p:blipFill>
          <a:blip r:embed="rId3"/>
          <a:stretch>
            <a:fillRect/>
          </a:stretch>
        </p:blipFill>
        <p:spPr>
          <a:xfrm>
            <a:off x="3120077" y="878774"/>
            <a:ext cx="5358905" cy="4011523"/>
          </a:xfrm>
          <a:prstGeom prst="rect">
            <a:avLst/>
          </a:prstGeom>
        </p:spPr>
      </p:pic>
    </p:spTree>
    <p:extLst>
      <p:ext uri="{BB962C8B-B14F-4D97-AF65-F5344CB8AC3E}">
        <p14:creationId xmlns:p14="http://schemas.microsoft.com/office/powerpoint/2010/main" val="407247002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What is a Thread?</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TextBox 50"/>
          <p:cNvSpPr txBox="1"/>
          <p:nvPr/>
        </p:nvSpPr>
        <p:spPr>
          <a:xfrm>
            <a:off x="265176" y="1219696"/>
            <a:ext cx="11487142" cy="5262979"/>
          </a:xfrm>
          <a:prstGeom prst="rect">
            <a:avLst/>
          </a:prstGeom>
          <a:noFill/>
        </p:spPr>
        <p:txBody>
          <a:bodyPr wrap="square" rtlCol="0">
            <a:spAutoFit/>
          </a:bodyPr>
          <a:lstStyle/>
          <a:p>
            <a:pPr marL="342900" indent="-342900">
              <a:buFont typeface="Wingdings" pitchFamily="2" charset="2"/>
              <a:buChar char="Ø"/>
            </a:pPr>
            <a:r>
              <a:rPr lang="en-US" altLang="zh-CN" sz="2400" b="1" dirty="0">
                <a:latin typeface="仿宋" panose="02010609060101010101" pitchFamily="49" charset="-122"/>
                <a:ea typeface="仿宋" panose="02010609060101010101" pitchFamily="49" charset="-122"/>
                <a:cs typeface="+mn-ea"/>
                <a:sym typeface="+mn-lt"/>
              </a:rPr>
              <a:t>Almost every operating system supports independently running programs called processes. </a:t>
            </a:r>
            <a:r>
              <a:rPr lang="en-US" altLang="zh-CN" sz="2400" b="1" dirty="0">
                <a:solidFill>
                  <a:srgbClr val="92D050"/>
                </a:solidFill>
                <a:latin typeface="仿宋" panose="02010609060101010101" pitchFamily="49" charset="-122"/>
                <a:ea typeface="仿宋" panose="02010609060101010101" pitchFamily="49" charset="-122"/>
                <a:cs typeface="+mn-ea"/>
                <a:sym typeface="+mn-lt"/>
              </a:rPr>
              <a:t>Threading is a facility to allow multiple activities to coexist within a single process</a:t>
            </a:r>
            <a:r>
              <a:rPr lang="en-US" altLang="zh-CN" sz="2400" b="1" dirty="0">
                <a:latin typeface="仿宋" panose="02010609060101010101" pitchFamily="49" charset="-122"/>
                <a:ea typeface="仿宋" panose="02010609060101010101" pitchFamily="49" charset="-122"/>
                <a:cs typeface="+mn-ea"/>
                <a:sym typeface="+mn-lt"/>
              </a:rPr>
              <a:t>.</a:t>
            </a:r>
            <a:r>
              <a:rPr lang="en-US" altLang="zh-CN" sz="2400" b="1" dirty="0">
                <a:solidFill>
                  <a:srgbClr val="0070C0"/>
                </a:solidFill>
                <a:latin typeface="仿宋" panose="02010609060101010101" pitchFamily="49" charset="-122"/>
                <a:ea typeface="仿宋" panose="02010609060101010101" pitchFamily="49" charset="-122"/>
                <a:cs typeface="+mn-ea"/>
                <a:sym typeface="+mn-lt"/>
              </a:rPr>
              <a:t> </a:t>
            </a:r>
            <a:r>
              <a:rPr lang="en-US" altLang="zh-CN" sz="2400" b="1" dirty="0">
                <a:latin typeface="仿宋" panose="02010609060101010101" pitchFamily="49" charset="-122"/>
                <a:ea typeface="仿宋" panose="02010609060101010101" pitchFamily="49" charset="-122"/>
                <a:cs typeface="+mn-ea"/>
                <a:sym typeface="+mn-lt"/>
              </a:rPr>
              <a:t>Java is the first programming language to explicitly include threading within the language itself, rather than treating it as a facility of the underlying OS.</a:t>
            </a:r>
          </a:p>
          <a:p>
            <a:pPr marL="342900" indent="-342900">
              <a:buFont typeface="Wingdings" pitchFamily="2" charset="2"/>
              <a:buChar char="Ø"/>
            </a:pPr>
            <a:r>
              <a:rPr lang="en-US" altLang="zh-CN" sz="2400" b="1" dirty="0">
                <a:latin typeface="仿宋" panose="02010609060101010101" pitchFamily="49" charset="-122"/>
                <a:ea typeface="仿宋" panose="02010609060101010101" pitchFamily="49" charset="-122"/>
                <a:cs typeface="+mn-ea"/>
                <a:sym typeface="+mn-lt"/>
              </a:rPr>
              <a:t>Threads are sometimes called as </a:t>
            </a:r>
            <a:r>
              <a:rPr lang="en-US" altLang="zh-CN" sz="2400" b="1" dirty="0">
                <a:solidFill>
                  <a:srgbClr val="92D050"/>
                </a:solidFill>
                <a:latin typeface="仿宋" panose="02010609060101010101" pitchFamily="49" charset="-122"/>
                <a:ea typeface="仿宋" panose="02010609060101010101" pitchFamily="49" charset="-122"/>
                <a:cs typeface="+mn-ea"/>
                <a:sym typeface="+mn-lt"/>
              </a:rPr>
              <a:t>lightweight processes</a:t>
            </a:r>
            <a:r>
              <a:rPr lang="en-US" altLang="zh-CN" sz="2400" b="1" dirty="0">
                <a:latin typeface="仿宋" panose="02010609060101010101" pitchFamily="49" charset="-122"/>
                <a:ea typeface="仿宋" panose="02010609060101010101" pitchFamily="49" charset="-122"/>
                <a:cs typeface="+mn-ea"/>
                <a:sym typeface="+mn-lt"/>
              </a:rPr>
              <a:t>. Like </a:t>
            </a:r>
            <a:r>
              <a:rPr lang="en-US" altLang="zh-CN" sz="2400" b="1" dirty="0" err="1">
                <a:latin typeface="仿宋" panose="02010609060101010101" pitchFamily="49" charset="-122"/>
                <a:ea typeface="仿宋" panose="02010609060101010101" pitchFamily="49" charset="-122"/>
                <a:cs typeface="+mn-ea"/>
                <a:sym typeface="+mn-lt"/>
              </a:rPr>
              <a:t>processes,they</a:t>
            </a:r>
            <a:r>
              <a:rPr lang="en-US" altLang="zh-CN" sz="2400" b="1" dirty="0">
                <a:latin typeface="仿宋" panose="02010609060101010101" pitchFamily="49" charset="-122"/>
                <a:ea typeface="仿宋" panose="02010609060101010101" pitchFamily="49" charset="-122"/>
                <a:cs typeface="+mn-ea"/>
                <a:sym typeface="+mn-lt"/>
              </a:rPr>
              <a:t> work independently and each thread has its own stack, program counter, and local variables. Even though they have their own stuff, threads within a process are less insulated from each other than separate processes are. They share memory space, file handles, etc. This means they have access to the same variables and objects. While this makes it easier for them to share information, the programmer must be very careful not to let them interfere with each other in the same process.</a:t>
            </a:r>
          </a:p>
        </p:txBody>
      </p:sp>
      <p:pic>
        <p:nvPicPr>
          <p:cNvPr id="3" name="图片 2">
            <a:extLst>
              <a:ext uri="{FF2B5EF4-FFF2-40B4-BE49-F238E27FC236}">
                <a16:creationId xmlns:a16="http://schemas.microsoft.com/office/drawing/2014/main" id="{FDDA9B28-8B7F-F94A-978D-5C83F4795C45}"/>
              </a:ext>
            </a:extLst>
          </p:cNvPr>
          <p:cNvPicPr>
            <a:picLocks noChangeAspect="1"/>
          </p:cNvPicPr>
          <p:nvPr/>
        </p:nvPicPr>
        <p:blipFill>
          <a:blip r:embed="rId2"/>
          <a:stretch>
            <a:fillRect/>
          </a:stretch>
        </p:blipFill>
        <p:spPr>
          <a:xfrm>
            <a:off x="265176" y="328467"/>
            <a:ext cx="1378622" cy="697234"/>
          </a:xfrm>
          <a:prstGeom prst="rect">
            <a:avLst/>
          </a:prstGeom>
        </p:spPr>
      </p:pic>
    </p:spTree>
    <p:extLst>
      <p:ext uri="{BB962C8B-B14F-4D97-AF65-F5344CB8AC3E}">
        <p14:creationId xmlns:p14="http://schemas.microsoft.com/office/powerpoint/2010/main" val="347561493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Architecture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338" y="1207008"/>
            <a:ext cx="7951900" cy="4674427"/>
          </a:xfrm>
          <a:prstGeom prst="rect">
            <a:avLst/>
          </a:prstGeom>
        </p:spPr>
      </p:pic>
      <p:pic>
        <p:nvPicPr>
          <p:cNvPr id="7" name="图片 6">
            <a:extLst>
              <a:ext uri="{FF2B5EF4-FFF2-40B4-BE49-F238E27FC236}">
                <a16:creationId xmlns:a16="http://schemas.microsoft.com/office/drawing/2014/main" id="{B9EBA33C-4A56-B742-870C-686C9527BE12}"/>
              </a:ext>
            </a:extLst>
          </p:cNvPr>
          <p:cNvPicPr>
            <a:picLocks noChangeAspect="1"/>
          </p:cNvPicPr>
          <p:nvPr/>
        </p:nvPicPr>
        <p:blipFill>
          <a:blip r:embed="rId3"/>
          <a:stretch>
            <a:fillRect/>
          </a:stretch>
        </p:blipFill>
        <p:spPr>
          <a:xfrm>
            <a:off x="265176" y="328467"/>
            <a:ext cx="1378622" cy="697234"/>
          </a:xfrm>
          <a:prstGeom prst="rect">
            <a:avLst/>
          </a:prstGeom>
        </p:spPr>
      </p:pic>
    </p:spTree>
    <p:extLst>
      <p:ext uri="{BB962C8B-B14F-4D97-AF65-F5344CB8AC3E}">
        <p14:creationId xmlns:p14="http://schemas.microsoft.com/office/powerpoint/2010/main" val="5433266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推荐书籍</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2185416" y="1270226"/>
            <a:ext cx="3179025" cy="4020282"/>
          </a:xfrm>
          <a:prstGeom prst="rect">
            <a:avLst/>
          </a:prstGeom>
        </p:spPr>
      </p:pic>
      <p:pic>
        <p:nvPicPr>
          <p:cNvPr id="3" name="图片 2"/>
          <p:cNvPicPr>
            <a:picLocks noChangeAspect="1"/>
          </p:cNvPicPr>
          <p:nvPr/>
        </p:nvPicPr>
        <p:blipFill>
          <a:blip r:embed="rId4"/>
          <a:stretch>
            <a:fillRect/>
          </a:stretch>
        </p:blipFill>
        <p:spPr>
          <a:xfrm>
            <a:off x="5888736" y="1265436"/>
            <a:ext cx="3141417" cy="4025072"/>
          </a:xfrm>
          <a:prstGeom prst="rect">
            <a:avLst/>
          </a:prstGeom>
        </p:spPr>
      </p:pic>
    </p:spTree>
    <p:extLst>
      <p:ext uri="{BB962C8B-B14F-4D97-AF65-F5344CB8AC3E}">
        <p14:creationId xmlns:p14="http://schemas.microsoft.com/office/powerpoint/2010/main" val="7490137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286000"/>
            <a:ext cx="4953000" cy="2286000"/>
          </a:xfrm>
          <a:prstGeom prst="rect">
            <a:avLst/>
          </a:prstGeom>
        </p:spPr>
      </p:pic>
    </p:spTree>
    <p:extLst>
      <p:ext uri="{BB962C8B-B14F-4D97-AF65-F5344CB8AC3E}">
        <p14:creationId xmlns:p14="http://schemas.microsoft.com/office/powerpoint/2010/main" val="42519740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600197" y="1107898"/>
            <a:ext cx="6705776" cy="4653348"/>
          </a:xfrm>
          <a:prstGeom prst="rect">
            <a:avLst/>
          </a:prstGeom>
        </p:spPr>
      </p:pic>
    </p:spTree>
    <p:extLst>
      <p:ext uri="{BB962C8B-B14F-4D97-AF65-F5344CB8AC3E}">
        <p14:creationId xmlns:p14="http://schemas.microsoft.com/office/powerpoint/2010/main" val="14722249"/>
      </p:ext>
    </p:extLst>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4171</TotalTime>
  <Words>1276</Words>
  <Application>Microsoft Macintosh PowerPoint</Application>
  <PresentationFormat>宽屏</PresentationFormat>
  <Paragraphs>61</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仿宋</vt: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Microsoft Office 用户</cp:lastModifiedBy>
  <cp:revision>752</cp:revision>
  <dcterms:created xsi:type="dcterms:W3CDTF">2018-01-27T02:13:00Z</dcterms:created>
  <dcterms:modified xsi:type="dcterms:W3CDTF">2018-06-15T09:15:23Z</dcterms:modified>
</cp:coreProperties>
</file>