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98"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7" r:id="rId30"/>
    <p:sldId id="288" r:id="rId31"/>
    <p:sldId id="289" r:id="rId32"/>
    <p:sldId id="290" r:id="rId33"/>
    <p:sldId id="291" r:id="rId34"/>
    <p:sldId id="292" r:id="rId35"/>
    <p:sldId id="293" r:id="rId36"/>
    <p:sldId id="294" r:id="rId37"/>
    <p:sldId id="295" r:id="rId38"/>
    <p:sldId id="296" r:id="rId39"/>
    <p:sldId id="297" r:id="rId40"/>
    <p:sldId id="286" r:id="rId41"/>
    <p:sldId id="284" r:id="rId42"/>
    <p:sldId id="285"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6" d="100"/>
          <a:sy n="126" d="100"/>
        </p:scale>
        <p:origin x="293"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78CB7DF-692C-4B0D-A779-6487DB63A4DC}" type="datetimeFigureOut">
              <a:rPr lang="zh-CN" altLang="en-US" smtClean="0"/>
              <a:t>2018/3/27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3080957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8CB7DF-692C-4B0D-A779-6487DB63A4DC}" type="datetimeFigureOut">
              <a:rPr lang="zh-CN" altLang="en-US" smtClean="0"/>
              <a:t>2018/3/27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2288477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8CB7DF-692C-4B0D-A779-6487DB63A4DC}" type="datetimeFigureOut">
              <a:rPr lang="zh-CN" altLang="en-US" smtClean="0"/>
              <a:t>2018/3/27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4138313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sp>
        <p:nvSpPr>
          <p:cNvPr id="4" name="Picture Placeholder 2"/>
          <p:cNvSpPr>
            <a:spLocks noGrp="1"/>
          </p:cNvSpPr>
          <p:nvPr>
            <p:ph type="pic" sz="quarter" idx="10" hasCustomPrompt="1"/>
          </p:nvPr>
        </p:nvSpPr>
        <p:spPr>
          <a:xfrm>
            <a:off x="3315062" y="2529491"/>
            <a:ext cx="5551552" cy="3099507"/>
          </a:xfrm>
          <a:prstGeom prst="rect">
            <a:avLst/>
          </a:prstGeom>
        </p:spPr>
        <p:txBody>
          <a:bodyPr>
            <a:normAutofit/>
          </a:bodyPr>
          <a:lstStyle>
            <a:lvl1pPr>
              <a:defRPr sz="1200" baseline="0"/>
            </a:lvl1pPr>
          </a:lstStyle>
          <a:p>
            <a:r>
              <a:rPr lang="en-US" dirty="0" smtClean="0"/>
              <a:t>Drag your picture here and Send to back</a:t>
            </a:r>
            <a:endParaRPr lang="en-US" dirty="0"/>
          </a:p>
        </p:txBody>
      </p:sp>
    </p:spTree>
    <p:extLst>
      <p:ext uri="{BB962C8B-B14F-4D97-AF65-F5344CB8AC3E}">
        <p14:creationId xmlns:p14="http://schemas.microsoft.com/office/powerpoint/2010/main" val="189697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8CB7DF-692C-4B0D-A779-6487DB63A4DC}" type="datetimeFigureOut">
              <a:rPr lang="zh-CN" altLang="en-US" smtClean="0"/>
              <a:t>2018/3/27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979407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78CB7DF-692C-4B0D-A779-6487DB63A4DC}" type="datetimeFigureOut">
              <a:rPr lang="zh-CN" altLang="en-US" smtClean="0"/>
              <a:t>2018/3/27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3714881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78CB7DF-692C-4B0D-A779-6487DB63A4DC}" type="datetimeFigureOut">
              <a:rPr lang="zh-CN" altLang="en-US" smtClean="0"/>
              <a:t>2018/3/27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2048597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78CB7DF-692C-4B0D-A779-6487DB63A4DC}" type="datetimeFigureOut">
              <a:rPr lang="zh-CN" altLang="en-US" smtClean="0"/>
              <a:t>2018/3/27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1284709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78CB7DF-692C-4B0D-A779-6487DB63A4DC}" type="datetimeFigureOut">
              <a:rPr lang="zh-CN" altLang="en-US" smtClean="0"/>
              <a:t>2018/3/27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2544070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8CB7DF-692C-4B0D-A779-6487DB63A4DC}" type="datetimeFigureOut">
              <a:rPr lang="zh-CN" altLang="en-US" smtClean="0"/>
              <a:t>2018/3/27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2916899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78CB7DF-692C-4B0D-A779-6487DB63A4DC}" type="datetimeFigureOut">
              <a:rPr lang="zh-CN" altLang="en-US" smtClean="0"/>
              <a:t>2018/3/27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3433245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78CB7DF-692C-4B0D-A779-6487DB63A4DC}" type="datetimeFigureOut">
              <a:rPr lang="zh-CN" altLang="en-US" smtClean="0"/>
              <a:t>2018/3/27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734635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8CB7DF-692C-4B0D-A779-6487DB63A4DC}" type="datetimeFigureOut">
              <a:rPr lang="zh-CN" altLang="en-US" smtClean="0"/>
              <a:t>2018/3/27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3751907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gif"/><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package" Target="../embeddings/Microsoft_Word___1.docx"/></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gif"/><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15" name="TextBox 100"/>
          <p:cNvSpPr txBox="1"/>
          <p:nvPr/>
        </p:nvSpPr>
        <p:spPr>
          <a:xfrm>
            <a:off x="8224321" y="5999559"/>
            <a:ext cx="3493008" cy="369338"/>
          </a:xfrm>
          <a:prstGeom prst="rect">
            <a:avLst/>
          </a:prstGeom>
          <a:noFill/>
        </p:spPr>
        <p:txBody>
          <a:bodyPr wrap="square" lIns="91445" tIns="45723" rIns="91445" bIns="45723" rtlCol="0">
            <a:spAutoFit/>
          </a:bodyPr>
          <a:lstStyle/>
          <a:p>
            <a:pPr defTabSz="914083"/>
            <a:r>
              <a:rPr lang="id-ID" b="1" i="1" dirty="0">
                <a:solidFill>
                  <a:srgbClr val="06080A"/>
                </a:solidFill>
                <a:latin typeface="仿宋" panose="02010609060101010101" pitchFamily="49" charset="-122"/>
                <a:ea typeface="仿宋" panose="02010609060101010101" pitchFamily="49" charset="-122"/>
                <a:cs typeface="+mn-ea"/>
                <a:sym typeface="+mn-lt"/>
              </a:rPr>
              <a:t>http://zookeeper.apache.org/</a:t>
            </a:r>
          </a:p>
        </p:txBody>
      </p:sp>
      <p:pic>
        <p:nvPicPr>
          <p:cNvPr id="5" name="图片 4"/>
          <p:cNvPicPr>
            <a:picLocks noChangeAspect="1"/>
          </p:cNvPicPr>
          <p:nvPr/>
        </p:nvPicPr>
        <p:blipFill>
          <a:blip r:embed="rId2"/>
          <a:stretch>
            <a:fillRect/>
          </a:stretch>
        </p:blipFill>
        <p:spPr>
          <a:xfrm>
            <a:off x="1013989" y="5639317"/>
            <a:ext cx="740525" cy="729741"/>
          </a:xfrm>
          <a:prstGeom prst="rect">
            <a:avLst/>
          </a:prstGeom>
        </p:spPr>
      </p:pic>
      <p:sp>
        <p:nvSpPr>
          <p:cNvPr id="17" name="TextBox 100"/>
          <p:cNvSpPr txBox="1"/>
          <p:nvPr/>
        </p:nvSpPr>
        <p:spPr>
          <a:xfrm>
            <a:off x="1550881" y="5999559"/>
            <a:ext cx="938826" cy="338560"/>
          </a:xfrm>
          <a:prstGeom prst="rect">
            <a:avLst/>
          </a:prstGeom>
          <a:noFill/>
        </p:spPr>
        <p:txBody>
          <a:bodyPr wrap="square" lIns="91445" tIns="45723" rIns="91445" bIns="45723" rtlCol="0">
            <a:spAutoFit/>
          </a:bodyPr>
          <a:lstStyle/>
          <a:p>
            <a:pPr defTabSz="914083"/>
            <a:r>
              <a:rPr lang="id-ID" sz="1600" b="1" i="1" dirty="0">
                <a:solidFill>
                  <a:srgbClr val="06080A"/>
                </a:solidFill>
                <a:latin typeface="仿宋" panose="02010609060101010101" pitchFamily="49" charset="-122"/>
                <a:ea typeface="仿宋" panose="02010609060101010101" pitchFamily="49" charset="-122"/>
                <a:cs typeface="+mn-ea"/>
                <a:sym typeface="+mn-lt"/>
              </a:rPr>
              <a:t>Harry</a:t>
            </a:r>
            <a:endParaRPr lang="id-ID" b="1" i="1" dirty="0">
              <a:solidFill>
                <a:srgbClr val="06080A"/>
              </a:solidFill>
              <a:latin typeface="仿宋" panose="02010609060101010101" pitchFamily="49" charset="-122"/>
              <a:ea typeface="仿宋" panose="02010609060101010101" pitchFamily="49" charset="-122"/>
              <a:cs typeface="+mn-ea"/>
              <a:sym typeface="+mn-lt"/>
            </a:endParaRPr>
          </a:p>
        </p:txBody>
      </p:sp>
      <p:pic>
        <p:nvPicPr>
          <p:cNvPr id="8" name="Picture 3" descr="hadoop-log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24321" y="436563"/>
            <a:ext cx="32194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Group 13"/>
          <p:cNvGrpSpPr>
            <a:grpSpLocks/>
          </p:cNvGrpSpPr>
          <p:nvPr/>
        </p:nvGrpSpPr>
        <p:grpSpPr bwMode="auto">
          <a:xfrm>
            <a:off x="775135" y="2468880"/>
            <a:ext cx="10668635" cy="1883664"/>
            <a:chOff x="194732" y="2415115"/>
            <a:chExt cx="9805416" cy="1891649"/>
          </a:xfrm>
        </p:grpSpPr>
        <p:pic>
          <p:nvPicPr>
            <p:cNvPr id="14" name="Picture 4" descr="zookeeper_small.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415115"/>
              <a:ext cx="859971"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2"/>
            <p:cNvSpPr txBox="1">
              <a:spLocks/>
            </p:cNvSpPr>
            <p:nvPr/>
          </p:nvSpPr>
          <p:spPr bwMode="auto">
            <a:xfrm>
              <a:off x="194732" y="3179615"/>
              <a:ext cx="9805416" cy="1127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defTabSz="914400"/>
              <a:r>
                <a:rPr lang="en-US" altLang="zh-CN" sz="5200" b="1" i="1" dirty="0">
                  <a:latin typeface="Lucida Grande" charset="0"/>
                </a:rPr>
                <a:t>Apache </a:t>
              </a:r>
              <a:r>
                <a:rPr lang="en-US" altLang="zh-CN" sz="5200" b="1" i="1" dirty="0" err="1">
                  <a:latin typeface="Lucida Grande" charset="0"/>
                </a:rPr>
                <a:t>ZooKeeper</a:t>
              </a:r>
              <a:endParaRPr lang="en-US" altLang="zh-CN" sz="5200" b="1" dirty="0">
                <a:latin typeface="Lucida Grande" charset="0"/>
              </a:endParaRPr>
            </a:p>
          </p:txBody>
        </p:sp>
      </p:grpSp>
      <p:pic>
        <p:nvPicPr>
          <p:cNvPr id="2" name="图片 1"/>
          <p:cNvPicPr>
            <a:picLocks noChangeAspect="1"/>
          </p:cNvPicPr>
          <p:nvPr/>
        </p:nvPicPr>
        <p:blipFill>
          <a:blip r:embed="rId5"/>
          <a:stretch>
            <a:fillRect/>
          </a:stretch>
        </p:blipFill>
        <p:spPr>
          <a:xfrm>
            <a:off x="5783469" y="1600200"/>
            <a:ext cx="2901391" cy="694944"/>
          </a:xfrm>
          <a:prstGeom prst="rect">
            <a:avLst/>
          </a:prstGeom>
        </p:spPr>
      </p:pic>
      <p:pic>
        <p:nvPicPr>
          <p:cNvPr id="19" name="Picture 4" descr="yahoo_373x83.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81001" y="436564"/>
            <a:ext cx="2673680" cy="541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2470020"/>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Installation and configuration of Zookeeper </a:t>
            </a:r>
            <a:r>
              <a:rPr lang="en-US" sz="2800" b="1" dirty="0" smtClean="0">
                <a:solidFill>
                  <a:srgbClr val="7030A0"/>
                </a:solidFill>
                <a:latin typeface="仿宋" panose="02010609060101010101" pitchFamily="49" charset="-122"/>
                <a:ea typeface="仿宋" panose="02010609060101010101" pitchFamily="49" charset="-122"/>
                <a:cs typeface="+mn-ea"/>
                <a:sym typeface="+mn-lt"/>
              </a:rPr>
              <a:t>(cluster </a:t>
            </a:r>
            <a:r>
              <a:rPr lang="en-US" sz="2800" b="1" dirty="0">
                <a:solidFill>
                  <a:srgbClr val="7030A0"/>
                </a:solidFill>
                <a:latin typeface="仿宋" panose="02010609060101010101" pitchFamily="49" charset="-122"/>
                <a:ea typeface="仿宋" panose="02010609060101010101" pitchFamily="49" charset="-122"/>
                <a:cs typeface="+mn-ea"/>
                <a:sym typeface="+mn-lt"/>
              </a:rPr>
              <a:t>mode)</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8" name="TextBox 50"/>
          <p:cNvSpPr txBox="1"/>
          <p:nvPr/>
        </p:nvSpPr>
        <p:spPr>
          <a:xfrm>
            <a:off x="491498" y="1570934"/>
            <a:ext cx="11419925" cy="4339650"/>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zh-CN" altLang="en-US" sz="2000" b="1" dirty="0">
                <a:latin typeface="Times New Roman" panose="02020603050405020304" pitchFamily="18" charset="0"/>
                <a:ea typeface="华文仿宋" panose="02010600040101010101" pitchFamily="2" charset="-122"/>
              </a:rPr>
              <a:t>创建</a:t>
            </a:r>
            <a:r>
              <a:rPr lang="en-US" altLang="zh-CN" sz="2000" b="1" dirty="0" err="1">
                <a:latin typeface="Times New Roman" panose="02020603050405020304" pitchFamily="18" charset="0"/>
                <a:ea typeface="华文仿宋" panose="02010600040101010101" pitchFamily="2" charset="-122"/>
              </a:rPr>
              <a:t>myid</a:t>
            </a:r>
            <a:r>
              <a:rPr lang="zh-CN" altLang="en-US" sz="2000" b="1" dirty="0">
                <a:latin typeface="Times New Roman" panose="02020603050405020304" pitchFamily="18" charset="0"/>
                <a:ea typeface="华文仿宋" panose="02010600040101010101" pitchFamily="2" charset="-122"/>
              </a:rPr>
              <a:t>文件，</a:t>
            </a:r>
            <a:r>
              <a:rPr lang="en-US" altLang="zh-CN" sz="2000" b="1" dirty="0">
                <a:latin typeface="Times New Roman" panose="02020603050405020304" pitchFamily="18" charset="0"/>
                <a:ea typeface="华文仿宋" panose="02010600040101010101" pitchFamily="2" charset="-122"/>
              </a:rPr>
              <a:t>server1</a:t>
            </a:r>
            <a:r>
              <a:rPr lang="zh-CN" altLang="en-US" sz="2000" b="1" dirty="0">
                <a:latin typeface="Times New Roman" panose="02020603050405020304" pitchFamily="18" charset="0"/>
                <a:ea typeface="华文仿宋" panose="02010600040101010101" pitchFamily="2" charset="-122"/>
              </a:rPr>
              <a:t>机器的内容为：</a:t>
            </a:r>
            <a:r>
              <a:rPr lang="en-US" altLang="zh-CN" sz="2000" b="1" dirty="0">
                <a:latin typeface="Times New Roman" panose="02020603050405020304" pitchFamily="18" charset="0"/>
                <a:ea typeface="华文仿宋" panose="02010600040101010101" pitchFamily="2" charset="-122"/>
              </a:rPr>
              <a:t>1</a:t>
            </a:r>
            <a:r>
              <a:rPr lang="zh-CN" altLang="en-US" sz="2000" b="1" dirty="0">
                <a:latin typeface="Times New Roman" panose="02020603050405020304" pitchFamily="18" charset="0"/>
                <a:ea typeface="华文仿宋" panose="02010600040101010101" pitchFamily="2" charset="-122"/>
              </a:rPr>
              <a:t>，</a:t>
            </a:r>
            <a:r>
              <a:rPr lang="en-US" altLang="zh-CN" sz="2000" b="1" dirty="0">
                <a:latin typeface="Times New Roman" panose="02020603050405020304" pitchFamily="18" charset="0"/>
                <a:ea typeface="华文仿宋" panose="02010600040101010101" pitchFamily="2" charset="-122"/>
              </a:rPr>
              <a:t>server2</a:t>
            </a:r>
            <a:r>
              <a:rPr lang="zh-CN" altLang="en-US" sz="2000" b="1" dirty="0">
                <a:latin typeface="Times New Roman" panose="02020603050405020304" pitchFamily="18" charset="0"/>
                <a:ea typeface="华文仿宋" panose="02010600040101010101" pitchFamily="2" charset="-122"/>
              </a:rPr>
              <a:t>机器的内容为：</a:t>
            </a:r>
            <a:r>
              <a:rPr lang="en-US" altLang="zh-CN" sz="2000" b="1" dirty="0">
                <a:latin typeface="Times New Roman" panose="02020603050405020304" pitchFamily="18" charset="0"/>
                <a:ea typeface="华文仿宋" panose="02010600040101010101" pitchFamily="2" charset="-122"/>
              </a:rPr>
              <a:t>2</a:t>
            </a:r>
            <a:r>
              <a:rPr lang="zh-CN" altLang="en-US" sz="2000" b="1" dirty="0">
                <a:latin typeface="Times New Roman" panose="02020603050405020304" pitchFamily="18" charset="0"/>
                <a:ea typeface="华文仿宋" panose="02010600040101010101" pitchFamily="2" charset="-122"/>
              </a:rPr>
              <a:t>，</a:t>
            </a:r>
            <a:r>
              <a:rPr lang="en-US" altLang="zh-CN" sz="2000" b="1" dirty="0">
                <a:latin typeface="Times New Roman" panose="02020603050405020304" pitchFamily="18" charset="0"/>
                <a:ea typeface="华文仿宋" panose="02010600040101010101" pitchFamily="2" charset="-122"/>
              </a:rPr>
              <a:t>server3</a:t>
            </a:r>
            <a:r>
              <a:rPr lang="zh-CN" altLang="en-US" sz="2000" b="1" dirty="0">
                <a:latin typeface="Times New Roman" panose="02020603050405020304" pitchFamily="18" charset="0"/>
                <a:ea typeface="华文仿宋" panose="02010600040101010101" pitchFamily="2" charset="-122"/>
              </a:rPr>
              <a:t>机器的内容为：</a:t>
            </a:r>
            <a:r>
              <a:rPr lang="en-US" altLang="zh-CN" sz="2000" b="1" dirty="0">
                <a:latin typeface="Times New Roman" panose="02020603050405020304" pitchFamily="18" charset="0"/>
                <a:ea typeface="华文仿宋" panose="02010600040101010101" pitchFamily="2" charset="-122"/>
              </a:rPr>
              <a:t>3</a:t>
            </a:r>
          </a:p>
          <a:p>
            <a:pPr marL="457200" indent="-457200">
              <a:spcBef>
                <a:spcPct val="35000"/>
              </a:spcBef>
              <a:buFont typeface="Wingdings" panose="05000000000000000000" pitchFamily="2" charset="2"/>
              <a:buChar char="Ø"/>
            </a:pPr>
            <a:r>
              <a:rPr lang="zh-CN" altLang="en-US" sz="2000" b="1" dirty="0">
                <a:latin typeface="Times New Roman" panose="02020603050405020304" pitchFamily="18" charset="0"/>
                <a:ea typeface="华文仿宋" panose="02010600040101010101" pitchFamily="2" charset="-122"/>
              </a:rPr>
              <a:t>在</a:t>
            </a:r>
            <a:r>
              <a:rPr lang="en-US" altLang="zh-CN" sz="2000" b="1" dirty="0" err="1">
                <a:latin typeface="Times New Roman" panose="02020603050405020304" pitchFamily="18" charset="0"/>
                <a:ea typeface="华文仿宋" panose="02010600040101010101" pitchFamily="2" charset="-122"/>
              </a:rPr>
              <a:t>conf</a:t>
            </a:r>
            <a:r>
              <a:rPr lang="zh-CN" altLang="en-US" sz="2000" b="1" dirty="0">
                <a:latin typeface="Times New Roman" panose="02020603050405020304" pitchFamily="18" charset="0"/>
                <a:ea typeface="华文仿宋" panose="02010600040101010101" pitchFamily="2" charset="-122"/>
              </a:rPr>
              <a:t>目录下创建一个配置文件</a:t>
            </a:r>
            <a:r>
              <a:rPr lang="en-US" altLang="zh-CN" sz="2000" b="1" dirty="0" err="1">
                <a:latin typeface="Times New Roman" panose="02020603050405020304" pitchFamily="18" charset="0"/>
                <a:ea typeface="华文仿宋" panose="02010600040101010101" pitchFamily="2" charset="-122"/>
              </a:rPr>
              <a:t>zoo.cfg</a:t>
            </a:r>
            <a:r>
              <a:rPr lang="zh-CN" altLang="en-US" sz="2000" b="1" dirty="0" smtClean="0">
                <a:latin typeface="Times New Roman" panose="02020603050405020304" pitchFamily="18" charset="0"/>
                <a:ea typeface="华文仿宋" panose="02010600040101010101" pitchFamily="2" charset="-122"/>
              </a:rPr>
              <a:t>，</a:t>
            </a:r>
            <a:endParaRPr lang="en-US" altLang="zh-CN" sz="2000" b="1" dirty="0" smtClean="0">
              <a:latin typeface="Times New Roman" panose="02020603050405020304" pitchFamily="18" charset="0"/>
              <a:ea typeface="华文仿宋" panose="02010600040101010101" pitchFamily="2" charset="-122"/>
            </a:endParaRPr>
          </a:p>
          <a:p>
            <a:pPr>
              <a:spcBef>
                <a:spcPct val="35000"/>
              </a:spcBef>
            </a:pPr>
            <a:r>
              <a:rPr lang="en-US" altLang="zh-CN" sz="2000" b="1" dirty="0" err="1" smtClean="0">
                <a:latin typeface="Times New Roman" panose="02020603050405020304" pitchFamily="18" charset="0"/>
                <a:ea typeface="华文仿宋" panose="02010600040101010101" pitchFamily="2" charset="-122"/>
              </a:rPr>
              <a:t>tickTime</a:t>
            </a:r>
            <a:r>
              <a:rPr lang="en-US" altLang="zh-CN" sz="2000" b="1" dirty="0" smtClean="0">
                <a:latin typeface="Times New Roman" panose="02020603050405020304" pitchFamily="18" charset="0"/>
                <a:ea typeface="华文仿宋" panose="02010600040101010101" pitchFamily="2" charset="-122"/>
              </a:rPr>
              <a:t>=2000</a:t>
            </a:r>
            <a:r>
              <a:rPr lang="en-US" altLang="zh-CN" sz="2000" b="1" dirty="0">
                <a:latin typeface="Times New Roman" panose="02020603050405020304" pitchFamily="18" charset="0"/>
                <a:ea typeface="华文仿宋" panose="02010600040101010101" pitchFamily="2" charset="-122"/>
              </a:rPr>
              <a:t/>
            </a:r>
            <a:br>
              <a:rPr lang="en-US" altLang="zh-CN" sz="2000" b="1" dirty="0">
                <a:latin typeface="Times New Roman" panose="02020603050405020304" pitchFamily="18" charset="0"/>
                <a:ea typeface="华文仿宋" panose="02010600040101010101" pitchFamily="2" charset="-122"/>
              </a:rPr>
            </a:br>
            <a:r>
              <a:rPr lang="en-US" altLang="zh-CN" sz="2000" b="1" dirty="0" err="1">
                <a:latin typeface="Times New Roman" panose="02020603050405020304" pitchFamily="18" charset="0"/>
                <a:ea typeface="华文仿宋" panose="02010600040101010101" pitchFamily="2" charset="-122"/>
              </a:rPr>
              <a:t>dataDir</a:t>
            </a:r>
            <a:r>
              <a:rPr lang="en-US" altLang="zh-CN" sz="2000" b="1" dirty="0">
                <a:latin typeface="Times New Roman" panose="02020603050405020304" pitchFamily="18" charset="0"/>
                <a:ea typeface="华文仿宋" panose="02010600040101010101" pitchFamily="2" charset="-122"/>
              </a:rPr>
              <a:t>=/</a:t>
            </a:r>
            <a:r>
              <a:rPr lang="en-US" altLang="zh-CN" sz="2000" b="1" dirty="0" smtClean="0">
                <a:latin typeface="Times New Roman" panose="02020603050405020304" pitchFamily="18" charset="0"/>
                <a:ea typeface="华文仿宋" panose="02010600040101010101" pitchFamily="2" charset="-122"/>
              </a:rPr>
              <a:t>Users/</a:t>
            </a:r>
            <a:r>
              <a:rPr lang="en-US" altLang="zh-CN" sz="2000" b="1" dirty="0" err="1" smtClean="0">
                <a:latin typeface="Times New Roman" panose="02020603050405020304" pitchFamily="18" charset="0"/>
                <a:ea typeface="华文仿宋" panose="02010600040101010101" pitchFamily="2" charset="-122"/>
              </a:rPr>
              <a:t>yazhong</a:t>
            </a:r>
            <a:r>
              <a:rPr lang="en-US" altLang="zh-CN" sz="2000" b="1" dirty="0" smtClean="0">
                <a:latin typeface="Times New Roman" panose="02020603050405020304" pitchFamily="18" charset="0"/>
                <a:ea typeface="华文仿宋" panose="02010600040101010101" pitchFamily="2" charset="-122"/>
              </a:rPr>
              <a:t>/zookeeper/data</a:t>
            </a:r>
            <a:r>
              <a:rPr lang="en-US" altLang="zh-CN" sz="2000" b="1" dirty="0">
                <a:latin typeface="Times New Roman" panose="02020603050405020304" pitchFamily="18" charset="0"/>
                <a:ea typeface="华文仿宋" panose="02010600040101010101" pitchFamily="2" charset="-122"/>
              </a:rPr>
              <a:t/>
            </a:r>
            <a:br>
              <a:rPr lang="en-US" altLang="zh-CN" sz="2000" b="1" dirty="0">
                <a:latin typeface="Times New Roman" panose="02020603050405020304" pitchFamily="18" charset="0"/>
                <a:ea typeface="华文仿宋" panose="02010600040101010101" pitchFamily="2" charset="-122"/>
              </a:rPr>
            </a:br>
            <a:r>
              <a:rPr lang="en-US" altLang="zh-CN" sz="2000" b="1" dirty="0" err="1">
                <a:latin typeface="Times New Roman" panose="02020603050405020304" pitchFamily="18" charset="0"/>
                <a:ea typeface="华文仿宋" panose="02010600040101010101" pitchFamily="2" charset="-122"/>
              </a:rPr>
              <a:t>dataLogDir</a:t>
            </a:r>
            <a:r>
              <a:rPr lang="en-US" altLang="zh-CN" sz="2000" b="1" dirty="0">
                <a:latin typeface="Times New Roman" panose="02020603050405020304" pitchFamily="18" charset="0"/>
                <a:ea typeface="华文仿宋" panose="02010600040101010101" pitchFamily="2" charset="-122"/>
              </a:rPr>
              <a:t>=/</a:t>
            </a:r>
            <a:r>
              <a:rPr lang="en-US" altLang="zh-CN" sz="2000" b="1" dirty="0" smtClean="0">
                <a:latin typeface="Times New Roman" panose="02020603050405020304" pitchFamily="18" charset="0"/>
                <a:ea typeface="华文仿宋" panose="02010600040101010101" pitchFamily="2" charset="-122"/>
              </a:rPr>
              <a:t>Users/</a:t>
            </a:r>
            <a:r>
              <a:rPr lang="en-US" altLang="zh-CN" sz="2000" b="1" dirty="0" err="1" smtClean="0">
                <a:latin typeface="Times New Roman" panose="02020603050405020304" pitchFamily="18" charset="0"/>
                <a:ea typeface="华文仿宋" panose="02010600040101010101" pitchFamily="2" charset="-122"/>
              </a:rPr>
              <a:t>yazhong</a:t>
            </a:r>
            <a:r>
              <a:rPr lang="en-US" altLang="zh-CN" sz="2000" b="1" dirty="0" smtClean="0">
                <a:latin typeface="Times New Roman" panose="02020603050405020304" pitchFamily="18" charset="0"/>
                <a:ea typeface="华文仿宋" panose="02010600040101010101" pitchFamily="2" charset="-122"/>
              </a:rPr>
              <a:t>/zookeeper/</a:t>
            </a:r>
            <a:r>
              <a:rPr lang="en-US" altLang="zh-CN" sz="2000" b="1" dirty="0" err="1" smtClean="0">
                <a:latin typeface="Times New Roman" panose="02020603050405020304" pitchFamily="18" charset="0"/>
                <a:ea typeface="华文仿宋" panose="02010600040101010101" pitchFamily="2" charset="-122"/>
              </a:rPr>
              <a:t>dataLog</a:t>
            </a:r>
            <a:endParaRPr lang="en-US" altLang="zh-CN" sz="2000" b="1" dirty="0" smtClean="0">
              <a:latin typeface="Times New Roman" panose="02020603050405020304" pitchFamily="18" charset="0"/>
              <a:ea typeface="华文仿宋" panose="02010600040101010101" pitchFamily="2" charset="-122"/>
            </a:endParaRPr>
          </a:p>
          <a:p>
            <a:pPr>
              <a:spcBef>
                <a:spcPct val="35000"/>
              </a:spcBef>
            </a:pPr>
            <a:r>
              <a:rPr lang="en-US" altLang="zh-CN" sz="2000" b="1" dirty="0" err="1" smtClean="0">
                <a:latin typeface="Times New Roman" panose="02020603050405020304" pitchFamily="18" charset="0"/>
                <a:ea typeface="华文仿宋" panose="02010600040101010101" pitchFamily="2" charset="-122"/>
              </a:rPr>
              <a:t>clientPort</a:t>
            </a:r>
            <a:r>
              <a:rPr lang="en-US" altLang="zh-CN" sz="2000" b="1" dirty="0" smtClean="0">
                <a:latin typeface="Times New Roman" panose="02020603050405020304" pitchFamily="18" charset="0"/>
                <a:ea typeface="华文仿宋" panose="02010600040101010101" pitchFamily="2" charset="-122"/>
              </a:rPr>
              <a:t>=2181</a:t>
            </a:r>
            <a:endParaRPr lang="en-US" altLang="zh-CN" sz="2000" b="1" dirty="0">
              <a:latin typeface="Times New Roman" panose="02020603050405020304" pitchFamily="18" charset="0"/>
              <a:ea typeface="华文仿宋" panose="02010600040101010101" pitchFamily="2" charset="-122"/>
            </a:endParaRPr>
          </a:p>
          <a:p>
            <a:pPr>
              <a:spcBef>
                <a:spcPct val="35000"/>
              </a:spcBef>
            </a:pPr>
            <a:r>
              <a:rPr lang="en-US" altLang="zh-CN" sz="2000" b="1" dirty="0" err="1" smtClean="0">
                <a:solidFill>
                  <a:srgbClr val="FF0000"/>
                </a:solidFill>
                <a:latin typeface="Times New Roman" panose="02020603050405020304" pitchFamily="18" charset="0"/>
                <a:ea typeface="华文仿宋" panose="02010600040101010101" pitchFamily="2" charset="-122"/>
              </a:rPr>
              <a:t>initLimit</a:t>
            </a:r>
            <a:r>
              <a:rPr lang="en-US" altLang="zh-CN" sz="2000" b="1" dirty="0" smtClean="0">
                <a:solidFill>
                  <a:srgbClr val="FF0000"/>
                </a:solidFill>
                <a:latin typeface="Times New Roman" panose="02020603050405020304" pitchFamily="18" charset="0"/>
                <a:ea typeface="华文仿宋" panose="02010600040101010101" pitchFamily="2" charset="-122"/>
              </a:rPr>
              <a:t>=5</a:t>
            </a:r>
          </a:p>
          <a:p>
            <a:pPr>
              <a:spcBef>
                <a:spcPct val="35000"/>
              </a:spcBef>
            </a:pPr>
            <a:r>
              <a:rPr lang="en-US" altLang="zh-CN" sz="2000" b="1" dirty="0" err="1" smtClean="0">
                <a:solidFill>
                  <a:srgbClr val="FF0000"/>
                </a:solidFill>
                <a:latin typeface="Times New Roman" panose="02020603050405020304" pitchFamily="18" charset="0"/>
                <a:ea typeface="华文仿宋" panose="02010600040101010101" pitchFamily="2" charset="-122"/>
              </a:rPr>
              <a:t>syncLimit</a:t>
            </a:r>
            <a:r>
              <a:rPr lang="en-US" altLang="zh-CN" sz="2000" b="1" dirty="0" smtClean="0">
                <a:solidFill>
                  <a:srgbClr val="FF0000"/>
                </a:solidFill>
                <a:latin typeface="Times New Roman" panose="02020603050405020304" pitchFamily="18" charset="0"/>
                <a:ea typeface="华文仿宋" panose="02010600040101010101" pitchFamily="2" charset="-122"/>
              </a:rPr>
              <a:t>=2</a:t>
            </a:r>
          </a:p>
          <a:p>
            <a:pPr>
              <a:spcBef>
                <a:spcPct val="35000"/>
              </a:spcBef>
            </a:pPr>
            <a:r>
              <a:rPr lang="en-US" altLang="zh-CN" sz="2000" b="1" dirty="0" smtClean="0">
                <a:solidFill>
                  <a:srgbClr val="FF0000"/>
                </a:solidFill>
                <a:latin typeface="Times New Roman" panose="02020603050405020304" pitchFamily="18" charset="0"/>
                <a:ea typeface="华文仿宋" panose="02010600040101010101" pitchFamily="2" charset="-122"/>
              </a:rPr>
              <a:t>server.1=server1:2888:3888</a:t>
            </a:r>
          </a:p>
          <a:p>
            <a:pPr>
              <a:spcBef>
                <a:spcPct val="35000"/>
              </a:spcBef>
            </a:pPr>
            <a:r>
              <a:rPr lang="en-US" altLang="zh-CN" sz="2000" b="1" dirty="0" smtClean="0">
                <a:solidFill>
                  <a:srgbClr val="FF0000"/>
                </a:solidFill>
                <a:latin typeface="Times New Roman" panose="02020603050405020304" pitchFamily="18" charset="0"/>
                <a:ea typeface="华文仿宋" panose="02010600040101010101" pitchFamily="2" charset="-122"/>
              </a:rPr>
              <a:t>server.2=server2:2888:3888</a:t>
            </a:r>
          </a:p>
          <a:p>
            <a:pPr>
              <a:spcBef>
                <a:spcPct val="35000"/>
              </a:spcBef>
            </a:pPr>
            <a:r>
              <a:rPr lang="en-US" altLang="zh-CN" sz="2000" b="1" dirty="0" smtClean="0">
                <a:solidFill>
                  <a:srgbClr val="FF0000"/>
                </a:solidFill>
                <a:latin typeface="Times New Roman" panose="02020603050405020304" pitchFamily="18" charset="0"/>
                <a:ea typeface="华文仿宋" panose="02010600040101010101" pitchFamily="2" charset="-122"/>
              </a:rPr>
              <a:t>server.3=server3:2888:3888</a:t>
            </a:r>
          </a:p>
        </p:txBody>
      </p:sp>
    </p:spTree>
    <p:extLst>
      <p:ext uri="{BB962C8B-B14F-4D97-AF65-F5344CB8AC3E}">
        <p14:creationId xmlns:p14="http://schemas.microsoft.com/office/powerpoint/2010/main" val="1918843155"/>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Data model of Zookeeper</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8" name="TextBox 50"/>
          <p:cNvSpPr txBox="1"/>
          <p:nvPr/>
        </p:nvSpPr>
        <p:spPr>
          <a:xfrm>
            <a:off x="491498" y="1570934"/>
            <a:ext cx="11419925" cy="4293483"/>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层次化的目录结构，命名符合常规文件系统规范</a:t>
            </a: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每个节点在</a:t>
            </a:r>
            <a:r>
              <a:rPr lang="en-US" altLang="zh-CN" sz="2800" b="1" dirty="0">
                <a:latin typeface="Times New Roman" panose="02020603050405020304" pitchFamily="18" charset="0"/>
                <a:ea typeface="华文仿宋" panose="02010600040101010101" pitchFamily="2" charset="-122"/>
              </a:rPr>
              <a:t>zookeeper</a:t>
            </a:r>
            <a:r>
              <a:rPr lang="zh-CN" altLang="en-US" sz="2800" b="1" dirty="0">
                <a:latin typeface="Times New Roman" panose="02020603050405020304" pitchFamily="18" charset="0"/>
                <a:ea typeface="华文仿宋" panose="02010600040101010101" pitchFamily="2" charset="-122"/>
              </a:rPr>
              <a:t>中叫做</a:t>
            </a:r>
            <a:r>
              <a:rPr lang="en-US" altLang="zh-CN" sz="2800" b="1" dirty="0" err="1">
                <a:latin typeface="Times New Roman" panose="02020603050405020304" pitchFamily="18" charset="0"/>
                <a:ea typeface="华文仿宋" panose="02010600040101010101" pitchFamily="2" charset="-122"/>
              </a:rPr>
              <a:t>znode</a:t>
            </a:r>
            <a:r>
              <a:rPr lang="en-US" altLang="zh-CN" sz="2800" b="1" dirty="0">
                <a:latin typeface="Times New Roman" panose="02020603050405020304" pitchFamily="18" charset="0"/>
                <a:ea typeface="华文仿宋" panose="02010600040101010101" pitchFamily="2" charset="-122"/>
              </a:rPr>
              <a:t>,</a:t>
            </a:r>
            <a:r>
              <a:rPr lang="zh-CN" altLang="en-US" sz="2800" b="1" dirty="0">
                <a:latin typeface="Times New Roman" panose="02020603050405020304" pitchFamily="18" charset="0"/>
                <a:ea typeface="华文仿宋" panose="02010600040101010101" pitchFamily="2" charset="-122"/>
              </a:rPr>
              <a:t>并且其有一个唯一的路径标识</a:t>
            </a: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节点</a:t>
            </a:r>
            <a:r>
              <a:rPr lang="en-US" altLang="zh-CN" sz="2800" b="1" dirty="0" err="1">
                <a:latin typeface="Times New Roman" panose="02020603050405020304" pitchFamily="18" charset="0"/>
                <a:ea typeface="华文仿宋" panose="02010600040101010101" pitchFamily="2" charset="-122"/>
              </a:rPr>
              <a:t>Znode</a:t>
            </a:r>
            <a:r>
              <a:rPr lang="zh-CN" altLang="en-US" sz="2800" b="1" dirty="0">
                <a:latin typeface="Times New Roman" panose="02020603050405020304" pitchFamily="18" charset="0"/>
                <a:ea typeface="华文仿宋" panose="02010600040101010101" pitchFamily="2" charset="-122"/>
              </a:rPr>
              <a:t>可以包含数据和子节点，但是</a:t>
            </a:r>
            <a:r>
              <a:rPr lang="en-US" altLang="zh-CN" sz="2800" b="1" dirty="0">
                <a:latin typeface="Times New Roman" panose="02020603050405020304" pitchFamily="18" charset="0"/>
                <a:ea typeface="华文仿宋" panose="02010600040101010101" pitchFamily="2" charset="-122"/>
              </a:rPr>
              <a:t>EPHEMERAL</a:t>
            </a:r>
            <a:r>
              <a:rPr lang="zh-CN" altLang="en-US" sz="2800" b="1" dirty="0">
                <a:latin typeface="Times New Roman" panose="02020603050405020304" pitchFamily="18" charset="0"/>
                <a:ea typeface="华文仿宋" panose="02010600040101010101" pitchFamily="2" charset="-122"/>
              </a:rPr>
              <a:t>类型的节点不能有子节点</a:t>
            </a:r>
          </a:p>
          <a:p>
            <a:pPr marL="457200" indent="-457200">
              <a:spcBef>
                <a:spcPct val="35000"/>
              </a:spcBef>
              <a:buFont typeface="Wingdings" panose="05000000000000000000" pitchFamily="2" charset="2"/>
              <a:buChar char="Ø"/>
            </a:pPr>
            <a:r>
              <a:rPr lang="en-US" altLang="zh-CN" sz="2800" b="1" dirty="0" err="1">
                <a:latin typeface="Times New Roman" panose="02020603050405020304" pitchFamily="18" charset="0"/>
                <a:ea typeface="华文仿宋" panose="02010600040101010101" pitchFamily="2" charset="-122"/>
              </a:rPr>
              <a:t>Znode</a:t>
            </a:r>
            <a:r>
              <a:rPr lang="zh-CN" altLang="en-US" sz="2800" b="1" dirty="0">
                <a:latin typeface="Times New Roman" panose="02020603050405020304" pitchFamily="18" charset="0"/>
                <a:ea typeface="华文仿宋" panose="02010600040101010101" pitchFamily="2" charset="-122"/>
              </a:rPr>
              <a:t>中的数据可以有多个版本，比如某一个路径下存有多个数据版本，那么查询这个路径下的数据就需要带上版本</a:t>
            </a: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客户端应用可以在节点上设置监视器</a:t>
            </a: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节点不支持部分读写，而是一次性完整读写</a:t>
            </a:r>
            <a:endParaRPr lang="en-US" altLang="zh-CN" sz="2800" b="1" dirty="0" smtClean="0">
              <a:solidFill>
                <a:srgbClr val="FF0000"/>
              </a:solidFill>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2629399757"/>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The node of Zookeeper</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8" name="TextBox 50"/>
          <p:cNvSpPr txBox="1"/>
          <p:nvPr/>
        </p:nvSpPr>
        <p:spPr>
          <a:xfrm>
            <a:off x="491498" y="1570934"/>
            <a:ext cx="11419925" cy="4573560"/>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en-US" altLang="zh-CN" sz="2800" b="1" dirty="0" err="1">
                <a:latin typeface="Times New Roman" panose="02020603050405020304" pitchFamily="18" charset="0"/>
                <a:ea typeface="华文仿宋" panose="02010600040101010101" pitchFamily="2" charset="-122"/>
              </a:rPr>
              <a:t>Znode</a:t>
            </a:r>
            <a:r>
              <a:rPr lang="zh-CN" altLang="en-US" sz="2800" b="1" dirty="0">
                <a:latin typeface="Times New Roman" panose="02020603050405020304" pitchFamily="18" charset="0"/>
                <a:ea typeface="华文仿宋" panose="02010600040101010101" pitchFamily="2" charset="-122"/>
              </a:rPr>
              <a:t>有两种类型</a:t>
            </a:r>
            <a:r>
              <a:rPr lang="zh-CN" altLang="en-US" sz="2800" b="1" dirty="0" smtClean="0">
                <a:latin typeface="Times New Roman" panose="02020603050405020304" pitchFamily="18" charset="0"/>
                <a:ea typeface="华文仿宋" panose="02010600040101010101" pitchFamily="2" charset="-122"/>
              </a:rPr>
              <a:t>，</a:t>
            </a:r>
            <a:r>
              <a:rPr lang="zh-CN" altLang="en-US" sz="2800" b="1" dirty="0">
                <a:latin typeface="Times New Roman" panose="02020603050405020304" pitchFamily="18" charset="0"/>
                <a:ea typeface="华文仿宋" panose="02010600040101010101" pitchFamily="2" charset="-122"/>
              </a:rPr>
              <a:t>持久的（</a:t>
            </a:r>
            <a:r>
              <a:rPr lang="en-US" altLang="zh-CN" sz="2800" b="1" dirty="0" smtClean="0">
                <a:latin typeface="Times New Roman" panose="02020603050405020304" pitchFamily="18" charset="0"/>
                <a:ea typeface="华文仿宋" panose="02010600040101010101" pitchFamily="2" charset="-122"/>
              </a:rPr>
              <a:t>persistent</a:t>
            </a:r>
            <a:r>
              <a:rPr lang="zh-CN" altLang="en-US" sz="2800" b="1" dirty="0">
                <a:latin typeface="Times New Roman" panose="02020603050405020304" pitchFamily="18" charset="0"/>
                <a:ea typeface="华文仿宋" panose="02010600040101010101" pitchFamily="2" charset="-122"/>
              </a:rPr>
              <a:t> </a:t>
            </a:r>
            <a:r>
              <a:rPr lang="zh-CN" altLang="en-US" sz="2800" b="1" dirty="0" smtClean="0">
                <a:latin typeface="Times New Roman" panose="02020603050405020304" pitchFamily="18" charset="0"/>
                <a:ea typeface="华文仿宋" panose="02010600040101010101" pitchFamily="2" charset="-122"/>
              </a:rPr>
              <a:t>）</a:t>
            </a:r>
            <a:r>
              <a:rPr lang="zh-CN" altLang="en-US" sz="2800" b="1" dirty="0">
                <a:latin typeface="Times New Roman" panose="02020603050405020304" pitchFamily="18" charset="0"/>
                <a:ea typeface="华文仿宋" panose="02010600040101010101" pitchFamily="2" charset="-122"/>
              </a:rPr>
              <a:t>和</a:t>
            </a:r>
            <a:r>
              <a:rPr lang="zh-CN" altLang="en-US" sz="2800" b="1" dirty="0" smtClean="0">
                <a:latin typeface="Times New Roman" panose="02020603050405020304" pitchFamily="18" charset="0"/>
                <a:ea typeface="华文仿宋" panose="02010600040101010101" pitchFamily="2" charset="-122"/>
              </a:rPr>
              <a:t>短暂</a:t>
            </a:r>
            <a:r>
              <a:rPr lang="zh-CN" altLang="en-US" sz="2800" b="1" dirty="0">
                <a:latin typeface="Times New Roman" panose="02020603050405020304" pitchFamily="18" charset="0"/>
                <a:ea typeface="华文仿宋" panose="02010600040101010101" pitchFamily="2" charset="-122"/>
              </a:rPr>
              <a:t>的（</a:t>
            </a:r>
            <a:r>
              <a:rPr lang="en-US" altLang="zh-CN" sz="2800" b="1" dirty="0">
                <a:latin typeface="Times New Roman" panose="02020603050405020304" pitchFamily="18" charset="0"/>
                <a:ea typeface="华文仿宋" panose="02010600040101010101" pitchFamily="2" charset="-122"/>
              </a:rPr>
              <a:t>ephemeral</a:t>
            </a:r>
            <a:r>
              <a:rPr lang="zh-CN" altLang="en-US" sz="2800" b="1" dirty="0" smtClean="0">
                <a:latin typeface="Times New Roman" panose="02020603050405020304" pitchFamily="18" charset="0"/>
                <a:ea typeface="华文仿宋" panose="02010600040101010101" pitchFamily="2" charset="-122"/>
              </a:rPr>
              <a:t>）</a:t>
            </a:r>
            <a:endParaRPr lang="zh-CN" altLang="en-US" sz="2800" b="1" dirty="0">
              <a:latin typeface="Times New Roman" panose="02020603050405020304" pitchFamily="18" charset="0"/>
              <a:ea typeface="华文仿宋" panose="02010600040101010101" pitchFamily="2" charset="-122"/>
            </a:endParaRPr>
          </a:p>
          <a:p>
            <a:pPr marL="457200" indent="-457200">
              <a:spcBef>
                <a:spcPct val="35000"/>
              </a:spcBef>
              <a:buFont typeface="Wingdings" panose="05000000000000000000" pitchFamily="2" charset="2"/>
              <a:buChar char="Ø"/>
            </a:pPr>
            <a:r>
              <a:rPr lang="en-US" altLang="zh-CN" sz="2800" b="1" dirty="0" err="1">
                <a:latin typeface="Times New Roman" panose="02020603050405020304" pitchFamily="18" charset="0"/>
                <a:ea typeface="华文仿宋" panose="02010600040101010101" pitchFamily="2" charset="-122"/>
              </a:rPr>
              <a:t>Znode</a:t>
            </a:r>
            <a:r>
              <a:rPr lang="zh-CN" altLang="en-US" sz="2800" b="1" dirty="0">
                <a:latin typeface="Times New Roman" panose="02020603050405020304" pitchFamily="18" charset="0"/>
                <a:ea typeface="华文仿宋" panose="02010600040101010101" pitchFamily="2" charset="-122"/>
              </a:rPr>
              <a:t>的类型在创建时确定并且之后不能再修改</a:t>
            </a: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短暂</a:t>
            </a:r>
            <a:r>
              <a:rPr lang="en-US" altLang="zh-CN" sz="2800" b="1" dirty="0" err="1">
                <a:latin typeface="Times New Roman" panose="02020603050405020304" pitchFamily="18" charset="0"/>
                <a:ea typeface="华文仿宋" panose="02010600040101010101" pitchFamily="2" charset="-122"/>
              </a:rPr>
              <a:t>znode</a:t>
            </a:r>
            <a:r>
              <a:rPr lang="zh-CN" altLang="en-US" sz="2800" b="1" dirty="0">
                <a:latin typeface="Times New Roman" panose="02020603050405020304" pitchFamily="18" charset="0"/>
                <a:ea typeface="华文仿宋" panose="02010600040101010101" pitchFamily="2" charset="-122"/>
              </a:rPr>
              <a:t>的客户端会话结束时，</a:t>
            </a:r>
            <a:r>
              <a:rPr lang="en-US" altLang="zh-CN" sz="2800" b="1" dirty="0">
                <a:latin typeface="Times New Roman" panose="02020603050405020304" pitchFamily="18" charset="0"/>
                <a:ea typeface="华文仿宋" panose="02010600040101010101" pitchFamily="2" charset="-122"/>
              </a:rPr>
              <a:t>zookeeper</a:t>
            </a:r>
            <a:r>
              <a:rPr lang="zh-CN" altLang="en-US" sz="2800" b="1" dirty="0">
                <a:latin typeface="Times New Roman" panose="02020603050405020304" pitchFamily="18" charset="0"/>
                <a:ea typeface="华文仿宋" panose="02010600040101010101" pitchFamily="2" charset="-122"/>
              </a:rPr>
              <a:t>会将该短暂</a:t>
            </a:r>
            <a:r>
              <a:rPr lang="en-US" altLang="zh-CN" sz="2800" b="1" dirty="0" err="1">
                <a:latin typeface="Times New Roman" panose="02020603050405020304" pitchFamily="18" charset="0"/>
                <a:ea typeface="华文仿宋" panose="02010600040101010101" pitchFamily="2" charset="-122"/>
              </a:rPr>
              <a:t>znode</a:t>
            </a:r>
            <a:r>
              <a:rPr lang="zh-CN" altLang="en-US" sz="2800" b="1" dirty="0">
                <a:latin typeface="Times New Roman" panose="02020603050405020304" pitchFamily="18" charset="0"/>
                <a:ea typeface="华文仿宋" panose="02010600040101010101" pitchFamily="2" charset="-122"/>
              </a:rPr>
              <a:t>删除，短暂</a:t>
            </a:r>
            <a:r>
              <a:rPr lang="en-US" altLang="zh-CN" sz="2800" b="1" dirty="0" err="1">
                <a:latin typeface="Times New Roman" panose="02020603050405020304" pitchFamily="18" charset="0"/>
                <a:ea typeface="华文仿宋" panose="02010600040101010101" pitchFamily="2" charset="-122"/>
              </a:rPr>
              <a:t>znode</a:t>
            </a:r>
            <a:r>
              <a:rPr lang="zh-CN" altLang="en-US" sz="2800" b="1" dirty="0">
                <a:latin typeface="Times New Roman" panose="02020603050405020304" pitchFamily="18" charset="0"/>
                <a:ea typeface="华文仿宋" panose="02010600040101010101" pitchFamily="2" charset="-122"/>
              </a:rPr>
              <a:t>不可以有子节点</a:t>
            </a: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持久</a:t>
            </a:r>
            <a:r>
              <a:rPr lang="en-US" altLang="zh-CN" sz="2800" b="1" dirty="0" err="1">
                <a:latin typeface="Times New Roman" panose="02020603050405020304" pitchFamily="18" charset="0"/>
                <a:ea typeface="华文仿宋" panose="02010600040101010101" pitchFamily="2" charset="-122"/>
              </a:rPr>
              <a:t>znode</a:t>
            </a:r>
            <a:r>
              <a:rPr lang="zh-CN" altLang="en-US" sz="2800" b="1" dirty="0">
                <a:latin typeface="Times New Roman" panose="02020603050405020304" pitchFamily="18" charset="0"/>
                <a:ea typeface="华文仿宋" panose="02010600040101010101" pitchFamily="2" charset="-122"/>
              </a:rPr>
              <a:t>不依赖于客户端会话，只有当客户端明确要删除该持久</a:t>
            </a:r>
            <a:r>
              <a:rPr lang="en-US" altLang="zh-CN" sz="2800" b="1" dirty="0" err="1">
                <a:latin typeface="Times New Roman" panose="02020603050405020304" pitchFamily="18" charset="0"/>
                <a:ea typeface="华文仿宋" panose="02010600040101010101" pitchFamily="2" charset="-122"/>
              </a:rPr>
              <a:t>znode</a:t>
            </a:r>
            <a:r>
              <a:rPr lang="zh-CN" altLang="en-US" sz="2800" b="1" dirty="0">
                <a:latin typeface="Times New Roman" panose="02020603050405020304" pitchFamily="18" charset="0"/>
                <a:ea typeface="华文仿宋" panose="02010600040101010101" pitchFamily="2" charset="-122"/>
              </a:rPr>
              <a:t>时才会被删除</a:t>
            </a:r>
          </a:p>
          <a:p>
            <a:pPr marL="457200" indent="-457200">
              <a:spcBef>
                <a:spcPct val="35000"/>
              </a:spcBef>
              <a:buFont typeface="Wingdings" panose="05000000000000000000" pitchFamily="2" charset="2"/>
              <a:buChar char="Ø"/>
            </a:pPr>
            <a:r>
              <a:rPr lang="en-US" altLang="zh-CN" sz="2800" b="1" dirty="0" err="1">
                <a:latin typeface="Times New Roman" panose="02020603050405020304" pitchFamily="18" charset="0"/>
                <a:ea typeface="华文仿宋" panose="02010600040101010101" pitchFamily="2" charset="-122"/>
              </a:rPr>
              <a:t>Znode</a:t>
            </a:r>
            <a:r>
              <a:rPr lang="zh-CN" altLang="en-US" sz="2800" b="1" dirty="0">
                <a:latin typeface="Times New Roman" panose="02020603050405020304" pitchFamily="18" charset="0"/>
                <a:ea typeface="华文仿宋" panose="02010600040101010101" pitchFamily="2" charset="-122"/>
              </a:rPr>
              <a:t>有四种形式的目录节点，</a:t>
            </a:r>
            <a:r>
              <a:rPr lang="en-US" altLang="zh-CN" sz="2800" b="1" dirty="0">
                <a:latin typeface="Times New Roman" panose="02020603050405020304" pitchFamily="18" charset="0"/>
                <a:ea typeface="华文仿宋" panose="02010600040101010101" pitchFamily="2" charset="-122"/>
              </a:rPr>
              <a:t>PERSISTENT</a:t>
            </a:r>
            <a:r>
              <a:rPr lang="zh-CN" altLang="en-US" sz="2800" b="1" dirty="0">
                <a:latin typeface="Times New Roman" panose="02020603050405020304" pitchFamily="18" charset="0"/>
                <a:ea typeface="华文仿宋" panose="02010600040101010101" pitchFamily="2" charset="-122"/>
              </a:rPr>
              <a:t>、</a:t>
            </a:r>
            <a:r>
              <a:rPr lang="en-US" altLang="zh-CN" sz="2800" b="1" dirty="0">
                <a:latin typeface="Times New Roman" panose="02020603050405020304" pitchFamily="18" charset="0"/>
                <a:ea typeface="华文仿宋" panose="02010600040101010101" pitchFamily="2" charset="-122"/>
              </a:rPr>
              <a:t>PERSISTENT_SEQUENTIAL</a:t>
            </a:r>
            <a:r>
              <a:rPr lang="zh-CN" altLang="en-US" sz="2800" b="1" dirty="0">
                <a:latin typeface="Times New Roman" panose="02020603050405020304" pitchFamily="18" charset="0"/>
                <a:ea typeface="华文仿宋" panose="02010600040101010101" pitchFamily="2" charset="-122"/>
              </a:rPr>
              <a:t>、</a:t>
            </a:r>
            <a:r>
              <a:rPr lang="en-US" altLang="zh-CN" sz="2800" b="1" dirty="0">
                <a:latin typeface="Times New Roman" panose="02020603050405020304" pitchFamily="18" charset="0"/>
                <a:ea typeface="华文仿宋" panose="02010600040101010101" pitchFamily="2" charset="-122"/>
              </a:rPr>
              <a:t>EPHEMERAL</a:t>
            </a:r>
            <a:r>
              <a:rPr lang="zh-CN" altLang="en-US" sz="2800" b="1" dirty="0">
                <a:latin typeface="Times New Roman" panose="02020603050405020304" pitchFamily="18" charset="0"/>
                <a:ea typeface="华文仿宋" panose="02010600040101010101" pitchFamily="2" charset="-122"/>
              </a:rPr>
              <a:t>、</a:t>
            </a:r>
            <a:r>
              <a:rPr lang="en-US" altLang="zh-CN" sz="2800" b="1" dirty="0">
                <a:latin typeface="Times New Roman" panose="02020603050405020304" pitchFamily="18" charset="0"/>
                <a:ea typeface="华文仿宋" panose="02010600040101010101" pitchFamily="2" charset="-122"/>
              </a:rPr>
              <a:t>EPHEMERAL_SEQUENTIAL</a:t>
            </a:r>
            <a:endParaRPr lang="en-US" altLang="zh-CN" sz="2800" b="1" dirty="0" smtClean="0">
              <a:solidFill>
                <a:srgbClr val="FF0000"/>
              </a:solidFill>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477589779"/>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The </a:t>
            </a:r>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R</a:t>
            </a:r>
            <a:r>
              <a:rPr lang="en-US" sz="2800" b="1" dirty="0" smtClean="0">
                <a:solidFill>
                  <a:srgbClr val="7030A0"/>
                </a:solidFill>
                <a:latin typeface="仿宋" panose="02010609060101010101" pitchFamily="49" charset="-122"/>
                <a:ea typeface="仿宋" panose="02010609060101010101" pitchFamily="49" charset="-122"/>
                <a:cs typeface="+mn-ea"/>
                <a:sym typeface="+mn-lt"/>
              </a:rPr>
              <a:t>ole </a:t>
            </a:r>
            <a:r>
              <a:rPr lang="en-US" sz="2800" b="1" dirty="0">
                <a:solidFill>
                  <a:srgbClr val="7030A0"/>
                </a:solidFill>
                <a:latin typeface="仿宋" panose="02010609060101010101" pitchFamily="49" charset="-122"/>
                <a:ea typeface="仿宋" panose="02010609060101010101" pitchFamily="49" charset="-122"/>
                <a:cs typeface="+mn-ea"/>
                <a:sym typeface="+mn-lt"/>
              </a:rPr>
              <a:t>of Zookeeper</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8" name="TextBox 50"/>
          <p:cNvSpPr txBox="1"/>
          <p:nvPr/>
        </p:nvSpPr>
        <p:spPr>
          <a:xfrm>
            <a:off x="491498" y="1570934"/>
            <a:ext cx="11419925" cy="3991862"/>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领导者（</a:t>
            </a:r>
            <a:r>
              <a:rPr lang="en-US" altLang="zh-CN" sz="2800" b="1" dirty="0">
                <a:latin typeface="Times New Roman" panose="02020603050405020304" pitchFamily="18" charset="0"/>
                <a:ea typeface="华文仿宋" panose="02010600040101010101" pitchFamily="2" charset="-122"/>
              </a:rPr>
              <a:t>leader</a:t>
            </a:r>
            <a:r>
              <a:rPr lang="zh-CN" altLang="en-US" sz="2800" b="1" dirty="0">
                <a:latin typeface="Times New Roman" panose="02020603050405020304" pitchFamily="18" charset="0"/>
                <a:ea typeface="华文仿宋" panose="02010600040101010101" pitchFamily="2" charset="-122"/>
              </a:rPr>
              <a:t>），负责进行投票的发起和决议，更新系统状态</a:t>
            </a: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学习者（</a:t>
            </a:r>
            <a:r>
              <a:rPr lang="en-US" altLang="zh-CN" sz="2800" b="1" dirty="0">
                <a:latin typeface="Times New Roman" panose="02020603050405020304" pitchFamily="18" charset="0"/>
                <a:ea typeface="华文仿宋" panose="02010600040101010101" pitchFamily="2" charset="-122"/>
              </a:rPr>
              <a:t>learner</a:t>
            </a:r>
            <a:r>
              <a:rPr lang="zh-CN" altLang="en-US" sz="2800" b="1" dirty="0">
                <a:latin typeface="Times New Roman" panose="02020603050405020304" pitchFamily="18" charset="0"/>
                <a:ea typeface="华文仿宋" panose="02010600040101010101" pitchFamily="2" charset="-122"/>
              </a:rPr>
              <a:t>），包括跟随者（</a:t>
            </a:r>
            <a:r>
              <a:rPr lang="en-US" altLang="zh-CN" sz="2800" b="1" dirty="0">
                <a:latin typeface="Times New Roman" panose="02020603050405020304" pitchFamily="18" charset="0"/>
                <a:ea typeface="华文仿宋" panose="02010600040101010101" pitchFamily="2" charset="-122"/>
              </a:rPr>
              <a:t>follower</a:t>
            </a:r>
            <a:r>
              <a:rPr lang="zh-CN" altLang="en-US" sz="2800" b="1" dirty="0">
                <a:latin typeface="Times New Roman" panose="02020603050405020304" pitchFamily="18" charset="0"/>
                <a:ea typeface="华文仿宋" panose="02010600040101010101" pitchFamily="2" charset="-122"/>
              </a:rPr>
              <a:t>）和观察者（</a:t>
            </a:r>
            <a:r>
              <a:rPr lang="en-US" altLang="zh-CN" sz="2800" b="1" dirty="0">
                <a:latin typeface="Times New Roman" panose="02020603050405020304" pitchFamily="18" charset="0"/>
                <a:ea typeface="华文仿宋" panose="02010600040101010101" pitchFamily="2" charset="-122"/>
              </a:rPr>
              <a:t>observer</a:t>
            </a:r>
            <a:r>
              <a:rPr lang="zh-CN" altLang="en-US" sz="2800" b="1" dirty="0">
                <a:latin typeface="Times New Roman" panose="02020603050405020304" pitchFamily="18" charset="0"/>
                <a:ea typeface="华文仿宋" panose="02010600040101010101" pitchFamily="2" charset="-122"/>
              </a:rPr>
              <a:t>），</a:t>
            </a:r>
            <a:r>
              <a:rPr lang="en-US" altLang="zh-CN" sz="2800" b="1" dirty="0">
                <a:latin typeface="Times New Roman" panose="02020603050405020304" pitchFamily="18" charset="0"/>
                <a:ea typeface="华文仿宋" panose="02010600040101010101" pitchFamily="2" charset="-122"/>
              </a:rPr>
              <a:t>follower</a:t>
            </a:r>
            <a:r>
              <a:rPr lang="zh-CN" altLang="en-US" sz="2800" b="1" dirty="0">
                <a:latin typeface="Times New Roman" panose="02020603050405020304" pitchFamily="18" charset="0"/>
                <a:ea typeface="华文仿宋" panose="02010600040101010101" pitchFamily="2" charset="-122"/>
              </a:rPr>
              <a:t>用于接受客户端请求并想客户端返回结果，在选主过程中参与投票</a:t>
            </a:r>
          </a:p>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Observer</a:t>
            </a:r>
            <a:r>
              <a:rPr lang="zh-CN" altLang="en-US" sz="2800" b="1" dirty="0">
                <a:latin typeface="Times New Roman" panose="02020603050405020304" pitchFamily="18" charset="0"/>
                <a:ea typeface="华文仿宋" panose="02010600040101010101" pitchFamily="2" charset="-122"/>
              </a:rPr>
              <a:t>可以接受客户端连接，将写请求转发给</a:t>
            </a:r>
            <a:r>
              <a:rPr lang="en-US" altLang="zh-CN" sz="2800" b="1" dirty="0">
                <a:latin typeface="Times New Roman" panose="02020603050405020304" pitchFamily="18" charset="0"/>
                <a:ea typeface="华文仿宋" panose="02010600040101010101" pitchFamily="2" charset="-122"/>
              </a:rPr>
              <a:t>leader</a:t>
            </a:r>
            <a:r>
              <a:rPr lang="zh-CN" altLang="en-US" sz="2800" b="1" dirty="0">
                <a:latin typeface="Times New Roman" panose="02020603050405020304" pitchFamily="18" charset="0"/>
                <a:ea typeface="华文仿宋" panose="02010600040101010101" pitchFamily="2" charset="-122"/>
              </a:rPr>
              <a:t>，但</a:t>
            </a:r>
            <a:r>
              <a:rPr lang="en-US" altLang="zh-CN" sz="2800" b="1" dirty="0">
                <a:latin typeface="Times New Roman" panose="02020603050405020304" pitchFamily="18" charset="0"/>
                <a:ea typeface="华文仿宋" panose="02010600040101010101" pitchFamily="2" charset="-122"/>
              </a:rPr>
              <a:t>observer</a:t>
            </a:r>
            <a:r>
              <a:rPr lang="zh-CN" altLang="en-US" sz="2800" b="1" dirty="0">
                <a:latin typeface="Times New Roman" panose="02020603050405020304" pitchFamily="18" charset="0"/>
                <a:ea typeface="华文仿宋" panose="02010600040101010101" pitchFamily="2" charset="-122"/>
              </a:rPr>
              <a:t>不参加投票过程，只同步</a:t>
            </a:r>
            <a:r>
              <a:rPr lang="en-US" altLang="zh-CN" sz="2800" b="1" dirty="0">
                <a:latin typeface="Times New Roman" panose="02020603050405020304" pitchFamily="18" charset="0"/>
                <a:ea typeface="华文仿宋" panose="02010600040101010101" pitchFamily="2" charset="-122"/>
              </a:rPr>
              <a:t>leader</a:t>
            </a:r>
            <a:r>
              <a:rPr lang="zh-CN" altLang="en-US" sz="2800" b="1" dirty="0">
                <a:latin typeface="Times New Roman" panose="02020603050405020304" pitchFamily="18" charset="0"/>
                <a:ea typeface="华文仿宋" panose="02010600040101010101" pitchFamily="2" charset="-122"/>
              </a:rPr>
              <a:t>的状态，</a:t>
            </a:r>
            <a:r>
              <a:rPr lang="en-US" altLang="zh-CN" sz="2800" b="1" dirty="0">
                <a:latin typeface="Times New Roman" panose="02020603050405020304" pitchFamily="18" charset="0"/>
                <a:ea typeface="华文仿宋" panose="02010600040101010101" pitchFamily="2" charset="-122"/>
              </a:rPr>
              <a:t>observer</a:t>
            </a:r>
            <a:r>
              <a:rPr lang="zh-CN" altLang="en-US" sz="2800" b="1" dirty="0">
                <a:latin typeface="Times New Roman" panose="02020603050405020304" pitchFamily="18" charset="0"/>
                <a:ea typeface="华文仿宋" panose="02010600040101010101" pitchFamily="2" charset="-122"/>
              </a:rPr>
              <a:t>的目的是为了扩展系统，提高读取速度</a:t>
            </a: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客户端（</a:t>
            </a:r>
            <a:r>
              <a:rPr lang="en-US" altLang="zh-CN" sz="2800" b="1" dirty="0">
                <a:latin typeface="Times New Roman" panose="02020603050405020304" pitchFamily="18" charset="0"/>
                <a:ea typeface="华文仿宋" panose="02010600040101010101" pitchFamily="2" charset="-122"/>
              </a:rPr>
              <a:t>client</a:t>
            </a:r>
            <a:r>
              <a:rPr lang="zh-CN" altLang="en-US" sz="2800" b="1" dirty="0">
                <a:latin typeface="Times New Roman" panose="02020603050405020304" pitchFamily="18" charset="0"/>
                <a:ea typeface="华文仿宋" panose="02010600040101010101" pitchFamily="2" charset="-122"/>
              </a:rPr>
              <a:t>），请求发起方</a:t>
            </a:r>
            <a:endParaRPr lang="en-US" altLang="zh-CN" sz="2800" b="1" dirty="0" smtClean="0">
              <a:solidFill>
                <a:srgbClr val="FF0000"/>
              </a:solidFill>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2098264445"/>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The sequence number of Zookeeper</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8" name="TextBox 50"/>
          <p:cNvSpPr txBox="1"/>
          <p:nvPr/>
        </p:nvSpPr>
        <p:spPr>
          <a:xfrm>
            <a:off x="491498" y="1570934"/>
            <a:ext cx="11419925" cy="3280898"/>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创建</a:t>
            </a:r>
            <a:r>
              <a:rPr lang="en-US" altLang="zh-CN" sz="2800" b="1" dirty="0" err="1">
                <a:latin typeface="Times New Roman" panose="02020603050405020304" pitchFamily="18" charset="0"/>
                <a:ea typeface="华文仿宋" panose="02010600040101010101" pitchFamily="2" charset="-122"/>
              </a:rPr>
              <a:t>znode</a:t>
            </a:r>
            <a:r>
              <a:rPr lang="zh-CN" altLang="en-US" sz="2800" b="1" dirty="0">
                <a:latin typeface="Times New Roman" panose="02020603050405020304" pitchFamily="18" charset="0"/>
                <a:ea typeface="华文仿宋" panose="02010600040101010101" pitchFamily="2" charset="-122"/>
              </a:rPr>
              <a:t>时设置顺序标识，</a:t>
            </a:r>
            <a:r>
              <a:rPr lang="en-US" altLang="zh-CN" sz="2800" b="1" dirty="0" err="1">
                <a:latin typeface="Times New Roman" panose="02020603050405020304" pitchFamily="18" charset="0"/>
                <a:ea typeface="华文仿宋" panose="02010600040101010101" pitchFamily="2" charset="-122"/>
              </a:rPr>
              <a:t>znode</a:t>
            </a:r>
            <a:r>
              <a:rPr lang="zh-CN" altLang="en-US" sz="2800" b="1" dirty="0">
                <a:latin typeface="Times New Roman" panose="02020603050405020304" pitchFamily="18" charset="0"/>
                <a:ea typeface="华文仿宋" panose="02010600040101010101" pitchFamily="2" charset="-122"/>
              </a:rPr>
              <a:t>名称后会附加一个</a:t>
            </a:r>
            <a:r>
              <a:rPr lang="zh-CN" altLang="en-US" sz="2800" b="1" dirty="0" smtClean="0">
                <a:latin typeface="Times New Roman" panose="02020603050405020304" pitchFamily="18" charset="0"/>
                <a:ea typeface="华文仿宋" panose="02010600040101010101" pitchFamily="2" charset="-122"/>
              </a:rPr>
              <a:t>值</a:t>
            </a:r>
            <a:endParaRPr lang="en-US" altLang="zh-CN" sz="2800" b="1" dirty="0" smtClean="0">
              <a:latin typeface="Times New Roman" panose="02020603050405020304" pitchFamily="18" charset="0"/>
              <a:ea typeface="华文仿宋" panose="02010600040101010101" pitchFamily="2" charset="-122"/>
            </a:endParaRPr>
          </a:p>
          <a:p>
            <a:pPr marL="457200" indent="-457200">
              <a:spcBef>
                <a:spcPct val="35000"/>
              </a:spcBef>
              <a:buFont typeface="Wingdings" panose="05000000000000000000" pitchFamily="2" charset="2"/>
              <a:buChar char="Ø"/>
            </a:pPr>
            <a:endParaRPr lang="zh-CN" altLang="en-US" sz="2800" b="1" dirty="0">
              <a:latin typeface="Times New Roman" panose="02020603050405020304" pitchFamily="18" charset="0"/>
              <a:ea typeface="华文仿宋" panose="02010600040101010101" pitchFamily="2" charset="-122"/>
            </a:endParaRP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顺序号是一个单调递增的计数器，由父节点</a:t>
            </a:r>
            <a:r>
              <a:rPr lang="zh-CN" altLang="en-US" sz="2800" b="1" dirty="0" smtClean="0">
                <a:latin typeface="Times New Roman" panose="02020603050405020304" pitchFamily="18" charset="0"/>
                <a:ea typeface="华文仿宋" panose="02010600040101010101" pitchFamily="2" charset="-122"/>
              </a:rPr>
              <a:t>维护</a:t>
            </a:r>
            <a:endParaRPr lang="en-US" altLang="zh-CN" sz="2800" b="1" dirty="0" smtClean="0">
              <a:latin typeface="Times New Roman" panose="02020603050405020304" pitchFamily="18" charset="0"/>
              <a:ea typeface="华文仿宋" panose="02010600040101010101" pitchFamily="2" charset="-122"/>
            </a:endParaRPr>
          </a:p>
          <a:p>
            <a:pPr marL="457200" indent="-457200">
              <a:spcBef>
                <a:spcPct val="35000"/>
              </a:spcBef>
              <a:buFont typeface="Wingdings" panose="05000000000000000000" pitchFamily="2" charset="2"/>
              <a:buChar char="Ø"/>
            </a:pPr>
            <a:endParaRPr lang="zh-CN" altLang="en-US" sz="2800" b="1" dirty="0">
              <a:latin typeface="Times New Roman" panose="02020603050405020304" pitchFamily="18" charset="0"/>
              <a:ea typeface="华文仿宋" panose="02010600040101010101" pitchFamily="2" charset="-122"/>
            </a:endParaRP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在分布式系统中，顺序号可以被用于为所有的事件进行全局排序，这样客户端可以通过顺序号推断事件的顺序</a:t>
            </a:r>
            <a:endParaRPr lang="en-US" altLang="zh-CN" sz="2800" b="1" dirty="0" smtClean="0">
              <a:solidFill>
                <a:srgbClr val="FF0000"/>
              </a:solidFill>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179650029"/>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The reading and writing mechanism of Zookeeper</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8" name="TextBox 50"/>
          <p:cNvSpPr txBox="1"/>
          <p:nvPr/>
        </p:nvSpPr>
        <p:spPr>
          <a:xfrm>
            <a:off x="491498" y="1570934"/>
            <a:ext cx="11419925" cy="3431709"/>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Zookeeper</a:t>
            </a:r>
            <a:r>
              <a:rPr lang="zh-CN" altLang="en-US" sz="2800" b="1" dirty="0">
                <a:latin typeface="Times New Roman" panose="02020603050405020304" pitchFamily="18" charset="0"/>
                <a:ea typeface="华文仿宋" panose="02010600040101010101" pitchFamily="2" charset="-122"/>
              </a:rPr>
              <a:t>是一个由多个</a:t>
            </a:r>
            <a:r>
              <a:rPr lang="en-US" altLang="zh-CN" sz="2800" b="1" dirty="0">
                <a:latin typeface="Times New Roman" panose="02020603050405020304" pitchFamily="18" charset="0"/>
                <a:ea typeface="华文仿宋" panose="02010600040101010101" pitchFamily="2" charset="-122"/>
              </a:rPr>
              <a:t>server</a:t>
            </a:r>
            <a:r>
              <a:rPr lang="zh-CN" altLang="en-US" sz="2800" b="1" dirty="0">
                <a:latin typeface="Times New Roman" panose="02020603050405020304" pitchFamily="18" charset="0"/>
                <a:ea typeface="华文仿宋" panose="02010600040101010101" pitchFamily="2" charset="-122"/>
              </a:rPr>
              <a:t>组成的集群</a:t>
            </a: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一个</a:t>
            </a:r>
            <a:r>
              <a:rPr lang="en-US" altLang="zh-CN" sz="2800" b="1" dirty="0">
                <a:latin typeface="Times New Roman" panose="02020603050405020304" pitchFamily="18" charset="0"/>
                <a:ea typeface="华文仿宋" panose="02010600040101010101" pitchFamily="2" charset="-122"/>
              </a:rPr>
              <a:t>leader</a:t>
            </a:r>
            <a:r>
              <a:rPr lang="zh-CN" altLang="en-US" sz="2800" b="1" dirty="0">
                <a:latin typeface="Times New Roman" panose="02020603050405020304" pitchFamily="18" charset="0"/>
                <a:ea typeface="华文仿宋" panose="02010600040101010101" pitchFamily="2" charset="-122"/>
              </a:rPr>
              <a:t>，多个</a:t>
            </a:r>
            <a:r>
              <a:rPr lang="en-US" altLang="zh-CN" sz="2800" b="1" dirty="0">
                <a:latin typeface="Times New Roman" panose="02020603050405020304" pitchFamily="18" charset="0"/>
                <a:ea typeface="华文仿宋" panose="02010600040101010101" pitchFamily="2" charset="-122"/>
              </a:rPr>
              <a:t>follower</a:t>
            </a: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每个</a:t>
            </a:r>
            <a:r>
              <a:rPr lang="en-US" altLang="zh-CN" sz="2800" b="1" dirty="0">
                <a:latin typeface="Times New Roman" panose="02020603050405020304" pitchFamily="18" charset="0"/>
                <a:ea typeface="华文仿宋" panose="02010600040101010101" pitchFamily="2" charset="-122"/>
              </a:rPr>
              <a:t>server</a:t>
            </a:r>
            <a:r>
              <a:rPr lang="zh-CN" altLang="en-US" sz="2800" b="1" dirty="0">
                <a:latin typeface="Times New Roman" panose="02020603050405020304" pitchFamily="18" charset="0"/>
                <a:ea typeface="华文仿宋" panose="02010600040101010101" pitchFamily="2" charset="-122"/>
              </a:rPr>
              <a:t>保存一份数据副本</a:t>
            </a: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全局数据一致</a:t>
            </a: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分布式读写</a:t>
            </a: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更新请求转发，由</a:t>
            </a:r>
            <a:r>
              <a:rPr lang="en-US" altLang="zh-CN" sz="2800" b="1" dirty="0">
                <a:latin typeface="Times New Roman" panose="02020603050405020304" pitchFamily="18" charset="0"/>
                <a:ea typeface="华文仿宋" panose="02010600040101010101" pitchFamily="2" charset="-122"/>
              </a:rPr>
              <a:t>leader</a:t>
            </a:r>
            <a:r>
              <a:rPr lang="zh-CN" altLang="en-US" sz="2800" b="1" dirty="0">
                <a:latin typeface="Times New Roman" panose="02020603050405020304" pitchFamily="18" charset="0"/>
                <a:ea typeface="华文仿宋" panose="02010600040101010101" pitchFamily="2" charset="-122"/>
              </a:rPr>
              <a:t>实施</a:t>
            </a:r>
            <a:endParaRPr lang="en-US" altLang="zh-CN" sz="2800" b="1" dirty="0" smtClean="0">
              <a:solidFill>
                <a:srgbClr val="FF0000"/>
              </a:solidFill>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1841139713"/>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The guarantee of Zookeeper</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8" name="TextBox 50"/>
          <p:cNvSpPr txBox="1"/>
          <p:nvPr/>
        </p:nvSpPr>
        <p:spPr>
          <a:xfrm>
            <a:off x="491498" y="1570934"/>
            <a:ext cx="11419925" cy="3130088"/>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更新请求顺序进行，来自同一个</a:t>
            </a:r>
            <a:r>
              <a:rPr lang="en-US" altLang="zh-CN" sz="2800" b="1" dirty="0">
                <a:latin typeface="Times New Roman" panose="02020603050405020304" pitchFamily="18" charset="0"/>
                <a:ea typeface="华文仿宋" panose="02010600040101010101" pitchFamily="2" charset="-122"/>
              </a:rPr>
              <a:t>client</a:t>
            </a:r>
            <a:r>
              <a:rPr lang="zh-CN" altLang="en-US" sz="2800" b="1" dirty="0">
                <a:latin typeface="Times New Roman" panose="02020603050405020304" pitchFamily="18" charset="0"/>
                <a:ea typeface="华文仿宋" panose="02010600040101010101" pitchFamily="2" charset="-122"/>
              </a:rPr>
              <a:t>的更新请求按其发送顺序依次执行</a:t>
            </a: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数据更新原子性，一次数据更新要么成功，要么失败</a:t>
            </a: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全局唯一数据视图，</a:t>
            </a:r>
            <a:r>
              <a:rPr lang="en-US" altLang="zh-CN" sz="2800" b="1" dirty="0">
                <a:latin typeface="Times New Roman" panose="02020603050405020304" pitchFamily="18" charset="0"/>
                <a:ea typeface="华文仿宋" panose="02010600040101010101" pitchFamily="2" charset="-122"/>
              </a:rPr>
              <a:t>client</a:t>
            </a:r>
            <a:r>
              <a:rPr lang="zh-CN" altLang="en-US" sz="2800" b="1" dirty="0">
                <a:latin typeface="Times New Roman" panose="02020603050405020304" pitchFamily="18" charset="0"/>
                <a:ea typeface="华文仿宋" panose="02010600040101010101" pitchFamily="2" charset="-122"/>
              </a:rPr>
              <a:t>无论连接到哪个</a:t>
            </a:r>
            <a:r>
              <a:rPr lang="en-US" altLang="zh-CN" sz="2800" b="1" dirty="0">
                <a:latin typeface="Times New Roman" panose="02020603050405020304" pitchFamily="18" charset="0"/>
                <a:ea typeface="华文仿宋" panose="02010600040101010101" pitchFamily="2" charset="-122"/>
              </a:rPr>
              <a:t>server</a:t>
            </a:r>
            <a:r>
              <a:rPr lang="zh-CN" altLang="en-US" sz="2800" b="1" dirty="0">
                <a:latin typeface="Times New Roman" panose="02020603050405020304" pitchFamily="18" charset="0"/>
                <a:ea typeface="华文仿宋" panose="02010600040101010101" pitchFamily="2" charset="-122"/>
              </a:rPr>
              <a:t>，数据视图都是一致的</a:t>
            </a: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实时性，在一定事件范围内，</a:t>
            </a:r>
            <a:r>
              <a:rPr lang="en-US" altLang="zh-CN" sz="2800" b="1" dirty="0">
                <a:latin typeface="Times New Roman" panose="02020603050405020304" pitchFamily="18" charset="0"/>
                <a:ea typeface="华文仿宋" panose="02010600040101010101" pitchFamily="2" charset="-122"/>
              </a:rPr>
              <a:t>client</a:t>
            </a:r>
            <a:r>
              <a:rPr lang="zh-CN" altLang="en-US" sz="2800" b="1" dirty="0">
                <a:latin typeface="Times New Roman" panose="02020603050405020304" pitchFamily="18" charset="0"/>
                <a:ea typeface="华文仿宋" panose="02010600040101010101" pitchFamily="2" charset="-122"/>
              </a:rPr>
              <a:t>能读到最新数据</a:t>
            </a:r>
            <a:endParaRPr lang="en-US" altLang="zh-CN" sz="2800" b="1" dirty="0" smtClean="0">
              <a:solidFill>
                <a:srgbClr val="FF0000"/>
              </a:solidFill>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3933125922"/>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sz="2800" b="1" dirty="0" smtClean="0">
                <a:solidFill>
                  <a:srgbClr val="7030A0"/>
                </a:solidFill>
                <a:latin typeface="仿宋" panose="02010609060101010101" pitchFamily="49" charset="-122"/>
                <a:ea typeface="仿宋" panose="02010609060101010101" pitchFamily="49" charset="-122"/>
                <a:cs typeface="+mn-ea"/>
                <a:sym typeface="+mn-lt"/>
              </a:rPr>
              <a:t>Zookeeper </a:t>
            </a:r>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API</a:t>
            </a:r>
            <a:r>
              <a:rPr lang="zh-CN" altLang="en-US" sz="2800" b="1" dirty="0" smtClean="0">
                <a:solidFill>
                  <a:srgbClr val="7030A0"/>
                </a:solidFill>
                <a:latin typeface="仿宋" panose="02010609060101010101" pitchFamily="49" charset="-122"/>
                <a:ea typeface="仿宋" panose="02010609060101010101" pitchFamily="49" charset="-122"/>
                <a:cs typeface="+mn-ea"/>
                <a:sym typeface="+mn-lt"/>
              </a:rPr>
              <a:t>（</a:t>
            </a:r>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1</a:t>
            </a:r>
            <a:r>
              <a:rPr lang="zh-CN" altLang="en-US" sz="2800" b="1" dirty="0" smtClean="0">
                <a:solidFill>
                  <a:srgbClr val="7030A0"/>
                </a:solidFill>
                <a:latin typeface="仿宋" panose="02010609060101010101" pitchFamily="49" charset="-122"/>
                <a:ea typeface="仿宋" panose="02010609060101010101" pitchFamily="49" charset="-122"/>
                <a:cs typeface="+mn-ea"/>
                <a:sym typeface="+mn-lt"/>
              </a:rPr>
              <a:t>）</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8" name="TextBox 50"/>
          <p:cNvSpPr txBox="1"/>
          <p:nvPr/>
        </p:nvSpPr>
        <p:spPr>
          <a:xfrm>
            <a:off x="491498" y="1570934"/>
            <a:ext cx="11419925" cy="3280898"/>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String create(String path, byte[] data, List&lt;ACL&gt; </a:t>
            </a:r>
            <a:r>
              <a:rPr lang="en-US" altLang="zh-CN" sz="2800" b="1" dirty="0" err="1">
                <a:latin typeface="Times New Roman" panose="02020603050405020304" pitchFamily="18" charset="0"/>
                <a:ea typeface="华文仿宋" panose="02010600040101010101" pitchFamily="2" charset="-122"/>
              </a:rPr>
              <a:t>acl</a:t>
            </a:r>
            <a:r>
              <a:rPr lang="en-US" altLang="zh-CN" sz="2800" b="1" dirty="0">
                <a:latin typeface="Times New Roman" panose="02020603050405020304" pitchFamily="18" charset="0"/>
                <a:ea typeface="华文仿宋" panose="02010600040101010101" pitchFamily="2" charset="-122"/>
              </a:rPr>
              <a:t>, </a:t>
            </a:r>
            <a:r>
              <a:rPr lang="en-US" altLang="zh-CN" sz="2800" b="1" dirty="0" err="1">
                <a:latin typeface="Times New Roman" panose="02020603050405020304" pitchFamily="18" charset="0"/>
                <a:ea typeface="华文仿宋" panose="02010600040101010101" pitchFamily="2" charset="-122"/>
              </a:rPr>
              <a:t>CreateMode</a:t>
            </a:r>
            <a:r>
              <a:rPr lang="en-US" altLang="zh-CN" sz="2800" b="1" dirty="0">
                <a:latin typeface="Times New Roman" panose="02020603050405020304" pitchFamily="18" charset="0"/>
                <a:ea typeface="华文仿宋" panose="02010600040101010101" pitchFamily="2" charset="-122"/>
              </a:rPr>
              <a:t> </a:t>
            </a:r>
            <a:r>
              <a:rPr lang="en-US" altLang="zh-CN" sz="2800" b="1" dirty="0" err="1">
                <a:latin typeface="Times New Roman" panose="02020603050405020304" pitchFamily="18" charset="0"/>
                <a:ea typeface="华文仿宋" panose="02010600040101010101" pitchFamily="2" charset="-122"/>
              </a:rPr>
              <a:t>createMode</a:t>
            </a:r>
            <a:r>
              <a:rPr lang="en-US" altLang="zh-CN" sz="2800" b="1" dirty="0">
                <a:latin typeface="Times New Roman" panose="02020603050405020304" pitchFamily="18" charset="0"/>
                <a:ea typeface="华文仿宋" panose="02010600040101010101" pitchFamily="2" charset="-122"/>
              </a:rPr>
              <a:t>) </a:t>
            </a:r>
          </a:p>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Stat exists(String path, </a:t>
            </a:r>
            <a:r>
              <a:rPr lang="en-US" altLang="zh-CN" sz="2800" b="1" dirty="0" err="1">
                <a:latin typeface="Times New Roman" panose="02020603050405020304" pitchFamily="18" charset="0"/>
                <a:ea typeface="华文仿宋" panose="02010600040101010101" pitchFamily="2" charset="-122"/>
              </a:rPr>
              <a:t>boolean</a:t>
            </a:r>
            <a:r>
              <a:rPr lang="en-US" altLang="zh-CN" sz="2800" b="1" dirty="0">
                <a:latin typeface="Times New Roman" panose="02020603050405020304" pitchFamily="18" charset="0"/>
                <a:ea typeface="华文仿宋" panose="02010600040101010101" pitchFamily="2" charset="-122"/>
              </a:rPr>
              <a:t> watch) </a:t>
            </a:r>
          </a:p>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void delete(String path, </a:t>
            </a:r>
            <a:r>
              <a:rPr lang="en-US" altLang="zh-CN" sz="2800" b="1" dirty="0" err="1">
                <a:latin typeface="Times New Roman" panose="02020603050405020304" pitchFamily="18" charset="0"/>
                <a:ea typeface="华文仿宋" panose="02010600040101010101" pitchFamily="2" charset="-122"/>
              </a:rPr>
              <a:t>int</a:t>
            </a:r>
            <a:r>
              <a:rPr lang="en-US" altLang="zh-CN" sz="2800" b="1" dirty="0">
                <a:latin typeface="Times New Roman" panose="02020603050405020304" pitchFamily="18" charset="0"/>
                <a:ea typeface="华文仿宋" panose="02010600040101010101" pitchFamily="2" charset="-122"/>
              </a:rPr>
              <a:t> version) </a:t>
            </a:r>
          </a:p>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List&lt;String&gt; </a:t>
            </a:r>
            <a:r>
              <a:rPr lang="en-US" altLang="zh-CN" sz="2800" b="1" dirty="0" err="1">
                <a:latin typeface="Times New Roman" panose="02020603050405020304" pitchFamily="18" charset="0"/>
                <a:ea typeface="华文仿宋" panose="02010600040101010101" pitchFamily="2" charset="-122"/>
              </a:rPr>
              <a:t>getChildren</a:t>
            </a:r>
            <a:r>
              <a:rPr lang="en-US" altLang="zh-CN" sz="2800" b="1" dirty="0">
                <a:latin typeface="Times New Roman" panose="02020603050405020304" pitchFamily="18" charset="0"/>
                <a:ea typeface="华文仿宋" panose="02010600040101010101" pitchFamily="2" charset="-122"/>
              </a:rPr>
              <a:t>(String path, </a:t>
            </a:r>
            <a:r>
              <a:rPr lang="en-US" altLang="zh-CN" sz="2800" b="1" dirty="0" err="1">
                <a:latin typeface="Times New Roman" panose="02020603050405020304" pitchFamily="18" charset="0"/>
                <a:ea typeface="华文仿宋" panose="02010600040101010101" pitchFamily="2" charset="-122"/>
              </a:rPr>
              <a:t>boolean</a:t>
            </a:r>
            <a:r>
              <a:rPr lang="en-US" altLang="zh-CN" sz="2800" b="1" dirty="0">
                <a:latin typeface="Times New Roman" panose="02020603050405020304" pitchFamily="18" charset="0"/>
                <a:ea typeface="华文仿宋" panose="02010600040101010101" pitchFamily="2" charset="-122"/>
              </a:rPr>
              <a:t> watch) </a:t>
            </a:r>
          </a:p>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List&lt;String&gt; </a:t>
            </a:r>
            <a:r>
              <a:rPr lang="en-US" altLang="zh-CN" sz="2800" b="1" dirty="0" err="1">
                <a:latin typeface="Times New Roman" panose="02020603050405020304" pitchFamily="18" charset="0"/>
                <a:ea typeface="华文仿宋" panose="02010600040101010101" pitchFamily="2" charset="-122"/>
              </a:rPr>
              <a:t>getChildren</a:t>
            </a:r>
            <a:r>
              <a:rPr lang="en-US" altLang="zh-CN" sz="2800" b="1" dirty="0">
                <a:latin typeface="Times New Roman" panose="02020603050405020304" pitchFamily="18" charset="0"/>
                <a:ea typeface="华文仿宋" panose="02010600040101010101" pitchFamily="2" charset="-122"/>
              </a:rPr>
              <a:t>(String path, </a:t>
            </a:r>
            <a:r>
              <a:rPr lang="en-US" altLang="zh-CN" sz="2800" b="1" dirty="0" err="1">
                <a:latin typeface="Times New Roman" panose="02020603050405020304" pitchFamily="18" charset="0"/>
                <a:ea typeface="华文仿宋" panose="02010600040101010101" pitchFamily="2" charset="-122"/>
              </a:rPr>
              <a:t>boolean</a:t>
            </a:r>
            <a:r>
              <a:rPr lang="en-US" altLang="zh-CN" sz="2800" b="1" dirty="0">
                <a:latin typeface="Times New Roman" panose="02020603050405020304" pitchFamily="18" charset="0"/>
                <a:ea typeface="华文仿宋" panose="02010600040101010101" pitchFamily="2" charset="-122"/>
              </a:rPr>
              <a:t> watch) </a:t>
            </a:r>
            <a:endParaRPr lang="en-US" altLang="zh-CN" sz="2800" b="1" dirty="0" smtClean="0">
              <a:solidFill>
                <a:srgbClr val="FF0000"/>
              </a:solidFill>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1972259233"/>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sz="2800" b="1" dirty="0" smtClean="0">
                <a:solidFill>
                  <a:srgbClr val="7030A0"/>
                </a:solidFill>
                <a:latin typeface="仿宋" panose="02010609060101010101" pitchFamily="49" charset="-122"/>
                <a:ea typeface="仿宋" panose="02010609060101010101" pitchFamily="49" charset="-122"/>
                <a:cs typeface="+mn-ea"/>
                <a:sym typeface="+mn-lt"/>
              </a:rPr>
              <a:t>Zookeeper </a:t>
            </a:r>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API</a:t>
            </a:r>
            <a:r>
              <a:rPr lang="zh-CN" altLang="en-US" sz="2800" b="1" dirty="0" smtClean="0">
                <a:solidFill>
                  <a:srgbClr val="7030A0"/>
                </a:solidFill>
                <a:latin typeface="仿宋" panose="02010609060101010101" pitchFamily="49" charset="-122"/>
                <a:ea typeface="仿宋" panose="02010609060101010101" pitchFamily="49" charset="-122"/>
                <a:cs typeface="+mn-ea"/>
                <a:sym typeface="+mn-lt"/>
              </a:rPr>
              <a:t>（</a:t>
            </a:r>
            <a:r>
              <a:rPr lang="en-US" altLang="zh-CN" sz="2800" b="1" dirty="0">
                <a:solidFill>
                  <a:srgbClr val="7030A0"/>
                </a:solidFill>
                <a:latin typeface="仿宋" panose="02010609060101010101" pitchFamily="49" charset="-122"/>
                <a:ea typeface="仿宋" panose="02010609060101010101" pitchFamily="49" charset="-122"/>
                <a:cs typeface="+mn-ea"/>
                <a:sym typeface="+mn-lt"/>
              </a:rPr>
              <a:t>2</a:t>
            </a:r>
            <a:r>
              <a:rPr lang="zh-CN" altLang="en-US" sz="2800" b="1" dirty="0" smtClean="0">
                <a:solidFill>
                  <a:srgbClr val="7030A0"/>
                </a:solidFill>
                <a:latin typeface="仿宋" panose="02010609060101010101" pitchFamily="49" charset="-122"/>
                <a:ea typeface="仿宋" panose="02010609060101010101" pitchFamily="49" charset="-122"/>
                <a:cs typeface="+mn-ea"/>
                <a:sym typeface="+mn-lt"/>
              </a:rPr>
              <a:t>）</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8" name="TextBox 50"/>
          <p:cNvSpPr txBox="1"/>
          <p:nvPr/>
        </p:nvSpPr>
        <p:spPr>
          <a:xfrm>
            <a:off x="491498" y="1570934"/>
            <a:ext cx="11419925" cy="2850011"/>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Stat </a:t>
            </a:r>
            <a:r>
              <a:rPr lang="en-US" altLang="zh-CN" sz="2800" b="1" dirty="0" err="1">
                <a:latin typeface="Times New Roman" panose="02020603050405020304" pitchFamily="18" charset="0"/>
                <a:ea typeface="华文仿宋" panose="02010600040101010101" pitchFamily="2" charset="-122"/>
              </a:rPr>
              <a:t>setData</a:t>
            </a:r>
            <a:r>
              <a:rPr lang="en-US" altLang="zh-CN" sz="2800" b="1" dirty="0">
                <a:latin typeface="Times New Roman" panose="02020603050405020304" pitchFamily="18" charset="0"/>
                <a:ea typeface="华文仿宋" panose="02010600040101010101" pitchFamily="2" charset="-122"/>
              </a:rPr>
              <a:t>(String path, byte[] data, </a:t>
            </a:r>
            <a:r>
              <a:rPr lang="en-US" altLang="zh-CN" sz="2800" b="1" dirty="0" err="1">
                <a:latin typeface="Times New Roman" panose="02020603050405020304" pitchFamily="18" charset="0"/>
                <a:ea typeface="华文仿宋" panose="02010600040101010101" pitchFamily="2" charset="-122"/>
              </a:rPr>
              <a:t>int</a:t>
            </a:r>
            <a:r>
              <a:rPr lang="en-US" altLang="zh-CN" sz="2800" b="1" dirty="0">
                <a:latin typeface="Times New Roman" panose="02020603050405020304" pitchFamily="18" charset="0"/>
                <a:ea typeface="华文仿宋" panose="02010600040101010101" pitchFamily="2" charset="-122"/>
              </a:rPr>
              <a:t> version) </a:t>
            </a:r>
          </a:p>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byte[] </a:t>
            </a:r>
            <a:r>
              <a:rPr lang="en-US" altLang="zh-CN" sz="2800" b="1" dirty="0" err="1">
                <a:latin typeface="Times New Roman" panose="02020603050405020304" pitchFamily="18" charset="0"/>
                <a:ea typeface="华文仿宋" panose="02010600040101010101" pitchFamily="2" charset="-122"/>
              </a:rPr>
              <a:t>getData</a:t>
            </a:r>
            <a:r>
              <a:rPr lang="en-US" altLang="zh-CN" sz="2800" b="1" dirty="0">
                <a:latin typeface="Times New Roman" panose="02020603050405020304" pitchFamily="18" charset="0"/>
                <a:ea typeface="华文仿宋" panose="02010600040101010101" pitchFamily="2" charset="-122"/>
              </a:rPr>
              <a:t>(String path, </a:t>
            </a:r>
            <a:r>
              <a:rPr lang="en-US" altLang="zh-CN" sz="2800" b="1" dirty="0" err="1">
                <a:latin typeface="Times New Roman" panose="02020603050405020304" pitchFamily="18" charset="0"/>
                <a:ea typeface="华文仿宋" panose="02010600040101010101" pitchFamily="2" charset="-122"/>
              </a:rPr>
              <a:t>boolean</a:t>
            </a:r>
            <a:r>
              <a:rPr lang="en-US" altLang="zh-CN" sz="2800" b="1" dirty="0">
                <a:latin typeface="Times New Roman" panose="02020603050405020304" pitchFamily="18" charset="0"/>
                <a:ea typeface="华文仿宋" panose="02010600040101010101" pitchFamily="2" charset="-122"/>
              </a:rPr>
              <a:t> watch, Stat stat) </a:t>
            </a:r>
          </a:p>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void </a:t>
            </a:r>
            <a:r>
              <a:rPr lang="en-US" altLang="zh-CN" sz="2800" b="1" dirty="0" err="1">
                <a:latin typeface="Times New Roman" panose="02020603050405020304" pitchFamily="18" charset="0"/>
                <a:ea typeface="华文仿宋" panose="02010600040101010101" pitchFamily="2" charset="-122"/>
              </a:rPr>
              <a:t>addAuthInfo</a:t>
            </a:r>
            <a:r>
              <a:rPr lang="en-US" altLang="zh-CN" sz="2800" b="1" dirty="0">
                <a:latin typeface="Times New Roman" panose="02020603050405020304" pitchFamily="18" charset="0"/>
                <a:ea typeface="华文仿宋" panose="02010600040101010101" pitchFamily="2" charset="-122"/>
              </a:rPr>
              <a:t>(String scheme, byte[] </a:t>
            </a:r>
            <a:r>
              <a:rPr lang="en-US" altLang="zh-CN" sz="2800" b="1" dirty="0" err="1">
                <a:latin typeface="Times New Roman" panose="02020603050405020304" pitchFamily="18" charset="0"/>
                <a:ea typeface="华文仿宋" panose="02010600040101010101" pitchFamily="2" charset="-122"/>
              </a:rPr>
              <a:t>auth</a:t>
            </a:r>
            <a:r>
              <a:rPr lang="en-US" altLang="zh-CN" sz="2800" b="1" dirty="0">
                <a:latin typeface="Times New Roman" panose="02020603050405020304" pitchFamily="18" charset="0"/>
                <a:ea typeface="华文仿宋" panose="02010600040101010101" pitchFamily="2" charset="-122"/>
              </a:rPr>
              <a:t>) </a:t>
            </a:r>
          </a:p>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Stat </a:t>
            </a:r>
            <a:r>
              <a:rPr lang="en-US" altLang="zh-CN" sz="2800" b="1" dirty="0" err="1">
                <a:latin typeface="Times New Roman" panose="02020603050405020304" pitchFamily="18" charset="0"/>
                <a:ea typeface="华文仿宋" panose="02010600040101010101" pitchFamily="2" charset="-122"/>
              </a:rPr>
              <a:t>setACL</a:t>
            </a:r>
            <a:r>
              <a:rPr lang="en-US" altLang="zh-CN" sz="2800" b="1" dirty="0">
                <a:latin typeface="Times New Roman" panose="02020603050405020304" pitchFamily="18" charset="0"/>
                <a:ea typeface="华文仿宋" panose="02010600040101010101" pitchFamily="2" charset="-122"/>
              </a:rPr>
              <a:t>(String path, List&lt;ACL&gt; </a:t>
            </a:r>
            <a:r>
              <a:rPr lang="en-US" altLang="zh-CN" sz="2800" b="1" dirty="0" err="1">
                <a:latin typeface="Times New Roman" panose="02020603050405020304" pitchFamily="18" charset="0"/>
                <a:ea typeface="华文仿宋" panose="02010600040101010101" pitchFamily="2" charset="-122"/>
              </a:rPr>
              <a:t>acl</a:t>
            </a:r>
            <a:r>
              <a:rPr lang="en-US" altLang="zh-CN" sz="2800" b="1" dirty="0">
                <a:latin typeface="Times New Roman" panose="02020603050405020304" pitchFamily="18" charset="0"/>
                <a:ea typeface="华文仿宋" panose="02010600040101010101" pitchFamily="2" charset="-122"/>
              </a:rPr>
              <a:t>, </a:t>
            </a:r>
            <a:r>
              <a:rPr lang="en-US" altLang="zh-CN" sz="2800" b="1" dirty="0" err="1">
                <a:latin typeface="Times New Roman" panose="02020603050405020304" pitchFamily="18" charset="0"/>
                <a:ea typeface="华文仿宋" panose="02010600040101010101" pitchFamily="2" charset="-122"/>
              </a:rPr>
              <a:t>int</a:t>
            </a:r>
            <a:r>
              <a:rPr lang="en-US" altLang="zh-CN" sz="2800" b="1" dirty="0">
                <a:latin typeface="Times New Roman" panose="02020603050405020304" pitchFamily="18" charset="0"/>
                <a:ea typeface="华文仿宋" panose="02010600040101010101" pitchFamily="2" charset="-122"/>
              </a:rPr>
              <a:t> version) </a:t>
            </a:r>
          </a:p>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List&lt;ACL&gt; </a:t>
            </a:r>
            <a:r>
              <a:rPr lang="en-US" altLang="zh-CN" sz="2800" b="1" dirty="0" err="1">
                <a:latin typeface="Times New Roman" panose="02020603050405020304" pitchFamily="18" charset="0"/>
                <a:ea typeface="华文仿宋" panose="02010600040101010101" pitchFamily="2" charset="-122"/>
              </a:rPr>
              <a:t>getACL</a:t>
            </a:r>
            <a:r>
              <a:rPr lang="en-US" altLang="zh-CN" sz="2800" b="1" dirty="0">
                <a:latin typeface="Times New Roman" panose="02020603050405020304" pitchFamily="18" charset="0"/>
                <a:ea typeface="华文仿宋" panose="02010600040101010101" pitchFamily="2" charset="-122"/>
              </a:rPr>
              <a:t>(String path, Stat stat) </a:t>
            </a:r>
            <a:endParaRPr lang="en-US" altLang="zh-CN" sz="2800" b="1" dirty="0" smtClean="0">
              <a:solidFill>
                <a:srgbClr val="FF0000"/>
              </a:solidFill>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422657100"/>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sz="2800" b="1" dirty="0" smtClean="0">
                <a:solidFill>
                  <a:srgbClr val="7030A0"/>
                </a:solidFill>
                <a:latin typeface="仿宋" panose="02010609060101010101" pitchFamily="49" charset="-122"/>
                <a:ea typeface="仿宋" panose="02010609060101010101" pitchFamily="49" charset="-122"/>
                <a:cs typeface="+mn-ea"/>
                <a:sym typeface="+mn-lt"/>
              </a:rPr>
              <a:t>Zookeeper </a:t>
            </a:r>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Watcher</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8" name="TextBox 50"/>
          <p:cNvSpPr txBox="1"/>
          <p:nvPr/>
        </p:nvSpPr>
        <p:spPr>
          <a:xfrm>
            <a:off x="491498" y="1570934"/>
            <a:ext cx="11419925" cy="2979277"/>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Watcher </a:t>
            </a:r>
            <a:r>
              <a:rPr lang="zh-CN" altLang="en-US" sz="2800" b="1" dirty="0">
                <a:latin typeface="Times New Roman" panose="02020603050405020304" pitchFamily="18" charset="0"/>
                <a:ea typeface="华文仿宋" panose="02010600040101010101" pitchFamily="2" charset="-122"/>
              </a:rPr>
              <a:t>在 </a:t>
            </a:r>
            <a:r>
              <a:rPr lang="en-US" altLang="zh-CN" sz="2800" b="1" dirty="0" err="1">
                <a:latin typeface="Times New Roman" panose="02020603050405020304" pitchFamily="18" charset="0"/>
                <a:ea typeface="华文仿宋" panose="02010600040101010101" pitchFamily="2" charset="-122"/>
              </a:rPr>
              <a:t>ZooKeeper</a:t>
            </a:r>
            <a:r>
              <a:rPr lang="en-US" altLang="zh-CN" sz="2800" b="1" dirty="0">
                <a:latin typeface="Times New Roman" panose="02020603050405020304" pitchFamily="18" charset="0"/>
                <a:ea typeface="华文仿宋" panose="02010600040101010101" pitchFamily="2" charset="-122"/>
              </a:rPr>
              <a:t> </a:t>
            </a:r>
            <a:r>
              <a:rPr lang="zh-CN" altLang="en-US" sz="2800" b="1" dirty="0">
                <a:latin typeface="Times New Roman" panose="02020603050405020304" pitchFamily="18" charset="0"/>
                <a:ea typeface="华文仿宋" panose="02010600040101010101" pitchFamily="2" charset="-122"/>
              </a:rPr>
              <a:t>是一个核心功能，</a:t>
            </a:r>
            <a:r>
              <a:rPr lang="en-US" altLang="zh-CN" sz="2800" b="1" dirty="0">
                <a:latin typeface="Times New Roman" panose="02020603050405020304" pitchFamily="18" charset="0"/>
                <a:ea typeface="华文仿宋" panose="02010600040101010101" pitchFamily="2" charset="-122"/>
              </a:rPr>
              <a:t>Watcher </a:t>
            </a:r>
            <a:r>
              <a:rPr lang="zh-CN" altLang="en-US" sz="2800" b="1" dirty="0">
                <a:latin typeface="Times New Roman" panose="02020603050405020304" pitchFamily="18" charset="0"/>
                <a:ea typeface="华文仿宋" panose="02010600040101010101" pitchFamily="2" charset="-122"/>
              </a:rPr>
              <a:t>可以监控目录节点的数据变化以及子目录的变化，一旦这些状态发生变化，服务器就会通知所有设置在这个目录节点上的 </a:t>
            </a:r>
            <a:r>
              <a:rPr lang="en-US" altLang="zh-CN" sz="2800" b="1" dirty="0">
                <a:latin typeface="Times New Roman" panose="02020603050405020304" pitchFamily="18" charset="0"/>
                <a:ea typeface="华文仿宋" panose="02010600040101010101" pitchFamily="2" charset="-122"/>
              </a:rPr>
              <a:t>Watcher</a:t>
            </a:r>
            <a:r>
              <a:rPr lang="zh-CN" altLang="en-US" sz="2800" b="1" dirty="0">
                <a:latin typeface="Times New Roman" panose="02020603050405020304" pitchFamily="18" charset="0"/>
                <a:ea typeface="华文仿宋" panose="02010600040101010101" pitchFamily="2" charset="-122"/>
              </a:rPr>
              <a:t>，从而每个客户端都很快知道它所关注的目录节点的状态发生变化，而做出相应的反应 </a:t>
            </a: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可以设置观察的操作：</a:t>
            </a:r>
            <a:r>
              <a:rPr lang="en-US" altLang="zh-CN" sz="2800" b="1" dirty="0" err="1">
                <a:latin typeface="Times New Roman" panose="02020603050405020304" pitchFamily="18" charset="0"/>
                <a:ea typeface="华文仿宋" panose="02010600040101010101" pitchFamily="2" charset="-122"/>
              </a:rPr>
              <a:t>exists,getChildren,getData</a:t>
            </a:r>
            <a:endParaRPr lang="en-US" altLang="zh-CN" sz="2800" b="1" dirty="0">
              <a:latin typeface="Times New Roman" panose="02020603050405020304" pitchFamily="18" charset="0"/>
              <a:ea typeface="华文仿宋" panose="02010600040101010101" pitchFamily="2" charset="-122"/>
            </a:endParaRP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可以触发观察的操作：</a:t>
            </a:r>
            <a:r>
              <a:rPr lang="en-US" altLang="zh-CN" sz="2800" b="1" dirty="0" err="1">
                <a:latin typeface="Times New Roman" panose="02020603050405020304" pitchFamily="18" charset="0"/>
                <a:ea typeface="华文仿宋" panose="02010600040101010101" pitchFamily="2" charset="-122"/>
              </a:rPr>
              <a:t>create,delete,setData</a:t>
            </a:r>
            <a:endParaRPr lang="en-US" altLang="zh-CN" sz="2800" b="1" dirty="0" smtClean="0">
              <a:solidFill>
                <a:srgbClr val="FF0000"/>
              </a:solidFill>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2152367905"/>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9674625"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What is </a:t>
            </a:r>
            <a:r>
              <a:rPr lang="en-US" sz="2800" b="1" dirty="0" err="1">
                <a:solidFill>
                  <a:srgbClr val="7030A0"/>
                </a:solidFill>
                <a:latin typeface="仿宋" panose="02010609060101010101" pitchFamily="49" charset="-122"/>
                <a:ea typeface="仿宋" panose="02010609060101010101" pitchFamily="49" charset="-122"/>
                <a:cs typeface="+mn-ea"/>
                <a:sym typeface="+mn-lt"/>
              </a:rPr>
              <a:t>ZooKeeper</a:t>
            </a:r>
            <a:r>
              <a:rPr lang="en-US" sz="2800" b="1" dirty="0">
                <a:solidFill>
                  <a:srgbClr val="7030A0"/>
                </a:solidFill>
                <a:latin typeface="仿宋" panose="02010609060101010101" pitchFamily="49" charset="-122"/>
                <a:ea typeface="仿宋" panose="02010609060101010101" pitchFamily="49" charset="-122"/>
                <a:cs typeface="+mn-ea"/>
                <a:sym typeface="+mn-lt"/>
              </a:rPr>
              <a:t>?</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28" name="TextBox 50"/>
          <p:cNvSpPr txBox="1"/>
          <p:nvPr/>
        </p:nvSpPr>
        <p:spPr>
          <a:xfrm>
            <a:off x="491498" y="1361151"/>
            <a:ext cx="11365123" cy="5262979"/>
          </a:xfrm>
          <a:prstGeom prst="rect">
            <a:avLst/>
          </a:prstGeom>
          <a:noFill/>
        </p:spPr>
        <p:txBody>
          <a:bodyPr wrap="square" rtlCol="0">
            <a:spAutoFit/>
          </a:bodyPr>
          <a:lstStyle/>
          <a:p>
            <a:r>
              <a:rPr lang="en-US" sz="2800" b="1" dirty="0" err="1" smtClean="0">
                <a:solidFill>
                  <a:srgbClr val="06080A"/>
                </a:solidFill>
                <a:latin typeface="仿宋" panose="02010609060101010101" pitchFamily="49" charset="-122"/>
                <a:ea typeface="仿宋" panose="02010609060101010101" pitchFamily="49" charset="-122"/>
                <a:cs typeface="+mn-ea"/>
                <a:sym typeface="+mn-lt"/>
              </a:rPr>
              <a:t>ZooKeeper</a:t>
            </a:r>
            <a:r>
              <a:rPr lang="en-US" sz="2800" b="1" dirty="0" smtClean="0">
                <a:solidFill>
                  <a:srgbClr val="06080A"/>
                </a:solidFill>
                <a:latin typeface="仿宋" panose="02010609060101010101" pitchFamily="49" charset="-122"/>
                <a:ea typeface="仿宋" panose="02010609060101010101" pitchFamily="49" charset="-122"/>
                <a:cs typeface="+mn-ea"/>
                <a:sym typeface="+mn-lt"/>
              </a:rPr>
              <a:t> </a:t>
            </a:r>
            <a:r>
              <a:rPr lang="en-US" sz="2800" b="1" dirty="0">
                <a:solidFill>
                  <a:srgbClr val="06080A"/>
                </a:solidFill>
                <a:latin typeface="仿宋" panose="02010609060101010101" pitchFamily="49" charset="-122"/>
                <a:ea typeface="仿宋" panose="02010609060101010101" pitchFamily="49" charset="-122"/>
                <a:cs typeface="+mn-ea"/>
                <a:sym typeface="+mn-lt"/>
              </a:rPr>
              <a:t>is a centralized service for maintaining configuration information, naming, providing distributed synchronization, and providing group services. All of these kinds of services are used in some form or another by distributed applications. Each time they are implemented there is a lot of work that goes into fixing the bugs and race conditions that are inevitable. Because of the difficulty of implementing these kinds of services, applications initially usually skimp on them ,which make them brittle in the presence of change and difficult to manage. Even when done correctly, different implementations of these services lead to management complexity when the applications are deployed.</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Tree>
    <p:extLst>
      <p:ext uri="{BB962C8B-B14F-4D97-AF65-F5344CB8AC3E}">
        <p14:creationId xmlns:p14="http://schemas.microsoft.com/office/powerpoint/2010/main" val="538542380"/>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zh-CN" altLang="en-US" sz="2800" b="1" dirty="0">
                <a:solidFill>
                  <a:srgbClr val="7030A0"/>
                </a:solidFill>
                <a:latin typeface="仿宋" panose="02010609060101010101" pitchFamily="49" charset="-122"/>
                <a:ea typeface="仿宋" panose="02010609060101010101" pitchFamily="49" charset="-122"/>
                <a:cs typeface="+mn-ea"/>
                <a:sym typeface="+mn-lt"/>
              </a:rPr>
              <a:t>写操作与</a:t>
            </a:r>
            <a:r>
              <a:rPr lang="en-US" altLang="zh-CN" sz="2800" b="1" dirty="0">
                <a:solidFill>
                  <a:srgbClr val="7030A0"/>
                </a:solidFill>
                <a:latin typeface="仿宋" panose="02010609060101010101" pitchFamily="49" charset="-122"/>
                <a:ea typeface="仿宋" panose="02010609060101010101" pitchFamily="49" charset="-122"/>
                <a:cs typeface="+mn-ea"/>
                <a:sym typeface="+mn-lt"/>
              </a:rPr>
              <a:t>zookeeper</a:t>
            </a:r>
            <a:r>
              <a:rPr lang="zh-CN" altLang="en-US" sz="2800" b="1" dirty="0">
                <a:solidFill>
                  <a:srgbClr val="7030A0"/>
                </a:solidFill>
                <a:latin typeface="仿宋" panose="02010609060101010101" pitchFamily="49" charset="-122"/>
                <a:ea typeface="仿宋" panose="02010609060101010101" pitchFamily="49" charset="-122"/>
                <a:cs typeface="+mn-ea"/>
                <a:sym typeface="+mn-lt"/>
              </a:rPr>
              <a:t>内部事件的对应关系</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pic>
        <p:nvPicPr>
          <p:cNvPr id="6" name="Picture 1" descr="事件.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1498" y="2329399"/>
            <a:ext cx="10331442" cy="2884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6871104"/>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Zookeeper ACL</a:t>
            </a:r>
            <a:r>
              <a:rPr lang="zh-CN" altLang="en-US" sz="2800" b="1" dirty="0" smtClean="0">
                <a:solidFill>
                  <a:srgbClr val="7030A0"/>
                </a:solidFill>
                <a:latin typeface="仿宋" panose="02010609060101010101" pitchFamily="49" charset="-122"/>
                <a:ea typeface="仿宋" panose="02010609060101010101" pitchFamily="49" charset="-122"/>
                <a:cs typeface="+mn-ea"/>
                <a:sym typeface="+mn-lt"/>
              </a:rPr>
              <a:t>（</a:t>
            </a:r>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1</a:t>
            </a:r>
            <a:r>
              <a:rPr lang="zh-CN" altLang="en-US" sz="2800" b="1" dirty="0" smtClean="0">
                <a:solidFill>
                  <a:srgbClr val="7030A0"/>
                </a:solidFill>
                <a:latin typeface="仿宋" panose="02010609060101010101" pitchFamily="49" charset="-122"/>
                <a:ea typeface="仿宋" panose="02010609060101010101" pitchFamily="49" charset="-122"/>
                <a:cs typeface="+mn-ea"/>
                <a:sym typeface="+mn-lt"/>
              </a:rPr>
              <a:t>）</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7" name="TextBox 50"/>
          <p:cNvSpPr txBox="1"/>
          <p:nvPr/>
        </p:nvSpPr>
        <p:spPr>
          <a:xfrm>
            <a:off x="491498" y="1375292"/>
            <a:ext cx="11419925" cy="954107"/>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每个</a:t>
            </a:r>
            <a:r>
              <a:rPr lang="en-US" altLang="zh-CN" sz="2800" b="1" dirty="0" err="1">
                <a:latin typeface="Times New Roman" panose="02020603050405020304" pitchFamily="18" charset="0"/>
                <a:ea typeface="华文仿宋" panose="02010600040101010101" pitchFamily="2" charset="-122"/>
              </a:rPr>
              <a:t>znode</a:t>
            </a:r>
            <a:r>
              <a:rPr lang="zh-CN" altLang="en-US" sz="2800" b="1" dirty="0">
                <a:latin typeface="Times New Roman" panose="02020603050405020304" pitchFamily="18" charset="0"/>
                <a:ea typeface="华文仿宋" panose="02010600040101010101" pitchFamily="2" charset="-122"/>
              </a:rPr>
              <a:t>被创建时都会带有一个</a:t>
            </a:r>
            <a:r>
              <a:rPr lang="en-US" altLang="zh-CN" sz="2800" b="1" dirty="0">
                <a:latin typeface="Times New Roman" panose="02020603050405020304" pitchFamily="18" charset="0"/>
                <a:ea typeface="华文仿宋" panose="02010600040101010101" pitchFamily="2" charset="-122"/>
              </a:rPr>
              <a:t>ACL</a:t>
            </a:r>
            <a:r>
              <a:rPr lang="zh-CN" altLang="en-US" sz="2800" b="1" dirty="0">
                <a:latin typeface="Times New Roman" panose="02020603050405020304" pitchFamily="18" charset="0"/>
                <a:ea typeface="华文仿宋" panose="02010600040101010101" pitchFamily="2" charset="-122"/>
              </a:rPr>
              <a:t>列表，用于决定谁可以对它执行何种操作</a:t>
            </a:r>
            <a:endParaRPr lang="en-US" altLang="zh-CN" sz="2800" b="1" dirty="0" smtClean="0">
              <a:solidFill>
                <a:srgbClr val="FF0000"/>
              </a:solidFill>
              <a:latin typeface="Times New Roman" panose="02020603050405020304" pitchFamily="18" charset="0"/>
              <a:ea typeface="华文仿宋" panose="02010600040101010101" pitchFamily="2" charset="-122"/>
            </a:endParaRPr>
          </a:p>
        </p:txBody>
      </p:sp>
      <p:pic>
        <p:nvPicPr>
          <p:cNvPr id="3" name="图片 2"/>
          <p:cNvPicPr>
            <a:picLocks noChangeAspect="1"/>
          </p:cNvPicPr>
          <p:nvPr/>
        </p:nvPicPr>
        <p:blipFill>
          <a:blip r:embed="rId3"/>
          <a:stretch>
            <a:fillRect/>
          </a:stretch>
        </p:blipFill>
        <p:spPr>
          <a:xfrm>
            <a:off x="491498" y="2638901"/>
            <a:ext cx="9518457" cy="3533739"/>
          </a:xfrm>
          <a:prstGeom prst="rect">
            <a:avLst/>
          </a:prstGeom>
        </p:spPr>
      </p:pic>
    </p:spTree>
    <p:extLst>
      <p:ext uri="{BB962C8B-B14F-4D97-AF65-F5344CB8AC3E}">
        <p14:creationId xmlns:p14="http://schemas.microsoft.com/office/powerpoint/2010/main" val="55204400"/>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Zookeeper ACL</a:t>
            </a:r>
            <a:r>
              <a:rPr lang="zh-CN" altLang="en-US" sz="2800" b="1" dirty="0" smtClean="0">
                <a:solidFill>
                  <a:srgbClr val="7030A0"/>
                </a:solidFill>
                <a:latin typeface="仿宋" panose="02010609060101010101" pitchFamily="49" charset="-122"/>
                <a:ea typeface="仿宋" panose="02010609060101010101" pitchFamily="49" charset="-122"/>
                <a:cs typeface="+mn-ea"/>
                <a:sym typeface="+mn-lt"/>
              </a:rPr>
              <a:t>（</a:t>
            </a:r>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2</a:t>
            </a:r>
            <a:r>
              <a:rPr lang="zh-CN" altLang="en-US" sz="2800" b="1" dirty="0" smtClean="0">
                <a:solidFill>
                  <a:srgbClr val="7030A0"/>
                </a:solidFill>
                <a:latin typeface="仿宋" panose="02010609060101010101" pitchFamily="49" charset="-122"/>
                <a:ea typeface="仿宋" panose="02010609060101010101" pitchFamily="49" charset="-122"/>
                <a:cs typeface="+mn-ea"/>
                <a:sym typeface="+mn-lt"/>
              </a:rPr>
              <a:t>）</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7" name="TextBox 50"/>
          <p:cNvSpPr txBox="1"/>
          <p:nvPr/>
        </p:nvSpPr>
        <p:spPr>
          <a:xfrm>
            <a:off x="491498" y="1375292"/>
            <a:ext cx="11419925" cy="3862596"/>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身份验证模式有三种：</a:t>
            </a:r>
          </a:p>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digest:</a:t>
            </a:r>
            <a:r>
              <a:rPr lang="zh-CN" altLang="en-US" sz="2800" b="1" dirty="0">
                <a:latin typeface="Times New Roman" panose="02020603050405020304" pitchFamily="18" charset="0"/>
                <a:ea typeface="华文仿宋" panose="02010600040101010101" pitchFamily="2" charset="-122"/>
              </a:rPr>
              <a:t>用户名，密码</a:t>
            </a:r>
          </a:p>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host:</a:t>
            </a:r>
            <a:r>
              <a:rPr lang="zh-CN" altLang="en-US" sz="2800" b="1" dirty="0">
                <a:latin typeface="Times New Roman" panose="02020603050405020304" pitchFamily="18" charset="0"/>
                <a:ea typeface="华文仿宋" panose="02010600040101010101" pitchFamily="2" charset="-122"/>
              </a:rPr>
              <a:t>通过客户端的主机名来识别客户端</a:t>
            </a:r>
          </a:p>
          <a:p>
            <a:pPr marL="457200" indent="-457200">
              <a:spcBef>
                <a:spcPct val="35000"/>
              </a:spcBef>
              <a:buFont typeface="Wingdings" panose="05000000000000000000" pitchFamily="2" charset="2"/>
              <a:buChar char="Ø"/>
            </a:pPr>
            <a:r>
              <a:rPr lang="en-US" altLang="zh-CN" sz="2800" b="1" dirty="0" err="1">
                <a:latin typeface="Times New Roman" panose="02020603050405020304" pitchFamily="18" charset="0"/>
                <a:ea typeface="华文仿宋" panose="02010600040101010101" pitchFamily="2" charset="-122"/>
              </a:rPr>
              <a:t>ip</a:t>
            </a:r>
            <a:r>
              <a:rPr lang="zh-CN" altLang="en-US" sz="2800" b="1" dirty="0">
                <a:latin typeface="Times New Roman" panose="02020603050405020304" pitchFamily="18" charset="0"/>
                <a:ea typeface="华文仿宋" panose="02010600040101010101" pitchFamily="2" charset="-122"/>
              </a:rPr>
              <a:t>： 通过客户端的</a:t>
            </a:r>
            <a:r>
              <a:rPr lang="en-US" altLang="zh-CN" sz="2800" b="1" dirty="0" err="1">
                <a:latin typeface="Times New Roman" panose="02020603050405020304" pitchFamily="18" charset="0"/>
                <a:ea typeface="华文仿宋" panose="02010600040101010101" pitchFamily="2" charset="-122"/>
              </a:rPr>
              <a:t>ip</a:t>
            </a:r>
            <a:r>
              <a:rPr lang="zh-CN" altLang="en-US" sz="2800" b="1" dirty="0">
                <a:latin typeface="Times New Roman" panose="02020603050405020304" pitchFamily="18" charset="0"/>
                <a:ea typeface="华文仿宋" panose="02010600040101010101" pitchFamily="2" charset="-122"/>
              </a:rPr>
              <a:t>来识别客户端</a:t>
            </a:r>
          </a:p>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new ACL(</a:t>
            </a:r>
            <a:r>
              <a:rPr lang="en-US" altLang="zh-CN" sz="2800" b="1" dirty="0" err="1">
                <a:latin typeface="Times New Roman" panose="02020603050405020304" pitchFamily="18" charset="0"/>
                <a:ea typeface="华文仿宋" panose="02010600040101010101" pitchFamily="2" charset="-122"/>
              </a:rPr>
              <a:t>Perms.READ,new</a:t>
            </a:r>
            <a:r>
              <a:rPr lang="en-US" altLang="zh-CN" sz="2800" b="1" dirty="0">
                <a:latin typeface="Times New Roman" panose="02020603050405020304" pitchFamily="18" charset="0"/>
                <a:ea typeface="华文仿宋" panose="02010600040101010101" pitchFamily="2" charset="-122"/>
              </a:rPr>
              <a:t> Id("</a:t>
            </a:r>
            <a:r>
              <a:rPr lang="en-US" altLang="zh-CN" sz="2800" b="1" dirty="0" err="1">
                <a:latin typeface="Times New Roman" panose="02020603050405020304" pitchFamily="18" charset="0"/>
                <a:ea typeface="华文仿宋" panose="02010600040101010101" pitchFamily="2" charset="-122"/>
              </a:rPr>
              <a:t>host","example.com</a:t>
            </a:r>
            <a:r>
              <a:rPr lang="en-US" altLang="zh-CN" sz="2800" b="1" dirty="0">
                <a:latin typeface="Times New Roman" panose="02020603050405020304" pitchFamily="18" charset="0"/>
                <a:ea typeface="华文仿宋" panose="02010600040101010101" pitchFamily="2" charset="-122"/>
              </a:rPr>
              <a:t>"));</a:t>
            </a:r>
          </a:p>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   </a:t>
            </a:r>
            <a:r>
              <a:rPr lang="zh-CN" altLang="en-US" sz="2800" b="1" dirty="0">
                <a:latin typeface="Times New Roman" panose="02020603050405020304" pitchFamily="18" charset="0"/>
                <a:ea typeface="华文仿宋" panose="02010600040101010101" pitchFamily="2" charset="-122"/>
              </a:rPr>
              <a:t>这个</a:t>
            </a:r>
            <a:r>
              <a:rPr lang="en-US" altLang="zh-CN" sz="2800" b="1" dirty="0">
                <a:latin typeface="Times New Roman" panose="02020603050405020304" pitchFamily="18" charset="0"/>
                <a:ea typeface="华文仿宋" panose="02010600040101010101" pitchFamily="2" charset="-122"/>
              </a:rPr>
              <a:t>ACL</a:t>
            </a:r>
            <a:r>
              <a:rPr lang="zh-CN" altLang="en-US" sz="2800" b="1" dirty="0">
                <a:latin typeface="Times New Roman" panose="02020603050405020304" pitchFamily="18" charset="0"/>
                <a:ea typeface="华文仿宋" panose="02010600040101010101" pitchFamily="2" charset="-122"/>
              </a:rPr>
              <a:t>对应的身份验证模式是</a:t>
            </a:r>
            <a:r>
              <a:rPr lang="en-US" altLang="zh-CN" sz="2800" b="1" dirty="0">
                <a:latin typeface="Times New Roman" panose="02020603050405020304" pitchFamily="18" charset="0"/>
                <a:ea typeface="华文仿宋" panose="02010600040101010101" pitchFamily="2" charset="-122"/>
              </a:rPr>
              <a:t>host</a:t>
            </a:r>
            <a:r>
              <a:rPr lang="zh-CN" altLang="en-US" sz="2800" b="1" dirty="0">
                <a:latin typeface="Times New Roman" panose="02020603050405020304" pitchFamily="18" charset="0"/>
                <a:ea typeface="华文仿宋" panose="02010600040101010101" pitchFamily="2" charset="-122"/>
              </a:rPr>
              <a:t>，符合该模式</a:t>
            </a:r>
            <a:r>
              <a:rPr lang="zh-CN" altLang="en-US" sz="2800" b="1" dirty="0" smtClean="0">
                <a:latin typeface="Times New Roman" panose="02020603050405020304" pitchFamily="18" charset="0"/>
                <a:ea typeface="华文仿宋" panose="02010600040101010101" pitchFamily="2" charset="-122"/>
              </a:rPr>
              <a:t>的身份</a:t>
            </a:r>
            <a:r>
              <a:rPr lang="zh-CN" altLang="en-US" sz="2800" b="1" dirty="0">
                <a:latin typeface="Times New Roman" panose="02020603050405020304" pitchFamily="18" charset="0"/>
                <a:ea typeface="华文仿宋" panose="02010600040101010101" pitchFamily="2" charset="-122"/>
              </a:rPr>
              <a:t>是</a:t>
            </a:r>
            <a:r>
              <a:rPr lang="en-US" altLang="zh-CN" sz="2800" b="1" dirty="0">
                <a:latin typeface="Times New Roman" panose="02020603050405020304" pitchFamily="18" charset="0"/>
                <a:ea typeface="华文仿宋" panose="02010600040101010101" pitchFamily="2" charset="-122"/>
              </a:rPr>
              <a:t>example.com</a:t>
            </a:r>
            <a:r>
              <a:rPr lang="zh-CN" altLang="en-US" sz="2800" b="1" dirty="0">
                <a:latin typeface="Times New Roman" panose="02020603050405020304" pitchFamily="18" charset="0"/>
                <a:ea typeface="华文仿宋" panose="02010600040101010101" pitchFamily="2" charset="-122"/>
              </a:rPr>
              <a:t>，权限的组合是：</a:t>
            </a:r>
            <a:r>
              <a:rPr lang="en-US" altLang="zh-CN" sz="2800" b="1" dirty="0">
                <a:latin typeface="Times New Roman" panose="02020603050405020304" pitchFamily="18" charset="0"/>
                <a:ea typeface="华文仿宋" panose="02010600040101010101" pitchFamily="2" charset="-122"/>
              </a:rPr>
              <a:t>READ</a:t>
            </a:r>
            <a:endParaRPr lang="en-US" altLang="zh-CN" sz="2800" b="1" dirty="0" smtClean="0">
              <a:solidFill>
                <a:srgbClr val="FF0000"/>
              </a:solidFill>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210768311"/>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altLang="zh-CN" sz="2800" b="1" dirty="0" err="1">
                <a:solidFill>
                  <a:srgbClr val="7030A0"/>
                </a:solidFill>
                <a:latin typeface="仿宋" panose="02010609060101010101" pitchFamily="49" charset="-122"/>
                <a:ea typeface="仿宋" panose="02010609060101010101" pitchFamily="49" charset="-122"/>
                <a:cs typeface="+mn-ea"/>
                <a:sym typeface="+mn-lt"/>
              </a:rPr>
              <a:t>Znode</a:t>
            </a:r>
            <a:r>
              <a:rPr lang="zh-CN" altLang="en-US" sz="2800" b="1" dirty="0">
                <a:solidFill>
                  <a:srgbClr val="7030A0"/>
                </a:solidFill>
                <a:latin typeface="仿宋" panose="02010609060101010101" pitchFamily="49" charset="-122"/>
                <a:ea typeface="仿宋" panose="02010609060101010101" pitchFamily="49" charset="-122"/>
                <a:cs typeface="+mn-ea"/>
                <a:sym typeface="+mn-lt"/>
              </a:rPr>
              <a:t>的节点状态</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2986" y="1649179"/>
            <a:ext cx="4362387" cy="4776254"/>
          </a:xfrm>
          <a:prstGeom prst="rect">
            <a:avLst/>
          </a:prstGeom>
        </p:spPr>
      </p:pic>
    </p:spTree>
    <p:extLst>
      <p:ext uri="{BB962C8B-B14F-4D97-AF65-F5344CB8AC3E}">
        <p14:creationId xmlns:p14="http://schemas.microsoft.com/office/powerpoint/2010/main" val="2023754463"/>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altLang="zh-CN" sz="2800" b="1" dirty="0">
                <a:solidFill>
                  <a:srgbClr val="7030A0"/>
                </a:solidFill>
                <a:latin typeface="仿宋" panose="02010609060101010101" pitchFamily="49" charset="-122"/>
                <a:ea typeface="仿宋" panose="02010609060101010101" pitchFamily="49" charset="-122"/>
                <a:cs typeface="+mn-ea"/>
                <a:sym typeface="+mn-lt"/>
              </a:rPr>
              <a:t>Zookeeper</a:t>
            </a:r>
            <a:r>
              <a:rPr lang="zh-CN" altLang="en-US" sz="2800" b="1" dirty="0">
                <a:solidFill>
                  <a:srgbClr val="7030A0"/>
                </a:solidFill>
                <a:latin typeface="仿宋" panose="02010609060101010101" pitchFamily="49" charset="-122"/>
                <a:ea typeface="仿宋" panose="02010609060101010101" pitchFamily="49" charset="-122"/>
                <a:cs typeface="+mn-ea"/>
                <a:sym typeface="+mn-lt"/>
              </a:rPr>
              <a:t>工作</a:t>
            </a:r>
            <a:r>
              <a:rPr lang="zh-CN" altLang="en-US" sz="2800" b="1" dirty="0" smtClean="0">
                <a:solidFill>
                  <a:srgbClr val="7030A0"/>
                </a:solidFill>
                <a:latin typeface="仿宋" panose="02010609060101010101" pitchFamily="49" charset="-122"/>
                <a:ea typeface="仿宋" panose="02010609060101010101" pitchFamily="49" charset="-122"/>
                <a:cs typeface="+mn-ea"/>
                <a:sym typeface="+mn-lt"/>
              </a:rPr>
              <a:t>原理</a:t>
            </a:r>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(1)</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6" name="TextBox 50"/>
          <p:cNvSpPr txBox="1"/>
          <p:nvPr/>
        </p:nvSpPr>
        <p:spPr>
          <a:xfrm>
            <a:off x="491498" y="1375292"/>
            <a:ext cx="11419925" cy="5413790"/>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Zookeeper</a:t>
            </a:r>
            <a:r>
              <a:rPr lang="zh-CN" altLang="en-US" sz="2800" b="1" dirty="0">
                <a:latin typeface="Times New Roman" panose="02020603050405020304" pitchFamily="18" charset="0"/>
                <a:ea typeface="华文仿宋" panose="02010600040101010101" pitchFamily="2" charset="-122"/>
              </a:rPr>
              <a:t>的核心是原子广播，这个机制保证了各个</a:t>
            </a:r>
            <a:r>
              <a:rPr lang="en-US" altLang="zh-CN" sz="2800" b="1" dirty="0">
                <a:latin typeface="Times New Roman" panose="02020603050405020304" pitchFamily="18" charset="0"/>
                <a:ea typeface="华文仿宋" panose="02010600040101010101" pitchFamily="2" charset="-122"/>
              </a:rPr>
              <a:t>server</a:t>
            </a:r>
            <a:r>
              <a:rPr lang="zh-CN" altLang="en-US" sz="2800" b="1" dirty="0">
                <a:latin typeface="Times New Roman" panose="02020603050405020304" pitchFamily="18" charset="0"/>
                <a:ea typeface="华文仿宋" panose="02010600040101010101" pitchFamily="2" charset="-122"/>
              </a:rPr>
              <a:t>之间的同步。实现这个机制的协议叫做</a:t>
            </a:r>
            <a:r>
              <a:rPr lang="en-US" altLang="zh-CN" sz="2800" b="1" dirty="0" err="1">
                <a:latin typeface="Times New Roman" panose="02020603050405020304" pitchFamily="18" charset="0"/>
                <a:ea typeface="华文仿宋" panose="02010600040101010101" pitchFamily="2" charset="-122"/>
              </a:rPr>
              <a:t>Zab</a:t>
            </a:r>
            <a:r>
              <a:rPr lang="zh-CN" altLang="en-US" sz="2800" b="1" dirty="0">
                <a:latin typeface="Times New Roman" panose="02020603050405020304" pitchFamily="18" charset="0"/>
                <a:ea typeface="华文仿宋" panose="02010600040101010101" pitchFamily="2" charset="-122"/>
              </a:rPr>
              <a:t>协议。</a:t>
            </a:r>
            <a:r>
              <a:rPr lang="en-US" altLang="zh-CN" sz="2800" b="1" dirty="0" err="1">
                <a:latin typeface="Times New Roman" panose="02020603050405020304" pitchFamily="18" charset="0"/>
                <a:ea typeface="华文仿宋" panose="02010600040101010101" pitchFamily="2" charset="-122"/>
              </a:rPr>
              <a:t>Zab</a:t>
            </a:r>
            <a:r>
              <a:rPr lang="zh-CN" altLang="en-US" sz="2800" b="1" dirty="0">
                <a:latin typeface="Times New Roman" panose="02020603050405020304" pitchFamily="18" charset="0"/>
                <a:ea typeface="华文仿宋" panose="02010600040101010101" pitchFamily="2" charset="-122"/>
              </a:rPr>
              <a:t>协议有两种模式，它们分别是恢复模式和广播模式。当服务启动或者在领导者崩溃后，</a:t>
            </a:r>
            <a:r>
              <a:rPr lang="en-US" altLang="zh-CN" sz="2800" b="1" dirty="0" err="1">
                <a:latin typeface="Times New Roman" panose="02020603050405020304" pitchFamily="18" charset="0"/>
                <a:ea typeface="华文仿宋" panose="02010600040101010101" pitchFamily="2" charset="-122"/>
              </a:rPr>
              <a:t>Zab</a:t>
            </a:r>
            <a:r>
              <a:rPr lang="zh-CN" altLang="en-US" sz="2800" b="1" dirty="0">
                <a:latin typeface="Times New Roman" panose="02020603050405020304" pitchFamily="18" charset="0"/>
                <a:ea typeface="华文仿宋" panose="02010600040101010101" pitchFamily="2" charset="-122"/>
              </a:rPr>
              <a:t>就进入了恢复模式，当领导者被选举出来，且大多数</a:t>
            </a:r>
            <a:r>
              <a:rPr lang="en-US" altLang="zh-CN" sz="2800" b="1" dirty="0">
                <a:latin typeface="Times New Roman" panose="02020603050405020304" pitchFamily="18" charset="0"/>
                <a:ea typeface="华文仿宋" panose="02010600040101010101" pitchFamily="2" charset="-122"/>
              </a:rPr>
              <a:t>server</a:t>
            </a:r>
            <a:r>
              <a:rPr lang="zh-CN" altLang="en-US" sz="2800" b="1" dirty="0">
                <a:latin typeface="Times New Roman" panose="02020603050405020304" pitchFamily="18" charset="0"/>
                <a:ea typeface="华文仿宋" panose="02010600040101010101" pitchFamily="2" charset="-122"/>
              </a:rPr>
              <a:t>的完成了和</a:t>
            </a:r>
            <a:r>
              <a:rPr lang="en-US" altLang="zh-CN" sz="2800" b="1" dirty="0">
                <a:latin typeface="Times New Roman" panose="02020603050405020304" pitchFamily="18" charset="0"/>
                <a:ea typeface="华文仿宋" panose="02010600040101010101" pitchFamily="2" charset="-122"/>
              </a:rPr>
              <a:t>leader</a:t>
            </a:r>
            <a:r>
              <a:rPr lang="zh-CN" altLang="en-US" sz="2800" b="1" dirty="0">
                <a:latin typeface="Times New Roman" panose="02020603050405020304" pitchFamily="18" charset="0"/>
                <a:ea typeface="华文仿宋" panose="02010600040101010101" pitchFamily="2" charset="-122"/>
              </a:rPr>
              <a:t>的状态同步以后，恢复模式就结束了。状态同步保证了</a:t>
            </a:r>
            <a:r>
              <a:rPr lang="en-US" altLang="zh-CN" sz="2800" b="1" dirty="0">
                <a:latin typeface="Times New Roman" panose="02020603050405020304" pitchFamily="18" charset="0"/>
                <a:ea typeface="华文仿宋" panose="02010600040101010101" pitchFamily="2" charset="-122"/>
              </a:rPr>
              <a:t>leader</a:t>
            </a:r>
            <a:r>
              <a:rPr lang="zh-CN" altLang="en-US" sz="2800" b="1" dirty="0">
                <a:latin typeface="Times New Roman" panose="02020603050405020304" pitchFamily="18" charset="0"/>
                <a:ea typeface="华文仿宋" panose="02010600040101010101" pitchFamily="2" charset="-122"/>
              </a:rPr>
              <a:t>和</a:t>
            </a:r>
            <a:r>
              <a:rPr lang="en-US" altLang="zh-CN" sz="2800" b="1" dirty="0">
                <a:latin typeface="Times New Roman" panose="02020603050405020304" pitchFamily="18" charset="0"/>
                <a:ea typeface="华文仿宋" panose="02010600040101010101" pitchFamily="2" charset="-122"/>
              </a:rPr>
              <a:t>server</a:t>
            </a:r>
            <a:r>
              <a:rPr lang="zh-CN" altLang="en-US" sz="2800" b="1" dirty="0">
                <a:latin typeface="Times New Roman" panose="02020603050405020304" pitchFamily="18" charset="0"/>
                <a:ea typeface="华文仿宋" panose="02010600040101010101" pitchFamily="2" charset="-122"/>
              </a:rPr>
              <a:t>具有相同的系统状态</a:t>
            </a:r>
            <a:r>
              <a:rPr lang="zh-CN" altLang="en-US" sz="2800" b="1" dirty="0" smtClean="0">
                <a:latin typeface="Times New Roman" panose="02020603050405020304" pitchFamily="18" charset="0"/>
                <a:ea typeface="华文仿宋" panose="02010600040101010101" pitchFamily="2" charset="-122"/>
              </a:rPr>
              <a:t>。</a:t>
            </a:r>
            <a:endParaRPr lang="en-US" altLang="zh-CN" sz="2800" b="1" dirty="0" smtClean="0">
              <a:latin typeface="Times New Roman" panose="02020603050405020304" pitchFamily="18" charset="0"/>
              <a:ea typeface="华文仿宋" panose="02010600040101010101" pitchFamily="2" charset="-122"/>
            </a:endParaRP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一旦</a:t>
            </a:r>
            <a:r>
              <a:rPr lang="en-US" altLang="zh-CN" sz="2800" b="1" dirty="0">
                <a:latin typeface="Times New Roman" panose="02020603050405020304" pitchFamily="18" charset="0"/>
                <a:ea typeface="华文仿宋" panose="02010600040101010101" pitchFamily="2" charset="-122"/>
              </a:rPr>
              <a:t>leader</a:t>
            </a:r>
            <a:r>
              <a:rPr lang="zh-CN" altLang="en-US" sz="2800" b="1" dirty="0">
                <a:latin typeface="Times New Roman" panose="02020603050405020304" pitchFamily="18" charset="0"/>
                <a:ea typeface="华文仿宋" panose="02010600040101010101" pitchFamily="2" charset="-122"/>
              </a:rPr>
              <a:t>已经和多数的</a:t>
            </a:r>
            <a:r>
              <a:rPr lang="en-US" altLang="zh-CN" sz="2800" b="1" dirty="0">
                <a:latin typeface="Times New Roman" panose="02020603050405020304" pitchFamily="18" charset="0"/>
                <a:ea typeface="华文仿宋" panose="02010600040101010101" pitchFamily="2" charset="-122"/>
              </a:rPr>
              <a:t>follower</a:t>
            </a:r>
            <a:r>
              <a:rPr lang="zh-CN" altLang="en-US" sz="2800" b="1" dirty="0">
                <a:latin typeface="Times New Roman" panose="02020603050405020304" pitchFamily="18" charset="0"/>
                <a:ea typeface="华文仿宋" panose="02010600040101010101" pitchFamily="2" charset="-122"/>
              </a:rPr>
              <a:t>进行了状态同步后，他就可以开始广播消息了，即进入广播状态。这时候当一个</a:t>
            </a:r>
            <a:r>
              <a:rPr lang="en-US" altLang="zh-CN" sz="2800" b="1" dirty="0">
                <a:latin typeface="Times New Roman" panose="02020603050405020304" pitchFamily="18" charset="0"/>
                <a:ea typeface="华文仿宋" panose="02010600040101010101" pitchFamily="2" charset="-122"/>
              </a:rPr>
              <a:t>server</a:t>
            </a:r>
            <a:r>
              <a:rPr lang="zh-CN" altLang="en-US" sz="2800" b="1" dirty="0">
                <a:latin typeface="Times New Roman" panose="02020603050405020304" pitchFamily="18" charset="0"/>
                <a:ea typeface="华文仿宋" panose="02010600040101010101" pitchFamily="2" charset="-122"/>
              </a:rPr>
              <a:t>加入</a:t>
            </a:r>
            <a:r>
              <a:rPr lang="en-US" altLang="zh-CN" sz="2800" b="1" dirty="0">
                <a:latin typeface="Times New Roman" panose="02020603050405020304" pitchFamily="18" charset="0"/>
                <a:ea typeface="华文仿宋" panose="02010600040101010101" pitchFamily="2" charset="-122"/>
              </a:rPr>
              <a:t>zookeeper</a:t>
            </a:r>
            <a:r>
              <a:rPr lang="zh-CN" altLang="en-US" sz="2800" b="1" dirty="0">
                <a:latin typeface="Times New Roman" panose="02020603050405020304" pitchFamily="18" charset="0"/>
                <a:ea typeface="华文仿宋" panose="02010600040101010101" pitchFamily="2" charset="-122"/>
              </a:rPr>
              <a:t>服务中，它会在恢复模式下启动，发现</a:t>
            </a:r>
            <a:r>
              <a:rPr lang="en-US" altLang="zh-CN" sz="2800" b="1" dirty="0">
                <a:latin typeface="Times New Roman" panose="02020603050405020304" pitchFamily="18" charset="0"/>
                <a:ea typeface="华文仿宋" panose="02010600040101010101" pitchFamily="2" charset="-122"/>
              </a:rPr>
              <a:t>leader</a:t>
            </a:r>
            <a:r>
              <a:rPr lang="zh-CN" altLang="en-US" sz="2800" b="1" dirty="0">
                <a:latin typeface="Times New Roman" panose="02020603050405020304" pitchFamily="18" charset="0"/>
                <a:ea typeface="华文仿宋" panose="02010600040101010101" pitchFamily="2" charset="-122"/>
              </a:rPr>
              <a:t>，并和</a:t>
            </a:r>
            <a:r>
              <a:rPr lang="en-US" altLang="zh-CN" sz="2800" b="1" dirty="0">
                <a:latin typeface="Times New Roman" panose="02020603050405020304" pitchFamily="18" charset="0"/>
                <a:ea typeface="华文仿宋" panose="02010600040101010101" pitchFamily="2" charset="-122"/>
              </a:rPr>
              <a:t>leader</a:t>
            </a:r>
            <a:r>
              <a:rPr lang="zh-CN" altLang="en-US" sz="2800" b="1" dirty="0">
                <a:latin typeface="Times New Roman" panose="02020603050405020304" pitchFamily="18" charset="0"/>
                <a:ea typeface="华文仿宋" panose="02010600040101010101" pitchFamily="2" charset="-122"/>
              </a:rPr>
              <a:t>进行状态同步。待到同步结束，它也参与消息广播。</a:t>
            </a:r>
            <a:r>
              <a:rPr lang="en-US" altLang="zh-CN" sz="2800" b="1" dirty="0">
                <a:latin typeface="Times New Roman" panose="02020603050405020304" pitchFamily="18" charset="0"/>
                <a:ea typeface="华文仿宋" panose="02010600040101010101" pitchFamily="2" charset="-122"/>
              </a:rPr>
              <a:t>Zookeeper</a:t>
            </a:r>
            <a:r>
              <a:rPr lang="zh-CN" altLang="en-US" sz="2800" b="1" dirty="0">
                <a:latin typeface="Times New Roman" panose="02020603050405020304" pitchFamily="18" charset="0"/>
                <a:ea typeface="华文仿宋" panose="02010600040101010101" pitchFamily="2" charset="-122"/>
              </a:rPr>
              <a:t>服务一直维持在</a:t>
            </a:r>
            <a:r>
              <a:rPr lang="en-US" altLang="zh-CN" sz="2800" b="1" dirty="0">
                <a:latin typeface="Times New Roman" panose="02020603050405020304" pitchFamily="18" charset="0"/>
                <a:ea typeface="华文仿宋" panose="02010600040101010101" pitchFamily="2" charset="-122"/>
              </a:rPr>
              <a:t>Broadcast</a:t>
            </a:r>
            <a:r>
              <a:rPr lang="zh-CN" altLang="en-US" sz="2800" b="1" dirty="0">
                <a:latin typeface="Times New Roman" panose="02020603050405020304" pitchFamily="18" charset="0"/>
                <a:ea typeface="华文仿宋" panose="02010600040101010101" pitchFamily="2" charset="-122"/>
              </a:rPr>
              <a:t>状态，直到</a:t>
            </a:r>
            <a:r>
              <a:rPr lang="en-US" altLang="zh-CN" sz="2800" b="1" dirty="0">
                <a:latin typeface="Times New Roman" panose="02020603050405020304" pitchFamily="18" charset="0"/>
                <a:ea typeface="华文仿宋" panose="02010600040101010101" pitchFamily="2" charset="-122"/>
              </a:rPr>
              <a:t>leader</a:t>
            </a:r>
            <a:r>
              <a:rPr lang="zh-CN" altLang="en-US" sz="2800" b="1" dirty="0">
                <a:latin typeface="Times New Roman" panose="02020603050405020304" pitchFamily="18" charset="0"/>
                <a:ea typeface="华文仿宋" panose="02010600040101010101" pitchFamily="2" charset="-122"/>
              </a:rPr>
              <a:t>崩溃了或者</a:t>
            </a:r>
            <a:r>
              <a:rPr lang="en-US" altLang="zh-CN" sz="2800" b="1" dirty="0">
                <a:latin typeface="Times New Roman" panose="02020603050405020304" pitchFamily="18" charset="0"/>
                <a:ea typeface="华文仿宋" panose="02010600040101010101" pitchFamily="2" charset="-122"/>
              </a:rPr>
              <a:t>leader</a:t>
            </a:r>
            <a:r>
              <a:rPr lang="zh-CN" altLang="en-US" sz="2800" b="1" dirty="0">
                <a:latin typeface="Times New Roman" panose="02020603050405020304" pitchFamily="18" charset="0"/>
                <a:ea typeface="华文仿宋" panose="02010600040101010101" pitchFamily="2" charset="-122"/>
              </a:rPr>
              <a:t>失去了大部分的</a:t>
            </a:r>
            <a:r>
              <a:rPr lang="en-US" altLang="zh-CN" sz="2800" b="1" dirty="0">
                <a:latin typeface="Times New Roman" panose="02020603050405020304" pitchFamily="18" charset="0"/>
                <a:ea typeface="华文仿宋" panose="02010600040101010101" pitchFamily="2" charset="-122"/>
              </a:rPr>
              <a:t>followers</a:t>
            </a:r>
            <a:r>
              <a:rPr lang="zh-CN" altLang="en-US" sz="2800" b="1" dirty="0">
                <a:latin typeface="Times New Roman" panose="02020603050405020304" pitchFamily="18" charset="0"/>
                <a:ea typeface="华文仿宋" panose="02010600040101010101" pitchFamily="2" charset="-122"/>
              </a:rPr>
              <a:t>支持。</a:t>
            </a:r>
            <a:endParaRPr lang="en-US" altLang="zh-CN" sz="2800" b="1" dirty="0" smtClean="0">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1164368242"/>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altLang="zh-CN" sz="2800" b="1" dirty="0">
                <a:solidFill>
                  <a:srgbClr val="7030A0"/>
                </a:solidFill>
                <a:latin typeface="仿宋" panose="02010609060101010101" pitchFamily="49" charset="-122"/>
                <a:ea typeface="仿宋" panose="02010609060101010101" pitchFamily="49" charset="-122"/>
                <a:cs typeface="+mn-ea"/>
                <a:sym typeface="+mn-lt"/>
              </a:rPr>
              <a:t>Zookeeper</a:t>
            </a:r>
            <a:r>
              <a:rPr lang="zh-CN" altLang="en-US" sz="2800" b="1" dirty="0">
                <a:solidFill>
                  <a:srgbClr val="7030A0"/>
                </a:solidFill>
                <a:latin typeface="仿宋" panose="02010609060101010101" pitchFamily="49" charset="-122"/>
                <a:ea typeface="仿宋" panose="02010609060101010101" pitchFamily="49" charset="-122"/>
                <a:cs typeface="+mn-ea"/>
                <a:sym typeface="+mn-lt"/>
              </a:rPr>
              <a:t>工作</a:t>
            </a:r>
            <a:r>
              <a:rPr lang="zh-CN" altLang="en-US" sz="2800" b="1" dirty="0" smtClean="0">
                <a:solidFill>
                  <a:srgbClr val="7030A0"/>
                </a:solidFill>
                <a:latin typeface="仿宋" panose="02010609060101010101" pitchFamily="49" charset="-122"/>
                <a:ea typeface="仿宋" panose="02010609060101010101" pitchFamily="49" charset="-122"/>
                <a:cs typeface="+mn-ea"/>
                <a:sym typeface="+mn-lt"/>
              </a:rPr>
              <a:t>原理</a:t>
            </a:r>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(2)</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6" name="TextBox 50"/>
          <p:cNvSpPr txBox="1"/>
          <p:nvPr/>
        </p:nvSpPr>
        <p:spPr>
          <a:xfrm>
            <a:off x="491498" y="1793130"/>
            <a:ext cx="11419925" cy="3690241"/>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广播模式需要保证</a:t>
            </a:r>
            <a:r>
              <a:rPr lang="en-US" altLang="zh-CN" sz="2800" b="1" dirty="0">
                <a:latin typeface="Times New Roman" panose="02020603050405020304" pitchFamily="18" charset="0"/>
                <a:ea typeface="华文仿宋" panose="02010600040101010101" pitchFamily="2" charset="-122"/>
              </a:rPr>
              <a:t>proposal</a:t>
            </a:r>
            <a:r>
              <a:rPr lang="zh-CN" altLang="en-US" sz="2800" b="1" dirty="0">
                <a:latin typeface="Times New Roman" panose="02020603050405020304" pitchFamily="18" charset="0"/>
                <a:ea typeface="华文仿宋" panose="02010600040101010101" pitchFamily="2" charset="-122"/>
              </a:rPr>
              <a:t>被按顺序处理，因此</a:t>
            </a:r>
            <a:r>
              <a:rPr lang="en-US" altLang="zh-CN" sz="2800" b="1" dirty="0" err="1">
                <a:latin typeface="Times New Roman" panose="02020603050405020304" pitchFamily="18" charset="0"/>
                <a:ea typeface="华文仿宋" panose="02010600040101010101" pitchFamily="2" charset="-122"/>
              </a:rPr>
              <a:t>zk</a:t>
            </a:r>
            <a:r>
              <a:rPr lang="zh-CN" altLang="en-US" sz="2800" b="1" dirty="0">
                <a:latin typeface="Times New Roman" panose="02020603050405020304" pitchFamily="18" charset="0"/>
                <a:ea typeface="华文仿宋" panose="02010600040101010101" pitchFamily="2" charset="-122"/>
              </a:rPr>
              <a:t>采用了递增的事务</a:t>
            </a:r>
            <a:r>
              <a:rPr lang="en-US" altLang="zh-CN" sz="2800" b="1" dirty="0">
                <a:latin typeface="Times New Roman" panose="02020603050405020304" pitchFamily="18" charset="0"/>
                <a:ea typeface="华文仿宋" panose="02010600040101010101" pitchFamily="2" charset="-122"/>
              </a:rPr>
              <a:t>id</a:t>
            </a:r>
            <a:r>
              <a:rPr lang="zh-CN" altLang="en-US" sz="2800" b="1" dirty="0">
                <a:latin typeface="Times New Roman" panose="02020603050405020304" pitchFamily="18" charset="0"/>
                <a:ea typeface="华文仿宋" panose="02010600040101010101" pitchFamily="2" charset="-122"/>
              </a:rPr>
              <a:t>号</a:t>
            </a:r>
            <a:r>
              <a:rPr lang="en-US" altLang="zh-CN" sz="2800" b="1" dirty="0">
                <a:latin typeface="Times New Roman" panose="02020603050405020304" pitchFamily="18" charset="0"/>
                <a:ea typeface="华文仿宋" panose="02010600040101010101" pitchFamily="2" charset="-122"/>
              </a:rPr>
              <a:t>(</a:t>
            </a:r>
            <a:r>
              <a:rPr lang="en-US" altLang="zh-CN" sz="2800" b="1" dirty="0" err="1">
                <a:latin typeface="Times New Roman" panose="02020603050405020304" pitchFamily="18" charset="0"/>
                <a:ea typeface="华文仿宋" panose="02010600040101010101" pitchFamily="2" charset="-122"/>
              </a:rPr>
              <a:t>zxid</a:t>
            </a:r>
            <a:r>
              <a:rPr lang="en-US" altLang="zh-CN" sz="2800" b="1" dirty="0">
                <a:latin typeface="Times New Roman" panose="02020603050405020304" pitchFamily="18" charset="0"/>
                <a:ea typeface="华文仿宋" panose="02010600040101010101" pitchFamily="2" charset="-122"/>
              </a:rPr>
              <a:t>)</a:t>
            </a:r>
            <a:r>
              <a:rPr lang="zh-CN" altLang="en-US" sz="2800" b="1" dirty="0">
                <a:latin typeface="Times New Roman" panose="02020603050405020304" pitchFamily="18" charset="0"/>
                <a:ea typeface="华文仿宋" panose="02010600040101010101" pitchFamily="2" charset="-122"/>
              </a:rPr>
              <a:t>来保证。所有的提议</a:t>
            </a:r>
            <a:r>
              <a:rPr lang="en-US" altLang="zh-CN" sz="2800" b="1" dirty="0">
                <a:latin typeface="Times New Roman" panose="02020603050405020304" pitchFamily="18" charset="0"/>
                <a:ea typeface="华文仿宋" panose="02010600040101010101" pitchFamily="2" charset="-122"/>
              </a:rPr>
              <a:t>(proposal)</a:t>
            </a:r>
            <a:r>
              <a:rPr lang="zh-CN" altLang="en-US" sz="2800" b="1" dirty="0">
                <a:latin typeface="Times New Roman" panose="02020603050405020304" pitchFamily="18" charset="0"/>
                <a:ea typeface="华文仿宋" panose="02010600040101010101" pitchFamily="2" charset="-122"/>
              </a:rPr>
              <a:t>都在被提出的时候加上了</a:t>
            </a:r>
            <a:r>
              <a:rPr lang="en-US" altLang="zh-CN" sz="2800" b="1" dirty="0" err="1">
                <a:latin typeface="Times New Roman" panose="02020603050405020304" pitchFamily="18" charset="0"/>
                <a:ea typeface="华文仿宋" panose="02010600040101010101" pitchFamily="2" charset="-122"/>
              </a:rPr>
              <a:t>zxid</a:t>
            </a:r>
            <a:r>
              <a:rPr lang="zh-CN" altLang="en-US" sz="2800" b="1" dirty="0">
                <a:latin typeface="Times New Roman" panose="02020603050405020304" pitchFamily="18" charset="0"/>
                <a:ea typeface="华文仿宋" panose="02010600040101010101" pitchFamily="2" charset="-122"/>
              </a:rPr>
              <a:t>。实现中</a:t>
            </a:r>
            <a:r>
              <a:rPr lang="en-US" altLang="zh-CN" sz="2800" b="1" dirty="0" err="1">
                <a:latin typeface="Times New Roman" panose="02020603050405020304" pitchFamily="18" charset="0"/>
                <a:ea typeface="华文仿宋" panose="02010600040101010101" pitchFamily="2" charset="-122"/>
              </a:rPr>
              <a:t>zxid</a:t>
            </a:r>
            <a:r>
              <a:rPr lang="zh-CN" altLang="en-US" sz="2800" b="1" dirty="0">
                <a:latin typeface="Times New Roman" panose="02020603050405020304" pitchFamily="18" charset="0"/>
                <a:ea typeface="华文仿宋" panose="02010600040101010101" pitchFamily="2" charset="-122"/>
              </a:rPr>
              <a:t>是一个</a:t>
            </a:r>
            <a:r>
              <a:rPr lang="en-US" altLang="zh-CN" sz="2800" b="1" dirty="0">
                <a:latin typeface="Times New Roman" panose="02020603050405020304" pitchFamily="18" charset="0"/>
                <a:ea typeface="华文仿宋" panose="02010600040101010101" pitchFamily="2" charset="-122"/>
              </a:rPr>
              <a:t>64</a:t>
            </a:r>
            <a:r>
              <a:rPr lang="zh-CN" altLang="en-US" sz="2800" b="1" dirty="0">
                <a:latin typeface="Times New Roman" panose="02020603050405020304" pitchFamily="18" charset="0"/>
                <a:ea typeface="华文仿宋" panose="02010600040101010101" pitchFamily="2" charset="-122"/>
              </a:rPr>
              <a:t>为的数字，它高</a:t>
            </a:r>
            <a:r>
              <a:rPr lang="en-US" altLang="zh-CN" sz="2800" b="1" dirty="0">
                <a:latin typeface="Times New Roman" panose="02020603050405020304" pitchFamily="18" charset="0"/>
                <a:ea typeface="华文仿宋" panose="02010600040101010101" pitchFamily="2" charset="-122"/>
              </a:rPr>
              <a:t>32</a:t>
            </a:r>
            <a:r>
              <a:rPr lang="zh-CN" altLang="en-US" sz="2800" b="1" dirty="0">
                <a:latin typeface="Times New Roman" panose="02020603050405020304" pitchFamily="18" charset="0"/>
                <a:ea typeface="华文仿宋" panose="02010600040101010101" pitchFamily="2" charset="-122"/>
              </a:rPr>
              <a:t>位是</a:t>
            </a:r>
            <a:r>
              <a:rPr lang="en-US" altLang="zh-CN" sz="2800" b="1" dirty="0">
                <a:latin typeface="Times New Roman" panose="02020603050405020304" pitchFamily="18" charset="0"/>
                <a:ea typeface="华文仿宋" panose="02010600040101010101" pitchFamily="2" charset="-122"/>
              </a:rPr>
              <a:t>epoch</a:t>
            </a:r>
            <a:r>
              <a:rPr lang="zh-CN" altLang="en-US" sz="2800" b="1" dirty="0">
                <a:latin typeface="Times New Roman" panose="02020603050405020304" pitchFamily="18" charset="0"/>
                <a:ea typeface="华文仿宋" panose="02010600040101010101" pitchFamily="2" charset="-122"/>
              </a:rPr>
              <a:t>用来标识</a:t>
            </a:r>
            <a:r>
              <a:rPr lang="en-US" altLang="zh-CN" sz="2800" b="1" dirty="0">
                <a:latin typeface="Times New Roman" panose="02020603050405020304" pitchFamily="18" charset="0"/>
                <a:ea typeface="华文仿宋" panose="02010600040101010101" pitchFamily="2" charset="-122"/>
              </a:rPr>
              <a:t>leader</a:t>
            </a:r>
            <a:r>
              <a:rPr lang="zh-CN" altLang="en-US" sz="2800" b="1" dirty="0">
                <a:latin typeface="Times New Roman" panose="02020603050405020304" pitchFamily="18" charset="0"/>
                <a:ea typeface="华文仿宋" panose="02010600040101010101" pitchFamily="2" charset="-122"/>
              </a:rPr>
              <a:t>关系是否改变，每次一个</a:t>
            </a:r>
            <a:r>
              <a:rPr lang="en-US" altLang="zh-CN" sz="2800" b="1" dirty="0">
                <a:latin typeface="Times New Roman" panose="02020603050405020304" pitchFamily="18" charset="0"/>
                <a:ea typeface="华文仿宋" panose="02010600040101010101" pitchFamily="2" charset="-122"/>
              </a:rPr>
              <a:t>leader</a:t>
            </a:r>
            <a:r>
              <a:rPr lang="zh-CN" altLang="en-US" sz="2800" b="1" dirty="0">
                <a:latin typeface="Times New Roman" panose="02020603050405020304" pitchFamily="18" charset="0"/>
                <a:ea typeface="华文仿宋" panose="02010600040101010101" pitchFamily="2" charset="-122"/>
              </a:rPr>
              <a:t>被选出来，它都会有一个新的</a:t>
            </a:r>
            <a:r>
              <a:rPr lang="en-US" altLang="zh-CN" sz="2800" b="1" dirty="0">
                <a:latin typeface="Times New Roman" panose="02020603050405020304" pitchFamily="18" charset="0"/>
                <a:ea typeface="华文仿宋" panose="02010600040101010101" pitchFamily="2" charset="-122"/>
              </a:rPr>
              <a:t>epoch</a:t>
            </a:r>
            <a:r>
              <a:rPr lang="zh-CN" altLang="en-US" sz="2800" b="1" dirty="0">
                <a:latin typeface="Times New Roman" panose="02020603050405020304" pitchFamily="18" charset="0"/>
                <a:ea typeface="华文仿宋" panose="02010600040101010101" pitchFamily="2" charset="-122"/>
              </a:rPr>
              <a:t>。低</a:t>
            </a:r>
            <a:r>
              <a:rPr lang="en-US" altLang="zh-CN" sz="2800" b="1" dirty="0">
                <a:latin typeface="Times New Roman" panose="02020603050405020304" pitchFamily="18" charset="0"/>
                <a:ea typeface="华文仿宋" panose="02010600040101010101" pitchFamily="2" charset="-122"/>
              </a:rPr>
              <a:t>32</a:t>
            </a:r>
            <a:r>
              <a:rPr lang="zh-CN" altLang="en-US" sz="2800" b="1" dirty="0">
                <a:latin typeface="Times New Roman" panose="02020603050405020304" pitchFamily="18" charset="0"/>
                <a:ea typeface="华文仿宋" panose="02010600040101010101" pitchFamily="2" charset="-122"/>
              </a:rPr>
              <a:t>位是个递增计数。</a:t>
            </a: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当</a:t>
            </a:r>
            <a:r>
              <a:rPr lang="en-US" altLang="zh-CN" sz="2800" b="1" dirty="0">
                <a:latin typeface="Times New Roman" panose="02020603050405020304" pitchFamily="18" charset="0"/>
                <a:ea typeface="华文仿宋" panose="02010600040101010101" pitchFamily="2" charset="-122"/>
              </a:rPr>
              <a:t>leader</a:t>
            </a:r>
            <a:r>
              <a:rPr lang="zh-CN" altLang="en-US" sz="2800" b="1" dirty="0">
                <a:latin typeface="Times New Roman" panose="02020603050405020304" pitchFamily="18" charset="0"/>
                <a:ea typeface="华文仿宋" panose="02010600040101010101" pitchFamily="2" charset="-122"/>
              </a:rPr>
              <a:t>崩溃或者</a:t>
            </a:r>
            <a:r>
              <a:rPr lang="en-US" altLang="zh-CN" sz="2800" b="1" dirty="0">
                <a:latin typeface="Times New Roman" panose="02020603050405020304" pitchFamily="18" charset="0"/>
                <a:ea typeface="华文仿宋" panose="02010600040101010101" pitchFamily="2" charset="-122"/>
              </a:rPr>
              <a:t>leader</a:t>
            </a:r>
            <a:r>
              <a:rPr lang="zh-CN" altLang="en-US" sz="2800" b="1" dirty="0">
                <a:latin typeface="Times New Roman" panose="02020603050405020304" pitchFamily="18" charset="0"/>
                <a:ea typeface="华文仿宋" panose="02010600040101010101" pitchFamily="2" charset="-122"/>
              </a:rPr>
              <a:t>失去大多数的</a:t>
            </a:r>
            <a:r>
              <a:rPr lang="en-US" altLang="zh-CN" sz="2800" b="1" dirty="0">
                <a:latin typeface="Times New Roman" panose="02020603050405020304" pitchFamily="18" charset="0"/>
                <a:ea typeface="华文仿宋" panose="02010600040101010101" pitchFamily="2" charset="-122"/>
              </a:rPr>
              <a:t>follower</a:t>
            </a:r>
            <a:r>
              <a:rPr lang="zh-CN" altLang="en-US" sz="2800" b="1" dirty="0">
                <a:latin typeface="Times New Roman" panose="02020603050405020304" pitchFamily="18" charset="0"/>
                <a:ea typeface="华文仿宋" panose="02010600040101010101" pitchFamily="2" charset="-122"/>
              </a:rPr>
              <a:t>，这时候</a:t>
            </a:r>
            <a:r>
              <a:rPr lang="en-US" altLang="zh-CN" sz="2800" b="1" dirty="0" err="1">
                <a:latin typeface="Times New Roman" panose="02020603050405020304" pitchFamily="18" charset="0"/>
                <a:ea typeface="华文仿宋" panose="02010600040101010101" pitchFamily="2" charset="-122"/>
              </a:rPr>
              <a:t>zk</a:t>
            </a:r>
            <a:r>
              <a:rPr lang="zh-CN" altLang="en-US" sz="2800" b="1" dirty="0">
                <a:latin typeface="Times New Roman" panose="02020603050405020304" pitchFamily="18" charset="0"/>
                <a:ea typeface="华文仿宋" panose="02010600040101010101" pitchFamily="2" charset="-122"/>
              </a:rPr>
              <a:t>进入恢复模式，恢复模式需要重新选举出一个新的</a:t>
            </a:r>
            <a:r>
              <a:rPr lang="en-US" altLang="zh-CN" sz="2800" b="1" dirty="0">
                <a:latin typeface="Times New Roman" panose="02020603050405020304" pitchFamily="18" charset="0"/>
                <a:ea typeface="华文仿宋" panose="02010600040101010101" pitchFamily="2" charset="-122"/>
              </a:rPr>
              <a:t>leader</a:t>
            </a:r>
            <a:r>
              <a:rPr lang="zh-CN" altLang="en-US" sz="2800" b="1" dirty="0">
                <a:latin typeface="Times New Roman" panose="02020603050405020304" pitchFamily="18" charset="0"/>
                <a:ea typeface="华文仿宋" panose="02010600040101010101" pitchFamily="2" charset="-122"/>
              </a:rPr>
              <a:t>，让所有的</a:t>
            </a:r>
            <a:r>
              <a:rPr lang="en-US" altLang="zh-CN" sz="2800" b="1" dirty="0">
                <a:latin typeface="Times New Roman" panose="02020603050405020304" pitchFamily="18" charset="0"/>
                <a:ea typeface="华文仿宋" panose="02010600040101010101" pitchFamily="2" charset="-122"/>
              </a:rPr>
              <a:t>server</a:t>
            </a:r>
            <a:r>
              <a:rPr lang="zh-CN" altLang="en-US" sz="2800" b="1" dirty="0">
                <a:latin typeface="Times New Roman" panose="02020603050405020304" pitchFamily="18" charset="0"/>
                <a:ea typeface="华文仿宋" panose="02010600040101010101" pitchFamily="2" charset="-122"/>
              </a:rPr>
              <a:t>都恢复到一个正确的状态。</a:t>
            </a:r>
            <a:endParaRPr lang="en-US" altLang="zh-CN" sz="2800" b="1" dirty="0" smtClean="0">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2815727889"/>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Zookeeper Leader</a:t>
            </a:r>
            <a:r>
              <a:rPr lang="zh-CN" altLang="en-US" sz="2800" b="1" dirty="0" smtClean="0">
                <a:solidFill>
                  <a:srgbClr val="7030A0"/>
                </a:solidFill>
                <a:latin typeface="仿宋" panose="02010609060101010101" pitchFamily="49" charset="-122"/>
                <a:ea typeface="仿宋" panose="02010609060101010101" pitchFamily="49" charset="-122"/>
                <a:cs typeface="+mn-ea"/>
                <a:sym typeface="+mn-lt"/>
              </a:rPr>
              <a:t>选举</a:t>
            </a:r>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(1)</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6" name="TextBox 50"/>
          <p:cNvSpPr txBox="1"/>
          <p:nvPr/>
        </p:nvSpPr>
        <p:spPr>
          <a:xfrm>
            <a:off x="491498" y="1556960"/>
            <a:ext cx="11419925" cy="4422749"/>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每个</a:t>
            </a:r>
            <a:r>
              <a:rPr lang="en-US" altLang="zh-CN" sz="2800" b="1" dirty="0">
                <a:latin typeface="Times New Roman" panose="02020603050405020304" pitchFamily="18" charset="0"/>
                <a:ea typeface="华文仿宋" panose="02010600040101010101" pitchFamily="2" charset="-122"/>
              </a:rPr>
              <a:t>Server</a:t>
            </a:r>
            <a:r>
              <a:rPr lang="zh-CN" altLang="en-US" sz="2800" b="1" dirty="0">
                <a:latin typeface="Times New Roman" panose="02020603050405020304" pitchFamily="18" charset="0"/>
                <a:ea typeface="华文仿宋" panose="02010600040101010101" pitchFamily="2" charset="-122"/>
              </a:rPr>
              <a:t>启动以后都询问其它的</a:t>
            </a:r>
            <a:r>
              <a:rPr lang="en-US" altLang="zh-CN" sz="2800" b="1" dirty="0">
                <a:latin typeface="Times New Roman" panose="02020603050405020304" pitchFamily="18" charset="0"/>
                <a:ea typeface="华文仿宋" panose="02010600040101010101" pitchFamily="2" charset="-122"/>
              </a:rPr>
              <a:t>Server</a:t>
            </a:r>
            <a:r>
              <a:rPr lang="zh-CN" altLang="en-US" sz="2800" b="1" dirty="0">
                <a:latin typeface="Times New Roman" panose="02020603050405020304" pitchFamily="18" charset="0"/>
                <a:ea typeface="华文仿宋" panose="02010600040101010101" pitchFamily="2" charset="-122"/>
              </a:rPr>
              <a:t>它要投票给谁。</a:t>
            </a: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对于其他</a:t>
            </a:r>
            <a:r>
              <a:rPr lang="en-US" altLang="zh-CN" sz="2800" b="1" dirty="0">
                <a:latin typeface="Times New Roman" panose="02020603050405020304" pitchFamily="18" charset="0"/>
                <a:ea typeface="华文仿宋" panose="02010600040101010101" pitchFamily="2" charset="-122"/>
              </a:rPr>
              <a:t>server</a:t>
            </a:r>
            <a:r>
              <a:rPr lang="zh-CN" altLang="en-US" sz="2800" b="1" dirty="0">
                <a:latin typeface="Times New Roman" panose="02020603050405020304" pitchFamily="18" charset="0"/>
                <a:ea typeface="华文仿宋" panose="02010600040101010101" pitchFamily="2" charset="-122"/>
              </a:rPr>
              <a:t>的询问，</a:t>
            </a:r>
            <a:r>
              <a:rPr lang="en-US" altLang="zh-CN" sz="2800" b="1" dirty="0">
                <a:latin typeface="Times New Roman" panose="02020603050405020304" pitchFamily="18" charset="0"/>
                <a:ea typeface="华文仿宋" panose="02010600040101010101" pitchFamily="2" charset="-122"/>
              </a:rPr>
              <a:t>server</a:t>
            </a:r>
            <a:r>
              <a:rPr lang="zh-CN" altLang="en-US" sz="2800" b="1" dirty="0">
                <a:latin typeface="Times New Roman" panose="02020603050405020304" pitchFamily="18" charset="0"/>
                <a:ea typeface="华文仿宋" panose="02010600040101010101" pitchFamily="2" charset="-122"/>
              </a:rPr>
              <a:t>每次根据自己的状态都回复自己推荐的</a:t>
            </a:r>
            <a:r>
              <a:rPr lang="en-US" altLang="zh-CN" sz="2800" b="1" dirty="0">
                <a:latin typeface="Times New Roman" panose="02020603050405020304" pitchFamily="18" charset="0"/>
                <a:ea typeface="华文仿宋" panose="02010600040101010101" pitchFamily="2" charset="-122"/>
              </a:rPr>
              <a:t>leader</a:t>
            </a:r>
            <a:r>
              <a:rPr lang="zh-CN" altLang="en-US" sz="2800" b="1" dirty="0">
                <a:latin typeface="Times New Roman" panose="02020603050405020304" pitchFamily="18" charset="0"/>
                <a:ea typeface="华文仿宋" panose="02010600040101010101" pitchFamily="2" charset="-122"/>
              </a:rPr>
              <a:t>的</a:t>
            </a:r>
            <a:r>
              <a:rPr lang="en-US" altLang="zh-CN" sz="2800" b="1" dirty="0">
                <a:latin typeface="Times New Roman" panose="02020603050405020304" pitchFamily="18" charset="0"/>
                <a:ea typeface="华文仿宋" panose="02010600040101010101" pitchFamily="2" charset="-122"/>
              </a:rPr>
              <a:t>id</a:t>
            </a:r>
            <a:r>
              <a:rPr lang="zh-CN" altLang="en-US" sz="2800" b="1" dirty="0">
                <a:latin typeface="Times New Roman" panose="02020603050405020304" pitchFamily="18" charset="0"/>
                <a:ea typeface="华文仿宋" panose="02010600040101010101" pitchFamily="2" charset="-122"/>
              </a:rPr>
              <a:t>和上一次处理事务的</a:t>
            </a:r>
            <a:r>
              <a:rPr lang="en-US" altLang="zh-CN" sz="2800" b="1" dirty="0" err="1">
                <a:latin typeface="Times New Roman" panose="02020603050405020304" pitchFamily="18" charset="0"/>
                <a:ea typeface="华文仿宋" panose="02010600040101010101" pitchFamily="2" charset="-122"/>
              </a:rPr>
              <a:t>zxid</a:t>
            </a:r>
            <a:r>
              <a:rPr lang="zh-CN" altLang="en-US" sz="2800" b="1" dirty="0">
                <a:latin typeface="Times New Roman" panose="02020603050405020304" pitchFamily="18" charset="0"/>
                <a:ea typeface="华文仿宋" panose="02010600040101010101" pitchFamily="2" charset="-122"/>
              </a:rPr>
              <a:t>（系统启动时每个</a:t>
            </a:r>
            <a:r>
              <a:rPr lang="en-US" altLang="zh-CN" sz="2800" b="1" dirty="0">
                <a:latin typeface="Times New Roman" panose="02020603050405020304" pitchFamily="18" charset="0"/>
                <a:ea typeface="华文仿宋" panose="02010600040101010101" pitchFamily="2" charset="-122"/>
              </a:rPr>
              <a:t>server</a:t>
            </a:r>
            <a:r>
              <a:rPr lang="zh-CN" altLang="en-US" sz="2800" b="1" dirty="0">
                <a:latin typeface="Times New Roman" panose="02020603050405020304" pitchFamily="18" charset="0"/>
                <a:ea typeface="华文仿宋" panose="02010600040101010101" pitchFamily="2" charset="-122"/>
              </a:rPr>
              <a:t>都会推荐自己）</a:t>
            </a: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收到所有</a:t>
            </a:r>
            <a:r>
              <a:rPr lang="en-US" altLang="zh-CN" sz="2800" b="1" dirty="0">
                <a:latin typeface="Times New Roman" panose="02020603050405020304" pitchFamily="18" charset="0"/>
                <a:ea typeface="华文仿宋" panose="02010600040101010101" pitchFamily="2" charset="-122"/>
              </a:rPr>
              <a:t>Server</a:t>
            </a:r>
            <a:r>
              <a:rPr lang="zh-CN" altLang="en-US" sz="2800" b="1" dirty="0">
                <a:latin typeface="Times New Roman" panose="02020603050405020304" pitchFamily="18" charset="0"/>
                <a:ea typeface="华文仿宋" panose="02010600040101010101" pitchFamily="2" charset="-122"/>
              </a:rPr>
              <a:t>回复以后，就计算出</a:t>
            </a:r>
            <a:r>
              <a:rPr lang="en-US" altLang="zh-CN" sz="2800" b="1" dirty="0" err="1">
                <a:latin typeface="Times New Roman" panose="02020603050405020304" pitchFamily="18" charset="0"/>
                <a:ea typeface="华文仿宋" panose="02010600040101010101" pitchFamily="2" charset="-122"/>
              </a:rPr>
              <a:t>zxid</a:t>
            </a:r>
            <a:r>
              <a:rPr lang="zh-CN" altLang="en-US" sz="2800" b="1" dirty="0">
                <a:latin typeface="Times New Roman" panose="02020603050405020304" pitchFamily="18" charset="0"/>
                <a:ea typeface="华文仿宋" panose="02010600040101010101" pitchFamily="2" charset="-122"/>
              </a:rPr>
              <a:t>最大的哪个</a:t>
            </a:r>
            <a:r>
              <a:rPr lang="en-US" altLang="zh-CN" sz="2800" b="1" dirty="0">
                <a:latin typeface="Times New Roman" panose="02020603050405020304" pitchFamily="18" charset="0"/>
                <a:ea typeface="华文仿宋" panose="02010600040101010101" pitchFamily="2" charset="-122"/>
              </a:rPr>
              <a:t>Server</a:t>
            </a:r>
            <a:r>
              <a:rPr lang="zh-CN" altLang="en-US" sz="2800" b="1" dirty="0">
                <a:latin typeface="Times New Roman" panose="02020603050405020304" pitchFamily="18" charset="0"/>
                <a:ea typeface="华文仿宋" panose="02010600040101010101" pitchFamily="2" charset="-122"/>
              </a:rPr>
              <a:t>，并将这个</a:t>
            </a:r>
            <a:r>
              <a:rPr lang="en-US" altLang="zh-CN" sz="2800" b="1" dirty="0">
                <a:latin typeface="Times New Roman" panose="02020603050405020304" pitchFamily="18" charset="0"/>
                <a:ea typeface="华文仿宋" panose="02010600040101010101" pitchFamily="2" charset="-122"/>
              </a:rPr>
              <a:t>Server</a:t>
            </a:r>
            <a:r>
              <a:rPr lang="zh-CN" altLang="en-US" sz="2800" b="1" dirty="0">
                <a:latin typeface="Times New Roman" panose="02020603050405020304" pitchFamily="18" charset="0"/>
                <a:ea typeface="华文仿宋" panose="02010600040101010101" pitchFamily="2" charset="-122"/>
              </a:rPr>
              <a:t>相关信息设置成下一次要投票的</a:t>
            </a:r>
            <a:r>
              <a:rPr lang="en-US" altLang="zh-CN" sz="2800" b="1" dirty="0">
                <a:latin typeface="Times New Roman" panose="02020603050405020304" pitchFamily="18" charset="0"/>
                <a:ea typeface="华文仿宋" panose="02010600040101010101" pitchFamily="2" charset="-122"/>
              </a:rPr>
              <a:t>Server</a:t>
            </a:r>
            <a:r>
              <a:rPr lang="zh-CN" altLang="en-US" sz="2800" b="1" dirty="0">
                <a:latin typeface="Times New Roman" panose="02020603050405020304" pitchFamily="18" charset="0"/>
                <a:ea typeface="华文仿宋" panose="02010600040101010101" pitchFamily="2" charset="-122"/>
              </a:rPr>
              <a:t>。</a:t>
            </a: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计算这过程中获得票数最多的的</a:t>
            </a:r>
            <a:r>
              <a:rPr lang="en-US" altLang="zh-CN" sz="2800" b="1" dirty="0">
                <a:latin typeface="Times New Roman" panose="02020603050405020304" pitchFamily="18" charset="0"/>
                <a:ea typeface="华文仿宋" panose="02010600040101010101" pitchFamily="2" charset="-122"/>
              </a:rPr>
              <a:t>sever</a:t>
            </a:r>
            <a:r>
              <a:rPr lang="zh-CN" altLang="en-US" sz="2800" b="1" dirty="0">
                <a:latin typeface="Times New Roman" panose="02020603050405020304" pitchFamily="18" charset="0"/>
                <a:ea typeface="华文仿宋" panose="02010600040101010101" pitchFamily="2" charset="-122"/>
              </a:rPr>
              <a:t>为获胜者，如果获胜者的票数超过半数，则改</a:t>
            </a:r>
            <a:r>
              <a:rPr lang="en-US" altLang="zh-CN" sz="2800" b="1" dirty="0">
                <a:latin typeface="Times New Roman" panose="02020603050405020304" pitchFamily="18" charset="0"/>
                <a:ea typeface="华文仿宋" panose="02010600040101010101" pitchFamily="2" charset="-122"/>
              </a:rPr>
              <a:t>server</a:t>
            </a:r>
            <a:r>
              <a:rPr lang="zh-CN" altLang="en-US" sz="2800" b="1" dirty="0">
                <a:latin typeface="Times New Roman" panose="02020603050405020304" pitchFamily="18" charset="0"/>
                <a:ea typeface="华文仿宋" panose="02010600040101010101" pitchFamily="2" charset="-122"/>
              </a:rPr>
              <a:t>被选为</a:t>
            </a:r>
            <a:r>
              <a:rPr lang="en-US" altLang="zh-CN" sz="2800" b="1" dirty="0">
                <a:latin typeface="Times New Roman" panose="02020603050405020304" pitchFamily="18" charset="0"/>
                <a:ea typeface="华文仿宋" panose="02010600040101010101" pitchFamily="2" charset="-122"/>
              </a:rPr>
              <a:t>leader</a:t>
            </a:r>
            <a:r>
              <a:rPr lang="zh-CN" altLang="en-US" sz="2800" b="1" dirty="0">
                <a:latin typeface="Times New Roman" panose="02020603050405020304" pitchFamily="18" charset="0"/>
                <a:ea typeface="华文仿宋" panose="02010600040101010101" pitchFamily="2" charset="-122"/>
              </a:rPr>
              <a:t>。否则，继续这个过程，直到</a:t>
            </a:r>
            <a:r>
              <a:rPr lang="en-US" altLang="zh-CN" sz="2800" b="1" dirty="0">
                <a:latin typeface="Times New Roman" panose="02020603050405020304" pitchFamily="18" charset="0"/>
                <a:ea typeface="华文仿宋" panose="02010600040101010101" pitchFamily="2" charset="-122"/>
              </a:rPr>
              <a:t>leader</a:t>
            </a:r>
            <a:r>
              <a:rPr lang="zh-CN" altLang="en-US" sz="2800" b="1" dirty="0">
                <a:latin typeface="Times New Roman" panose="02020603050405020304" pitchFamily="18" charset="0"/>
                <a:ea typeface="华文仿宋" panose="02010600040101010101" pitchFamily="2" charset="-122"/>
              </a:rPr>
              <a:t>被选举出来。</a:t>
            </a:r>
            <a:endParaRPr lang="en-US" altLang="zh-CN" sz="2800" b="1" dirty="0" smtClean="0">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3401262522"/>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Zookeeper Leader</a:t>
            </a:r>
            <a:r>
              <a:rPr lang="zh-CN" altLang="en-US" sz="2800" b="1" dirty="0" smtClean="0">
                <a:solidFill>
                  <a:srgbClr val="7030A0"/>
                </a:solidFill>
                <a:latin typeface="仿宋" panose="02010609060101010101" pitchFamily="49" charset="-122"/>
                <a:ea typeface="仿宋" panose="02010609060101010101" pitchFamily="49" charset="-122"/>
                <a:cs typeface="+mn-ea"/>
                <a:sym typeface="+mn-lt"/>
              </a:rPr>
              <a:t>选举</a:t>
            </a:r>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(2)</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6" name="TextBox 50"/>
          <p:cNvSpPr txBox="1"/>
          <p:nvPr/>
        </p:nvSpPr>
        <p:spPr>
          <a:xfrm>
            <a:off x="491498" y="1556960"/>
            <a:ext cx="11419925" cy="3280898"/>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leader</a:t>
            </a:r>
            <a:r>
              <a:rPr lang="zh-CN" altLang="en-US" sz="2800" b="1" dirty="0">
                <a:latin typeface="Times New Roman" panose="02020603050405020304" pitchFamily="18" charset="0"/>
                <a:ea typeface="华文仿宋" panose="02010600040101010101" pitchFamily="2" charset="-122"/>
              </a:rPr>
              <a:t>就会开始等待</a:t>
            </a:r>
            <a:r>
              <a:rPr lang="en-US" altLang="zh-CN" sz="2800" b="1" dirty="0">
                <a:latin typeface="Times New Roman" panose="02020603050405020304" pitchFamily="18" charset="0"/>
                <a:ea typeface="华文仿宋" panose="02010600040101010101" pitchFamily="2" charset="-122"/>
              </a:rPr>
              <a:t>server</a:t>
            </a:r>
            <a:r>
              <a:rPr lang="zh-CN" altLang="en-US" sz="2800" b="1" dirty="0">
                <a:latin typeface="Times New Roman" panose="02020603050405020304" pitchFamily="18" charset="0"/>
                <a:ea typeface="华文仿宋" panose="02010600040101010101" pitchFamily="2" charset="-122"/>
              </a:rPr>
              <a:t>连接</a:t>
            </a:r>
          </a:p>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Follower</a:t>
            </a:r>
            <a:r>
              <a:rPr lang="zh-CN" altLang="en-US" sz="2800" b="1" dirty="0">
                <a:latin typeface="Times New Roman" panose="02020603050405020304" pitchFamily="18" charset="0"/>
                <a:ea typeface="华文仿宋" panose="02010600040101010101" pitchFamily="2" charset="-122"/>
              </a:rPr>
              <a:t>连接</a:t>
            </a:r>
            <a:r>
              <a:rPr lang="en-US" altLang="zh-CN" sz="2800" b="1" dirty="0">
                <a:latin typeface="Times New Roman" panose="02020603050405020304" pitchFamily="18" charset="0"/>
                <a:ea typeface="华文仿宋" panose="02010600040101010101" pitchFamily="2" charset="-122"/>
              </a:rPr>
              <a:t>leader</a:t>
            </a:r>
            <a:r>
              <a:rPr lang="zh-CN" altLang="en-US" sz="2800" b="1" dirty="0">
                <a:latin typeface="Times New Roman" panose="02020603050405020304" pitchFamily="18" charset="0"/>
                <a:ea typeface="华文仿宋" panose="02010600040101010101" pitchFamily="2" charset="-122"/>
              </a:rPr>
              <a:t>，将最大的</a:t>
            </a:r>
            <a:r>
              <a:rPr lang="en-US" altLang="zh-CN" sz="2800" b="1" dirty="0" err="1">
                <a:latin typeface="Times New Roman" panose="02020603050405020304" pitchFamily="18" charset="0"/>
                <a:ea typeface="华文仿宋" panose="02010600040101010101" pitchFamily="2" charset="-122"/>
              </a:rPr>
              <a:t>zxid</a:t>
            </a:r>
            <a:r>
              <a:rPr lang="zh-CN" altLang="en-US" sz="2800" b="1" dirty="0">
                <a:latin typeface="Times New Roman" panose="02020603050405020304" pitchFamily="18" charset="0"/>
                <a:ea typeface="华文仿宋" panose="02010600040101010101" pitchFamily="2" charset="-122"/>
              </a:rPr>
              <a:t>发送给</a:t>
            </a:r>
            <a:r>
              <a:rPr lang="en-US" altLang="zh-CN" sz="2800" b="1" dirty="0">
                <a:latin typeface="Times New Roman" panose="02020603050405020304" pitchFamily="18" charset="0"/>
                <a:ea typeface="华文仿宋" panose="02010600040101010101" pitchFamily="2" charset="-122"/>
              </a:rPr>
              <a:t>leader</a:t>
            </a:r>
          </a:p>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Leader</a:t>
            </a:r>
            <a:r>
              <a:rPr lang="zh-CN" altLang="en-US" sz="2800" b="1" dirty="0">
                <a:latin typeface="Times New Roman" panose="02020603050405020304" pitchFamily="18" charset="0"/>
                <a:ea typeface="华文仿宋" panose="02010600040101010101" pitchFamily="2" charset="-122"/>
              </a:rPr>
              <a:t>根据</a:t>
            </a:r>
            <a:r>
              <a:rPr lang="en-US" altLang="zh-CN" sz="2800" b="1" dirty="0">
                <a:latin typeface="Times New Roman" panose="02020603050405020304" pitchFamily="18" charset="0"/>
                <a:ea typeface="华文仿宋" panose="02010600040101010101" pitchFamily="2" charset="-122"/>
              </a:rPr>
              <a:t>follower</a:t>
            </a:r>
            <a:r>
              <a:rPr lang="zh-CN" altLang="en-US" sz="2800" b="1" dirty="0">
                <a:latin typeface="Times New Roman" panose="02020603050405020304" pitchFamily="18" charset="0"/>
                <a:ea typeface="华文仿宋" panose="02010600040101010101" pitchFamily="2" charset="-122"/>
              </a:rPr>
              <a:t>的</a:t>
            </a:r>
            <a:r>
              <a:rPr lang="en-US" altLang="zh-CN" sz="2800" b="1" dirty="0" err="1">
                <a:latin typeface="Times New Roman" panose="02020603050405020304" pitchFamily="18" charset="0"/>
                <a:ea typeface="华文仿宋" panose="02010600040101010101" pitchFamily="2" charset="-122"/>
              </a:rPr>
              <a:t>zxid</a:t>
            </a:r>
            <a:r>
              <a:rPr lang="zh-CN" altLang="en-US" sz="2800" b="1" dirty="0">
                <a:latin typeface="Times New Roman" panose="02020603050405020304" pitchFamily="18" charset="0"/>
                <a:ea typeface="华文仿宋" panose="02010600040101010101" pitchFamily="2" charset="-122"/>
              </a:rPr>
              <a:t>确定同步点</a:t>
            </a: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完成同步后通知</a:t>
            </a:r>
            <a:r>
              <a:rPr lang="en-US" altLang="zh-CN" sz="2800" b="1" dirty="0">
                <a:latin typeface="Times New Roman" panose="02020603050405020304" pitchFamily="18" charset="0"/>
                <a:ea typeface="华文仿宋" panose="02010600040101010101" pitchFamily="2" charset="-122"/>
              </a:rPr>
              <a:t>follower </a:t>
            </a:r>
            <a:r>
              <a:rPr lang="zh-CN" altLang="en-US" sz="2800" b="1" dirty="0">
                <a:latin typeface="Times New Roman" panose="02020603050405020304" pitchFamily="18" charset="0"/>
                <a:ea typeface="华文仿宋" panose="02010600040101010101" pitchFamily="2" charset="-122"/>
              </a:rPr>
              <a:t>已经成为</a:t>
            </a:r>
            <a:r>
              <a:rPr lang="en-US" altLang="zh-CN" sz="2800" b="1" dirty="0" err="1">
                <a:latin typeface="Times New Roman" panose="02020603050405020304" pitchFamily="18" charset="0"/>
                <a:ea typeface="华文仿宋" panose="02010600040101010101" pitchFamily="2" charset="-122"/>
              </a:rPr>
              <a:t>uptodate</a:t>
            </a:r>
            <a:r>
              <a:rPr lang="zh-CN" altLang="en-US" sz="2800" b="1" dirty="0">
                <a:latin typeface="Times New Roman" panose="02020603050405020304" pitchFamily="18" charset="0"/>
                <a:ea typeface="华文仿宋" panose="02010600040101010101" pitchFamily="2" charset="-122"/>
              </a:rPr>
              <a:t>状态</a:t>
            </a:r>
          </a:p>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Follower</a:t>
            </a:r>
            <a:r>
              <a:rPr lang="zh-CN" altLang="en-US" sz="2800" b="1" dirty="0">
                <a:latin typeface="Times New Roman" panose="02020603050405020304" pitchFamily="18" charset="0"/>
                <a:ea typeface="华文仿宋" panose="02010600040101010101" pitchFamily="2" charset="-122"/>
              </a:rPr>
              <a:t>收到</a:t>
            </a:r>
            <a:r>
              <a:rPr lang="en-US" altLang="zh-CN" sz="2800" b="1" dirty="0" err="1">
                <a:latin typeface="Times New Roman" panose="02020603050405020304" pitchFamily="18" charset="0"/>
                <a:ea typeface="华文仿宋" panose="02010600040101010101" pitchFamily="2" charset="-122"/>
              </a:rPr>
              <a:t>uptodate</a:t>
            </a:r>
            <a:r>
              <a:rPr lang="zh-CN" altLang="en-US" sz="2800" b="1" dirty="0">
                <a:latin typeface="Times New Roman" panose="02020603050405020304" pitchFamily="18" charset="0"/>
                <a:ea typeface="华文仿宋" panose="02010600040101010101" pitchFamily="2" charset="-122"/>
              </a:rPr>
              <a:t>消息后，又可以重新接受</a:t>
            </a:r>
            <a:r>
              <a:rPr lang="en-US" altLang="zh-CN" sz="2800" b="1" dirty="0">
                <a:latin typeface="Times New Roman" panose="02020603050405020304" pitchFamily="18" charset="0"/>
                <a:ea typeface="华文仿宋" panose="02010600040101010101" pitchFamily="2" charset="-122"/>
              </a:rPr>
              <a:t>client</a:t>
            </a:r>
            <a:r>
              <a:rPr lang="zh-CN" altLang="en-US" sz="2800" b="1" dirty="0">
                <a:latin typeface="Times New Roman" panose="02020603050405020304" pitchFamily="18" charset="0"/>
                <a:ea typeface="华文仿宋" panose="02010600040101010101" pitchFamily="2" charset="-122"/>
              </a:rPr>
              <a:t>的请求进行服务了</a:t>
            </a:r>
            <a:endParaRPr lang="en-US" altLang="zh-CN" sz="2800" b="1" dirty="0" smtClean="0">
              <a:latin typeface="Times New Roman" panose="02020603050405020304" pitchFamily="18" charset="0"/>
              <a:ea typeface="华文仿宋" panose="02010600040101010101" pitchFamily="2" charset="-122"/>
            </a:endParaRPr>
          </a:p>
        </p:txBody>
      </p:sp>
      <p:pic>
        <p:nvPicPr>
          <p:cNvPr id="7" name="Picture 1" descr="工作状态.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371600"/>
            <a:ext cx="7180263" cy="485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选举状态.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38611" y="1889125"/>
            <a:ext cx="7373938"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524956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Zookeeper</a:t>
            </a:r>
            <a:r>
              <a:rPr lang="zh-CN" altLang="en-US" sz="2800" b="1" dirty="0" smtClean="0">
                <a:solidFill>
                  <a:srgbClr val="7030A0"/>
                </a:solidFill>
                <a:latin typeface="仿宋" panose="02010609060101010101" pitchFamily="49" charset="-122"/>
                <a:ea typeface="仿宋" panose="02010609060101010101" pitchFamily="49" charset="-122"/>
                <a:cs typeface="+mn-ea"/>
                <a:sym typeface="+mn-lt"/>
              </a:rPr>
              <a:t>应用场景</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6" name="TextBox 50"/>
          <p:cNvSpPr txBox="1"/>
          <p:nvPr/>
        </p:nvSpPr>
        <p:spPr>
          <a:xfrm>
            <a:off x="491498" y="1556960"/>
            <a:ext cx="11419925" cy="4595104"/>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1. Name Service</a:t>
            </a:r>
          </a:p>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2. Configuration</a:t>
            </a:r>
          </a:p>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3. Group Membership</a:t>
            </a:r>
          </a:p>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4. Leader Election</a:t>
            </a:r>
          </a:p>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5. Locks</a:t>
            </a:r>
          </a:p>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6. Queues</a:t>
            </a:r>
          </a:p>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7. Barriers</a:t>
            </a:r>
          </a:p>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8. Two-phased Commit</a:t>
            </a:r>
            <a:endParaRPr lang="en-US" altLang="zh-CN" sz="2800" b="1" dirty="0" smtClean="0">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2478904494"/>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Zookeeper - </a:t>
            </a:r>
            <a:r>
              <a:rPr lang="en-US" altLang="zh-CN" sz="2800" b="1" dirty="0">
                <a:solidFill>
                  <a:srgbClr val="7030A0"/>
                </a:solidFill>
                <a:latin typeface="仿宋" panose="02010609060101010101" pitchFamily="49" charset="-122"/>
                <a:ea typeface="仿宋" panose="02010609060101010101" pitchFamily="49" charset="-122"/>
                <a:cs typeface="+mn-ea"/>
                <a:sym typeface="+mn-lt"/>
              </a:rPr>
              <a:t>Name Service</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6" name="TextBox 50"/>
          <p:cNvSpPr txBox="1"/>
          <p:nvPr/>
        </p:nvSpPr>
        <p:spPr>
          <a:xfrm>
            <a:off x="491498" y="2047466"/>
            <a:ext cx="11419925" cy="2828467"/>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分布式应用中，通常需要有一套完整的命名规则，既能够产生唯一的名称又便于人识别和记住，通常情况下用树形的名称结构是一个理想的选择，树形的名称结构是一个有层次的目录结构，既对人友好又不会重复。</a:t>
            </a:r>
          </a:p>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Name Service </a:t>
            </a:r>
            <a:r>
              <a:rPr lang="zh-CN" altLang="en-US" sz="2800" b="1" dirty="0">
                <a:latin typeface="Times New Roman" panose="02020603050405020304" pitchFamily="18" charset="0"/>
                <a:ea typeface="华文仿宋" panose="02010600040101010101" pitchFamily="2" charset="-122"/>
              </a:rPr>
              <a:t>是 </a:t>
            </a:r>
            <a:r>
              <a:rPr lang="en-US" altLang="zh-CN" sz="2800" b="1" dirty="0">
                <a:latin typeface="Times New Roman" panose="02020603050405020304" pitchFamily="18" charset="0"/>
                <a:ea typeface="华文仿宋" panose="02010600040101010101" pitchFamily="2" charset="-122"/>
              </a:rPr>
              <a:t>Zookeeper </a:t>
            </a:r>
            <a:r>
              <a:rPr lang="zh-CN" altLang="en-US" sz="2800" b="1" dirty="0">
                <a:latin typeface="Times New Roman" panose="02020603050405020304" pitchFamily="18" charset="0"/>
                <a:ea typeface="华文仿宋" panose="02010600040101010101" pitchFamily="2" charset="-122"/>
              </a:rPr>
              <a:t>内置的功能，只要调用 </a:t>
            </a:r>
            <a:r>
              <a:rPr lang="en-US" altLang="zh-CN" sz="2800" b="1" dirty="0">
                <a:latin typeface="Times New Roman" panose="02020603050405020304" pitchFamily="18" charset="0"/>
                <a:ea typeface="华文仿宋" panose="02010600040101010101" pitchFamily="2" charset="-122"/>
              </a:rPr>
              <a:t>Zookeeper </a:t>
            </a:r>
            <a:r>
              <a:rPr lang="zh-CN" altLang="en-US" sz="2800" b="1" dirty="0">
                <a:latin typeface="Times New Roman" panose="02020603050405020304" pitchFamily="18" charset="0"/>
                <a:ea typeface="华文仿宋" panose="02010600040101010101" pitchFamily="2" charset="-122"/>
              </a:rPr>
              <a:t>的 </a:t>
            </a:r>
            <a:r>
              <a:rPr lang="en-US" altLang="zh-CN" sz="2800" b="1" dirty="0">
                <a:latin typeface="Times New Roman" panose="02020603050405020304" pitchFamily="18" charset="0"/>
                <a:ea typeface="华文仿宋" panose="02010600040101010101" pitchFamily="2" charset="-122"/>
              </a:rPr>
              <a:t>API </a:t>
            </a:r>
            <a:r>
              <a:rPr lang="zh-CN" altLang="en-US" sz="2800" b="1" dirty="0">
                <a:latin typeface="Times New Roman" panose="02020603050405020304" pitchFamily="18" charset="0"/>
                <a:ea typeface="华文仿宋" panose="02010600040101010101" pitchFamily="2" charset="-122"/>
              </a:rPr>
              <a:t>就能实现</a:t>
            </a:r>
            <a:endParaRPr lang="en-US" altLang="zh-CN" sz="2800" b="1" dirty="0" smtClean="0">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2351805028"/>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9674625"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What is </a:t>
            </a:r>
            <a:r>
              <a:rPr lang="en-US" sz="2800" b="1" dirty="0" err="1">
                <a:solidFill>
                  <a:srgbClr val="7030A0"/>
                </a:solidFill>
                <a:latin typeface="仿宋" panose="02010609060101010101" pitchFamily="49" charset="-122"/>
                <a:ea typeface="仿宋" panose="02010609060101010101" pitchFamily="49" charset="-122"/>
                <a:cs typeface="+mn-ea"/>
                <a:sym typeface="+mn-lt"/>
              </a:rPr>
              <a:t>ZooKeeper</a:t>
            </a:r>
            <a:r>
              <a:rPr lang="en-US" sz="2800" b="1" dirty="0">
                <a:solidFill>
                  <a:srgbClr val="7030A0"/>
                </a:solidFill>
                <a:latin typeface="仿宋" panose="02010609060101010101" pitchFamily="49" charset="-122"/>
                <a:ea typeface="仿宋" panose="02010609060101010101" pitchFamily="49" charset="-122"/>
                <a:cs typeface="+mn-ea"/>
                <a:sym typeface="+mn-lt"/>
              </a:rPr>
              <a:t>?</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28" name="TextBox 50"/>
          <p:cNvSpPr txBox="1"/>
          <p:nvPr/>
        </p:nvSpPr>
        <p:spPr>
          <a:xfrm>
            <a:off x="491498" y="1361151"/>
            <a:ext cx="11365123" cy="5262979"/>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800" b="1" dirty="0" err="1">
                <a:solidFill>
                  <a:srgbClr val="06080A"/>
                </a:solidFill>
                <a:latin typeface="仿宋" panose="02010609060101010101" pitchFamily="49" charset="-122"/>
                <a:ea typeface="仿宋" panose="02010609060101010101" pitchFamily="49" charset="-122"/>
                <a:cs typeface="+mn-ea"/>
                <a:sym typeface="+mn-lt"/>
              </a:rPr>
              <a:t>ZooKeeper</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是一个分布式的，开放源码的分布式应用程序协调服务，是</a:t>
            </a:r>
            <a:r>
              <a:rPr lang="en-US" altLang="zh-CN" sz="2800" b="1" dirty="0">
                <a:solidFill>
                  <a:srgbClr val="06080A"/>
                </a:solidFill>
                <a:latin typeface="仿宋" panose="02010609060101010101" pitchFamily="49" charset="-122"/>
                <a:ea typeface="仿宋" panose="02010609060101010101" pitchFamily="49" charset="-122"/>
                <a:cs typeface="+mn-ea"/>
                <a:sym typeface="+mn-lt"/>
              </a:rPr>
              <a:t>Google</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的</a:t>
            </a:r>
            <a:r>
              <a:rPr lang="en-US" altLang="zh-CN" sz="2800" b="1" dirty="0">
                <a:solidFill>
                  <a:srgbClr val="06080A"/>
                </a:solidFill>
                <a:latin typeface="仿宋" panose="02010609060101010101" pitchFamily="49" charset="-122"/>
                <a:ea typeface="仿宋" panose="02010609060101010101" pitchFamily="49" charset="-122"/>
                <a:cs typeface="+mn-ea"/>
                <a:sym typeface="+mn-lt"/>
              </a:rPr>
              <a:t>Chubby</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一个开源的实现，是</a:t>
            </a:r>
            <a:r>
              <a:rPr lang="en-US" altLang="zh-CN" sz="2800" b="1" dirty="0">
                <a:solidFill>
                  <a:srgbClr val="06080A"/>
                </a:solidFill>
                <a:latin typeface="仿宋" panose="02010609060101010101" pitchFamily="49" charset="-122"/>
                <a:ea typeface="仿宋" panose="02010609060101010101" pitchFamily="49" charset="-122"/>
                <a:cs typeface="+mn-ea"/>
                <a:sym typeface="+mn-lt"/>
              </a:rPr>
              <a:t>Hadoop</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和</a:t>
            </a:r>
            <a:r>
              <a:rPr lang="en-US" altLang="zh-CN" sz="2800" b="1" dirty="0" err="1">
                <a:solidFill>
                  <a:srgbClr val="06080A"/>
                </a:solidFill>
                <a:latin typeface="仿宋" panose="02010609060101010101" pitchFamily="49" charset="-122"/>
                <a:ea typeface="仿宋" panose="02010609060101010101" pitchFamily="49" charset="-122"/>
                <a:cs typeface="+mn-ea"/>
                <a:sym typeface="+mn-lt"/>
              </a:rPr>
              <a:t>Hbase</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的重要</a:t>
            </a:r>
            <a:r>
              <a:rPr lang="zh-CN" altLang="en-US" sz="2800" b="1" dirty="0" smtClean="0">
                <a:solidFill>
                  <a:srgbClr val="06080A"/>
                </a:solidFill>
                <a:latin typeface="仿宋" panose="02010609060101010101" pitchFamily="49" charset="-122"/>
                <a:ea typeface="仿宋" panose="02010609060101010101" pitchFamily="49" charset="-122"/>
                <a:cs typeface="+mn-ea"/>
                <a:sym typeface="+mn-lt"/>
              </a:rPr>
              <a:t>组件</a:t>
            </a:r>
            <a:endParaRPr lang="en-US" sz="2800" b="1" dirty="0">
              <a:solidFill>
                <a:srgbClr val="06080A"/>
              </a:solidFill>
              <a:latin typeface="仿宋" panose="02010609060101010101" pitchFamily="49" charset="-122"/>
              <a:ea typeface="仿宋" panose="02010609060101010101" pitchFamily="49" charset="-122"/>
              <a:cs typeface="+mn-ea"/>
              <a:sym typeface="+mn-lt"/>
            </a:endParaRPr>
          </a:p>
          <a:p>
            <a:pPr marL="457200" indent="-457200">
              <a:buFont typeface="Wingdings" panose="05000000000000000000" pitchFamily="2" charset="2"/>
              <a:buChar char="Ø"/>
            </a:pPr>
            <a:r>
              <a:rPr lang="zh-TW" altLang="en-US" sz="2800" b="1" dirty="0">
                <a:solidFill>
                  <a:srgbClr val="000000"/>
                </a:solidFill>
                <a:latin typeface="Times New Roman" panose="02020603050405020304" pitchFamily="18" charset="0"/>
                <a:ea typeface="华文仿宋" panose="02010600040101010101" pitchFamily="2" charset="-122"/>
              </a:rPr>
              <a:t>它包含一个简单的原语集，分布式应用程序可以基于它实现同步服务，配置维护和命名服务</a:t>
            </a:r>
            <a:r>
              <a:rPr lang="zh-TW" altLang="en-US" sz="2800" b="1" dirty="0" smtClean="0">
                <a:solidFill>
                  <a:srgbClr val="000000"/>
                </a:solidFill>
                <a:latin typeface="Times New Roman" panose="02020603050405020304" pitchFamily="18" charset="0"/>
                <a:ea typeface="华文仿宋" panose="02010600040101010101" pitchFamily="2" charset="-122"/>
              </a:rPr>
              <a:t>等</a:t>
            </a:r>
            <a:r>
              <a:rPr lang="zh-CN" altLang="en-US" sz="2800" b="1" dirty="0" smtClean="0">
                <a:solidFill>
                  <a:srgbClr val="000000"/>
                </a:solidFill>
                <a:latin typeface="Times New Roman" panose="02020603050405020304" pitchFamily="18" charset="0"/>
                <a:ea typeface="华文仿宋" panose="02010600040101010101" pitchFamily="2" charset="-122"/>
              </a:rPr>
              <a:t>等</a:t>
            </a:r>
            <a:endParaRPr lang="en-US" sz="2800" b="1" dirty="0">
              <a:solidFill>
                <a:srgbClr val="000000"/>
              </a:solidFill>
              <a:latin typeface="Times New Roman" panose="02020603050405020304" pitchFamily="18" charset="0"/>
              <a:ea typeface="华文仿宋" panose="02010600040101010101" pitchFamily="2" charset="-122"/>
              <a:cs typeface="+mn-ea"/>
              <a:sym typeface="+mn-lt"/>
            </a:endParaRPr>
          </a:p>
          <a:p>
            <a:pPr marL="457200" indent="-457200">
              <a:buFont typeface="Wingdings" panose="05000000000000000000" pitchFamily="2" charset="2"/>
              <a:buChar char="Ø"/>
            </a:pPr>
            <a:r>
              <a:rPr lang="zh-CN" altLang="en-US" sz="2800" b="1" dirty="0">
                <a:solidFill>
                  <a:srgbClr val="06080A"/>
                </a:solidFill>
                <a:latin typeface="仿宋" panose="02010609060101010101" pitchFamily="49" charset="-122"/>
                <a:ea typeface="仿宋" panose="02010609060101010101" pitchFamily="49" charset="-122"/>
                <a:cs typeface="+mn-ea"/>
                <a:sym typeface="+mn-lt"/>
              </a:rPr>
              <a:t>将原本各工作节点间用于探测询问和协同的连接转移到</a:t>
            </a:r>
            <a:r>
              <a:rPr lang="en-US" altLang="zh-CN" sz="2800" b="1" dirty="0">
                <a:solidFill>
                  <a:srgbClr val="06080A"/>
                </a:solidFill>
                <a:latin typeface="仿宋" panose="02010609060101010101" pitchFamily="49" charset="-122"/>
                <a:ea typeface="仿宋" panose="02010609060101010101" pitchFamily="49" charset="-122"/>
                <a:cs typeface="+mn-ea"/>
                <a:sym typeface="+mn-lt"/>
              </a:rPr>
              <a:t>ZK</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统一</a:t>
            </a:r>
            <a:r>
              <a:rPr lang="zh-CN" altLang="en-US" sz="2800" b="1" dirty="0" smtClean="0">
                <a:solidFill>
                  <a:srgbClr val="06080A"/>
                </a:solidFill>
                <a:latin typeface="仿宋" panose="02010609060101010101" pitchFamily="49" charset="-122"/>
                <a:ea typeface="仿宋" panose="02010609060101010101" pitchFamily="49" charset="-122"/>
                <a:cs typeface="+mn-ea"/>
                <a:sym typeface="+mn-lt"/>
              </a:rPr>
              <a:t>管理</a:t>
            </a:r>
            <a:endParaRPr lang="en-US" sz="2800" b="1" dirty="0">
              <a:solidFill>
                <a:srgbClr val="06080A"/>
              </a:solidFill>
              <a:latin typeface="仿宋" panose="02010609060101010101" pitchFamily="49" charset="-122"/>
              <a:ea typeface="仿宋" panose="02010609060101010101" pitchFamily="49" charset="-122"/>
              <a:cs typeface="+mn-ea"/>
              <a:sym typeface="+mn-lt"/>
            </a:endParaRPr>
          </a:p>
          <a:p>
            <a:pPr marL="457200" indent="-457200">
              <a:buFont typeface="Wingdings" panose="05000000000000000000" pitchFamily="2" charset="2"/>
              <a:buChar char="Ø"/>
            </a:pPr>
            <a:r>
              <a:rPr lang="en-US" altLang="zh-CN" sz="2800" b="1" dirty="0" err="1">
                <a:solidFill>
                  <a:srgbClr val="06080A"/>
                </a:solidFill>
                <a:latin typeface="仿宋" panose="02010609060101010101" pitchFamily="49" charset="-122"/>
                <a:ea typeface="仿宋" panose="02010609060101010101" pitchFamily="49" charset="-122"/>
                <a:cs typeface="+mn-ea"/>
                <a:sym typeface="+mn-lt"/>
              </a:rPr>
              <a:t>ZooKeeper</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的目标就是封装好复杂易出错的关键服务，将简单易用的接口和性能高效、功能稳定的系统提供给</a:t>
            </a:r>
            <a:r>
              <a:rPr lang="zh-CN" altLang="en-US" sz="2800" b="1" dirty="0" smtClean="0">
                <a:solidFill>
                  <a:srgbClr val="06080A"/>
                </a:solidFill>
                <a:latin typeface="仿宋" panose="02010609060101010101" pitchFamily="49" charset="-122"/>
                <a:ea typeface="仿宋" panose="02010609060101010101" pitchFamily="49" charset="-122"/>
                <a:cs typeface="+mn-ea"/>
                <a:sym typeface="+mn-lt"/>
              </a:rPr>
              <a:t>用户</a:t>
            </a:r>
            <a:endParaRPr lang="en-US" altLang="zh-CN" sz="2800" b="1" dirty="0" smtClean="0">
              <a:solidFill>
                <a:srgbClr val="06080A"/>
              </a:solidFill>
              <a:latin typeface="仿宋" panose="02010609060101010101" pitchFamily="49" charset="-122"/>
              <a:ea typeface="仿宋" panose="02010609060101010101" pitchFamily="49" charset="-122"/>
              <a:cs typeface="+mn-ea"/>
              <a:sym typeface="+mn-lt"/>
            </a:endParaRPr>
          </a:p>
          <a:p>
            <a:pPr marL="457200" indent="-457200">
              <a:buFont typeface="Wingdings" panose="05000000000000000000" pitchFamily="2" charset="2"/>
              <a:buChar char="Ø"/>
            </a:pPr>
            <a:r>
              <a:rPr lang="en-US" altLang="zh-CN" sz="2800" b="1" dirty="0" err="1">
                <a:solidFill>
                  <a:srgbClr val="06080A"/>
                </a:solidFill>
                <a:latin typeface="仿宋" panose="02010609060101010101" pitchFamily="49" charset="-122"/>
                <a:ea typeface="仿宋" panose="02010609060101010101" pitchFamily="49" charset="-122"/>
                <a:cs typeface="+mn-ea"/>
                <a:sym typeface="+mn-lt"/>
              </a:rPr>
              <a:t>ZooKeeper</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代码版本中，提供了分布式独享锁、选举、队列的</a:t>
            </a:r>
            <a:r>
              <a:rPr lang="zh-CN" altLang="en-US" sz="2800" b="1" dirty="0" smtClean="0">
                <a:solidFill>
                  <a:srgbClr val="06080A"/>
                </a:solidFill>
                <a:latin typeface="仿宋" panose="02010609060101010101" pitchFamily="49" charset="-122"/>
                <a:ea typeface="仿宋" panose="02010609060101010101" pitchFamily="49" charset="-122"/>
                <a:cs typeface="+mn-ea"/>
                <a:sym typeface="+mn-lt"/>
              </a:rPr>
              <a:t>接口</a:t>
            </a:r>
            <a:endParaRPr lang="en-US" altLang="zh-CN" sz="2800" b="1" dirty="0" smtClean="0">
              <a:solidFill>
                <a:srgbClr val="06080A"/>
              </a:solidFill>
              <a:latin typeface="仿宋" panose="02010609060101010101" pitchFamily="49" charset="-122"/>
              <a:ea typeface="仿宋" panose="02010609060101010101" pitchFamily="49" charset="-122"/>
              <a:cs typeface="+mn-ea"/>
              <a:sym typeface="+mn-lt"/>
            </a:endParaRPr>
          </a:p>
          <a:p>
            <a:pPr marL="457200" indent="-457200">
              <a:buFont typeface="Wingdings" panose="05000000000000000000" pitchFamily="2" charset="2"/>
              <a:buChar char="Ø"/>
            </a:pPr>
            <a:r>
              <a:rPr lang="en-US" sz="2800" b="1" dirty="0" err="1">
                <a:solidFill>
                  <a:srgbClr val="06080A"/>
                </a:solidFill>
                <a:latin typeface="仿宋" panose="02010609060101010101" pitchFamily="49" charset="-122"/>
                <a:ea typeface="仿宋" panose="02010609060101010101" pitchFamily="49" charset="-122"/>
                <a:cs typeface="+mn-ea"/>
                <a:sym typeface="+mn-lt"/>
              </a:rPr>
              <a:t>ZooKeeper</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是以</a:t>
            </a:r>
            <a:r>
              <a:rPr lang="en-US" sz="2800" b="1" dirty="0">
                <a:solidFill>
                  <a:srgbClr val="06080A"/>
                </a:solidFill>
                <a:latin typeface="仿宋" panose="02010609060101010101" pitchFamily="49" charset="-122"/>
                <a:ea typeface="仿宋" panose="02010609060101010101" pitchFamily="49" charset="-122"/>
                <a:cs typeface="+mn-ea"/>
                <a:sym typeface="+mn-lt"/>
              </a:rPr>
              <a:t>Fast </a:t>
            </a:r>
            <a:r>
              <a:rPr lang="en-US" sz="2800" b="1" dirty="0" err="1">
                <a:solidFill>
                  <a:srgbClr val="06080A"/>
                </a:solidFill>
                <a:latin typeface="仿宋" panose="02010609060101010101" pitchFamily="49" charset="-122"/>
                <a:ea typeface="仿宋" panose="02010609060101010101" pitchFamily="49" charset="-122"/>
                <a:cs typeface="+mn-ea"/>
                <a:sym typeface="+mn-lt"/>
              </a:rPr>
              <a:t>Paxos</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算法为基础的，</a:t>
            </a:r>
            <a:r>
              <a:rPr lang="en-US" sz="2800" b="1" dirty="0" err="1">
                <a:solidFill>
                  <a:srgbClr val="06080A"/>
                </a:solidFill>
                <a:latin typeface="仿宋" panose="02010609060101010101" pitchFamily="49" charset="-122"/>
                <a:ea typeface="仿宋" panose="02010609060101010101" pitchFamily="49" charset="-122"/>
                <a:cs typeface="+mn-ea"/>
                <a:sym typeface="+mn-lt"/>
              </a:rPr>
              <a:t>Paxos</a:t>
            </a:r>
            <a:r>
              <a:rPr lang="en-US" sz="2800" b="1" dirty="0">
                <a:solidFill>
                  <a:srgbClr val="06080A"/>
                </a:solidFill>
                <a:latin typeface="仿宋" panose="02010609060101010101" pitchFamily="49" charset="-122"/>
                <a:ea typeface="仿宋" panose="02010609060101010101" pitchFamily="49" charset="-122"/>
                <a:cs typeface="+mn-ea"/>
                <a:sym typeface="+mn-lt"/>
              </a:rPr>
              <a:t> </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算法存在活锁的问题，即当有多个</a:t>
            </a:r>
            <a:r>
              <a:rPr lang="en-US" sz="2800" b="1" dirty="0">
                <a:solidFill>
                  <a:srgbClr val="06080A"/>
                </a:solidFill>
                <a:latin typeface="仿宋" panose="02010609060101010101" pitchFamily="49" charset="-122"/>
                <a:ea typeface="仿宋" panose="02010609060101010101" pitchFamily="49" charset="-122"/>
                <a:cs typeface="+mn-ea"/>
                <a:sym typeface="+mn-lt"/>
              </a:rPr>
              <a:t>proposer</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交错提交时，有可能互相排斥导致没有一个</a:t>
            </a:r>
            <a:r>
              <a:rPr lang="en-US" sz="2800" b="1" dirty="0">
                <a:solidFill>
                  <a:srgbClr val="06080A"/>
                </a:solidFill>
                <a:latin typeface="仿宋" panose="02010609060101010101" pitchFamily="49" charset="-122"/>
                <a:ea typeface="仿宋" panose="02010609060101010101" pitchFamily="49" charset="-122"/>
                <a:cs typeface="+mn-ea"/>
                <a:sym typeface="+mn-lt"/>
              </a:rPr>
              <a:t>proposer</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能提交成功，而</a:t>
            </a:r>
            <a:r>
              <a:rPr lang="en-US" sz="2800" b="1" dirty="0">
                <a:solidFill>
                  <a:srgbClr val="06080A"/>
                </a:solidFill>
                <a:latin typeface="仿宋" panose="02010609060101010101" pitchFamily="49" charset="-122"/>
                <a:ea typeface="仿宋" panose="02010609060101010101" pitchFamily="49" charset="-122"/>
                <a:cs typeface="+mn-ea"/>
                <a:sym typeface="+mn-lt"/>
              </a:rPr>
              <a:t>Fast </a:t>
            </a:r>
            <a:r>
              <a:rPr lang="en-US" sz="2800" b="1" dirty="0" err="1">
                <a:solidFill>
                  <a:srgbClr val="06080A"/>
                </a:solidFill>
                <a:latin typeface="仿宋" panose="02010609060101010101" pitchFamily="49" charset="-122"/>
                <a:ea typeface="仿宋" panose="02010609060101010101" pitchFamily="49" charset="-122"/>
                <a:cs typeface="+mn-ea"/>
                <a:sym typeface="+mn-lt"/>
              </a:rPr>
              <a:t>Paxos</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作了一些优化，通过选举产生一个</a:t>
            </a:r>
            <a:r>
              <a:rPr lang="en-US" sz="2800" b="1" dirty="0">
                <a:solidFill>
                  <a:srgbClr val="06080A"/>
                </a:solidFill>
                <a:latin typeface="仿宋" panose="02010609060101010101" pitchFamily="49" charset="-122"/>
                <a:ea typeface="仿宋" panose="02010609060101010101" pitchFamily="49" charset="-122"/>
                <a:cs typeface="+mn-ea"/>
                <a:sym typeface="+mn-lt"/>
              </a:rPr>
              <a:t>leader (</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领导者</a:t>
            </a:r>
            <a:r>
              <a:rPr lang="en-US" altLang="zh-CN" sz="2800" b="1" dirty="0">
                <a:solidFill>
                  <a:srgbClr val="06080A"/>
                </a:solidFill>
                <a:latin typeface="仿宋" panose="02010609060101010101" pitchFamily="49" charset="-122"/>
                <a:ea typeface="仿宋" panose="02010609060101010101" pitchFamily="49" charset="-122"/>
                <a:cs typeface="+mn-ea"/>
                <a:sym typeface="+mn-lt"/>
              </a:rPr>
              <a:t>)</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，只有</a:t>
            </a:r>
            <a:r>
              <a:rPr lang="en-US" sz="2800" b="1" dirty="0">
                <a:solidFill>
                  <a:srgbClr val="06080A"/>
                </a:solidFill>
                <a:latin typeface="仿宋" panose="02010609060101010101" pitchFamily="49" charset="-122"/>
                <a:ea typeface="仿宋" panose="02010609060101010101" pitchFamily="49" charset="-122"/>
                <a:cs typeface="+mn-ea"/>
                <a:sym typeface="+mn-lt"/>
              </a:rPr>
              <a:t>leader</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才能提交</a:t>
            </a:r>
            <a:r>
              <a:rPr lang="en-US" sz="2800" b="1" dirty="0">
                <a:solidFill>
                  <a:srgbClr val="06080A"/>
                </a:solidFill>
                <a:latin typeface="仿宋" panose="02010609060101010101" pitchFamily="49" charset="-122"/>
                <a:ea typeface="仿宋" panose="02010609060101010101" pitchFamily="49" charset="-122"/>
                <a:cs typeface="+mn-ea"/>
                <a:sym typeface="+mn-lt"/>
              </a:rPr>
              <a:t>proposer</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Tree>
    <p:extLst>
      <p:ext uri="{BB962C8B-B14F-4D97-AF65-F5344CB8AC3E}">
        <p14:creationId xmlns:p14="http://schemas.microsoft.com/office/powerpoint/2010/main" val="538460297"/>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Zookeeper – Configuration(1)</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6" name="TextBox 50"/>
          <p:cNvSpPr txBox="1"/>
          <p:nvPr/>
        </p:nvSpPr>
        <p:spPr>
          <a:xfrm>
            <a:off x="491498" y="2047466"/>
            <a:ext cx="11419925" cy="3690241"/>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zh-CN" altLang="en-US" sz="2800" b="1" dirty="0" smtClean="0">
                <a:latin typeface="Times New Roman" panose="02020603050405020304" pitchFamily="18" charset="0"/>
                <a:ea typeface="华文仿宋" panose="02010600040101010101" pitchFamily="2" charset="-122"/>
              </a:rPr>
              <a:t>配置</a:t>
            </a:r>
            <a:r>
              <a:rPr lang="zh-CN" altLang="en-US" sz="2800" b="1" dirty="0">
                <a:latin typeface="Times New Roman" panose="02020603050405020304" pitchFamily="18" charset="0"/>
                <a:ea typeface="华文仿宋" panose="02010600040101010101" pitchFamily="2" charset="-122"/>
              </a:rPr>
              <a:t>的管理在分布式应用环境中很常见，例如同一个应用系统需要多台 </a:t>
            </a:r>
            <a:r>
              <a:rPr lang="en-US" altLang="zh-CN" sz="2800" b="1" dirty="0">
                <a:latin typeface="Times New Roman" panose="02020603050405020304" pitchFamily="18" charset="0"/>
                <a:ea typeface="华文仿宋" panose="02010600040101010101" pitchFamily="2" charset="-122"/>
              </a:rPr>
              <a:t>PC Server </a:t>
            </a:r>
            <a:r>
              <a:rPr lang="zh-CN" altLang="en-US" sz="2800" b="1" dirty="0">
                <a:latin typeface="Times New Roman" panose="02020603050405020304" pitchFamily="18" charset="0"/>
                <a:ea typeface="华文仿宋" panose="02010600040101010101" pitchFamily="2" charset="-122"/>
              </a:rPr>
              <a:t>运行，但是它们运行的应用系统的某些配置项是相同的，如果要修改这些相同的配置项，那么就必须同时修改每台运行这个应用系统的 </a:t>
            </a:r>
            <a:r>
              <a:rPr lang="en-US" altLang="zh-CN" sz="2800" b="1" dirty="0">
                <a:latin typeface="Times New Roman" panose="02020603050405020304" pitchFamily="18" charset="0"/>
                <a:ea typeface="华文仿宋" panose="02010600040101010101" pitchFamily="2" charset="-122"/>
              </a:rPr>
              <a:t>PC Server</a:t>
            </a:r>
            <a:r>
              <a:rPr lang="zh-CN" altLang="en-US" sz="2800" b="1" dirty="0">
                <a:latin typeface="Times New Roman" panose="02020603050405020304" pitchFamily="18" charset="0"/>
                <a:ea typeface="华文仿宋" panose="02010600040101010101" pitchFamily="2" charset="-122"/>
              </a:rPr>
              <a:t>，这样非常麻烦而且容易出错。</a:t>
            </a: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将配置信息保存在 </a:t>
            </a:r>
            <a:r>
              <a:rPr lang="en-US" altLang="zh-CN" sz="2800" b="1" dirty="0">
                <a:latin typeface="Times New Roman" panose="02020603050405020304" pitchFamily="18" charset="0"/>
                <a:ea typeface="华文仿宋" panose="02010600040101010101" pitchFamily="2" charset="-122"/>
              </a:rPr>
              <a:t>Zookeeper </a:t>
            </a:r>
            <a:r>
              <a:rPr lang="zh-CN" altLang="en-US" sz="2800" b="1" dirty="0">
                <a:latin typeface="Times New Roman" panose="02020603050405020304" pitchFamily="18" charset="0"/>
                <a:ea typeface="华文仿宋" panose="02010600040101010101" pitchFamily="2" charset="-122"/>
              </a:rPr>
              <a:t>的某个目录节点中，然后将所有需要修改的应用机器监控配置信息的状态，一旦配置信息发生变化，每台应用机器就会收到 </a:t>
            </a:r>
            <a:r>
              <a:rPr lang="en-US" altLang="zh-CN" sz="2800" b="1" dirty="0">
                <a:latin typeface="Times New Roman" panose="02020603050405020304" pitchFamily="18" charset="0"/>
                <a:ea typeface="华文仿宋" panose="02010600040101010101" pitchFamily="2" charset="-122"/>
              </a:rPr>
              <a:t>Zookeeper </a:t>
            </a:r>
            <a:r>
              <a:rPr lang="zh-CN" altLang="en-US" sz="2800" b="1" dirty="0">
                <a:latin typeface="Times New Roman" panose="02020603050405020304" pitchFamily="18" charset="0"/>
                <a:ea typeface="华文仿宋" panose="02010600040101010101" pitchFamily="2" charset="-122"/>
              </a:rPr>
              <a:t>的通知，然后从 </a:t>
            </a:r>
            <a:r>
              <a:rPr lang="en-US" altLang="zh-CN" sz="2800" b="1" dirty="0">
                <a:latin typeface="Times New Roman" panose="02020603050405020304" pitchFamily="18" charset="0"/>
                <a:ea typeface="华文仿宋" panose="02010600040101010101" pitchFamily="2" charset="-122"/>
              </a:rPr>
              <a:t>Zookeeper </a:t>
            </a:r>
            <a:r>
              <a:rPr lang="zh-CN" altLang="en-US" sz="2800" b="1" dirty="0">
                <a:latin typeface="Times New Roman" panose="02020603050405020304" pitchFamily="18" charset="0"/>
                <a:ea typeface="华文仿宋" panose="02010600040101010101" pitchFamily="2" charset="-122"/>
              </a:rPr>
              <a:t>获取新的配置信息应用到系统中。</a:t>
            </a:r>
            <a:endParaRPr lang="en-US" altLang="zh-CN" sz="2800" b="1" dirty="0" smtClean="0">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2130746816"/>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Zookeeper – Configuration(2)</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pic>
        <p:nvPicPr>
          <p:cNvPr id="7" name="Picture 1" descr="配置服务.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411288"/>
            <a:ext cx="7967663"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2857828"/>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Zookeeper </a:t>
            </a:r>
            <a:r>
              <a:rPr lang="en-US" altLang="zh-CN" sz="2800" b="1" dirty="0">
                <a:solidFill>
                  <a:srgbClr val="7030A0"/>
                </a:solidFill>
                <a:latin typeface="仿宋" panose="02010609060101010101" pitchFamily="49" charset="-122"/>
                <a:ea typeface="仿宋" panose="02010609060101010101" pitchFamily="49" charset="-122"/>
                <a:cs typeface="+mn-ea"/>
                <a:sym typeface="+mn-lt"/>
              </a:rPr>
              <a:t>– Group Membership</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6" name="TextBox 50"/>
          <p:cNvSpPr txBox="1"/>
          <p:nvPr/>
        </p:nvSpPr>
        <p:spPr>
          <a:xfrm>
            <a:off x="491498" y="1490348"/>
            <a:ext cx="11419925" cy="3690241"/>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Zookeeper </a:t>
            </a:r>
            <a:r>
              <a:rPr lang="zh-CN" altLang="en-US" sz="2800" b="1" dirty="0">
                <a:latin typeface="Times New Roman" panose="02020603050405020304" pitchFamily="18" charset="0"/>
                <a:ea typeface="华文仿宋" panose="02010600040101010101" pitchFamily="2" charset="-122"/>
              </a:rPr>
              <a:t>能够很容易的实现集群管理的功能，如有多台 </a:t>
            </a:r>
            <a:r>
              <a:rPr lang="en-US" altLang="zh-CN" sz="2800" b="1" dirty="0">
                <a:latin typeface="Times New Roman" panose="02020603050405020304" pitchFamily="18" charset="0"/>
                <a:ea typeface="华文仿宋" panose="02010600040101010101" pitchFamily="2" charset="-122"/>
              </a:rPr>
              <a:t>Server </a:t>
            </a:r>
            <a:r>
              <a:rPr lang="zh-CN" altLang="en-US" sz="2800" b="1" dirty="0">
                <a:latin typeface="Times New Roman" panose="02020603050405020304" pitchFamily="18" charset="0"/>
                <a:ea typeface="华文仿宋" panose="02010600040101010101" pitchFamily="2" charset="-122"/>
              </a:rPr>
              <a:t>组成一个服务集群，那么必须要一个“总管”知道当前集群中每台机器的服务状态，一旦有机器不能提供服务，集群中其它集群必须知道，从而做出调整重新分配服务策略。同样当增加集群的服务能力时，就会增加一台或多台 </a:t>
            </a:r>
            <a:r>
              <a:rPr lang="en-US" altLang="zh-CN" sz="2800" b="1" dirty="0">
                <a:latin typeface="Times New Roman" panose="02020603050405020304" pitchFamily="18" charset="0"/>
                <a:ea typeface="华文仿宋" panose="02010600040101010101" pitchFamily="2" charset="-122"/>
              </a:rPr>
              <a:t>Server</a:t>
            </a:r>
            <a:r>
              <a:rPr lang="zh-CN" altLang="en-US" sz="2800" b="1" dirty="0">
                <a:latin typeface="Times New Roman" panose="02020603050405020304" pitchFamily="18" charset="0"/>
                <a:ea typeface="华文仿宋" panose="02010600040101010101" pitchFamily="2" charset="-122"/>
              </a:rPr>
              <a:t>，同样也必须让“总管”知道。</a:t>
            </a:r>
          </a:p>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Zookeeper </a:t>
            </a:r>
            <a:r>
              <a:rPr lang="zh-CN" altLang="en-US" sz="2800" b="1" dirty="0">
                <a:latin typeface="Times New Roman" panose="02020603050405020304" pitchFamily="18" charset="0"/>
                <a:ea typeface="华文仿宋" panose="02010600040101010101" pitchFamily="2" charset="-122"/>
              </a:rPr>
              <a:t>不仅能够维护当前的集群中机器的服务状态，而且能够选出一个“总管”，让这个总管来管理集群，这就是 </a:t>
            </a:r>
            <a:r>
              <a:rPr lang="en-US" altLang="zh-CN" sz="2800" b="1" dirty="0">
                <a:latin typeface="Times New Roman" panose="02020603050405020304" pitchFamily="18" charset="0"/>
                <a:ea typeface="华文仿宋" panose="02010600040101010101" pitchFamily="2" charset="-122"/>
              </a:rPr>
              <a:t>Zookeeper </a:t>
            </a:r>
            <a:r>
              <a:rPr lang="zh-CN" altLang="en-US" sz="2800" b="1" dirty="0">
                <a:latin typeface="Times New Roman" panose="02020603050405020304" pitchFamily="18" charset="0"/>
                <a:ea typeface="华文仿宋" panose="02010600040101010101" pitchFamily="2" charset="-122"/>
              </a:rPr>
              <a:t>的另一个功能 </a:t>
            </a:r>
            <a:r>
              <a:rPr lang="en-US" altLang="zh-CN" sz="2800" b="1" dirty="0">
                <a:latin typeface="Times New Roman" panose="02020603050405020304" pitchFamily="18" charset="0"/>
                <a:ea typeface="华文仿宋" panose="02010600040101010101" pitchFamily="2" charset="-122"/>
              </a:rPr>
              <a:t>Leader Election</a:t>
            </a:r>
            <a:r>
              <a:rPr lang="zh-CN" altLang="en-US" sz="2800" b="1" dirty="0">
                <a:latin typeface="Times New Roman" panose="02020603050405020304" pitchFamily="18" charset="0"/>
                <a:ea typeface="华文仿宋" panose="02010600040101010101" pitchFamily="2" charset="-122"/>
              </a:rPr>
              <a:t>。</a:t>
            </a:r>
            <a:endParaRPr lang="en-US" altLang="zh-CN" sz="2800" b="1" dirty="0" smtClean="0">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1523178848"/>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Zookeeper </a:t>
            </a:r>
            <a:r>
              <a:rPr lang="en-US" altLang="zh-CN" sz="2800" b="1" dirty="0">
                <a:solidFill>
                  <a:srgbClr val="7030A0"/>
                </a:solidFill>
                <a:latin typeface="仿宋" panose="02010609060101010101" pitchFamily="49" charset="-122"/>
                <a:ea typeface="仿宋" panose="02010609060101010101" pitchFamily="49" charset="-122"/>
                <a:cs typeface="+mn-ea"/>
                <a:sym typeface="+mn-lt"/>
              </a:rPr>
              <a:t>– Group Membership</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pic>
        <p:nvPicPr>
          <p:cNvPr id="7" name="Picture 1" descr="配置管理.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1498" y="1425091"/>
            <a:ext cx="7810500" cy="514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990118"/>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Zookeeper </a:t>
            </a:r>
            <a:r>
              <a:rPr lang="en-US" altLang="zh-CN" sz="2800" b="1" dirty="0">
                <a:solidFill>
                  <a:srgbClr val="7030A0"/>
                </a:solidFill>
                <a:latin typeface="仿宋" panose="02010609060101010101" pitchFamily="49" charset="-122"/>
                <a:ea typeface="仿宋" panose="02010609060101010101" pitchFamily="49" charset="-122"/>
                <a:cs typeface="+mn-ea"/>
                <a:sym typeface="+mn-lt"/>
              </a:rPr>
              <a:t>– Group Membership</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6" name="TextBox 50"/>
          <p:cNvSpPr txBox="1"/>
          <p:nvPr/>
        </p:nvSpPr>
        <p:spPr>
          <a:xfrm>
            <a:off x="491498" y="1490348"/>
            <a:ext cx="11419925" cy="4271939"/>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en-US" altLang="zh-CN" sz="2800" b="1" dirty="0" err="1">
                <a:latin typeface="Times New Roman" panose="02020603050405020304" pitchFamily="18" charset="0"/>
                <a:ea typeface="华文仿宋" panose="02010600040101010101" pitchFamily="2" charset="-122"/>
              </a:rPr>
              <a:t>zk.create</a:t>
            </a:r>
            <a:r>
              <a:rPr lang="en-US" altLang="zh-CN" sz="2800" b="1" dirty="0">
                <a:latin typeface="Times New Roman" panose="02020603050405020304" pitchFamily="18" charset="0"/>
                <a:ea typeface="华文仿宋" panose="02010600040101010101" pitchFamily="2" charset="-122"/>
              </a:rPr>
              <a:t>("/</a:t>
            </a:r>
            <a:r>
              <a:rPr lang="en-US" altLang="zh-CN" sz="2800" b="1" dirty="0" err="1">
                <a:latin typeface="Times New Roman" panose="02020603050405020304" pitchFamily="18" charset="0"/>
                <a:ea typeface="华文仿宋" panose="02010600040101010101" pitchFamily="2" charset="-122"/>
              </a:rPr>
              <a:t>testRootPath</a:t>
            </a:r>
            <a:r>
              <a:rPr lang="en-US" altLang="zh-CN" sz="2800" b="1" dirty="0">
                <a:latin typeface="Times New Roman" panose="02020603050405020304" pitchFamily="18" charset="0"/>
                <a:ea typeface="华文仿宋" panose="02010600040101010101" pitchFamily="2" charset="-122"/>
              </a:rPr>
              <a:t>/testChildPath1","1".getBytes(), </a:t>
            </a:r>
            <a:r>
              <a:rPr lang="en-US" altLang="zh-CN" sz="2800" b="1" dirty="0" err="1">
                <a:latin typeface="Times New Roman" panose="02020603050405020304" pitchFamily="18" charset="0"/>
                <a:ea typeface="华文仿宋" panose="02010600040101010101" pitchFamily="2" charset="-122"/>
              </a:rPr>
              <a:t>Ids.OPEN_ACL_UNSAFE,CreateMode.EPHEMERAL_SEQUENTIAL</a:t>
            </a:r>
            <a:r>
              <a:rPr lang="en-US" altLang="zh-CN" sz="2800" b="1" dirty="0">
                <a:latin typeface="Times New Roman" panose="02020603050405020304" pitchFamily="18" charset="0"/>
                <a:ea typeface="华文仿宋" panose="02010600040101010101" pitchFamily="2" charset="-122"/>
              </a:rPr>
              <a:t>);</a:t>
            </a:r>
          </a:p>
          <a:p>
            <a:pPr marL="457200" indent="-457200">
              <a:spcBef>
                <a:spcPct val="35000"/>
              </a:spcBef>
              <a:buFont typeface="Wingdings" panose="05000000000000000000" pitchFamily="2" charset="2"/>
              <a:buChar char="Ø"/>
            </a:pPr>
            <a:r>
              <a:rPr lang="en-US" altLang="zh-CN" sz="2800" b="1" dirty="0" err="1">
                <a:latin typeface="Times New Roman" panose="02020603050405020304" pitchFamily="18" charset="0"/>
                <a:ea typeface="华文仿宋" panose="02010600040101010101" pitchFamily="2" charset="-122"/>
              </a:rPr>
              <a:t>zk.create</a:t>
            </a:r>
            <a:r>
              <a:rPr lang="en-US" altLang="zh-CN" sz="2800" b="1" dirty="0">
                <a:latin typeface="Times New Roman" panose="02020603050405020304" pitchFamily="18" charset="0"/>
                <a:ea typeface="华文仿宋" panose="02010600040101010101" pitchFamily="2" charset="-122"/>
              </a:rPr>
              <a:t>(“/</a:t>
            </a:r>
            <a:r>
              <a:rPr lang="en-US" altLang="zh-CN" sz="2800" b="1" dirty="0" err="1">
                <a:latin typeface="Times New Roman" panose="02020603050405020304" pitchFamily="18" charset="0"/>
                <a:ea typeface="华文仿宋" panose="02010600040101010101" pitchFamily="2" charset="-122"/>
              </a:rPr>
              <a:t>testRootPath</a:t>
            </a:r>
            <a:r>
              <a:rPr lang="en-US" altLang="zh-CN" sz="2800" b="1" dirty="0">
                <a:latin typeface="Times New Roman" panose="02020603050405020304" pitchFamily="18" charset="0"/>
                <a:ea typeface="华文仿宋" panose="02010600040101010101" pitchFamily="2" charset="-122"/>
              </a:rPr>
              <a:t>/testChildPath2”,“2”.getBytes(), </a:t>
            </a:r>
            <a:r>
              <a:rPr lang="en-US" altLang="zh-CN" sz="2800" b="1" dirty="0" err="1">
                <a:latin typeface="Times New Roman" panose="02020603050405020304" pitchFamily="18" charset="0"/>
                <a:ea typeface="华文仿宋" panose="02010600040101010101" pitchFamily="2" charset="-122"/>
              </a:rPr>
              <a:t>Ids.OPEN_ACL_UNSAFE,CreateMode.EPHEMERAL_SEQUENTIAL</a:t>
            </a:r>
            <a:r>
              <a:rPr lang="en-US" altLang="zh-CN" sz="2800" b="1" dirty="0">
                <a:latin typeface="Times New Roman" panose="02020603050405020304" pitchFamily="18" charset="0"/>
                <a:ea typeface="华文仿宋" panose="02010600040101010101" pitchFamily="2" charset="-122"/>
              </a:rPr>
              <a:t>);</a:t>
            </a:r>
          </a:p>
          <a:p>
            <a:pPr marL="457200" indent="-457200">
              <a:spcBef>
                <a:spcPct val="35000"/>
              </a:spcBef>
              <a:buFont typeface="Wingdings" panose="05000000000000000000" pitchFamily="2" charset="2"/>
              <a:buChar char="Ø"/>
            </a:pPr>
            <a:r>
              <a:rPr lang="en-US" altLang="zh-CN" sz="2800" b="1" dirty="0" err="1">
                <a:latin typeface="Times New Roman" panose="02020603050405020304" pitchFamily="18" charset="0"/>
                <a:ea typeface="华文仿宋" panose="02010600040101010101" pitchFamily="2" charset="-122"/>
              </a:rPr>
              <a:t>zk.create</a:t>
            </a:r>
            <a:r>
              <a:rPr lang="en-US" altLang="zh-CN" sz="2800" b="1" dirty="0">
                <a:latin typeface="Times New Roman" panose="02020603050405020304" pitchFamily="18" charset="0"/>
                <a:ea typeface="华文仿宋" panose="02010600040101010101" pitchFamily="2" charset="-122"/>
              </a:rPr>
              <a:t>("/</a:t>
            </a:r>
            <a:r>
              <a:rPr lang="en-US" altLang="zh-CN" sz="2800" b="1" dirty="0" err="1">
                <a:latin typeface="Times New Roman" panose="02020603050405020304" pitchFamily="18" charset="0"/>
                <a:ea typeface="华文仿宋" panose="02010600040101010101" pitchFamily="2" charset="-122"/>
              </a:rPr>
              <a:t>testRootPath</a:t>
            </a:r>
            <a:r>
              <a:rPr lang="en-US" altLang="zh-CN" sz="2800" b="1" dirty="0">
                <a:latin typeface="Times New Roman" panose="02020603050405020304" pitchFamily="18" charset="0"/>
                <a:ea typeface="华文仿宋" panose="02010600040101010101" pitchFamily="2" charset="-122"/>
              </a:rPr>
              <a:t>/testChildPath3","3".getBytes(), </a:t>
            </a:r>
            <a:r>
              <a:rPr lang="en-US" altLang="zh-CN" sz="2800" b="1" dirty="0" err="1">
                <a:latin typeface="Times New Roman" panose="02020603050405020304" pitchFamily="18" charset="0"/>
                <a:ea typeface="华文仿宋" panose="02010600040101010101" pitchFamily="2" charset="-122"/>
              </a:rPr>
              <a:t>Ids.OPEN_ACL_UNSAFE,CreateMode.EPHEMERAL_SEQUENTIAL</a:t>
            </a:r>
            <a:r>
              <a:rPr lang="en-US" altLang="zh-CN" sz="2800" b="1" dirty="0">
                <a:latin typeface="Times New Roman" panose="02020603050405020304" pitchFamily="18" charset="0"/>
                <a:ea typeface="华文仿宋" panose="02010600040101010101" pitchFamily="2" charset="-122"/>
              </a:rPr>
              <a:t>);</a:t>
            </a:r>
            <a:endParaRPr lang="en-US" altLang="zh-CN" sz="2800" b="1" dirty="0" smtClean="0">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3678918563"/>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Zookeeper </a:t>
            </a:r>
            <a:r>
              <a:rPr lang="en-US" altLang="zh-CN" sz="2800" b="1" dirty="0">
                <a:solidFill>
                  <a:srgbClr val="7030A0"/>
                </a:solidFill>
                <a:latin typeface="仿宋" panose="02010609060101010101" pitchFamily="49" charset="-122"/>
                <a:ea typeface="仿宋" panose="02010609060101010101" pitchFamily="49" charset="-122"/>
                <a:cs typeface="+mn-ea"/>
                <a:sym typeface="+mn-lt"/>
              </a:rPr>
              <a:t>– Group Membership</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6" name="TextBox 50"/>
          <p:cNvSpPr txBox="1"/>
          <p:nvPr/>
        </p:nvSpPr>
        <p:spPr>
          <a:xfrm>
            <a:off x="491498" y="1490348"/>
            <a:ext cx="11419925" cy="5284524"/>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en-US" altLang="zh-CN" sz="2800" b="1" dirty="0" err="1">
                <a:latin typeface="Times New Roman" panose="02020603050405020304" pitchFamily="18" charset="0"/>
                <a:ea typeface="华文仿宋" panose="02010600040101010101" pitchFamily="2" charset="-122"/>
              </a:rPr>
              <a:t>zk.create</a:t>
            </a:r>
            <a:r>
              <a:rPr lang="en-US" altLang="zh-CN" sz="2800" b="1" dirty="0">
                <a:latin typeface="Times New Roman" panose="02020603050405020304" pitchFamily="18" charset="0"/>
                <a:ea typeface="华文仿宋" panose="02010600040101010101" pitchFamily="2" charset="-122"/>
              </a:rPr>
              <a:t>("/</a:t>
            </a:r>
            <a:r>
              <a:rPr lang="en-US" altLang="zh-CN" sz="2800" b="1" dirty="0" err="1">
                <a:latin typeface="Times New Roman" panose="02020603050405020304" pitchFamily="18" charset="0"/>
                <a:ea typeface="华文仿宋" panose="02010600040101010101" pitchFamily="2" charset="-122"/>
              </a:rPr>
              <a:t>testRootPath</a:t>
            </a:r>
            <a:r>
              <a:rPr lang="en-US" altLang="zh-CN" sz="2800" b="1" dirty="0">
                <a:latin typeface="Times New Roman" panose="02020603050405020304" pitchFamily="18" charset="0"/>
                <a:ea typeface="华文仿宋" panose="02010600040101010101" pitchFamily="2" charset="-122"/>
              </a:rPr>
              <a:t>/testChildPath4","4".getBytes(), </a:t>
            </a:r>
            <a:r>
              <a:rPr lang="en-US" altLang="zh-CN" sz="2800" b="1" dirty="0" err="1">
                <a:latin typeface="Times New Roman" panose="02020603050405020304" pitchFamily="18" charset="0"/>
                <a:ea typeface="华文仿宋" panose="02010600040101010101" pitchFamily="2" charset="-122"/>
              </a:rPr>
              <a:t>Ids.OPEN_ACL_UNSAFE,CreateMode.EPHEMERAL_SEQUENTIAL</a:t>
            </a:r>
            <a:r>
              <a:rPr lang="en-US" altLang="zh-CN" sz="2800" b="1" dirty="0">
                <a:latin typeface="Times New Roman" panose="02020603050405020304" pitchFamily="18" charset="0"/>
                <a:ea typeface="华文仿宋" panose="02010600040101010101" pitchFamily="2" charset="-122"/>
              </a:rPr>
              <a:t>);</a:t>
            </a:r>
          </a:p>
          <a:p>
            <a:pPr marL="457200" indent="-457200">
              <a:spcBef>
                <a:spcPct val="35000"/>
              </a:spcBef>
              <a:buFont typeface="Wingdings" panose="05000000000000000000" pitchFamily="2" charset="2"/>
              <a:buChar char="Ø"/>
            </a:pPr>
            <a:r>
              <a:rPr lang="en-US" altLang="zh-CN" sz="2800" b="1" dirty="0" err="1">
                <a:latin typeface="Times New Roman" panose="02020603050405020304" pitchFamily="18" charset="0"/>
                <a:ea typeface="华文仿宋" panose="02010600040101010101" pitchFamily="2" charset="-122"/>
              </a:rPr>
              <a:t>System.out.println</a:t>
            </a:r>
            <a:r>
              <a:rPr lang="en-US" altLang="zh-CN" sz="2800" b="1" dirty="0">
                <a:latin typeface="Times New Roman" panose="02020603050405020304" pitchFamily="18" charset="0"/>
                <a:ea typeface="华文仿宋" panose="02010600040101010101" pitchFamily="2" charset="-122"/>
              </a:rPr>
              <a:t>(</a:t>
            </a:r>
            <a:r>
              <a:rPr lang="en-US" altLang="zh-CN" sz="2800" b="1" dirty="0" err="1">
                <a:latin typeface="Times New Roman" panose="02020603050405020304" pitchFamily="18" charset="0"/>
                <a:ea typeface="华文仿宋" panose="02010600040101010101" pitchFamily="2" charset="-122"/>
              </a:rPr>
              <a:t>zk.getChildren</a:t>
            </a:r>
            <a:r>
              <a:rPr lang="en-US" altLang="zh-CN" sz="2800" b="1" dirty="0">
                <a:latin typeface="Times New Roman" panose="02020603050405020304" pitchFamily="18" charset="0"/>
                <a:ea typeface="华文仿宋" panose="02010600040101010101" pitchFamily="2" charset="-122"/>
              </a:rPr>
              <a:t>("/</a:t>
            </a:r>
            <a:r>
              <a:rPr lang="en-US" altLang="zh-CN" sz="2800" b="1" dirty="0" err="1">
                <a:latin typeface="Times New Roman" panose="02020603050405020304" pitchFamily="18" charset="0"/>
                <a:ea typeface="华文仿宋" panose="02010600040101010101" pitchFamily="2" charset="-122"/>
              </a:rPr>
              <a:t>testRootPath</a:t>
            </a:r>
            <a:r>
              <a:rPr lang="en-US" altLang="zh-CN" sz="2800" b="1" dirty="0">
                <a:latin typeface="Times New Roman" panose="02020603050405020304" pitchFamily="18" charset="0"/>
                <a:ea typeface="华文仿宋" panose="02010600040101010101" pitchFamily="2" charset="-122"/>
              </a:rPr>
              <a:t>", false));</a:t>
            </a: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打印结果：</a:t>
            </a:r>
            <a:r>
              <a:rPr lang="en-US" altLang="zh-CN" sz="2800" b="1" dirty="0">
                <a:latin typeface="Times New Roman" panose="02020603050405020304" pitchFamily="18" charset="0"/>
                <a:ea typeface="华文仿宋" panose="02010600040101010101" pitchFamily="2" charset="-122"/>
              </a:rPr>
              <a:t>[testChildPath10000000000, testChildPath20000000001, testChildPath40000000003, testChildPath30000000002</a:t>
            </a:r>
            <a:r>
              <a:rPr lang="en-US" altLang="zh-CN" sz="2800" b="1" dirty="0" smtClean="0">
                <a:latin typeface="Times New Roman" panose="02020603050405020304" pitchFamily="18" charset="0"/>
                <a:ea typeface="华文仿宋" panose="02010600040101010101" pitchFamily="2" charset="-122"/>
              </a:rPr>
              <a:t>]</a:t>
            </a: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规定编号最小的为</a:t>
            </a:r>
            <a:r>
              <a:rPr lang="en-US" altLang="zh-CN" sz="2800" b="1" dirty="0">
                <a:latin typeface="Times New Roman" panose="02020603050405020304" pitchFamily="18" charset="0"/>
                <a:ea typeface="华文仿宋" panose="02010600040101010101" pitchFamily="2" charset="-122"/>
              </a:rPr>
              <a:t>master,</a:t>
            </a:r>
            <a:r>
              <a:rPr lang="zh-CN" altLang="en-US" sz="2800" b="1" dirty="0">
                <a:latin typeface="Times New Roman" panose="02020603050405020304" pitchFamily="18" charset="0"/>
                <a:ea typeface="华文仿宋" panose="02010600040101010101" pitchFamily="2" charset="-122"/>
              </a:rPr>
              <a:t>所以当我们对</a:t>
            </a:r>
            <a:r>
              <a:rPr lang="en-US" altLang="zh-CN" sz="2800" b="1" dirty="0">
                <a:latin typeface="Times New Roman" panose="02020603050405020304" pitchFamily="18" charset="0"/>
                <a:ea typeface="华文仿宋" panose="02010600040101010101" pitchFamily="2" charset="-122"/>
              </a:rPr>
              <a:t>SERVERS</a:t>
            </a:r>
            <a:r>
              <a:rPr lang="zh-CN" altLang="en-US" sz="2800" b="1" dirty="0">
                <a:latin typeface="Times New Roman" panose="02020603050405020304" pitchFamily="18" charset="0"/>
                <a:ea typeface="华文仿宋" panose="02010600040101010101" pitchFamily="2" charset="-122"/>
              </a:rPr>
              <a:t>节点做监控的时候，得到服务器列表，只要所有集群机器逻辑认为最小编号节点为</a:t>
            </a:r>
            <a:r>
              <a:rPr lang="en-US" altLang="zh-CN" sz="2800" b="1" dirty="0">
                <a:latin typeface="Times New Roman" panose="02020603050405020304" pitchFamily="18" charset="0"/>
                <a:ea typeface="华文仿宋" panose="02010600040101010101" pitchFamily="2" charset="-122"/>
              </a:rPr>
              <a:t>master</a:t>
            </a:r>
            <a:r>
              <a:rPr lang="zh-CN" altLang="en-US" sz="2800" b="1" dirty="0">
                <a:latin typeface="Times New Roman" panose="02020603050405020304" pitchFamily="18" charset="0"/>
                <a:ea typeface="华文仿宋" panose="02010600040101010101" pitchFamily="2" charset="-122"/>
              </a:rPr>
              <a:t>，那么</a:t>
            </a:r>
            <a:r>
              <a:rPr lang="en-US" altLang="zh-CN" sz="2800" b="1" dirty="0">
                <a:latin typeface="Times New Roman" panose="02020603050405020304" pitchFamily="18" charset="0"/>
                <a:ea typeface="华文仿宋" panose="02010600040101010101" pitchFamily="2" charset="-122"/>
              </a:rPr>
              <a:t>master</a:t>
            </a:r>
            <a:r>
              <a:rPr lang="zh-CN" altLang="en-US" sz="2800" b="1" dirty="0">
                <a:latin typeface="Times New Roman" panose="02020603050405020304" pitchFamily="18" charset="0"/>
                <a:ea typeface="华文仿宋" panose="02010600040101010101" pitchFamily="2" charset="-122"/>
              </a:rPr>
              <a:t>就被选出，而这个</a:t>
            </a:r>
            <a:r>
              <a:rPr lang="en-US" altLang="zh-CN" sz="2800" b="1" dirty="0">
                <a:latin typeface="Times New Roman" panose="02020603050405020304" pitchFamily="18" charset="0"/>
                <a:ea typeface="华文仿宋" panose="02010600040101010101" pitchFamily="2" charset="-122"/>
              </a:rPr>
              <a:t>master</a:t>
            </a:r>
            <a:r>
              <a:rPr lang="zh-CN" altLang="en-US" sz="2800" b="1" dirty="0">
                <a:latin typeface="Times New Roman" panose="02020603050405020304" pitchFamily="18" charset="0"/>
                <a:ea typeface="华文仿宋" panose="02010600040101010101" pitchFamily="2" charset="-122"/>
              </a:rPr>
              <a:t>宕机的时候，相应的</a:t>
            </a:r>
            <a:r>
              <a:rPr lang="en-US" altLang="zh-CN" sz="2800" b="1" dirty="0" err="1">
                <a:latin typeface="Times New Roman" panose="02020603050405020304" pitchFamily="18" charset="0"/>
                <a:ea typeface="华文仿宋" panose="02010600040101010101" pitchFamily="2" charset="-122"/>
              </a:rPr>
              <a:t>znode</a:t>
            </a:r>
            <a:r>
              <a:rPr lang="zh-CN" altLang="en-US" sz="2800" b="1" dirty="0">
                <a:latin typeface="Times New Roman" panose="02020603050405020304" pitchFamily="18" charset="0"/>
                <a:ea typeface="华文仿宋" panose="02010600040101010101" pitchFamily="2" charset="-122"/>
              </a:rPr>
              <a:t>会消失，然后新的服务器列表就被推送到客户端，然后每个节点逻辑认为最小编号节点为</a:t>
            </a:r>
            <a:r>
              <a:rPr lang="en-US" altLang="zh-CN" sz="2800" b="1" dirty="0">
                <a:latin typeface="Times New Roman" panose="02020603050405020304" pitchFamily="18" charset="0"/>
                <a:ea typeface="华文仿宋" panose="02010600040101010101" pitchFamily="2" charset="-122"/>
              </a:rPr>
              <a:t>master</a:t>
            </a:r>
            <a:r>
              <a:rPr lang="zh-CN" altLang="en-US" sz="2800" b="1" dirty="0">
                <a:latin typeface="Times New Roman" panose="02020603050405020304" pitchFamily="18" charset="0"/>
                <a:ea typeface="华文仿宋" panose="02010600040101010101" pitchFamily="2" charset="-122"/>
              </a:rPr>
              <a:t>，这样就做到动态</a:t>
            </a:r>
            <a:r>
              <a:rPr lang="en-US" altLang="zh-CN" sz="2800" b="1" dirty="0">
                <a:latin typeface="Times New Roman" panose="02020603050405020304" pitchFamily="18" charset="0"/>
                <a:ea typeface="华文仿宋" panose="02010600040101010101" pitchFamily="2" charset="-122"/>
              </a:rPr>
              <a:t>master</a:t>
            </a:r>
            <a:r>
              <a:rPr lang="zh-CN" altLang="en-US" sz="2800" b="1" dirty="0">
                <a:latin typeface="Times New Roman" panose="02020603050405020304" pitchFamily="18" charset="0"/>
                <a:ea typeface="华文仿宋" panose="02010600040101010101" pitchFamily="2" charset="-122"/>
              </a:rPr>
              <a:t>选举。</a:t>
            </a:r>
            <a:endParaRPr lang="en-US" altLang="zh-CN" sz="2800" b="1" dirty="0" smtClean="0">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1764386479"/>
      </p:ext>
    </p:extLst>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Zookeeper </a:t>
            </a:r>
            <a:r>
              <a:rPr lang="en-US" altLang="zh-CN" sz="2800" b="1" dirty="0">
                <a:solidFill>
                  <a:srgbClr val="7030A0"/>
                </a:solidFill>
                <a:latin typeface="仿宋" panose="02010609060101010101" pitchFamily="49" charset="-122"/>
                <a:ea typeface="仿宋" panose="02010609060101010101" pitchFamily="49" charset="-122"/>
                <a:cs typeface="+mn-ea"/>
                <a:sym typeface="+mn-lt"/>
              </a:rPr>
              <a:t>– Locks</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6" name="TextBox 50"/>
          <p:cNvSpPr txBox="1"/>
          <p:nvPr/>
        </p:nvSpPr>
        <p:spPr>
          <a:xfrm>
            <a:off x="491498" y="1490348"/>
            <a:ext cx="11419925" cy="3970318"/>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共享锁在同一个进程中很容易实现，但是在跨进程或者在不同 </a:t>
            </a:r>
            <a:r>
              <a:rPr lang="en-US" altLang="zh-CN" sz="2800" b="1" dirty="0">
                <a:latin typeface="Times New Roman" panose="02020603050405020304" pitchFamily="18" charset="0"/>
                <a:ea typeface="华文仿宋" panose="02010600040101010101" pitchFamily="2" charset="-122"/>
              </a:rPr>
              <a:t>Server </a:t>
            </a:r>
            <a:r>
              <a:rPr lang="zh-CN" altLang="en-US" sz="2800" b="1" dirty="0">
                <a:latin typeface="Times New Roman" panose="02020603050405020304" pitchFamily="18" charset="0"/>
                <a:ea typeface="华文仿宋" panose="02010600040101010101" pitchFamily="2" charset="-122"/>
              </a:rPr>
              <a:t>之间就不好实现了。</a:t>
            </a:r>
            <a:r>
              <a:rPr lang="en-US" altLang="zh-CN" sz="2800" b="1" dirty="0">
                <a:latin typeface="Times New Roman" panose="02020603050405020304" pitchFamily="18" charset="0"/>
                <a:ea typeface="华文仿宋" panose="02010600040101010101" pitchFamily="2" charset="-122"/>
              </a:rPr>
              <a:t>Zookeeper </a:t>
            </a:r>
            <a:r>
              <a:rPr lang="zh-CN" altLang="en-US" sz="2800" b="1" dirty="0">
                <a:latin typeface="Times New Roman" panose="02020603050405020304" pitchFamily="18" charset="0"/>
                <a:ea typeface="华文仿宋" panose="02010600040101010101" pitchFamily="2" charset="-122"/>
              </a:rPr>
              <a:t>却很容易实现这个功能，实现方式也是需要获得锁的 </a:t>
            </a:r>
            <a:r>
              <a:rPr lang="en-US" altLang="zh-CN" sz="2800" b="1" dirty="0">
                <a:latin typeface="Times New Roman" panose="02020603050405020304" pitchFamily="18" charset="0"/>
                <a:ea typeface="华文仿宋" panose="02010600040101010101" pitchFamily="2" charset="-122"/>
              </a:rPr>
              <a:t>Server </a:t>
            </a:r>
            <a:r>
              <a:rPr lang="zh-CN" altLang="en-US" sz="2800" b="1" dirty="0">
                <a:latin typeface="Times New Roman" panose="02020603050405020304" pitchFamily="18" charset="0"/>
                <a:ea typeface="华文仿宋" panose="02010600040101010101" pitchFamily="2" charset="-122"/>
              </a:rPr>
              <a:t>创建一个 </a:t>
            </a:r>
            <a:r>
              <a:rPr lang="en-US" altLang="zh-CN" sz="2800" b="1" dirty="0">
                <a:latin typeface="Times New Roman" panose="02020603050405020304" pitchFamily="18" charset="0"/>
                <a:ea typeface="华文仿宋" panose="02010600040101010101" pitchFamily="2" charset="-122"/>
              </a:rPr>
              <a:t>EPHEMERAL_SEQUENTIAL </a:t>
            </a:r>
            <a:r>
              <a:rPr lang="zh-CN" altLang="en-US" sz="2800" b="1" dirty="0">
                <a:latin typeface="Times New Roman" panose="02020603050405020304" pitchFamily="18" charset="0"/>
                <a:ea typeface="华文仿宋" panose="02010600040101010101" pitchFamily="2" charset="-122"/>
              </a:rPr>
              <a:t>目录节点，然后调用 </a:t>
            </a:r>
            <a:r>
              <a:rPr lang="en-US" altLang="zh-CN" sz="2800" b="1" dirty="0" err="1">
                <a:latin typeface="Times New Roman" panose="02020603050405020304" pitchFamily="18" charset="0"/>
                <a:ea typeface="华文仿宋" panose="02010600040101010101" pitchFamily="2" charset="-122"/>
              </a:rPr>
              <a:t>getChildren</a:t>
            </a:r>
            <a:r>
              <a:rPr lang="zh-CN" altLang="en-US" sz="2800" b="1" dirty="0">
                <a:latin typeface="Times New Roman" panose="02020603050405020304" pitchFamily="18" charset="0"/>
                <a:ea typeface="华文仿宋" panose="02010600040101010101" pitchFamily="2" charset="-122"/>
              </a:rPr>
              <a:t>方法获取当前的目录节点列表中最小的目录节点是不是就是自己创建的目录节点，如果正是自己创建的，那么它就获得了这个锁，如果不是那么它就调用 </a:t>
            </a:r>
            <a:r>
              <a:rPr lang="en-US" altLang="zh-CN" sz="2800" b="1" dirty="0">
                <a:latin typeface="Times New Roman" panose="02020603050405020304" pitchFamily="18" charset="0"/>
                <a:ea typeface="华文仿宋" panose="02010600040101010101" pitchFamily="2" charset="-122"/>
              </a:rPr>
              <a:t>exists(String path, </a:t>
            </a:r>
            <a:r>
              <a:rPr lang="en-US" altLang="zh-CN" sz="2800" b="1" dirty="0" err="1">
                <a:latin typeface="Times New Roman" panose="02020603050405020304" pitchFamily="18" charset="0"/>
                <a:ea typeface="华文仿宋" panose="02010600040101010101" pitchFamily="2" charset="-122"/>
              </a:rPr>
              <a:t>boolean</a:t>
            </a:r>
            <a:r>
              <a:rPr lang="en-US" altLang="zh-CN" sz="2800" b="1" dirty="0">
                <a:latin typeface="Times New Roman" panose="02020603050405020304" pitchFamily="18" charset="0"/>
                <a:ea typeface="华文仿宋" panose="02010600040101010101" pitchFamily="2" charset="-122"/>
              </a:rPr>
              <a:t> watch) </a:t>
            </a:r>
            <a:r>
              <a:rPr lang="zh-CN" altLang="en-US" sz="2800" b="1" dirty="0">
                <a:latin typeface="Times New Roman" panose="02020603050405020304" pitchFamily="18" charset="0"/>
                <a:ea typeface="华文仿宋" panose="02010600040101010101" pitchFamily="2" charset="-122"/>
              </a:rPr>
              <a:t>方法并监控 </a:t>
            </a:r>
            <a:r>
              <a:rPr lang="en-US" altLang="zh-CN" sz="2800" b="1" dirty="0">
                <a:latin typeface="Times New Roman" panose="02020603050405020304" pitchFamily="18" charset="0"/>
                <a:ea typeface="华文仿宋" panose="02010600040101010101" pitchFamily="2" charset="-122"/>
              </a:rPr>
              <a:t>Zookeeper </a:t>
            </a:r>
            <a:r>
              <a:rPr lang="zh-CN" altLang="en-US" sz="2800" b="1" dirty="0">
                <a:latin typeface="Times New Roman" panose="02020603050405020304" pitchFamily="18" charset="0"/>
                <a:ea typeface="华文仿宋" panose="02010600040101010101" pitchFamily="2" charset="-122"/>
              </a:rPr>
              <a:t>上目录节点列表的变化，一直到自己创建的节点是列表中最小编号的目录节点，从而获得锁，释放锁很简单，只要删除前面它自己所创建的目录节点就行了。</a:t>
            </a:r>
            <a:endParaRPr lang="en-US" altLang="zh-CN" sz="2800" b="1" dirty="0" smtClean="0">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3149329143"/>
      </p:ext>
    </p:extLst>
  </p:cSld>
  <p:clrMapOvr>
    <a:masterClrMapping/>
  </p:clrMapOvr>
  <p:transition spd="slow">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altLang="zh-CN" sz="2800" b="1" dirty="0">
                <a:solidFill>
                  <a:srgbClr val="7030A0"/>
                </a:solidFill>
                <a:latin typeface="仿宋" panose="02010609060101010101" pitchFamily="49" charset="-122"/>
                <a:ea typeface="仿宋" panose="02010609060101010101" pitchFamily="49" charset="-122"/>
                <a:cs typeface="+mn-ea"/>
                <a:sym typeface="+mn-lt"/>
              </a:rPr>
              <a:t>Zookeeper – Locks</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pic>
        <p:nvPicPr>
          <p:cNvPr id="6" name="Picture 1" descr="共享琐.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219200"/>
            <a:ext cx="77724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3740708"/>
      </p:ext>
    </p:extLst>
  </p:cSld>
  <p:clrMapOvr>
    <a:masterClrMapping/>
  </p:clrMapOvr>
  <p:transition spd="slow">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Zookeeper </a:t>
            </a:r>
            <a:r>
              <a:rPr lang="en-US" altLang="zh-CN" sz="2800" b="1" dirty="0">
                <a:solidFill>
                  <a:srgbClr val="7030A0"/>
                </a:solidFill>
                <a:latin typeface="仿宋" panose="02010609060101010101" pitchFamily="49" charset="-122"/>
                <a:ea typeface="仿宋" panose="02010609060101010101" pitchFamily="49" charset="-122"/>
                <a:cs typeface="+mn-ea"/>
                <a:sym typeface="+mn-lt"/>
              </a:rPr>
              <a:t>– Queues</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6" name="TextBox 50"/>
          <p:cNvSpPr txBox="1"/>
          <p:nvPr/>
        </p:nvSpPr>
        <p:spPr>
          <a:xfrm>
            <a:off x="491498" y="1490348"/>
            <a:ext cx="11419925" cy="4552015"/>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Zookeeper </a:t>
            </a:r>
            <a:r>
              <a:rPr lang="zh-CN" altLang="en-US" sz="2800" b="1" dirty="0">
                <a:latin typeface="Times New Roman" panose="02020603050405020304" pitchFamily="18" charset="0"/>
                <a:ea typeface="华文仿宋" panose="02010600040101010101" pitchFamily="2" charset="-122"/>
              </a:rPr>
              <a:t>可以处理两种类型的队列：当一个队列的成员都聚齐时，这个队列才可用，否则一直等待所有成员到达，这种是同步队列；队列按照 </a:t>
            </a:r>
            <a:r>
              <a:rPr lang="en-US" altLang="zh-CN" sz="2800" b="1" dirty="0">
                <a:latin typeface="Times New Roman" panose="02020603050405020304" pitchFamily="18" charset="0"/>
                <a:ea typeface="华文仿宋" panose="02010600040101010101" pitchFamily="2" charset="-122"/>
              </a:rPr>
              <a:t>FIFO </a:t>
            </a:r>
            <a:r>
              <a:rPr lang="zh-CN" altLang="en-US" sz="2800" b="1" dirty="0">
                <a:latin typeface="Times New Roman" panose="02020603050405020304" pitchFamily="18" charset="0"/>
                <a:ea typeface="华文仿宋" panose="02010600040101010101" pitchFamily="2" charset="-122"/>
              </a:rPr>
              <a:t>方式进行入队和出队操作，例如实现生产者和消费者模型</a:t>
            </a: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创建一个父目录 </a:t>
            </a:r>
            <a:r>
              <a:rPr lang="en-US" altLang="zh-CN" sz="2800" b="1" dirty="0">
                <a:latin typeface="Times New Roman" panose="02020603050405020304" pitchFamily="18" charset="0"/>
                <a:ea typeface="华文仿宋" panose="02010600040101010101" pitchFamily="2" charset="-122"/>
              </a:rPr>
              <a:t>/synchronizing</a:t>
            </a:r>
            <a:r>
              <a:rPr lang="zh-CN" altLang="en-US" sz="2800" b="1" dirty="0">
                <a:latin typeface="Times New Roman" panose="02020603050405020304" pitchFamily="18" charset="0"/>
                <a:ea typeface="华文仿宋" panose="02010600040101010101" pitchFamily="2" charset="-122"/>
              </a:rPr>
              <a:t>，每个成员都监控目录 </a:t>
            </a:r>
            <a:r>
              <a:rPr lang="en-US" altLang="zh-CN" sz="2800" b="1" dirty="0">
                <a:latin typeface="Times New Roman" panose="02020603050405020304" pitchFamily="18" charset="0"/>
                <a:ea typeface="华文仿宋" panose="02010600040101010101" pitchFamily="2" charset="-122"/>
              </a:rPr>
              <a:t>/synchronizing/start </a:t>
            </a:r>
            <a:r>
              <a:rPr lang="zh-CN" altLang="en-US" sz="2800" b="1" dirty="0">
                <a:latin typeface="Times New Roman" panose="02020603050405020304" pitchFamily="18" charset="0"/>
                <a:ea typeface="华文仿宋" panose="02010600040101010101" pitchFamily="2" charset="-122"/>
              </a:rPr>
              <a:t>是否存在，然后每个成员都加入这个队列（创建 </a:t>
            </a:r>
            <a:r>
              <a:rPr lang="en-US" altLang="zh-CN" sz="2800" b="1" dirty="0">
                <a:latin typeface="Times New Roman" panose="02020603050405020304" pitchFamily="18" charset="0"/>
                <a:ea typeface="华文仿宋" panose="02010600040101010101" pitchFamily="2" charset="-122"/>
              </a:rPr>
              <a:t>/synchronizing/</a:t>
            </a:r>
            <a:r>
              <a:rPr lang="en-US" altLang="zh-CN" sz="2800" b="1" dirty="0" err="1">
                <a:latin typeface="Times New Roman" panose="02020603050405020304" pitchFamily="18" charset="0"/>
                <a:ea typeface="华文仿宋" panose="02010600040101010101" pitchFamily="2" charset="-122"/>
              </a:rPr>
              <a:t>member_i</a:t>
            </a:r>
            <a:r>
              <a:rPr lang="en-US" altLang="zh-CN" sz="2800" b="1" dirty="0">
                <a:latin typeface="Times New Roman" panose="02020603050405020304" pitchFamily="18" charset="0"/>
                <a:ea typeface="华文仿宋" panose="02010600040101010101" pitchFamily="2" charset="-122"/>
              </a:rPr>
              <a:t> </a:t>
            </a:r>
            <a:r>
              <a:rPr lang="zh-CN" altLang="en-US" sz="2800" b="1" dirty="0">
                <a:latin typeface="Times New Roman" panose="02020603050405020304" pitchFamily="18" charset="0"/>
                <a:ea typeface="华文仿宋" panose="02010600040101010101" pitchFamily="2" charset="-122"/>
              </a:rPr>
              <a:t>的临时目录节点），然后每个成员获取 </a:t>
            </a:r>
            <a:r>
              <a:rPr lang="en-US" altLang="zh-CN" sz="2800" b="1" dirty="0">
                <a:latin typeface="Times New Roman" panose="02020603050405020304" pitchFamily="18" charset="0"/>
                <a:ea typeface="华文仿宋" panose="02010600040101010101" pitchFamily="2" charset="-122"/>
              </a:rPr>
              <a:t>/ synchronizing </a:t>
            </a:r>
            <a:r>
              <a:rPr lang="zh-CN" altLang="en-US" sz="2800" b="1" dirty="0">
                <a:latin typeface="Times New Roman" panose="02020603050405020304" pitchFamily="18" charset="0"/>
                <a:ea typeface="华文仿宋" panose="02010600040101010101" pitchFamily="2" charset="-122"/>
              </a:rPr>
              <a:t>目录的所有目录节点，判断 </a:t>
            </a:r>
            <a:r>
              <a:rPr lang="en-US" altLang="zh-CN" sz="2800" b="1" dirty="0" err="1">
                <a:latin typeface="Times New Roman" panose="02020603050405020304" pitchFamily="18" charset="0"/>
                <a:ea typeface="华文仿宋" panose="02010600040101010101" pitchFamily="2" charset="-122"/>
              </a:rPr>
              <a:t>i</a:t>
            </a:r>
            <a:r>
              <a:rPr lang="en-US" altLang="zh-CN" sz="2800" b="1" dirty="0">
                <a:latin typeface="Times New Roman" panose="02020603050405020304" pitchFamily="18" charset="0"/>
                <a:ea typeface="华文仿宋" panose="02010600040101010101" pitchFamily="2" charset="-122"/>
              </a:rPr>
              <a:t> </a:t>
            </a:r>
            <a:r>
              <a:rPr lang="zh-CN" altLang="en-US" sz="2800" b="1" dirty="0">
                <a:latin typeface="Times New Roman" panose="02020603050405020304" pitchFamily="18" charset="0"/>
                <a:ea typeface="华文仿宋" panose="02010600040101010101" pitchFamily="2" charset="-122"/>
              </a:rPr>
              <a:t>的值是否已经是成员的个数，如果小于成员个数等待 </a:t>
            </a:r>
            <a:r>
              <a:rPr lang="en-US" altLang="zh-CN" sz="2800" b="1" dirty="0">
                <a:latin typeface="Times New Roman" panose="02020603050405020304" pitchFamily="18" charset="0"/>
                <a:ea typeface="华文仿宋" panose="02010600040101010101" pitchFamily="2" charset="-122"/>
              </a:rPr>
              <a:t>/synchronizing/start </a:t>
            </a:r>
            <a:r>
              <a:rPr lang="zh-CN" altLang="en-US" sz="2800" b="1" dirty="0">
                <a:latin typeface="Times New Roman" panose="02020603050405020304" pitchFamily="18" charset="0"/>
                <a:ea typeface="华文仿宋" panose="02010600040101010101" pitchFamily="2" charset="-122"/>
              </a:rPr>
              <a:t>的出现，如果已经相等就创建 </a:t>
            </a:r>
            <a:r>
              <a:rPr lang="en-US" altLang="zh-CN" sz="2800" b="1" dirty="0">
                <a:latin typeface="Times New Roman" panose="02020603050405020304" pitchFamily="18" charset="0"/>
                <a:ea typeface="华文仿宋" panose="02010600040101010101" pitchFamily="2" charset="-122"/>
              </a:rPr>
              <a:t>/synchronizing/start</a:t>
            </a:r>
            <a:r>
              <a:rPr lang="zh-CN" altLang="en-US" sz="2800" b="1" dirty="0">
                <a:latin typeface="Times New Roman" panose="02020603050405020304" pitchFamily="18" charset="0"/>
                <a:ea typeface="华文仿宋" panose="02010600040101010101" pitchFamily="2" charset="-122"/>
              </a:rPr>
              <a:t>。</a:t>
            </a:r>
            <a:endParaRPr lang="en-US" altLang="zh-CN" sz="2800" b="1" dirty="0" smtClean="0">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3178342151"/>
      </p:ext>
    </p:extLst>
  </p:cSld>
  <p:clrMapOvr>
    <a:masterClrMapping/>
  </p:clrMapOvr>
  <p:transition spd="slow">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altLang="zh-CN" sz="2800" b="1" dirty="0">
                <a:solidFill>
                  <a:srgbClr val="7030A0"/>
                </a:solidFill>
                <a:latin typeface="仿宋" panose="02010609060101010101" pitchFamily="49" charset="-122"/>
                <a:ea typeface="仿宋" panose="02010609060101010101" pitchFamily="49" charset="-122"/>
                <a:cs typeface="+mn-ea"/>
                <a:sym typeface="+mn-lt"/>
              </a:rPr>
              <a:t>Zookeeper – Queues</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pic>
        <p:nvPicPr>
          <p:cNvPr id="7" name="Picture 1" descr="队列.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371600"/>
            <a:ext cx="7924800"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0194823"/>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9674625" cy="523220"/>
          </a:xfrm>
          <a:prstGeom prst="rect">
            <a:avLst/>
          </a:prstGeom>
          <a:noFill/>
        </p:spPr>
        <p:txBody>
          <a:bodyPr wrap="square" rtlCol="0">
            <a:spAutoFit/>
          </a:bodyPr>
          <a:lstStyle/>
          <a:p>
            <a:r>
              <a:rPr lang="en-US" sz="2800" b="1" dirty="0" err="1" smtClean="0">
                <a:solidFill>
                  <a:srgbClr val="7030A0"/>
                </a:solidFill>
                <a:latin typeface="仿宋" panose="02010609060101010101" pitchFamily="49" charset="-122"/>
                <a:ea typeface="仿宋" panose="02010609060101010101" pitchFamily="49" charset="-122"/>
                <a:cs typeface="+mn-ea"/>
                <a:sym typeface="+mn-lt"/>
              </a:rPr>
              <a:t>ZooKeeper</a:t>
            </a:r>
            <a:r>
              <a:rPr lang="en-US" sz="2800" b="1" dirty="0">
                <a:solidFill>
                  <a:srgbClr val="7030A0"/>
                </a:solidFill>
                <a:latin typeface="仿宋" panose="02010609060101010101" pitchFamily="49" charset="-122"/>
                <a:ea typeface="仿宋" panose="02010609060101010101" pitchFamily="49" charset="-122"/>
                <a:cs typeface="+mn-ea"/>
                <a:sym typeface="+mn-lt"/>
              </a:rPr>
              <a:t> </a:t>
            </a:r>
            <a:r>
              <a:rPr lang="en-US" sz="2800" b="1" dirty="0" smtClean="0">
                <a:solidFill>
                  <a:srgbClr val="7030A0"/>
                </a:solidFill>
                <a:latin typeface="仿宋" panose="02010609060101010101" pitchFamily="49" charset="-122"/>
                <a:ea typeface="仿宋" panose="02010609060101010101" pitchFamily="49" charset="-122"/>
                <a:cs typeface="+mn-ea"/>
                <a:sym typeface="+mn-lt"/>
              </a:rPr>
              <a:t>Cluster Service</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graphicFrame>
        <p:nvGraphicFramePr>
          <p:cNvPr id="6" name="Object 1"/>
          <p:cNvGraphicFramePr>
            <a:graphicFrameLocks noChangeAspect="1"/>
          </p:cNvGraphicFramePr>
          <p:nvPr>
            <p:extLst>
              <p:ext uri="{D42A27DB-BD31-4B8C-83A1-F6EECF244321}">
                <p14:modId xmlns:p14="http://schemas.microsoft.com/office/powerpoint/2010/main" val="1348048836"/>
              </p:ext>
            </p:extLst>
          </p:nvPr>
        </p:nvGraphicFramePr>
        <p:xfrm>
          <a:off x="491498" y="1697736"/>
          <a:ext cx="8809037" cy="4308475"/>
        </p:xfrm>
        <a:graphic>
          <a:graphicData uri="http://schemas.openxmlformats.org/presentationml/2006/ole">
            <mc:AlternateContent xmlns:mc="http://schemas.openxmlformats.org/markup-compatibility/2006">
              <mc:Choice xmlns:v="urn:schemas-microsoft-com:vml" Requires="v">
                <p:oleObj spid="_x0000_s1420" name="Document" r:id="rId4" imgW="5270306" imgH="2578005" progId="Word.Document.12">
                  <p:embed/>
                </p:oleObj>
              </mc:Choice>
              <mc:Fallback>
                <p:oleObj name="Document" r:id="rId4" imgW="5270306" imgH="2578005" progId="Word.Document.1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498" y="1697736"/>
                        <a:ext cx="8809037" cy="430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文本框 6"/>
          <p:cNvSpPr txBox="1"/>
          <p:nvPr/>
        </p:nvSpPr>
        <p:spPr>
          <a:xfrm>
            <a:off x="8449057" y="1116497"/>
            <a:ext cx="3648456" cy="3170099"/>
          </a:xfrm>
          <a:prstGeom prst="rect">
            <a:avLst/>
          </a:prstGeom>
          <a:noFill/>
        </p:spPr>
        <p:txBody>
          <a:bodyPr wrap="square">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kumimoji="1" lang="zh-CN" altLang="en-US" sz="2000" b="1" dirty="0"/>
              <a:t>服务端主从架构</a:t>
            </a:r>
          </a:p>
          <a:p>
            <a:endParaRPr kumimoji="1" lang="zh-CN" altLang="en-US" sz="2000" b="1" dirty="0"/>
          </a:p>
          <a:p>
            <a:pPr>
              <a:buFont typeface="Wingdings" panose="05000000000000000000" pitchFamily="2" charset="2"/>
              <a:buChar char="Ø"/>
            </a:pPr>
            <a:r>
              <a:rPr kumimoji="1" lang="en-US" altLang="zh-CN" sz="2000" b="1" dirty="0"/>
              <a:t>C</a:t>
            </a:r>
            <a:r>
              <a:rPr kumimoji="1" lang="zh-CN" altLang="en-US" sz="2000" b="1" dirty="0"/>
              <a:t>端实际只连接一个</a:t>
            </a:r>
            <a:r>
              <a:rPr kumimoji="1" lang="en-US" altLang="zh-CN" sz="2000" b="1" dirty="0"/>
              <a:t>S</a:t>
            </a:r>
            <a:r>
              <a:rPr kumimoji="1" lang="zh-CN" altLang="en-US" sz="2000" b="1" dirty="0"/>
              <a:t>节点</a:t>
            </a:r>
          </a:p>
          <a:p>
            <a:pPr>
              <a:buFont typeface="Wingdings" panose="05000000000000000000" pitchFamily="2" charset="2"/>
              <a:buChar char="Ø"/>
            </a:pPr>
            <a:endParaRPr kumimoji="1" lang="zh-CN" altLang="en-US" sz="2000" b="1" dirty="0"/>
          </a:p>
          <a:p>
            <a:pPr>
              <a:buFont typeface="Wingdings" panose="05000000000000000000" pitchFamily="2" charset="2"/>
              <a:buChar char="Ø"/>
            </a:pPr>
            <a:r>
              <a:rPr kumimoji="1" lang="zh-CN" altLang="en-US" sz="2000" b="1" dirty="0"/>
              <a:t>长连接</a:t>
            </a:r>
          </a:p>
          <a:p>
            <a:endParaRPr kumimoji="1" lang="zh-CN" altLang="en-US" sz="2000" b="1" dirty="0"/>
          </a:p>
          <a:p>
            <a:pPr>
              <a:buFont typeface="Wingdings" panose="05000000000000000000" pitchFamily="2" charset="2"/>
              <a:buChar char="Ø"/>
            </a:pPr>
            <a:r>
              <a:rPr kumimoji="1" lang="zh-CN" altLang="en-US" sz="2000" b="1" dirty="0"/>
              <a:t>会话由</a:t>
            </a:r>
            <a:r>
              <a:rPr kumimoji="1" lang="en-US" altLang="zh-CN" sz="2000" b="1" dirty="0"/>
              <a:t>leader</a:t>
            </a:r>
            <a:r>
              <a:rPr kumimoji="1" lang="zh-CN" altLang="en-US" sz="2000" b="1" dirty="0"/>
              <a:t>统一跟踪管理</a:t>
            </a:r>
          </a:p>
          <a:p>
            <a:r>
              <a:rPr kumimoji="1" lang="zh-CN" altLang="en-US" sz="2000" b="1" dirty="0"/>
              <a:t>  </a:t>
            </a:r>
            <a:r>
              <a:rPr kumimoji="1" lang="en-US" altLang="zh-CN" sz="2000" b="1" dirty="0"/>
              <a:t>PING</a:t>
            </a:r>
            <a:r>
              <a:rPr kumimoji="1" lang="zh-CN" altLang="en-US" sz="2000" b="1" dirty="0"/>
              <a:t>消息包含</a:t>
            </a:r>
            <a:r>
              <a:rPr kumimoji="1" lang="en-US" altLang="zh-CN" sz="2000" b="1" dirty="0"/>
              <a:t>session</a:t>
            </a:r>
            <a:r>
              <a:rPr kumimoji="1" lang="zh-CN" altLang="en-US" sz="2000" b="1" dirty="0"/>
              <a:t>信息</a:t>
            </a:r>
          </a:p>
          <a:p>
            <a:pPr>
              <a:buFont typeface="Wingdings" panose="05000000000000000000" pitchFamily="2" charset="2"/>
              <a:buChar char="Ø"/>
            </a:pPr>
            <a:endParaRPr kumimoji="1" lang="zh-CN" altLang="en-US" sz="2000" b="1" dirty="0"/>
          </a:p>
          <a:p>
            <a:pPr>
              <a:buFont typeface="Wingdings" panose="05000000000000000000" pitchFamily="2" charset="2"/>
              <a:buChar char="Ø"/>
            </a:pPr>
            <a:r>
              <a:rPr kumimoji="1" lang="zh-CN" altLang="en-US" sz="2000" b="1" dirty="0"/>
              <a:t>会话在</a:t>
            </a:r>
            <a:r>
              <a:rPr kumimoji="1" lang="en-US" altLang="zh-CN" sz="2000" b="1" dirty="0"/>
              <a:t>S</a:t>
            </a:r>
            <a:r>
              <a:rPr kumimoji="1" lang="zh-CN" altLang="en-US" sz="2000" b="1" dirty="0"/>
              <a:t>节点间透明迁移</a:t>
            </a:r>
          </a:p>
        </p:txBody>
      </p:sp>
    </p:spTree>
    <p:extLst>
      <p:ext uri="{BB962C8B-B14F-4D97-AF65-F5344CB8AC3E}">
        <p14:creationId xmlns:p14="http://schemas.microsoft.com/office/powerpoint/2010/main" val="373602714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zh-CN" altLang="en-US" sz="2800" b="1" dirty="0" smtClean="0">
                <a:solidFill>
                  <a:srgbClr val="7030A0"/>
                </a:solidFill>
                <a:latin typeface="仿宋" panose="02010609060101010101" pitchFamily="49" charset="-122"/>
                <a:ea typeface="仿宋" panose="02010609060101010101" pitchFamily="49" charset="-122"/>
                <a:cs typeface="+mn-ea"/>
                <a:sym typeface="+mn-lt"/>
              </a:rPr>
              <a:t>推荐书籍</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pic>
        <p:nvPicPr>
          <p:cNvPr id="3" name="图片 2"/>
          <p:cNvPicPr>
            <a:picLocks noChangeAspect="1"/>
          </p:cNvPicPr>
          <p:nvPr/>
        </p:nvPicPr>
        <p:blipFill>
          <a:blip r:embed="rId3"/>
          <a:stretch>
            <a:fillRect/>
          </a:stretch>
        </p:blipFill>
        <p:spPr>
          <a:xfrm>
            <a:off x="2350574" y="1880712"/>
            <a:ext cx="2484335" cy="3254022"/>
          </a:xfrm>
          <a:prstGeom prst="rect">
            <a:avLst/>
          </a:prstGeom>
        </p:spPr>
      </p:pic>
      <p:pic>
        <p:nvPicPr>
          <p:cNvPr id="4" name="图片 3"/>
          <p:cNvPicPr>
            <a:picLocks noChangeAspect="1"/>
          </p:cNvPicPr>
          <p:nvPr/>
        </p:nvPicPr>
        <p:blipFill>
          <a:blip r:embed="rId4"/>
          <a:stretch>
            <a:fillRect/>
          </a:stretch>
        </p:blipFill>
        <p:spPr>
          <a:xfrm>
            <a:off x="5547098" y="1850229"/>
            <a:ext cx="2514818" cy="3314987"/>
          </a:xfrm>
          <a:prstGeom prst="rect">
            <a:avLst/>
          </a:prstGeom>
        </p:spPr>
      </p:pic>
    </p:spTree>
    <p:extLst>
      <p:ext uri="{BB962C8B-B14F-4D97-AF65-F5344CB8AC3E}">
        <p14:creationId xmlns:p14="http://schemas.microsoft.com/office/powerpoint/2010/main" val="2072890281"/>
      </p:ext>
    </p:extLst>
  </p:cSld>
  <p:clrMapOvr>
    <a:masterClrMapping/>
  </p:clrMapOvr>
  <p:transition spd="slow">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500" y="2286000"/>
            <a:ext cx="4953000" cy="2286000"/>
          </a:xfrm>
          <a:prstGeom prst="rect">
            <a:avLst/>
          </a:prstGeom>
        </p:spPr>
      </p:pic>
    </p:spTree>
    <p:extLst>
      <p:ext uri="{BB962C8B-B14F-4D97-AF65-F5344CB8AC3E}">
        <p14:creationId xmlns:p14="http://schemas.microsoft.com/office/powerpoint/2010/main" val="4251974051"/>
      </p:ext>
    </p:extLst>
  </p:cSld>
  <p:clrMapOvr>
    <a:masterClrMapping/>
  </p:clrMapOvr>
  <p:transition spd="slow">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 104"/>
          <p:cNvSpPr>
            <a:spLocks noChangeArrowheads="1"/>
          </p:cNvSpPr>
          <p:nvPr/>
        </p:nvSpPr>
        <p:spPr bwMode="auto">
          <a:xfrm>
            <a:off x="2573819" y="2250128"/>
            <a:ext cx="297899" cy="200435"/>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ffectLst/>
        </p:spPr>
        <p:txBody>
          <a:bodyPr wrap="none" anchor="ctr"/>
          <a:lstStyle/>
          <a:p>
            <a:pPr defTabSz="914083"/>
            <a:endParaRPr lang="en-US" dirty="0">
              <a:solidFill>
                <a:srgbClr val="737572"/>
              </a:solidFill>
              <a:cs typeface="+mn-ea"/>
              <a:sym typeface="+mn-lt"/>
            </a:endParaRPr>
          </a:p>
        </p:txBody>
      </p:sp>
      <p:sp>
        <p:nvSpPr>
          <p:cNvPr id="111" name="Freeform 139"/>
          <p:cNvSpPr>
            <a:spLocks noChangeArrowheads="1"/>
          </p:cNvSpPr>
          <p:nvPr/>
        </p:nvSpPr>
        <p:spPr bwMode="auto">
          <a:xfrm>
            <a:off x="9305973" y="2281086"/>
            <a:ext cx="319671" cy="291465"/>
          </a:xfrm>
          <a:custGeom>
            <a:avLst/>
            <a:gdLst>
              <a:gd name="T0" fmla="*/ 572 w 601"/>
              <a:gd name="T1" fmla="*/ 460 h 546"/>
              <a:gd name="T2" fmla="*/ 572 w 601"/>
              <a:gd name="T3" fmla="*/ 460 h 546"/>
              <a:gd name="T4" fmla="*/ 438 w 601"/>
              <a:gd name="T5" fmla="*/ 460 h 546"/>
              <a:gd name="T6" fmla="*/ 438 w 601"/>
              <a:gd name="T7" fmla="*/ 460 h 546"/>
              <a:gd name="T8" fmla="*/ 226 w 601"/>
              <a:gd name="T9" fmla="*/ 460 h 546"/>
              <a:gd name="T10" fmla="*/ 226 w 601"/>
              <a:gd name="T11" fmla="*/ 460 h 546"/>
              <a:gd name="T12" fmla="*/ 197 w 601"/>
              <a:gd name="T13" fmla="*/ 460 h 546"/>
              <a:gd name="T14" fmla="*/ 197 w 601"/>
              <a:gd name="T15" fmla="*/ 460 h 546"/>
              <a:gd name="T16" fmla="*/ 190 w 601"/>
              <a:gd name="T17" fmla="*/ 460 h 546"/>
              <a:gd name="T18" fmla="*/ 113 w 601"/>
              <a:gd name="T19" fmla="*/ 538 h 546"/>
              <a:gd name="T20" fmla="*/ 91 w 601"/>
              <a:gd name="T21" fmla="*/ 545 h 546"/>
              <a:gd name="T22" fmla="*/ 91 w 601"/>
              <a:gd name="T23" fmla="*/ 545 h 546"/>
              <a:gd name="T24" fmla="*/ 91 w 601"/>
              <a:gd name="T25" fmla="*/ 545 h 546"/>
              <a:gd name="T26" fmla="*/ 91 w 601"/>
              <a:gd name="T27" fmla="*/ 545 h 546"/>
              <a:gd name="T28" fmla="*/ 70 w 601"/>
              <a:gd name="T29" fmla="*/ 538 h 546"/>
              <a:gd name="T30" fmla="*/ 70 w 601"/>
              <a:gd name="T31" fmla="*/ 538 h 546"/>
              <a:gd name="T32" fmla="*/ 70 w 601"/>
              <a:gd name="T33" fmla="*/ 531 h 546"/>
              <a:gd name="T34" fmla="*/ 70 w 601"/>
              <a:gd name="T35" fmla="*/ 531 h 546"/>
              <a:gd name="T36" fmla="*/ 63 w 601"/>
              <a:gd name="T37" fmla="*/ 531 h 546"/>
              <a:gd name="T38" fmla="*/ 63 w 601"/>
              <a:gd name="T39" fmla="*/ 523 h 546"/>
              <a:gd name="T40" fmla="*/ 63 w 601"/>
              <a:gd name="T41" fmla="*/ 523 h 546"/>
              <a:gd name="T42" fmla="*/ 63 w 601"/>
              <a:gd name="T43" fmla="*/ 516 h 546"/>
              <a:gd name="T44" fmla="*/ 63 w 601"/>
              <a:gd name="T45" fmla="*/ 516 h 546"/>
              <a:gd name="T46" fmla="*/ 63 w 601"/>
              <a:gd name="T47" fmla="*/ 460 h 546"/>
              <a:gd name="T48" fmla="*/ 56 w 601"/>
              <a:gd name="T49" fmla="*/ 460 h 546"/>
              <a:gd name="T50" fmla="*/ 56 w 601"/>
              <a:gd name="T51" fmla="*/ 460 h 546"/>
              <a:gd name="T52" fmla="*/ 28 w 601"/>
              <a:gd name="T53" fmla="*/ 460 h 546"/>
              <a:gd name="T54" fmla="*/ 0 w 601"/>
              <a:gd name="T55" fmla="*/ 432 h 546"/>
              <a:gd name="T56" fmla="*/ 0 w 601"/>
              <a:gd name="T57" fmla="*/ 29 h 546"/>
              <a:gd name="T58" fmla="*/ 28 w 601"/>
              <a:gd name="T59" fmla="*/ 0 h 546"/>
              <a:gd name="T60" fmla="*/ 572 w 601"/>
              <a:gd name="T61" fmla="*/ 0 h 546"/>
              <a:gd name="T62" fmla="*/ 600 w 601"/>
              <a:gd name="T63" fmla="*/ 29 h 546"/>
              <a:gd name="T64" fmla="*/ 600 w 601"/>
              <a:gd name="T65" fmla="*/ 432 h 546"/>
              <a:gd name="T66" fmla="*/ 572 w 601"/>
              <a:gd name="T67" fmla="*/ 460 h 546"/>
              <a:gd name="T68" fmla="*/ 155 w 601"/>
              <a:gd name="T69" fmla="*/ 177 h 546"/>
              <a:gd name="T70" fmla="*/ 155 w 601"/>
              <a:gd name="T71" fmla="*/ 177 h 546"/>
              <a:gd name="T72" fmla="*/ 98 w 601"/>
              <a:gd name="T73" fmla="*/ 234 h 546"/>
              <a:gd name="T74" fmla="*/ 155 w 601"/>
              <a:gd name="T75" fmla="*/ 290 h 546"/>
              <a:gd name="T76" fmla="*/ 211 w 601"/>
              <a:gd name="T77" fmla="*/ 234 h 546"/>
              <a:gd name="T78" fmla="*/ 155 w 601"/>
              <a:gd name="T79" fmla="*/ 177 h 546"/>
              <a:gd name="T80" fmla="*/ 296 w 601"/>
              <a:gd name="T81" fmla="*/ 177 h 546"/>
              <a:gd name="T82" fmla="*/ 296 w 601"/>
              <a:gd name="T83" fmla="*/ 177 h 546"/>
              <a:gd name="T84" fmla="*/ 240 w 601"/>
              <a:gd name="T85" fmla="*/ 234 h 546"/>
              <a:gd name="T86" fmla="*/ 296 w 601"/>
              <a:gd name="T87" fmla="*/ 290 h 546"/>
              <a:gd name="T88" fmla="*/ 353 w 601"/>
              <a:gd name="T89" fmla="*/ 234 h 546"/>
              <a:gd name="T90" fmla="*/ 296 w 601"/>
              <a:gd name="T91" fmla="*/ 177 h 546"/>
              <a:gd name="T92" fmla="*/ 438 w 601"/>
              <a:gd name="T93" fmla="*/ 177 h 546"/>
              <a:gd name="T94" fmla="*/ 438 w 601"/>
              <a:gd name="T95" fmla="*/ 177 h 546"/>
              <a:gd name="T96" fmla="*/ 381 w 601"/>
              <a:gd name="T97" fmla="*/ 234 h 546"/>
              <a:gd name="T98" fmla="*/ 438 w 601"/>
              <a:gd name="T99" fmla="*/ 290 h 546"/>
              <a:gd name="T100" fmla="*/ 494 w 601"/>
              <a:gd name="T101" fmla="*/ 234 h 546"/>
              <a:gd name="T102" fmla="*/ 438 w 601"/>
              <a:gd name="T103" fmla="*/ 177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1" h="546">
                <a:moveTo>
                  <a:pt x="572" y="460"/>
                </a:moveTo>
                <a:lnTo>
                  <a:pt x="572" y="460"/>
                </a:lnTo>
                <a:cubicBezTo>
                  <a:pt x="438" y="460"/>
                  <a:pt x="438" y="460"/>
                  <a:pt x="438" y="460"/>
                </a:cubicBezTo>
                <a:lnTo>
                  <a:pt x="438" y="460"/>
                </a:lnTo>
                <a:cubicBezTo>
                  <a:pt x="226" y="460"/>
                  <a:pt x="226" y="460"/>
                  <a:pt x="226" y="460"/>
                </a:cubicBezTo>
                <a:lnTo>
                  <a:pt x="226" y="460"/>
                </a:lnTo>
                <a:cubicBezTo>
                  <a:pt x="197" y="460"/>
                  <a:pt x="197" y="460"/>
                  <a:pt x="197" y="460"/>
                </a:cubicBezTo>
                <a:lnTo>
                  <a:pt x="197" y="460"/>
                </a:lnTo>
                <a:cubicBezTo>
                  <a:pt x="190" y="460"/>
                  <a:pt x="190" y="460"/>
                  <a:pt x="190" y="460"/>
                </a:cubicBezTo>
                <a:cubicBezTo>
                  <a:pt x="113" y="538"/>
                  <a:pt x="113" y="538"/>
                  <a:pt x="113" y="538"/>
                </a:cubicBezTo>
                <a:cubicBezTo>
                  <a:pt x="106" y="545"/>
                  <a:pt x="98" y="545"/>
                  <a:pt x="91" y="545"/>
                </a:cubicBezTo>
                <a:lnTo>
                  <a:pt x="91" y="545"/>
                </a:lnTo>
                <a:lnTo>
                  <a:pt x="91" y="545"/>
                </a:lnTo>
                <a:lnTo>
                  <a:pt x="91" y="545"/>
                </a:lnTo>
                <a:cubicBezTo>
                  <a:pt x="84" y="545"/>
                  <a:pt x="77" y="545"/>
                  <a:pt x="70" y="538"/>
                </a:cubicBezTo>
                <a:lnTo>
                  <a:pt x="70" y="538"/>
                </a:lnTo>
                <a:lnTo>
                  <a:pt x="70" y="531"/>
                </a:lnTo>
                <a:lnTo>
                  <a:pt x="70" y="531"/>
                </a:lnTo>
                <a:cubicBezTo>
                  <a:pt x="63" y="531"/>
                  <a:pt x="63" y="531"/>
                  <a:pt x="63" y="531"/>
                </a:cubicBezTo>
                <a:cubicBezTo>
                  <a:pt x="63" y="523"/>
                  <a:pt x="63" y="523"/>
                  <a:pt x="63" y="523"/>
                </a:cubicBezTo>
                <a:lnTo>
                  <a:pt x="63" y="523"/>
                </a:lnTo>
                <a:lnTo>
                  <a:pt x="63" y="516"/>
                </a:lnTo>
                <a:lnTo>
                  <a:pt x="63" y="516"/>
                </a:lnTo>
                <a:cubicBezTo>
                  <a:pt x="63" y="460"/>
                  <a:pt x="63" y="460"/>
                  <a:pt x="63" y="460"/>
                </a:cubicBezTo>
                <a:cubicBezTo>
                  <a:pt x="56" y="460"/>
                  <a:pt x="56" y="460"/>
                  <a:pt x="56" y="460"/>
                </a:cubicBezTo>
                <a:lnTo>
                  <a:pt x="56" y="460"/>
                </a:lnTo>
                <a:cubicBezTo>
                  <a:pt x="28" y="460"/>
                  <a:pt x="28" y="460"/>
                  <a:pt x="28" y="460"/>
                </a:cubicBezTo>
                <a:cubicBezTo>
                  <a:pt x="7" y="460"/>
                  <a:pt x="0" y="446"/>
                  <a:pt x="0" y="432"/>
                </a:cubicBezTo>
                <a:cubicBezTo>
                  <a:pt x="0" y="29"/>
                  <a:pt x="0" y="29"/>
                  <a:pt x="0" y="29"/>
                </a:cubicBezTo>
                <a:cubicBezTo>
                  <a:pt x="0" y="8"/>
                  <a:pt x="7" y="0"/>
                  <a:pt x="28" y="0"/>
                </a:cubicBezTo>
                <a:cubicBezTo>
                  <a:pt x="572" y="0"/>
                  <a:pt x="572" y="0"/>
                  <a:pt x="572" y="0"/>
                </a:cubicBezTo>
                <a:cubicBezTo>
                  <a:pt x="586" y="0"/>
                  <a:pt x="600" y="8"/>
                  <a:pt x="600" y="29"/>
                </a:cubicBezTo>
                <a:cubicBezTo>
                  <a:pt x="600" y="432"/>
                  <a:pt x="600" y="432"/>
                  <a:pt x="600" y="432"/>
                </a:cubicBezTo>
                <a:cubicBezTo>
                  <a:pt x="600" y="446"/>
                  <a:pt x="586" y="460"/>
                  <a:pt x="572" y="460"/>
                </a:cubicBezTo>
                <a:close/>
                <a:moveTo>
                  <a:pt x="155" y="177"/>
                </a:moveTo>
                <a:lnTo>
                  <a:pt x="155" y="177"/>
                </a:lnTo>
                <a:cubicBezTo>
                  <a:pt x="127" y="177"/>
                  <a:pt x="98" y="205"/>
                  <a:pt x="98" y="234"/>
                </a:cubicBezTo>
                <a:cubicBezTo>
                  <a:pt x="98" y="262"/>
                  <a:pt x="127" y="290"/>
                  <a:pt x="155" y="290"/>
                </a:cubicBezTo>
                <a:cubicBezTo>
                  <a:pt x="190" y="290"/>
                  <a:pt x="211" y="262"/>
                  <a:pt x="211" y="234"/>
                </a:cubicBezTo>
                <a:cubicBezTo>
                  <a:pt x="211" y="205"/>
                  <a:pt x="190" y="177"/>
                  <a:pt x="155" y="177"/>
                </a:cubicBezTo>
                <a:close/>
                <a:moveTo>
                  <a:pt x="296" y="177"/>
                </a:moveTo>
                <a:lnTo>
                  <a:pt x="296" y="177"/>
                </a:lnTo>
                <a:cubicBezTo>
                  <a:pt x="268" y="177"/>
                  <a:pt x="240" y="205"/>
                  <a:pt x="240" y="234"/>
                </a:cubicBezTo>
                <a:cubicBezTo>
                  <a:pt x="240" y="262"/>
                  <a:pt x="268" y="290"/>
                  <a:pt x="296" y="290"/>
                </a:cubicBezTo>
                <a:cubicBezTo>
                  <a:pt x="332" y="290"/>
                  <a:pt x="353" y="262"/>
                  <a:pt x="353" y="234"/>
                </a:cubicBezTo>
                <a:cubicBezTo>
                  <a:pt x="353" y="205"/>
                  <a:pt x="332" y="177"/>
                  <a:pt x="296" y="177"/>
                </a:cubicBezTo>
                <a:close/>
                <a:moveTo>
                  <a:pt x="438" y="177"/>
                </a:moveTo>
                <a:lnTo>
                  <a:pt x="438" y="177"/>
                </a:lnTo>
                <a:cubicBezTo>
                  <a:pt x="409" y="177"/>
                  <a:pt x="381" y="205"/>
                  <a:pt x="381" y="234"/>
                </a:cubicBezTo>
                <a:cubicBezTo>
                  <a:pt x="381" y="262"/>
                  <a:pt x="409" y="290"/>
                  <a:pt x="438" y="290"/>
                </a:cubicBezTo>
                <a:cubicBezTo>
                  <a:pt x="473" y="290"/>
                  <a:pt x="494" y="262"/>
                  <a:pt x="494" y="234"/>
                </a:cubicBezTo>
                <a:cubicBezTo>
                  <a:pt x="494" y="205"/>
                  <a:pt x="473" y="177"/>
                  <a:pt x="438" y="177"/>
                </a:cubicBez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113" name="Freeform 98"/>
          <p:cNvSpPr>
            <a:spLocks noChangeArrowheads="1"/>
          </p:cNvSpPr>
          <p:nvPr/>
        </p:nvSpPr>
        <p:spPr bwMode="auto">
          <a:xfrm>
            <a:off x="9338080" y="4865671"/>
            <a:ext cx="276516" cy="338794"/>
          </a:xfrm>
          <a:custGeom>
            <a:avLst/>
            <a:gdLst>
              <a:gd name="T0" fmla="*/ 459 w 488"/>
              <a:gd name="T1" fmla="*/ 600 h 601"/>
              <a:gd name="T2" fmla="*/ 459 w 488"/>
              <a:gd name="T3" fmla="*/ 600 h 601"/>
              <a:gd name="T4" fmla="*/ 28 w 488"/>
              <a:gd name="T5" fmla="*/ 600 h 601"/>
              <a:gd name="T6" fmla="*/ 0 w 488"/>
              <a:gd name="T7" fmla="*/ 572 h 601"/>
              <a:gd name="T8" fmla="*/ 0 w 488"/>
              <a:gd name="T9" fmla="*/ 325 h 601"/>
              <a:gd name="T10" fmla="*/ 28 w 488"/>
              <a:gd name="T11" fmla="*/ 296 h 601"/>
              <a:gd name="T12" fmla="*/ 70 w 488"/>
              <a:gd name="T13" fmla="*/ 296 h 601"/>
              <a:gd name="T14" fmla="*/ 70 w 488"/>
              <a:gd name="T15" fmla="*/ 169 h 601"/>
              <a:gd name="T16" fmla="*/ 240 w 488"/>
              <a:gd name="T17" fmla="*/ 0 h 601"/>
              <a:gd name="T18" fmla="*/ 409 w 488"/>
              <a:gd name="T19" fmla="*/ 169 h 601"/>
              <a:gd name="T20" fmla="*/ 409 w 488"/>
              <a:gd name="T21" fmla="*/ 296 h 601"/>
              <a:gd name="T22" fmla="*/ 459 w 488"/>
              <a:gd name="T23" fmla="*/ 296 h 601"/>
              <a:gd name="T24" fmla="*/ 487 w 488"/>
              <a:gd name="T25" fmla="*/ 325 h 601"/>
              <a:gd name="T26" fmla="*/ 487 w 488"/>
              <a:gd name="T27" fmla="*/ 572 h 601"/>
              <a:gd name="T28" fmla="*/ 459 w 488"/>
              <a:gd name="T29" fmla="*/ 600 h 601"/>
              <a:gd name="T30" fmla="*/ 212 w 488"/>
              <a:gd name="T31" fmla="*/ 459 h 601"/>
              <a:gd name="T32" fmla="*/ 212 w 488"/>
              <a:gd name="T33" fmla="*/ 459 h 601"/>
              <a:gd name="T34" fmla="*/ 212 w 488"/>
              <a:gd name="T35" fmla="*/ 516 h 601"/>
              <a:gd name="T36" fmla="*/ 240 w 488"/>
              <a:gd name="T37" fmla="*/ 544 h 601"/>
              <a:gd name="T38" fmla="*/ 268 w 488"/>
              <a:gd name="T39" fmla="*/ 516 h 601"/>
              <a:gd name="T40" fmla="*/ 268 w 488"/>
              <a:gd name="T41" fmla="*/ 459 h 601"/>
              <a:gd name="T42" fmla="*/ 296 w 488"/>
              <a:gd name="T43" fmla="*/ 410 h 601"/>
              <a:gd name="T44" fmla="*/ 240 w 488"/>
              <a:gd name="T45" fmla="*/ 353 h 601"/>
              <a:gd name="T46" fmla="*/ 183 w 488"/>
              <a:gd name="T47" fmla="*/ 410 h 601"/>
              <a:gd name="T48" fmla="*/ 212 w 488"/>
              <a:gd name="T49" fmla="*/ 459 h 601"/>
              <a:gd name="T50" fmla="*/ 353 w 488"/>
              <a:gd name="T51" fmla="*/ 169 h 601"/>
              <a:gd name="T52" fmla="*/ 353 w 488"/>
              <a:gd name="T53" fmla="*/ 169 h 601"/>
              <a:gd name="T54" fmla="*/ 240 w 488"/>
              <a:gd name="T55" fmla="*/ 56 h 601"/>
              <a:gd name="T56" fmla="*/ 127 w 488"/>
              <a:gd name="T57" fmla="*/ 169 h 601"/>
              <a:gd name="T58" fmla="*/ 127 w 488"/>
              <a:gd name="T59" fmla="*/ 296 h 601"/>
              <a:gd name="T60" fmla="*/ 353 w 488"/>
              <a:gd name="T61" fmla="*/ 296 h 601"/>
              <a:gd name="T62" fmla="*/ 353 w 488"/>
              <a:gd name="T63" fmla="*/ 169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8" h="601">
                <a:moveTo>
                  <a:pt x="459" y="600"/>
                </a:moveTo>
                <a:lnTo>
                  <a:pt x="459" y="600"/>
                </a:lnTo>
                <a:cubicBezTo>
                  <a:pt x="28" y="600"/>
                  <a:pt x="28" y="600"/>
                  <a:pt x="28" y="600"/>
                </a:cubicBezTo>
                <a:cubicBezTo>
                  <a:pt x="7" y="600"/>
                  <a:pt x="0" y="586"/>
                  <a:pt x="0" y="572"/>
                </a:cubicBezTo>
                <a:cubicBezTo>
                  <a:pt x="0" y="325"/>
                  <a:pt x="0" y="325"/>
                  <a:pt x="0" y="325"/>
                </a:cubicBezTo>
                <a:cubicBezTo>
                  <a:pt x="0" y="311"/>
                  <a:pt x="7" y="296"/>
                  <a:pt x="28" y="296"/>
                </a:cubicBezTo>
                <a:cubicBezTo>
                  <a:pt x="70" y="296"/>
                  <a:pt x="70" y="296"/>
                  <a:pt x="70" y="296"/>
                </a:cubicBezTo>
                <a:cubicBezTo>
                  <a:pt x="70" y="169"/>
                  <a:pt x="70" y="169"/>
                  <a:pt x="70" y="169"/>
                </a:cubicBezTo>
                <a:cubicBezTo>
                  <a:pt x="70" y="70"/>
                  <a:pt x="148" y="0"/>
                  <a:pt x="240" y="0"/>
                </a:cubicBezTo>
                <a:cubicBezTo>
                  <a:pt x="339" y="0"/>
                  <a:pt x="409" y="70"/>
                  <a:pt x="409" y="169"/>
                </a:cubicBezTo>
                <a:cubicBezTo>
                  <a:pt x="409" y="296"/>
                  <a:pt x="409" y="296"/>
                  <a:pt x="409" y="296"/>
                </a:cubicBezTo>
                <a:cubicBezTo>
                  <a:pt x="459" y="296"/>
                  <a:pt x="459" y="296"/>
                  <a:pt x="459" y="296"/>
                </a:cubicBezTo>
                <a:cubicBezTo>
                  <a:pt x="473" y="296"/>
                  <a:pt x="487" y="311"/>
                  <a:pt x="487" y="325"/>
                </a:cubicBezTo>
                <a:cubicBezTo>
                  <a:pt x="487" y="572"/>
                  <a:pt x="487" y="572"/>
                  <a:pt x="487" y="572"/>
                </a:cubicBezTo>
                <a:cubicBezTo>
                  <a:pt x="487" y="586"/>
                  <a:pt x="473" y="600"/>
                  <a:pt x="459" y="600"/>
                </a:cubicBezTo>
                <a:close/>
                <a:moveTo>
                  <a:pt x="212" y="459"/>
                </a:moveTo>
                <a:lnTo>
                  <a:pt x="212" y="459"/>
                </a:lnTo>
                <a:cubicBezTo>
                  <a:pt x="212" y="516"/>
                  <a:pt x="212" y="516"/>
                  <a:pt x="212" y="516"/>
                </a:cubicBezTo>
                <a:cubicBezTo>
                  <a:pt x="212" y="530"/>
                  <a:pt x="226" y="544"/>
                  <a:pt x="240" y="544"/>
                </a:cubicBezTo>
                <a:cubicBezTo>
                  <a:pt x="261" y="544"/>
                  <a:pt x="268" y="530"/>
                  <a:pt x="268" y="516"/>
                </a:cubicBezTo>
                <a:cubicBezTo>
                  <a:pt x="268" y="459"/>
                  <a:pt x="268" y="459"/>
                  <a:pt x="268" y="459"/>
                </a:cubicBezTo>
                <a:cubicBezTo>
                  <a:pt x="289" y="452"/>
                  <a:pt x="296" y="431"/>
                  <a:pt x="296" y="410"/>
                </a:cubicBezTo>
                <a:cubicBezTo>
                  <a:pt x="296" y="381"/>
                  <a:pt x="275" y="353"/>
                  <a:pt x="240" y="353"/>
                </a:cubicBezTo>
                <a:cubicBezTo>
                  <a:pt x="212" y="353"/>
                  <a:pt x="183" y="381"/>
                  <a:pt x="183" y="410"/>
                </a:cubicBezTo>
                <a:cubicBezTo>
                  <a:pt x="183" y="431"/>
                  <a:pt x="198" y="452"/>
                  <a:pt x="212" y="459"/>
                </a:cubicBezTo>
                <a:close/>
                <a:moveTo>
                  <a:pt x="353" y="169"/>
                </a:moveTo>
                <a:lnTo>
                  <a:pt x="353" y="169"/>
                </a:lnTo>
                <a:cubicBezTo>
                  <a:pt x="353" y="106"/>
                  <a:pt x="304" y="56"/>
                  <a:pt x="240" y="56"/>
                </a:cubicBezTo>
                <a:cubicBezTo>
                  <a:pt x="176" y="56"/>
                  <a:pt x="127" y="106"/>
                  <a:pt x="127" y="169"/>
                </a:cubicBezTo>
                <a:cubicBezTo>
                  <a:pt x="127" y="296"/>
                  <a:pt x="127" y="296"/>
                  <a:pt x="127" y="296"/>
                </a:cubicBezTo>
                <a:cubicBezTo>
                  <a:pt x="353" y="296"/>
                  <a:pt x="353" y="296"/>
                  <a:pt x="353" y="296"/>
                </a:cubicBezTo>
                <a:lnTo>
                  <a:pt x="353" y="169"/>
                </a:ln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stretch>
            <a:fillRect/>
          </a:stretch>
        </p:blipFill>
        <p:spPr>
          <a:xfrm>
            <a:off x="2600197" y="1107898"/>
            <a:ext cx="6705776" cy="4653348"/>
          </a:xfrm>
          <a:prstGeom prst="rect">
            <a:avLst/>
          </a:prstGeom>
        </p:spPr>
      </p:pic>
    </p:spTree>
    <p:extLst>
      <p:ext uri="{BB962C8B-B14F-4D97-AF65-F5344CB8AC3E}">
        <p14:creationId xmlns:p14="http://schemas.microsoft.com/office/powerpoint/2010/main" val="14722249"/>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9674625" cy="523220"/>
          </a:xfrm>
          <a:prstGeom prst="rect">
            <a:avLst/>
          </a:prstGeom>
          <a:noFill/>
        </p:spPr>
        <p:txBody>
          <a:bodyPr wrap="square" rtlCol="0">
            <a:spAutoFit/>
          </a:bodyPr>
          <a:lstStyle/>
          <a:p>
            <a:r>
              <a:rPr lang="en-US" sz="2800" b="1" dirty="0" smtClean="0">
                <a:solidFill>
                  <a:srgbClr val="7030A0"/>
                </a:solidFill>
                <a:latin typeface="仿宋" panose="02010609060101010101" pitchFamily="49" charset="-122"/>
                <a:ea typeface="仿宋" panose="02010609060101010101" pitchFamily="49" charset="-122"/>
                <a:cs typeface="+mn-ea"/>
                <a:sym typeface="+mn-lt"/>
              </a:rPr>
              <a:t>Why </a:t>
            </a:r>
            <a:r>
              <a:rPr lang="en-US" sz="2800" b="1" dirty="0">
                <a:solidFill>
                  <a:srgbClr val="7030A0"/>
                </a:solidFill>
                <a:latin typeface="仿宋" panose="02010609060101010101" pitchFamily="49" charset="-122"/>
                <a:ea typeface="仿宋" panose="02010609060101010101" pitchFamily="49" charset="-122"/>
                <a:cs typeface="+mn-ea"/>
                <a:sym typeface="+mn-lt"/>
              </a:rPr>
              <a:t>use zookeeper?</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28" name="TextBox 50"/>
          <p:cNvSpPr txBox="1"/>
          <p:nvPr/>
        </p:nvSpPr>
        <p:spPr>
          <a:xfrm>
            <a:off x="491498" y="1470879"/>
            <a:ext cx="11365123" cy="4444294"/>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大部分分布式应用需要一个主控、协调器或控制器来管理物理分布的子进程（如资源、任务分配等</a:t>
            </a:r>
            <a:r>
              <a:rPr lang="zh-CN" altLang="en-US" sz="2800" b="1" dirty="0" smtClean="0">
                <a:latin typeface="Times New Roman" panose="02020603050405020304" pitchFamily="18" charset="0"/>
                <a:ea typeface="华文仿宋" panose="02010600040101010101" pitchFamily="2" charset="-122"/>
              </a:rPr>
              <a:t>）</a:t>
            </a:r>
            <a:endParaRPr lang="en-US" altLang="zh-CN" sz="2800" b="1" dirty="0" smtClean="0">
              <a:latin typeface="Times New Roman" panose="02020603050405020304" pitchFamily="18" charset="0"/>
              <a:ea typeface="华文仿宋" panose="02010600040101010101" pitchFamily="2" charset="-122"/>
            </a:endParaRPr>
          </a:p>
          <a:p>
            <a:pPr marL="457200" indent="-457200">
              <a:spcBef>
                <a:spcPct val="35000"/>
              </a:spcBef>
              <a:buFont typeface="Wingdings" panose="05000000000000000000" pitchFamily="2" charset="2"/>
              <a:buChar char="Ø"/>
            </a:pPr>
            <a:endParaRPr lang="en-US" altLang="zh-CN" sz="2800" b="1" dirty="0">
              <a:latin typeface="Times New Roman" panose="02020603050405020304" pitchFamily="18" charset="0"/>
              <a:cs typeface="Times New Roman" panose="02020603050405020304" pitchFamily="18" charset="0"/>
            </a:endParaRP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目前，大部分应用需要开发私有的协调程序，缺乏一个通用的</a:t>
            </a:r>
            <a:r>
              <a:rPr lang="zh-CN" altLang="en-US" sz="2800" b="1" dirty="0" smtClean="0">
                <a:latin typeface="Times New Roman" panose="02020603050405020304" pitchFamily="18" charset="0"/>
                <a:ea typeface="华文仿宋" panose="02010600040101010101" pitchFamily="2" charset="-122"/>
              </a:rPr>
              <a:t>机制</a:t>
            </a:r>
            <a:endParaRPr lang="en-US" altLang="zh-CN" sz="2800" b="1" dirty="0" smtClean="0">
              <a:latin typeface="Times New Roman" panose="02020603050405020304" pitchFamily="18" charset="0"/>
              <a:ea typeface="华文仿宋" panose="02010600040101010101" pitchFamily="2" charset="-122"/>
            </a:endParaRPr>
          </a:p>
          <a:p>
            <a:pPr marL="457200" indent="-457200">
              <a:spcBef>
                <a:spcPct val="35000"/>
              </a:spcBef>
              <a:buFont typeface="Wingdings" panose="05000000000000000000" pitchFamily="2" charset="2"/>
              <a:buChar char="Ø"/>
            </a:pPr>
            <a:endParaRPr lang="en-US" altLang="zh-CN" sz="2800" b="1" dirty="0">
              <a:latin typeface="Times New Roman" panose="02020603050405020304" pitchFamily="18" charset="0"/>
              <a:cs typeface="Times New Roman" panose="02020603050405020304" pitchFamily="18" charset="0"/>
            </a:endParaRP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协调程序的反复编写浪费，且难以形成通用、伸缩性好的</a:t>
            </a:r>
            <a:r>
              <a:rPr lang="zh-CN" altLang="en-US" sz="2800" b="1" dirty="0" smtClean="0">
                <a:latin typeface="Times New Roman" panose="02020603050405020304" pitchFamily="18" charset="0"/>
                <a:ea typeface="华文仿宋" panose="02010600040101010101" pitchFamily="2" charset="-122"/>
              </a:rPr>
              <a:t>协调器</a:t>
            </a:r>
            <a:endParaRPr lang="en-US" altLang="zh-CN" sz="2800" b="1" dirty="0" smtClean="0">
              <a:latin typeface="Times New Roman" panose="02020603050405020304" pitchFamily="18" charset="0"/>
              <a:ea typeface="华文仿宋" panose="02010600040101010101" pitchFamily="2" charset="-122"/>
            </a:endParaRPr>
          </a:p>
          <a:p>
            <a:pPr marL="457200" indent="-457200">
              <a:spcBef>
                <a:spcPct val="35000"/>
              </a:spcBef>
              <a:buFont typeface="Wingdings" panose="05000000000000000000" pitchFamily="2" charset="2"/>
              <a:buChar char="Ø"/>
            </a:pPr>
            <a:endParaRPr lang="en-US" altLang="zh-CN" sz="2800" b="1" dirty="0">
              <a:latin typeface="Times New Roman" panose="02020603050405020304" pitchFamily="18" charset="0"/>
              <a:cs typeface="Times New Roman" panose="02020603050405020304" pitchFamily="18" charset="0"/>
            </a:endParaRPr>
          </a:p>
          <a:p>
            <a:pPr marL="457200" indent="-457200">
              <a:spcBef>
                <a:spcPct val="35000"/>
              </a:spcBef>
              <a:buFont typeface="Wingdings" panose="05000000000000000000" pitchFamily="2" charset="2"/>
              <a:buChar char="Ø"/>
            </a:pPr>
            <a:r>
              <a:rPr lang="en-US" altLang="zh-CN" sz="2800" b="1" dirty="0" err="1">
                <a:latin typeface="Times New Roman" panose="02020603050405020304" pitchFamily="18" charset="0"/>
                <a:cs typeface="Times New Roman" panose="02020603050405020304" pitchFamily="18" charset="0"/>
              </a:rPr>
              <a:t>ZooKeeper</a:t>
            </a:r>
            <a:r>
              <a:rPr lang="zh-CN" altLang="en-US" sz="2800" b="1" dirty="0">
                <a:latin typeface="Times New Roman" panose="02020603050405020304" pitchFamily="18" charset="0"/>
                <a:ea typeface="华文仿宋" panose="02010600040101010101" pitchFamily="2" charset="-122"/>
              </a:rPr>
              <a:t>：提供通用的分布式锁服务，用以协调分布式</a:t>
            </a:r>
            <a:r>
              <a:rPr lang="zh-CN" altLang="en-US" sz="2800" b="1" dirty="0" smtClean="0">
                <a:latin typeface="Times New Roman" panose="02020603050405020304" pitchFamily="18" charset="0"/>
                <a:ea typeface="华文仿宋" panose="02010600040101010101" pitchFamily="2" charset="-122"/>
              </a:rPr>
              <a:t>应用</a:t>
            </a:r>
            <a:endParaRPr lang="en-US" altLang="zh-CN" sz="2800" b="1" dirty="0" smtClean="0">
              <a:latin typeface="Times New Roman" panose="02020603050405020304" pitchFamily="18" charset="0"/>
              <a:ea typeface="华文仿宋" panose="02010600040101010101" pitchFamily="2"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Tree>
    <p:extLst>
      <p:ext uri="{BB962C8B-B14F-4D97-AF65-F5344CB8AC3E}">
        <p14:creationId xmlns:p14="http://schemas.microsoft.com/office/powerpoint/2010/main" val="769248986"/>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9674625" cy="523220"/>
          </a:xfrm>
          <a:prstGeom prst="rect">
            <a:avLst/>
          </a:prstGeom>
          <a:noFill/>
        </p:spPr>
        <p:txBody>
          <a:bodyPr wrap="square" rtlCol="0">
            <a:spAutoFit/>
          </a:bodyPr>
          <a:lstStyle/>
          <a:p>
            <a:r>
              <a:rPr lang="en-US" sz="2800" b="1" dirty="0" smtClean="0">
                <a:solidFill>
                  <a:srgbClr val="7030A0"/>
                </a:solidFill>
                <a:latin typeface="仿宋" panose="02010609060101010101" pitchFamily="49" charset="-122"/>
                <a:ea typeface="仿宋" panose="02010609060101010101" pitchFamily="49" charset="-122"/>
                <a:cs typeface="+mn-ea"/>
                <a:sym typeface="+mn-lt"/>
              </a:rPr>
              <a:t>Zookeeper Data Storage Structure</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pic>
        <p:nvPicPr>
          <p:cNvPr id="6"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1498" y="1739732"/>
            <a:ext cx="5430837"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50"/>
          <p:cNvSpPr txBox="1"/>
          <p:nvPr/>
        </p:nvSpPr>
        <p:spPr>
          <a:xfrm>
            <a:off x="5922335" y="1598047"/>
            <a:ext cx="6269665" cy="3822585"/>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zh-CN" altLang="en-US" sz="2400" b="1" dirty="0">
                <a:latin typeface="Times New Roman" panose="02020603050405020304" pitchFamily="18" charset="0"/>
                <a:ea typeface="华文仿宋" panose="02010600040101010101" pitchFamily="2" charset="-122"/>
              </a:rPr>
              <a:t>与</a:t>
            </a:r>
            <a:r>
              <a:rPr lang="en-US" altLang="zh-CN" sz="2400" b="1" dirty="0" err="1">
                <a:latin typeface="Times New Roman" panose="02020603050405020304" pitchFamily="18" charset="0"/>
                <a:ea typeface="华文仿宋" panose="02010600040101010101" pitchFamily="2" charset="-122"/>
              </a:rPr>
              <a:t>linux</a:t>
            </a:r>
            <a:r>
              <a:rPr lang="zh-CN" altLang="en-US" sz="2400" b="1" dirty="0">
                <a:latin typeface="Times New Roman" panose="02020603050405020304" pitchFamily="18" charset="0"/>
                <a:ea typeface="华文仿宋" panose="02010600040101010101" pitchFamily="2" charset="-122"/>
              </a:rPr>
              <a:t>文件系统很类似</a:t>
            </a:r>
            <a:r>
              <a:rPr lang="en-US" altLang="zh-CN" sz="2400" b="1" dirty="0">
                <a:latin typeface="Times New Roman" panose="02020603050405020304" pitchFamily="18" charset="0"/>
                <a:ea typeface="华文仿宋" panose="02010600040101010101" pitchFamily="2" charset="-122"/>
              </a:rPr>
              <a:t>,</a:t>
            </a:r>
            <a:r>
              <a:rPr lang="zh-CN" altLang="en-US" sz="2400" b="1" dirty="0">
                <a:latin typeface="Times New Roman" panose="02020603050405020304" pitchFamily="18" charset="0"/>
                <a:ea typeface="华文仿宋" panose="02010600040101010101" pitchFamily="2" charset="-122"/>
              </a:rPr>
              <a:t>体现为一棵完整的节点树</a:t>
            </a:r>
          </a:p>
          <a:p>
            <a:pPr marL="457200" indent="-457200">
              <a:spcBef>
                <a:spcPct val="35000"/>
              </a:spcBef>
              <a:buFont typeface="Wingdings" panose="05000000000000000000" pitchFamily="2" charset="2"/>
              <a:buChar char="Ø"/>
            </a:pPr>
            <a:endParaRPr lang="zh-CN" altLang="en-US" sz="2400" b="1" dirty="0">
              <a:latin typeface="Times New Roman" panose="02020603050405020304" pitchFamily="18" charset="0"/>
              <a:ea typeface="华文仿宋" panose="02010600040101010101" pitchFamily="2" charset="-122"/>
            </a:endParaRPr>
          </a:p>
          <a:p>
            <a:pPr marL="457200" indent="-457200">
              <a:spcBef>
                <a:spcPct val="35000"/>
              </a:spcBef>
              <a:buFont typeface="Wingdings" panose="05000000000000000000" pitchFamily="2" charset="2"/>
              <a:buChar char="Ø"/>
            </a:pPr>
            <a:r>
              <a:rPr lang="zh-CN" altLang="en-US" sz="2400" b="1" dirty="0" smtClean="0">
                <a:latin typeface="Times New Roman" panose="02020603050405020304" pitchFamily="18" charset="0"/>
                <a:ea typeface="华文仿宋" panose="02010600040101010101" pitchFamily="2" charset="-122"/>
              </a:rPr>
              <a:t>所有</a:t>
            </a:r>
            <a:r>
              <a:rPr lang="zh-CN" altLang="en-US" sz="2400" b="1" dirty="0">
                <a:latin typeface="Times New Roman" panose="02020603050405020304" pitchFamily="18" charset="0"/>
                <a:ea typeface="华文仿宋" panose="02010600040101010101" pitchFamily="2" charset="-122"/>
              </a:rPr>
              <a:t>节点都可以存储数据</a:t>
            </a:r>
          </a:p>
          <a:p>
            <a:pPr marL="457200" indent="-457200">
              <a:spcBef>
                <a:spcPct val="35000"/>
              </a:spcBef>
              <a:buFont typeface="Wingdings" panose="05000000000000000000" pitchFamily="2" charset="2"/>
              <a:buChar char="Ø"/>
            </a:pPr>
            <a:endParaRPr lang="zh-CN" altLang="en-US" sz="2400" b="1" dirty="0">
              <a:latin typeface="Times New Roman" panose="02020603050405020304" pitchFamily="18" charset="0"/>
              <a:ea typeface="华文仿宋" panose="02010600040101010101" pitchFamily="2" charset="-122"/>
            </a:endParaRPr>
          </a:p>
          <a:p>
            <a:pPr marL="457200" indent="-457200">
              <a:spcBef>
                <a:spcPct val="35000"/>
              </a:spcBef>
              <a:buFont typeface="Wingdings" panose="05000000000000000000" pitchFamily="2" charset="2"/>
              <a:buChar char="Ø"/>
            </a:pPr>
            <a:r>
              <a:rPr lang="zh-CN" altLang="en-US" sz="2400" b="1" dirty="0">
                <a:latin typeface="Times New Roman" panose="02020603050405020304" pitchFamily="18" charset="0"/>
                <a:ea typeface="华文仿宋" panose="02010600040101010101" pitchFamily="2" charset="-122"/>
              </a:rPr>
              <a:t>有父子节点概念</a:t>
            </a:r>
          </a:p>
          <a:p>
            <a:pPr marL="457200" indent="-457200">
              <a:spcBef>
                <a:spcPct val="35000"/>
              </a:spcBef>
              <a:buFont typeface="Wingdings" panose="05000000000000000000" pitchFamily="2" charset="2"/>
              <a:buChar char="Ø"/>
            </a:pPr>
            <a:endParaRPr lang="zh-CN" altLang="en-US" sz="2400" b="1" dirty="0">
              <a:latin typeface="Times New Roman" panose="02020603050405020304" pitchFamily="18" charset="0"/>
              <a:ea typeface="华文仿宋" panose="02010600040101010101" pitchFamily="2" charset="-122"/>
            </a:endParaRPr>
          </a:p>
          <a:p>
            <a:pPr marL="457200" indent="-457200">
              <a:spcBef>
                <a:spcPct val="35000"/>
              </a:spcBef>
              <a:buFont typeface="Wingdings" panose="05000000000000000000" pitchFamily="2" charset="2"/>
              <a:buChar char="Ø"/>
            </a:pPr>
            <a:r>
              <a:rPr lang="zh-CN" altLang="en-US" sz="2400" b="1" dirty="0">
                <a:latin typeface="Times New Roman" panose="02020603050405020304" pitchFamily="18" charset="0"/>
                <a:ea typeface="华文仿宋" panose="02010600040101010101" pitchFamily="2" charset="-122"/>
              </a:rPr>
              <a:t>各个</a:t>
            </a:r>
            <a:r>
              <a:rPr lang="en-US" altLang="zh-CN" sz="2400" b="1" dirty="0">
                <a:latin typeface="Times New Roman" panose="02020603050405020304" pitchFamily="18" charset="0"/>
                <a:ea typeface="华文仿宋" panose="02010600040101010101" pitchFamily="2" charset="-122"/>
              </a:rPr>
              <a:t>server</a:t>
            </a:r>
            <a:r>
              <a:rPr lang="zh-CN" altLang="en-US" sz="2400" b="1" dirty="0">
                <a:latin typeface="Times New Roman" panose="02020603050405020304" pitchFamily="18" charset="0"/>
                <a:ea typeface="华文仿宋" panose="02010600040101010101" pitchFamily="2" charset="-122"/>
              </a:rPr>
              <a:t>间的树结构能始终保持一致</a:t>
            </a:r>
            <a:endParaRPr lang="en-US" altLang="zh-CN" sz="2400" b="1" dirty="0" smtClean="0">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24728947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9674625" cy="523220"/>
          </a:xfrm>
          <a:prstGeom prst="rect">
            <a:avLst/>
          </a:prstGeom>
          <a:noFill/>
        </p:spPr>
        <p:txBody>
          <a:bodyPr wrap="square" rtlCol="0">
            <a:spAutoFit/>
          </a:bodyPr>
          <a:lstStyle/>
          <a:p>
            <a:r>
              <a:rPr lang="en-US" sz="2800" b="1" dirty="0" smtClean="0">
                <a:solidFill>
                  <a:srgbClr val="7030A0"/>
                </a:solidFill>
                <a:latin typeface="仿宋" panose="02010609060101010101" pitchFamily="49" charset="-122"/>
                <a:ea typeface="仿宋" panose="02010609060101010101" pitchFamily="49" charset="-122"/>
                <a:cs typeface="+mn-ea"/>
                <a:sym typeface="+mn-lt"/>
              </a:rPr>
              <a:t>Zookeeper </a:t>
            </a:r>
            <a:r>
              <a:rPr lang="en-US" sz="2800" b="1" dirty="0">
                <a:solidFill>
                  <a:srgbClr val="7030A0"/>
                </a:solidFill>
                <a:latin typeface="仿宋" panose="02010609060101010101" pitchFamily="49" charset="-122"/>
                <a:ea typeface="仿宋" panose="02010609060101010101" pitchFamily="49" charset="-122"/>
                <a:cs typeface="+mn-ea"/>
                <a:sym typeface="+mn-lt"/>
              </a:rPr>
              <a:t>Node attribute meaning</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pic>
        <p:nvPicPr>
          <p:cNvPr id="3" name="图片 2"/>
          <p:cNvPicPr>
            <a:picLocks noChangeAspect="1"/>
          </p:cNvPicPr>
          <p:nvPr/>
        </p:nvPicPr>
        <p:blipFill>
          <a:blip r:embed="rId3"/>
          <a:stretch>
            <a:fillRect/>
          </a:stretch>
        </p:blipFill>
        <p:spPr>
          <a:xfrm>
            <a:off x="1271016" y="1513633"/>
            <a:ext cx="6316687" cy="4297227"/>
          </a:xfrm>
          <a:prstGeom prst="rect">
            <a:avLst/>
          </a:prstGeom>
        </p:spPr>
      </p:pic>
    </p:spTree>
    <p:extLst>
      <p:ext uri="{BB962C8B-B14F-4D97-AF65-F5344CB8AC3E}">
        <p14:creationId xmlns:p14="http://schemas.microsoft.com/office/powerpoint/2010/main" val="760688276"/>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9674625" cy="523220"/>
          </a:xfrm>
          <a:prstGeom prst="rect">
            <a:avLst/>
          </a:prstGeom>
          <a:noFill/>
        </p:spPr>
        <p:txBody>
          <a:bodyPr wrap="square" rtlCol="0">
            <a:spAutoFit/>
          </a:bodyPr>
          <a:lstStyle/>
          <a:p>
            <a:r>
              <a:rPr lang="en-US" sz="2800" b="1" dirty="0" smtClean="0">
                <a:solidFill>
                  <a:srgbClr val="7030A0"/>
                </a:solidFill>
                <a:latin typeface="仿宋" panose="02010609060101010101" pitchFamily="49" charset="-122"/>
                <a:ea typeface="仿宋" panose="02010609060101010101" pitchFamily="49" charset="-122"/>
                <a:cs typeface="+mn-ea"/>
                <a:sym typeface="+mn-lt"/>
              </a:rPr>
              <a:t>The </a:t>
            </a:r>
            <a:r>
              <a:rPr lang="en-US" sz="2800" b="1" dirty="0">
                <a:solidFill>
                  <a:srgbClr val="7030A0"/>
                </a:solidFill>
                <a:latin typeface="仿宋" panose="02010609060101010101" pitchFamily="49" charset="-122"/>
                <a:ea typeface="仿宋" panose="02010609060101010101" pitchFamily="49" charset="-122"/>
                <a:cs typeface="+mn-ea"/>
                <a:sym typeface="+mn-lt"/>
              </a:rPr>
              <a:t>characteristics of Zookeeper</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8" name="TextBox 50"/>
          <p:cNvSpPr txBox="1"/>
          <p:nvPr/>
        </p:nvSpPr>
        <p:spPr>
          <a:xfrm>
            <a:off x="491498" y="2136998"/>
            <a:ext cx="5995757" cy="2850011"/>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Zookeeper</a:t>
            </a:r>
            <a:r>
              <a:rPr lang="zh-CN" altLang="en-US" sz="2800" b="1" dirty="0">
                <a:latin typeface="Times New Roman" panose="02020603050405020304" pitchFamily="18" charset="0"/>
                <a:ea typeface="华文仿宋" panose="02010600040101010101" pitchFamily="2" charset="-122"/>
              </a:rPr>
              <a:t>是简单的</a:t>
            </a:r>
          </a:p>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Zookeeper</a:t>
            </a:r>
            <a:r>
              <a:rPr lang="zh-CN" altLang="en-US" sz="2800" b="1" dirty="0">
                <a:latin typeface="Times New Roman" panose="02020603050405020304" pitchFamily="18" charset="0"/>
                <a:ea typeface="华文仿宋" panose="02010600040101010101" pitchFamily="2" charset="-122"/>
              </a:rPr>
              <a:t>是富有表现力的</a:t>
            </a:r>
          </a:p>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Zookeeper</a:t>
            </a:r>
            <a:r>
              <a:rPr lang="zh-CN" altLang="en-US" sz="2800" b="1" dirty="0">
                <a:latin typeface="Times New Roman" panose="02020603050405020304" pitchFamily="18" charset="0"/>
                <a:ea typeface="华文仿宋" panose="02010600040101010101" pitchFamily="2" charset="-122"/>
              </a:rPr>
              <a:t>具有高可用性</a:t>
            </a:r>
          </a:p>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Zookeeper</a:t>
            </a:r>
            <a:r>
              <a:rPr lang="zh-CN" altLang="en-US" sz="2800" b="1" dirty="0">
                <a:latin typeface="Times New Roman" panose="02020603050405020304" pitchFamily="18" charset="0"/>
                <a:ea typeface="华文仿宋" panose="02010600040101010101" pitchFamily="2" charset="-122"/>
              </a:rPr>
              <a:t>采用松耦合交互方式</a:t>
            </a:r>
          </a:p>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Zookeeper</a:t>
            </a:r>
            <a:r>
              <a:rPr lang="zh-CN" altLang="en-US" sz="2800" b="1" dirty="0">
                <a:latin typeface="Times New Roman" panose="02020603050405020304" pitchFamily="18" charset="0"/>
                <a:ea typeface="华文仿宋" panose="02010600040101010101" pitchFamily="2" charset="-122"/>
              </a:rPr>
              <a:t>是一个资源库</a:t>
            </a:r>
            <a:endParaRPr lang="en-US" altLang="zh-CN" sz="2800" b="1" dirty="0" smtClean="0">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523830507"/>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Installation and configuration of Zookeeper (single mode)</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8" name="TextBox 50"/>
          <p:cNvSpPr txBox="1"/>
          <p:nvPr/>
        </p:nvSpPr>
        <p:spPr>
          <a:xfrm>
            <a:off x="491498" y="1570934"/>
            <a:ext cx="11419925" cy="4539704"/>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zh-CN" altLang="en-US" sz="2000" b="1" dirty="0">
                <a:latin typeface="Times New Roman" panose="02020603050405020304" pitchFamily="18" charset="0"/>
                <a:ea typeface="华文仿宋" panose="02010600040101010101" pitchFamily="2" charset="-122"/>
              </a:rPr>
              <a:t>下载</a:t>
            </a:r>
            <a:r>
              <a:rPr lang="en-US" altLang="zh-CN" sz="2000" b="1" dirty="0" err="1">
                <a:latin typeface="Times New Roman" panose="02020603050405020304" pitchFamily="18" charset="0"/>
                <a:ea typeface="华文仿宋" panose="02010600040101010101" pitchFamily="2" charset="-122"/>
              </a:rPr>
              <a:t>ZooKeeper</a:t>
            </a:r>
            <a:r>
              <a:rPr lang="zh-CN" altLang="en-US" sz="2000" b="1" dirty="0" smtClean="0">
                <a:latin typeface="Times New Roman" panose="02020603050405020304" pitchFamily="18" charset="0"/>
                <a:ea typeface="华文仿宋" panose="02010600040101010101" pitchFamily="2" charset="-122"/>
              </a:rPr>
              <a:t>：</a:t>
            </a:r>
            <a:r>
              <a:rPr lang="en-US" altLang="zh-CN" sz="2000" b="1" dirty="0">
                <a:latin typeface="Times New Roman" panose="02020603050405020304" pitchFamily="18" charset="0"/>
                <a:ea typeface="华文仿宋" panose="02010600040101010101" pitchFamily="2" charset="-122"/>
              </a:rPr>
              <a:t> http://mirror.bit.edu.cn/apache/zookeeper/zookeeper-3.4.11/</a:t>
            </a:r>
          </a:p>
          <a:p>
            <a:pPr marL="457200" indent="-457200">
              <a:spcBef>
                <a:spcPct val="35000"/>
              </a:spcBef>
              <a:buFont typeface="Wingdings" panose="05000000000000000000" pitchFamily="2" charset="2"/>
              <a:buChar char="Ø"/>
            </a:pPr>
            <a:r>
              <a:rPr lang="zh-CN" altLang="en-US" sz="2000" b="1" dirty="0">
                <a:latin typeface="Times New Roman" panose="02020603050405020304" pitchFamily="18" charset="0"/>
                <a:ea typeface="华文仿宋" panose="02010600040101010101" pitchFamily="2" charset="-122"/>
              </a:rPr>
              <a:t>解压：</a:t>
            </a:r>
            <a:r>
              <a:rPr lang="en-US" altLang="zh-CN" sz="2000" b="1" dirty="0">
                <a:latin typeface="Times New Roman" panose="02020603050405020304" pitchFamily="18" charset="0"/>
                <a:ea typeface="华文仿宋" panose="02010600040101010101" pitchFamily="2" charset="-122"/>
              </a:rPr>
              <a:t>tar </a:t>
            </a:r>
            <a:r>
              <a:rPr lang="en-US" altLang="zh-CN" sz="2000" b="1" dirty="0" smtClean="0">
                <a:latin typeface="Times New Roman" panose="02020603050405020304" pitchFamily="18" charset="0"/>
                <a:ea typeface="华文仿宋" panose="02010600040101010101" pitchFamily="2" charset="-122"/>
              </a:rPr>
              <a:t>-</a:t>
            </a:r>
            <a:r>
              <a:rPr lang="en-US" altLang="zh-CN" sz="2000" b="1" dirty="0" err="1" smtClean="0">
                <a:latin typeface="Times New Roman" panose="02020603050405020304" pitchFamily="18" charset="0"/>
                <a:ea typeface="华文仿宋" panose="02010600040101010101" pitchFamily="2" charset="-122"/>
              </a:rPr>
              <a:t>xvzf</a:t>
            </a:r>
            <a:r>
              <a:rPr lang="en-US" altLang="zh-CN" sz="2000" b="1" dirty="0" smtClean="0">
                <a:latin typeface="Times New Roman" panose="02020603050405020304" pitchFamily="18" charset="0"/>
                <a:ea typeface="华文仿宋" panose="02010600040101010101" pitchFamily="2" charset="-122"/>
              </a:rPr>
              <a:t> zookeeper-3.4.11.tar.gz</a:t>
            </a:r>
            <a:endParaRPr lang="en-US" altLang="zh-CN" sz="2000" b="1" dirty="0">
              <a:latin typeface="Times New Roman" panose="02020603050405020304" pitchFamily="18" charset="0"/>
              <a:ea typeface="华文仿宋" panose="02010600040101010101" pitchFamily="2" charset="-122"/>
            </a:endParaRPr>
          </a:p>
          <a:p>
            <a:pPr marL="457200" indent="-457200">
              <a:spcBef>
                <a:spcPct val="35000"/>
              </a:spcBef>
              <a:buFont typeface="Wingdings" panose="05000000000000000000" pitchFamily="2" charset="2"/>
              <a:buChar char="Ø"/>
            </a:pPr>
            <a:r>
              <a:rPr lang="en-US" altLang="zh-CN" sz="2000" b="1" dirty="0" err="1">
                <a:latin typeface="Times New Roman" panose="02020603050405020304" pitchFamily="18" charset="0"/>
                <a:ea typeface="华文仿宋" panose="02010600040101010101" pitchFamily="2" charset="-122"/>
              </a:rPr>
              <a:t>conf</a:t>
            </a:r>
            <a:r>
              <a:rPr lang="zh-CN" altLang="en-US" sz="2000" b="1" dirty="0">
                <a:latin typeface="Times New Roman" panose="02020603050405020304" pitchFamily="18" charset="0"/>
                <a:ea typeface="华文仿宋" panose="02010600040101010101" pitchFamily="2" charset="-122"/>
              </a:rPr>
              <a:t>目录下提供了配置的样例</a:t>
            </a:r>
            <a:r>
              <a:rPr lang="en-US" altLang="zh-CN" sz="2000" b="1" dirty="0" err="1">
                <a:latin typeface="Times New Roman" panose="02020603050405020304" pitchFamily="18" charset="0"/>
                <a:ea typeface="华文仿宋" panose="02010600040101010101" pitchFamily="2" charset="-122"/>
              </a:rPr>
              <a:t>zoo_sample.cfg</a:t>
            </a:r>
            <a:r>
              <a:rPr lang="zh-CN" altLang="en-US" sz="2000" b="1" dirty="0">
                <a:latin typeface="Times New Roman" panose="02020603050405020304" pitchFamily="18" charset="0"/>
                <a:ea typeface="华文仿宋" panose="02010600040101010101" pitchFamily="2" charset="-122"/>
              </a:rPr>
              <a:t>，要将</a:t>
            </a:r>
            <a:r>
              <a:rPr lang="en-US" altLang="zh-CN" sz="2000" b="1" dirty="0" err="1">
                <a:latin typeface="Times New Roman" panose="02020603050405020304" pitchFamily="18" charset="0"/>
                <a:ea typeface="华文仿宋" panose="02010600040101010101" pitchFamily="2" charset="-122"/>
              </a:rPr>
              <a:t>zk</a:t>
            </a:r>
            <a:r>
              <a:rPr lang="zh-CN" altLang="en-US" sz="2000" b="1" dirty="0">
                <a:latin typeface="Times New Roman" panose="02020603050405020304" pitchFamily="18" charset="0"/>
                <a:ea typeface="华文仿宋" panose="02010600040101010101" pitchFamily="2" charset="-122"/>
              </a:rPr>
              <a:t>运行起来，需要将其名称修改为</a:t>
            </a:r>
            <a:r>
              <a:rPr lang="en-US" altLang="zh-CN" sz="2000" b="1" dirty="0" err="1">
                <a:latin typeface="Times New Roman" panose="02020603050405020304" pitchFamily="18" charset="0"/>
                <a:ea typeface="华文仿宋" panose="02010600040101010101" pitchFamily="2" charset="-122"/>
              </a:rPr>
              <a:t>zoo.cfg</a:t>
            </a:r>
            <a:r>
              <a:rPr lang="zh-CN" altLang="en-US" sz="2000" b="1" dirty="0">
                <a:latin typeface="Times New Roman" panose="02020603050405020304" pitchFamily="18" charset="0"/>
                <a:ea typeface="华文仿宋" panose="02010600040101010101" pitchFamily="2" charset="-122"/>
              </a:rPr>
              <a:t>。 </a:t>
            </a:r>
          </a:p>
          <a:p>
            <a:pPr marL="457200" indent="-457200">
              <a:spcBef>
                <a:spcPct val="35000"/>
              </a:spcBef>
              <a:buFont typeface="Wingdings" panose="05000000000000000000" pitchFamily="2" charset="2"/>
              <a:buChar char="Ø"/>
            </a:pPr>
            <a:r>
              <a:rPr lang="zh-CN" altLang="en-US" sz="2000" b="1" dirty="0">
                <a:latin typeface="Times New Roman" panose="02020603050405020304" pitchFamily="18" charset="0"/>
                <a:ea typeface="华文仿宋" panose="02010600040101010101" pitchFamily="2" charset="-122"/>
              </a:rPr>
              <a:t>打开</a:t>
            </a:r>
            <a:r>
              <a:rPr lang="en-US" altLang="zh-CN" sz="2000" b="1" dirty="0" err="1">
                <a:latin typeface="Times New Roman" panose="02020603050405020304" pitchFamily="18" charset="0"/>
                <a:ea typeface="华文仿宋" panose="02010600040101010101" pitchFamily="2" charset="-122"/>
              </a:rPr>
              <a:t>zoo.cfg</a:t>
            </a:r>
            <a:r>
              <a:rPr lang="zh-CN" altLang="en-US" sz="2000" b="1" dirty="0">
                <a:latin typeface="Times New Roman" panose="02020603050405020304" pitchFamily="18" charset="0"/>
                <a:ea typeface="华文仿宋" panose="02010600040101010101" pitchFamily="2" charset="-122"/>
              </a:rPr>
              <a:t>，可以看到默认的一些</a:t>
            </a:r>
            <a:r>
              <a:rPr lang="zh-CN" altLang="en-US" sz="2000" b="1" dirty="0" smtClean="0">
                <a:latin typeface="Times New Roman" panose="02020603050405020304" pitchFamily="18" charset="0"/>
                <a:ea typeface="华文仿宋" panose="02010600040101010101" pitchFamily="2" charset="-122"/>
              </a:rPr>
              <a:t>配置</a:t>
            </a:r>
          </a:p>
          <a:p>
            <a:pPr marL="457200" indent="-457200">
              <a:spcBef>
                <a:spcPct val="35000"/>
              </a:spcBef>
              <a:buFont typeface="Wingdings" panose="05000000000000000000" pitchFamily="2" charset="2"/>
              <a:buChar char="Ø"/>
            </a:pPr>
            <a:r>
              <a:rPr lang="en-US" altLang="zh-CN" sz="2000" b="1" dirty="0" err="1" smtClean="0">
                <a:latin typeface="Times New Roman" panose="02020603050405020304" pitchFamily="18" charset="0"/>
                <a:ea typeface="华文仿宋" panose="02010600040101010101" pitchFamily="2" charset="-122"/>
              </a:rPr>
              <a:t>tickTime</a:t>
            </a:r>
            <a:r>
              <a:rPr lang="en-US" altLang="zh-CN" sz="2000" b="1" dirty="0">
                <a:latin typeface="Times New Roman" panose="02020603050405020304" pitchFamily="18" charset="0"/>
                <a:ea typeface="华文仿宋" panose="02010600040101010101" pitchFamily="2" charset="-122"/>
              </a:rPr>
              <a:t>:</a:t>
            </a:r>
            <a:r>
              <a:rPr lang="zh-CN" altLang="en-US" sz="2000" b="1" dirty="0" smtClean="0">
                <a:latin typeface="Times New Roman" panose="02020603050405020304" pitchFamily="18" charset="0"/>
                <a:ea typeface="华文仿宋" panose="02010600040101010101" pitchFamily="2" charset="-122"/>
              </a:rPr>
              <a:t>时</a:t>
            </a:r>
            <a:r>
              <a:rPr lang="zh-CN" altLang="en-US" sz="2000" b="1" dirty="0">
                <a:latin typeface="Times New Roman" panose="02020603050405020304" pitchFamily="18" charset="0"/>
                <a:ea typeface="华文仿宋" panose="02010600040101010101" pitchFamily="2" charset="-122"/>
              </a:rPr>
              <a:t>长单位为毫秒，为</a:t>
            </a:r>
            <a:r>
              <a:rPr lang="en-US" altLang="zh-CN" sz="2000" b="1" dirty="0" err="1">
                <a:latin typeface="Times New Roman" panose="02020603050405020304" pitchFamily="18" charset="0"/>
                <a:ea typeface="华文仿宋" panose="02010600040101010101" pitchFamily="2" charset="-122"/>
              </a:rPr>
              <a:t>zk</a:t>
            </a:r>
            <a:r>
              <a:rPr lang="zh-CN" altLang="en-US" sz="2000" b="1" dirty="0">
                <a:latin typeface="Times New Roman" panose="02020603050405020304" pitchFamily="18" charset="0"/>
                <a:ea typeface="华文仿宋" panose="02010600040101010101" pitchFamily="2" charset="-122"/>
              </a:rPr>
              <a:t>使用的基本时间度量单位。例如，</a:t>
            </a:r>
            <a:r>
              <a:rPr lang="en-US" altLang="zh-CN" sz="2000" b="1" dirty="0">
                <a:latin typeface="Times New Roman" panose="02020603050405020304" pitchFamily="18" charset="0"/>
                <a:ea typeface="华文仿宋" panose="02010600040101010101" pitchFamily="2" charset="-122"/>
              </a:rPr>
              <a:t>1 * </a:t>
            </a:r>
            <a:r>
              <a:rPr lang="en-US" altLang="zh-CN" sz="2000" b="1" dirty="0" err="1">
                <a:latin typeface="Times New Roman" panose="02020603050405020304" pitchFamily="18" charset="0"/>
                <a:ea typeface="华文仿宋" panose="02010600040101010101" pitchFamily="2" charset="-122"/>
              </a:rPr>
              <a:t>tickTime</a:t>
            </a:r>
            <a:r>
              <a:rPr lang="zh-CN" altLang="en-US" sz="2000" b="1" dirty="0">
                <a:latin typeface="Times New Roman" panose="02020603050405020304" pitchFamily="18" charset="0"/>
                <a:ea typeface="华文仿宋" panose="02010600040101010101" pitchFamily="2" charset="-122"/>
              </a:rPr>
              <a:t>是客户端与</a:t>
            </a:r>
            <a:r>
              <a:rPr lang="en-US" altLang="zh-CN" sz="2000" b="1" dirty="0" err="1">
                <a:latin typeface="Times New Roman" panose="02020603050405020304" pitchFamily="18" charset="0"/>
                <a:ea typeface="华文仿宋" panose="02010600040101010101" pitchFamily="2" charset="-122"/>
              </a:rPr>
              <a:t>zk</a:t>
            </a:r>
            <a:r>
              <a:rPr lang="zh-CN" altLang="en-US" sz="2000" b="1" dirty="0">
                <a:latin typeface="Times New Roman" panose="02020603050405020304" pitchFamily="18" charset="0"/>
                <a:ea typeface="华文仿宋" panose="02010600040101010101" pitchFamily="2" charset="-122"/>
              </a:rPr>
              <a:t>服务端的心跳时间，</a:t>
            </a:r>
            <a:r>
              <a:rPr lang="en-US" altLang="zh-CN" sz="2000" b="1" dirty="0">
                <a:latin typeface="Times New Roman" panose="02020603050405020304" pitchFamily="18" charset="0"/>
                <a:ea typeface="华文仿宋" panose="02010600040101010101" pitchFamily="2" charset="-122"/>
              </a:rPr>
              <a:t>2 * </a:t>
            </a:r>
            <a:r>
              <a:rPr lang="en-US" altLang="zh-CN" sz="2000" b="1" dirty="0" err="1">
                <a:latin typeface="Times New Roman" panose="02020603050405020304" pitchFamily="18" charset="0"/>
                <a:ea typeface="华文仿宋" panose="02010600040101010101" pitchFamily="2" charset="-122"/>
              </a:rPr>
              <a:t>tickTime</a:t>
            </a:r>
            <a:r>
              <a:rPr lang="zh-CN" altLang="en-US" sz="2000" b="1" dirty="0">
                <a:latin typeface="Times New Roman" panose="02020603050405020304" pitchFamily="18" charset="0"/>
                <a:ea typeface="华文仿宋" panose="02010600040101010101" pitchFamily="2" charset="-122"/>
              </a:rPr>
              <a:t>是客户端会话的超时时间</a:t>
            </a:r>
            <a:r>
              <a:rPr lang="zh-CN" altLang="en-US" sz="2000" b="1" dirty="0" smtClean="0">
                <a:latin typeface="Times New Roman" panose="02020603050405020304" pitchFamily="18" charset="0"/>
                <a:ea typeface="华文仿宋" panose="02010600040101010101" pitchFamily="2" charset="-122"/>
              </a:rPr>
              <a:t>。</a:t>
            </a:r>
            <a:r>
              <a:rPr lang="en-US" altLang="zh-CN" sz="2000" b="1" dirty="0" err="1">
                <a:latin typeface="Times New Roman" panose="02020603050405020304" pitchFamily="18" charset="0"/>
                <a:ea typeface="华文仿宋" panose="02010600040101010101" pitchFamily="2" charset="-122"/>
              </a:rPr>
              <a:t>tickTime</a:t>
            </a:r>
            <a:r>
              <a:rPr lang="zh-CN" altLang="en-US" sz="2000" b="1" dirty="0">
                <a:latin typeface="Times New Roman" panose="02020603050405020304" pitchFamily="18" charset="0"/>
                <a:ea typeface="华文仿宋" panose="02010600040101010101" pitchFamily="2" charset="-122"/>
              </a:rPr>
              <a:t>的默认值为</a:t>
            </a:r>
            <a:r>
              <a:rPr lang="en-US" altLang="zh-CN" sz="2000" b="1" dirty="0">
                <a:latin typeface="Times New Roman" panose="02020603050405020304" pitchFamily="18" charset="0"/>
                <a:ea typeface="华文仿宋" panose="02010600040101010101" pitchFamily="2" charset="-122"/>
              </a:rPr>
              <a:t>2000</a:t>
            </a:r>
            <a:r>
              <a:rPr lang="zh-CN" altLang="en-US" sz="2000" b="1" dirty="0">
                <a:latin typeface="Times New Roman" panose="02020603050405020304" pitchFamily="18" charset="0"/>
                <a:ea typeface="华文仿宋" panose="02010600040101010101" pitchFamily="2" charset="-122"/>
              </a:rPr>
              <a:t>毫秒，更低的</a:t>
            </a:r>
            <a:r>
              <a:rPr lang="en-US" altLang="zh-CN" sz="2000" b="1" dirty="0" err="1">
                <a:latin typeface="Times New Roman" panose="02020603050405020304" pitchFamily="18" charset="0"/>
                <a:ea typeface="华文仿宋" panose="02010600040101010101" pitchFamily="2" charset="-122"/>
              </a:rPr>
              <a:t>tickTime</a:t>
            </a:r>
            <a:r>
              <a:rPr lang="zh-CN" altLang="en-US" sz="2000" b="1" dirty="0">
                <a:latin typeface="Times New Roman" panose="02020603050405020304" pitchFamily="18" charset="0"/>
                <a:ea typeface="华文仿宋" panose="02010600040101010101" pitchFamily="2" charset="-122"/>
              </a:rPr>
              <a:t>值可以更快地发现超时问题，但也会导致更高的网络流量（心跳消息）和更高的</a:t>
            </a:r>
            <a:r>
              <a:rPr lang="en-US" altLang="zh-CN" sz="2000" b="1" dirty="0">
                <a:latin typeface="Times New Roman" panose="02020603050405020304" pitchFamily="18" charset="0"/>
                <a:ea typeface="华文仿宋" panose="02010600040101010101" pitchFamily="2" charset="-122"/>
              </a:rPr>
              <a:t>CPU</a:t>
            </a:r>
            <a:r>
              <a:rPr lang="zh-CN" altLang="en-US" sz="2000" b="1" dirty="0">
                <a:latin typeface="Times New Roman" panose="02020603050405020304" pitchFamily="18" charset="0"/>
                <a:ea typeface="华文仿宋" panose="02010600040101010101" pitchFamily="2" charset="-122"/>
              </a:rPr>
              <a:t>使用率（会话的跟踪处理）</a:t>
            </a:r>
            <a:r>
              <a:rPr lang="zh-CN" altLang="en-US" sz="2000" b="1" dirty="0" smtClean="0">
                <a:latin typeface="Times New Roman" panose="02020603050405020304" pitchFamily="18" charset="0"/>
                <a:ea typeface="华文仿宋" panose="02010600040101010101" pitchFamily="2" charset="-122"/>
              </a:rPr>
              <a:t>。</a:t>
            </a:r>
            <a:endParaRPr lang="zh-CN" altLang="en-US" sz="2000" b="1" dirty="0">
              <a:latin typeface="Times New Roman" panose="02020603050405020304" pitchFamily="18" charset="0"/>
              <a:ea typeface="华文仿宋" panose="02010600040101010101" pitchFamily="2" charset="-122"/>
            </a:endParaRPr>
          </a:p>
          <a:p>
            <a:pPr marL="457200" indent="-457200">
              <a:spcBef>
                <a:spcPct val="35000"/>
              </a:spcBef>
              <a:buFont typeface="Wingdings" panose="05000000000000000000" pitchFamily="2" charset="2"/>
              <a:buChar char="Ø"/>
            </a:pPr>
            <a:r>
              <a:rPr lang="en-US" altLang="zh-CN" sz="2000" b="1" dirty="0" err="1" smtClean="0">
                <a:latin typeface="Times New Roman" panose="02020603050405020304" pitchFamily="18" charset="0"/>
                <a:ea typeface="华文仿宋" panose="02010600040101010101" pitchFamily="2" charset="-122"/>
              </a:rPr>
              <a:t>clientPort</a:t>
            </a:r>
            <a:r>
              <a:rPr lang="en-US" altLang="zh-CN" sz="2000" b="1" dirty="0" smtClean="0">
                <a:latin typeface="Times New Roman" panose="02020603050405020304" pitchFamily="18" charset="0"/>
                <a:ea typeface="华文仿宋" panose="02010600040101010101" pitchFamily="2" charset="-122"/>
              </a:rPr>
              <a:t>: </a:t>
            </a:r>
            <a:r>
              <a:rPr lang="en-US" altLang="zh-CN" sz="2000" b="1" dirty="0" err="1" smtClean="0">
                <a:latin typeface="Times New Roman" panose="02020603050405020304" pitchFamily="18" charset="0"/>
                <a:ea typeface="华文仿宋" panose="02010600040101010101" pitchFamily="2" charset="-122"/>
              </a:rPr>
              <a:t>zk</a:t>
            </a:r>
            <a:r>
              <a:rPr lang="zh-CN" altLang="en-US" sz="2000" b="1" dirty="0">
                <a:latin typeface="Times New Roman" panose="02020603050405020304" pitchFamily="18" charset="0"/>
                <a:ea typeface="华文仿宋" panose="02010600040101010101" pitchFamily="2" charset="-122"/>
              </a:rPr>
              <a:t>服务进程监听的</a:t>
            </a:r>
            <a:r>
              <a:rPr lang="en-US" altLang="zh-CN" sz="2000" b="1" dirty="0">
                <a:latin typeface="Times New Roman" panose="02020603050405020304" pitchFamily="18" charset="0"/>
                <a:ea typeface="华文仿宋" panose="02010600040101010101" pitchFamily="2" charset="-122"/>
              </a:rPr>
              <a:t>TCP</a:t>
            </a:r>
            <a:r>
              <a:rPr lang="zh-CN" altLang="en-US" sz="2000" b="1" dirty="0">
                <a:latin typeface="Times New Roman" panose="02020603050405020304" pitchFamily="18" charset="0"/>
                <a:ea typeface="华文仿宋" panose="02010600040101010101" pitchFamily="2" charset="-122"/>
              </a:rPr>
              <a:t>端口，默认情况下，服务端会监听</a:t>
            </a:r>
            <a:r>
              <a:rPr lang="en-US" altLang="zh-CN" sz="2000" b="1" dirty="0">
                <a:latin typeface="Times New Roman" panose="02020603050405020304" pitchFamily="18" charset="0"/>
                <a:ea typeface="华文仿宋" panose="02010600040101010101" pitchFamily="2" charset="-122"/>
              </a:rPr>
              <a:t>2181</a:t>
            </a:r>
            <a:r>
              <a:rPr lang="zh-CN" altLang="en-US" sz="2000" b="1" dirty="0">
                <a:latin typeface="Times New Roman" panose="02020603050405020304" pitchFamily="18" charset="0"/>
                <a:ea typeface="华文仿宋" panose="02010600040101010101" pitchFamily="2" charset="-122"/>
              </a:rPr>
              <a:t>端口。</a:t>
            </a:r>
          </a:p>
          <a:p>
            <a:pPr marL="457200" indent="-457200">
              <a:spcBef>
                <a:spcPct val="35000"/>
              </a:spcBef>
              <a:buFont typeface="Wingdings" panose="05000000000000000000" pitchFamily="2" charset="2"/>
              <a:buChar char="Ø"/>
            </a:pPr>
            <a:r>
              <a:rPr lang="en-US" altLang="zh-CN" sz="2000" b="1" dirty="0" err="1" smtClean="0">
                <a:latin typeface="Times New Roman" panose="02020603050405020304" pitchFamily="18" charset="0"/>
                <a:ea typeface="华文仿宋" panose="02010600040101010101" pitchFamily="2" charset="-122"/>
              </a:rPr>
              <a:t>dataDir</a:t>
            </a:r>
            <a:r>
              <a:rPr lang="en-US" altLang="zh-CN" sz="2000" b="1" dirty="0" smtClean="0">
                <a:latin typeface="Times New Roman" panose="02020603050405020304" pitchFamily="18" charset="0"/>
                <a:ea typeface="华文仿宋" panose="02010600040101010101" pitchFamily="2" charset="-122"/>
              </a:rPr>
              <a:t>:</a:t>
            </a:r>
            <a:r>
              <a:rPr lang="zh-CN" altLang="en-US" sz="2000" b="1" dirty="0" smtClean="0">
                <a:latin typeface="Times New Roman" panose="02020603050405020304" pitchFamily="18" charset="0"/>
                <a:ea typeface="华文仿宋" panose="02010600040101010101" pitchFamily="2" charset="-122"/>
              </a:rPr>
              <a:t>无</a:t>
            </a:r>
            <a:r>
              <a:rPr lang="zh-CN" altLang="en-US" sz="2000" b="1" dirty="0">
                <a:latin typeface="Times New Roman" panose="02020603050405020304" pitchFamily="18" charset="0"/>
                <a:ea typeface="华文仿宋" panose="02010600040101010101" pitchFamily="2" charset="-122"/>
              </a:rPr>
              <a:t>默认配置，必须配置，用于配置存储快照文件的目录。如果没有配置</a:t>
            </a:r>
            <a:r>
              <a:rPr lang="en-US" altLang="zh-CN" sz="2000" b="1" dirty="0" err="1">
                <a:latin typeface="Times New Roman" panose="02020603050405020304" pitchFamily="18" charset="0"/>
                <a:ea typeface="华文仿宋" panose="02010600040101010101" pitchFamily="2" charset="-122"/>
              </a:rPr>
              <a:t>dataLogDir</a:t>
            </a:r>
            <a:r>
              <a:rPr lang="zh-CN" altLang="en-US" sz="2000" b="1" dirty="0">
                <a:latin typeface="Times New Roman" panose="02020603050405020304" pitchFamily="18" charset="0"/>
                <a:ea typeface="华文仿宋" panose="02010600040101010101" pitchFamily="2" charset="-122"/>
              </a:rPr>
              <a:t>，那么事务日志也会存储在此目录。</a:t>
            </a:r>
            <a:endParaRPr lang="en-US" altLang="zh-CN" sz="2000" b="1" dirty="0">
              <a:latin typeface="Times New Roman" panose="02020603050405020304" pitchFamily="18" charset="0"/>
              <a:ea typeface="华文仿宋" panose="02010600040101010101" pitchFamily="2" charset="-122"/>
            </a:endParaRPr>
          </a:p>
          <a:p>
            <a:pPr marL="457200" indent="-457200">
              <a:spcBef>
                <a:spcPct val="35000"/>
              </a:spcBef>
              <a:buFont typeface="Wingdings" panose="05000000000000000000" pitchFamily="2" charset="2"/>
              <a:buChar char="Ø"/>
            </a:pPr>
            <a:r>
              <a:rPr lang="zh-CN" altLang="en-US" sz="2000" b="1" dirty="0">
                <a:latin typeface="Times New Roman" panose="02020603050405020304" pitchFamily="18" charset="0"/>
                <a:ea typeface="华文仿宋" panose="02010600040101010101" pitchFamily="2" charset="-122"/>
              </a:rPr>
              <a:t>启动</a:t>
            </a:r>
            <a:r>
              <a:rPr lang="en-US" altLang="zh-CN" sz="2000" b="1" dirty="0" err="1">
                <a:latin typeface="Times New Roman" panose="02020603050405020304" pitchFamily="18" charset="0"/>
                <a:ea typeface="华文仿宋" panose="02010600040101010101" pitchFamily="2" charset="-122"/>
              </a:rPr>
              <a:t>ZooKeeper</a:t>
            </a:r>
            <a:r>
              <a:rPr lang="zh-CN" altLang="en-US" sz="2000" b="1" dirty="0">
                <a:latin typeface="Times New Roman" panose="02020603050405020304" pitchFamily="18" charset="0"/>
                <a:ea typeface="华文仿宋" panose="02010600040101010101" pitchFamily="2" charset="-122"/>
              </a:rPr>
              <a:t>的</a:t>
            </a:r>
            <a:r>
              <a:rPr lang="en-US" altLang="zh-CN" sz="2000" b="1" dirty="0">
                <a:latin typeface="Times New Roman" panose="02020603050405020304" pitchFamily="18" charset="0"/>
                <a:ea typeface="华文仿宋" panose="02010600040101010101" pitchFamily="2" charset="-122"/>
              </a:rPr>
              <a:t>Server</a:t>
            </a:r>
            <a:r>
              <a:rPr lang="zh-CN" altLang="en-US" sz="2000" b="1" dirty="0">
                <a:latin typeface="Times New Roman" panose="02020603050405020304" pitchFamily="18" charset="0"/>
                <a:ea typeface="华文仿宋" panose="02010600040101010101" pitchFamily="2" charset="-122"/>
              </a:rPr>
              <a:t>：</a:t>
            </a:r>
            <a:r>
              <a:rPr lang="en-US" altLang="zh-CN" sz="2000" b="1" dirty="0" err="1">
                <a:latin typeface="Times New Roman" panose="02020603050405020304" pitchFamily="18" charset="0"/>
                <a:ea typeface="华文仿宋" panose="02010600040101010101" pitchFamily="2" charset="-122"/>
              </a:rPr>
              <a:t>sh</a:t>
            </a:r>
            <a:r>
              <a:rPr lang="en-US" altLang="zh-CN" sz="2000" b="1" dirty="0">
                <a:latin typeface="Times New Roman" panose="02020603050405020304" pitchFamily="18" charset="0"/>
                <a:ea typeface="华文仿宋" panose="02010600040101010101" pitchFamily="2" charset="-122"/>
              </a:rPr>
              <a:t> bin/zkServer.sh start, </a:t>
            </a:r>
            <a:r>
              <a:rPr lang="zh-CN" altLang="en-US" sz="2000" b="1" dirty="0">
                <a:latin typeface="Times New Roman" panose="02020603050405020304" pitchFamily="18" charset="0"/>
                <a:ea typeface="华文仿宋" panose="02010600040101010101" pitchFamily="2" charset="-122"/>
              </a:rPr>
              <a:t>如果想要关闭，输入：</a:t>
            </a:r>
            <a:r>
              <a:rPr lang="en-US" altLang="zh-CN" sz="2000" b="1" dirty="0">
                <a:latin typeface="Times New Roman" panose="02020603050405020304" pitchFamily="18" charset="0"/>
                <a:ea typeface="华文仿宋" panose="02010600040101010101" pitchFamily="2" charset="-122"/>
              </a:rPr>
              <a:t>zkServer.sh stop</a:t>
            </a:r>
            <a:endParaRPr lang="en-US" altLang="zh-CN" sz="2000" b="1" dirty="0" smtClean="0">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973500430"/>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479</TotalTime>
  <Words>6405</Words>
  <Application>Microsoft Office PowerPoint</Application>
  <PresentationFormat>宽屏</PresentationFormat>
  <Paragraphs>560</Paragraphs>
  <Slides>42</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54" baseType="lpstr">
      <vt:lpstr>Lucida Grande</vt:lpstr>
      <vt:lpstr>MS PGothic</vt:lpstr>
      <vt:lpstr>仿宋</vt:lpstr>
      <vt:lpstr>华文仿宋</vt:lpstr>
      <vt:lpstr>宋体</vt:lpstr>
      <vt:lpstr>Arial</vt:lpstr>
      <vt:lpstr>Calibri</vt:lpstr>
      <vt:lpstr>Calibri Light</vt:lpstr>
      <vt:lpstr>Times New Roman</vt:lpstr>
      <vt:lpstr>Wingdings</vt:lpstr>
      <vt:lpstr>Office 主题</vt:lpstr>
      <vt:lpstr>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lenovo</cp:lastModifiedBy>
  <cp:revision>190</cp:revision>
  <dcterms:created xsi:type="dcterms:W3CDTF">2018-01-27T02:13:00Z</dcterms:created>
  <dcterms:modified xsi:type="dcterms:W3CDTF">2018-03-27T11:02:09Z</dcterms:modified>
</cp:coreProperties>
</file>