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98" r:id="rId8"/>
    <p:sldId id="299" r:id="rId9"/>
    <p:sldId id="300" r:id="rId10"/>
    <p:sldId id="301" r:id="rId11"/>
    <p:sldId id="302" r:id="rId12"/>
    <p:sldId id="262"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307" r:id="rId33"/>
    <p:sldId id="308" r:id="rId34"/>
    <p:sldId id="309" r:id="rId35"/>
    <p:sldId id="310" r:id="rId36"/>
    <p:sldId id="283" r:id="rId37"/>
    <p:sldId id="287" r:id="rId38"/>
    <p:sldId id="288" r:id="rId39"/>
    <p:sldId id="289" r:id="rId40"/>
    <p:sldId id="290" r:id="rId41"/>
    <p:sldId id="291" r:id="rId42"/>
    <p:sldId id="292" r:id="rId43"/>
    <p:sldId id="293" r:id="rId44"/>
    <p:sldId id="294" r:id="rId45"/>
    <p:sldId id="295" r:id="rId46"/>
    <p:sldId id="296" r:id="rId47"/>
    <p:sldId id="297" r:id="rId48"/>
    <p:sldId id="303" r:id="rId49"/>
    <p:sldId id="304" r:id="rId50"/>
    <p:sldId id="305" r:id="rId51"/>
    <p:sldId id="286" r:id="rId52"/>
    <p:sldId id="284" r:id="rId53"/>
    <p:sldId id="285"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9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896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gif"/><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__1.docx"/></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gif"/><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8224321" y="5999559"/>
            <a:ext cx="3493008"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http://zookeeper.apache.org/</a:t>
            </a: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8" name="Picture 3" descr="hadoop-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4321" y="436563"/>
            <a:ext cx="3219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3"/>
          <p:cNvGrpSpPr>
            <a:grpSpLocks/>
          </p:cNvGrpSpPr>
          <p:nvPr/>
        </p:nvGrpSpPr>
        <p:grpSpPr bwMode="auto">
          <a:xfrm>
            <a:off x="775135" y="2468880"/>
            <a:ext cx="10668635" cy="1883664"/>
            <a:chOff x="194732" y="2415115"/>
            <a:chExt cx="9805416" cy="1891649"/>
          </a:xfrm>
        </p:grpSpPr>
        <p:pic>
          <p:nvPicPr>
            <p:cNvPr id="14" name="Picture 4" descr="zookeeper_small.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415115"/>
              <a:ext cx="859971"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2"/>
            <p:cNvSpPr txBox="1">
              <a:spLocks/>
            </p:cNvSpPr>
            <p:nvPr/>
          </p:nvSpPr>
          <p:spPr bwMode="auto">
            <a:xfrm>
              <a:off x="194732" y="3179615"/>
              <a:ext cx="9805416" cy="1127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914400"/>
              <a:r>
                <a:rPr lang="en-US" altLang="zh-CN" sz="5200" b="1" i="1" dirty="0">
                  <a:latin typeface="Lucida Grande" charset="0"/>
                </a:rPr>
                <a:t>Apache </a:t>
              </a:r>
              <a:r>
                <a:rPr lang="en-US" altLang="zh-CN" sz="5200" b="1" i="1" dirty="0" err="1">
                  <a:latin typeface="Lucida Grande" charset="0"/>
                </a:rPr>
                <a:t>ZooKeeper</a:t>
              </a:r>
              <a:endParaRPr lang="en-US" altLang="zh-CN" sz="5200" b="1" dirty="0">
                <a:latin typeface="Lucida Grande" charset="0"/>
              </a:endParaRPr>
            </a:p>
          </p:txBody>
        </p:sp>
      </p:grpSp>
      <p:pic>
        <p:nvPicPr>
          <p:cNvPr id="2" name="图片 1"/>
          <p:cNvPicPr>
            <a:picLocks noChangeAspect="1"/>
          </p:cNvPicPr>
          <p:nvPr/>
        </p:nvPicPr>
        <p:blipFill>
          <a:blip r:embed="rId5"/>
          <a:stretch>
            <a:fillRect/>
          </a:stretch>
        </p:blipFill>
        <p:spPr>
          <a:xfrm>
            <a:off x="5783469" y="1600200"/>
            <a:ext cx="2901391" cy="694944"/>
          </a:xfrm>
          <a:prstGeom prst="rect">
            <a:avLst/>
          </a:prstGeom>
        </p:spPr>
      </p:pic>
      <p:pic>
        <p:nvPicPr>
          <p:cNvPr id="19" name="Picture 4" descr="yahoo_373x83.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1001" y="436564"/>
            <a:ext cx="2673680" cy="54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4700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分布式系统概论</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-CAP</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理论</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10" name="椭圆 9"/>
          <p:cNvSpPr/>
          <p:nvPr/>
        </p:nvSpPr>
        <p:spPr>
          <a:xfrm>
            <a:off x="1099213" y="2655209"/>
            <a:ext cx="1368425" cy="1296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一致性</a:t>
            </a:r>
          </a:p>
        </p:txBody>
      </p:sp>
      <p:sp>
        <p:nvSpPr>
          <p:cNvPr id="11" name="波形 10"/>
          <p:cNvSpPr/>
          <p:nvPr/>
        </p:nvSpPr>
        <p:spPr>
          <a:xfrm>
            <a:off x="2282394" y="1811099"/>
            <a:ext cx="1503362" cy="1090613"/>
          </a:xfrm>
          <a:prstGeom prst="wave">
            <a:avLst/>
          </a:prstGeom>
          <a:solidFill>
            <a:schemeClr val="bg1">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kumimoji="1" lang="zh-CN" altLang="en-US" sz="1200" dirty="0" smtClean="0">
                <a:solidFill>
                  <a:srgbClr val="FFFFFF"/>
                </a:solidFill>
                <a:latin typeface="Franklin Gothic Book" panose="020B0503020102020204" pitchFamily="34" charset="0"/>
                <a:ea typeface="黑体" panose="02010609060101010101" pitchFamily="49" charset="-122"/>
              </a:rPr>
              <a:t>数据状态的变更对所有使用方是一致的</a:t>
            </a:r>
          </a:p>
        </p:txBody>
      </p:sp>
      <p:sp>
        <p:nvSpPr>
          <p:cNvPr id="12" name="椭圆 11"/>
          <p:cNvSpPr/>
          <p:nvPr/>
        </p:nvSpPr>
        <p:spPr>
          <a:xfrm>
            <a:off x="6557994" y="1857270"/>
            <a:ext cx="1368425"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可用性</a:t>
            </a:r>
          </a:p>
        </p:txBody>
      </p:sp>
      <p:sp>
        <p:nvSpPr>
          <p:cNvPr id="13" name="波形 12"/>
          <p:cNvSpPr/>
          <p:nvPr/>
        </p:nvSpPr>
        <p:spPr>
          <a:xfrm>
            <a:off x="7790746" y="1280264"/>
            <a:ext cx="1439862" cy="884237"/>
          </a:xfrm>
          <a:prstGeom prst="wave">
            <a:avLst/>
          </a:prstGeom>
          <a:solidFill>
            <a:schemeClr val="bg1">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kumimoji="1" lang="zh-CN" altLang="en-US" sz="1200" dirty="0" smtClean="0">
                <a:solidFill>
                  <a:srgbClr val="FFFFFF"/>
                </a:solidFill>
                <a:latin typeface="Franklin Gothic Book" panose="020B0503020102020204" pitchFamily="34" charset="0"/>
                <a:ea typeface="黑体" panose="02010609060101010101" pitchFamily="49" charset="-122"/>
              </a:rPr>
              <a:t>系统总是能正常和及时的返回结果</a:t>
            </a:r>
          </a:p>
        </p:txBody>
      </p:sp>
      <p:sp>
        <p:nvSpPr>
          <p:cNvPr id="14" name="椭圆 13"/>
          <p:cNvSpPr/>
          <p:nvPr/>
        </p:nvSpPr>
        <p:spPr>
          <a:xfrm>
            <a:off x="4617449" y="4683167"/>
            <a:ext cx="1366837"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kumimoji="1" lang="zh-CN" altLang="en-US" dirty="0" smtClean="0">
                <a:solidFill>
                  <a:srgbClr val="FFFFFF"/>
                </a:solidFill>
                <a:latin typeface="Franklin Gothic Book" panose="020B0503020102020204" pitchFamily="34" charset="0"/>
                <a:ea typeface="黑体" panose="02010609060101010101" pitchFamily="49" charset="-122"/>
              </a:rPr>
              <a:t>分区容错性</a:t>
            </a:r>
          </a:p>
        </p:txBody>
      </p:sp>
      <p:sp>
        <p:nvSpPr>
          <p:cNvPr id="15" name="波形 14"/>
          <p:cNvSpPr/>
          <p:nvPr/>
        </p:nvSpPr>
        <p:spPr>
          <a:xfrm>
            <a:off x="5725567" y="4009762"/>
            <a:ext cx="1441450" cy="884237"/>
          </a:xfrm>
          <a:prstGeom prst="wave">
            <a:avLst/>
          </a:prstGeom>
          <a:solidFill>
            <a:schemeClr val="bg1">
              <a:lumMod val="7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kumimoji="1" lang="zh-CN" altLang="en-US" sz="1200" dirty="0" smtClean="0">
                <a:solidFill>
                  <a:srgbClr val="FFFFFF"/>
                </a:solidFill>
                <a:latin typeface="Franklin Gothic Book" panose="020B0503020102020204" pitchFamily="34" charset="0"/>
                <a:ea typeface="黑体" panose="02010609060101010101" pitchFamily="49" charset="-122"/>
              </a:rPr>
              <a:t>容错也是有限度的</a:t>
            </a:r>
          </a:p>
        </p:txBody>
      </p:sp>
    </p:spTree>
    <p:extLst>
      <p:ext uri="{BB962C8B-B14F-4D97-AF65-F5344CB8AC3E}">
        <p14:creationId xmlns:p14="http://schemas.microsoft.com/office/powerpoint/2010/main" val="62324229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分布式系统概论</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一致性算法比较</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16" name="TextBox 50"/>
          <p:cNvSpPr txBox="1"/>
          <p:nvPr/>
        </p:nvSpPr>
        <p:spPr>
          <a:xfrm>
            <a:off x="491498" y="2136998"/>
            <a:ext cx="10747750" cy="2268313"/>
          </a:xfrm>
          <a:prstGeom prst="rect">
            <a:avLst/>
          </a:prstGeom>
          <a:noFill/>
        </p:spPr>
        <p:txBody>
          <a:bodyPr wrap="square" rtlCol="0">
            <a:spAutoFit/>
          </a:bodyPr>
          <a:lstStyle/>
          <a:p>
            <a:pPr marL="571500" indent="-571500">
              <a:spcBef>
                <a:spcPct val="35000"/>
              </a:spcBef>
              <a:buFont typeface="Wingdings" panose="05000000000000000000" pitchFamily="2" charset="2"/>
              <a:buChar char="Ø"/>
            </a:pPr>
            <a:r>
              <a:rPr lang="en-US" altLang="zh-CN" sz="2800" b="1" dirty="0" err="1" smtClean="0">
                <a:latin typeface="Times New Roman" panose="02020603050405020304" pitchFamily="18" charset="0"/>
                <a:ea typeface="华文仿宋" panose="02010600040101010101" pitchFamily="2" charset="-122"/>
              </a:rPr>
              <a:t>Paxos</a:t>
            </a:r>
            <a:endParaRPr lang="zh-CN" altLang="en-US" sz="2800" b="1" dirty="0" smtClean="0">
              <a:latin typeface="Times New Roman" panose="02020603050405020304" pitchFamily="18" charset="0"/>
              <a:ea typeface="华文仿宋" panose="02010600040101010101" pitchFamily="2" charset="-122"/>
            </a:endParaRPr>
          </a:p>
          <a:p>
            <a:pPr marL="571500" indent="-571500">
              <a:spcBef>
                <a:spcPct val="35000"/>
              </a:spcBef>
              <a:buFont typeface="Wingdings" panose="05000000000000000000" pitchFamily="2" charset="2"/>
              <a:buChar char="Ø"/>
            </a:pPr>
            <a:r>
              <a:rPr lang="en-US" altLang="zh-CN" sz="2800" b="1" dirty="0" err="1" smtClean="0">
                <a:latin typeface="Times New Roman" panose="02020603050405020304" pitchFamily="18" charset="0"/>
                <a:ea typeface="华文仿宋" panose="02010600040101010101" pitchFamily="2" charset="-122"/>
              </a:rPr>
              <a:t>Zab</a:t>
            </a:r>
            <a:endParaRPr lang="zh-CN" altLang="en-US" sz="2800" b="1" dirty="0" smtClean="0">
              <a:latin typeface="Times New Roman" panose="02020603050405020304" pitchFamily="18" charset="0"/>
              <a:ea typeface="华文仿宋" panose="02010600040101010101" pitchFamily="2" charset="-122"/>
            </a:endParaRPr>
          </a:p>
          <a:p>
            <a:pPr marL="571500" indent="-571500">
              <a:spcBef>
                <a:spcPct val="35000"/>
              </a:spcBef>
              <a:buFont typeface="Wingdings" panose="05000000000000000000" pitchFamily="2" charset="2"/>
              <a:buChar char="Ø"/>
            </a:pPr>
            <a:r>
              <a:rPr lang="en-US" altLang="zh-CN" sz="2800" b="1" dirty="0" smtClean="0">
                <a:latin typeface="Times New Roman" panose="02020603050405020304" pitchFamily="18" charset="0"/>
                <a:ea typeface="华文仿宋" panose="02010600040101010101" pitchFamily="2" charset="-122"/>
              </a:rPr>
              <a:t>Raft</a:t>
            </a:r>
            <a:endParaRPr lang="zh-CN" altLang="en-US" sz="2800" b="1" dirty="0" smtClean="0">
              <a:latin typeface="Times New Roman" panose="02020603050405020304" pitchFamily="18" charset="0"/>
              <a:ea typeface="华文仿宋" panose="02010600040101010101" pitchFamily="2" charset="-122"/>
            </a:endParaRPr>
          </a:p>
          <a:p>
            <a:pPr marL="571500" indent="-571500">
              <a:spcBef>
                <a:spcPct val="35000"/>
              </a:spcBef>
              <a:buFont typeface="Wingdings" panose="05000000000000000000" pitchFamily="2" charset="2"/>
              <a:buChar char="Ø"/>
            </a:pPr>
            <a:r>
              <a:rPr lang="en-US" altLang="zh-CN" sz="2800" b="1" dirty="0" smtClean="0">
                <a:latin typeface="Times New Roman" panose="02020603050405020304" pitchFamily="18" charset="0"/>
                <a:ea typeface="华文仿宋" panose="02010600040101010101" pitchFamily="2" charset="-122"/>
              </a:rPr>
              <a:t>Gossip</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28594831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The </a:t>
            </a:r>
            <a:r>
              <a:rPr lang="en-US" sz="2800" b="1" dirty="0">
                <a:solidFill>
                  <a:srgbClr val="7030A0"/>
                </a:solidFill>
                <a:latin typeface="仿宋" panose="02010609060101010101" pitchFamily="49" charset="-122"/>
                <a:ea typeface="仿宋" panose="02010609060101010101" pitchFamily="49" charset="-122"/>
                <a:cs typeface="+mn-ea"/>
                <a:sym typeface="+mn-lt"/>
              </a:rPr>
              <a:t>characteristics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2136998"/>
            <a:ext cx="5995757" cy="285001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是简单的</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是富有表现力的</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具有高可用性</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采用松耦合交互方式</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是一个资源库</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52383050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Installation and configuration of Zookeeper (single mode)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53970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下载</a:t>
            </a:r>
            <a:r>
              <a:rPr lang="en-US" altLang="zh-CN" sz="2000" b="1" dirty="0" err="1">
                <a:latin typeface="Times New Roman" panose="02020603050405020304" pitchFamily="18" charset="0"/>
                <a:ea typeface="华文仿宋" panose="02010600040101010101" pitchFamily="2" charset="-122"/>
              </a:rPr>
              <a:t>ZooKeeper</a:t>
            </a:r>
            <a:r>
              <a:rPr lang="zh-CN" altLang="en-US" sz="2000" b="1" dirty="0" smtClean="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 http://mirror.bit.edu.cn/apache/zookeeper/zookeeper-3.4.11/</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解压：</a:t>
            </a:r>
            <a:r>
              <a:rPr lang="en-US" altLang="zh-CN" sz="2000" b="1" dirty="0">
                <a:latin typeface="Times New Roman" panose="02020603050405020304" pitchFamily="18" charset="0"/>
                <a:ea typeface="华文仿宋" panose="02010600040101010101" pitchFamily="2" charset="-122"/>
              </a:rPr>
              <a:t>tar </a:t>
            </a:r>
            <a:r>
              <a:rPr lang="en-US" altLang="zh-CN" sz="2000" b="1" dirty="0" smtClean="0">
                <a:latin typeface="Times New Roman" panose="02020603050405020304" pitchFamily="18" charset="0"/>
                <a:ea typeface="华文仿宋" panose="02010600040101010101" pitchFamily="2" charset="-122"/>
              </a:rPr>
              <a:t>-</a:t>
            </a:r>
            <a:r>
              <a:rPr lang="en-US" altLang="zh-CN" sz="2000" b="1" dirty="0" err="1" smtClean="0">
                <a:latin typeface="Times New Roman" panose="02020603050405020304" pitchFamily="18" charset="0"/>
                <a:ea typeface="华文仿宋" panose="02010600040101010101" pitchFamily="2" charset="-122"/>
              </a:rPr>
              <a:t>xvzf</a:t>
            </a:r>
            <a:r>
              <a:rPr lang="en-US" altLang="zh-CN" sz="2000" b="1" dirty="0" smtClean="0">
                <a:latin typeface="Times New Roman" panose="02020603050405020304" pitchFamily="18" charset="0"/>
                <a:ea typeface="华文仿宋" panose="02010600040101010101" pitchFamily="2" charset="-122"/>
              </a:rPr>
              <a:t> zookeeper-3.4.11.tar.gz</a:t>
            </a:r>
            <a:endParaRPr lang="en-US" altLang="zh-CN"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000" b="1" dirty="0" err="1">
                <a:latin typeface="Times New Roman" panose="02020603050405020304" pitchFamily="18" charset="0"/>
                <a:ea typeface="华文仿宋" panose="02010600040101010101" pitchFamily="2" charset="-122"/>
              </a:rPr>
              <a:t>conf</a:t>
            </a:r>
            <a:r>
              <a:rPr lang="zh-CN" altLang="en-US" sz="2000" b="1" dirty="0">
                <a:latin typeface="Times New Roman" panose="02020603050405020304" pitchFamily="18" charset="0"/>
                <a:ea typeface="华文仿宋" panose="02010600040101010101" pitchFamily="2" charset="-122"/>
              </a:rPr>
              <a:t>目录下提供了配置的样例</a:t>
            </a:r>
            <a:r>
              <a:rPr lang="en-US" altLang="zh-CN" sz="2000" b="1" dirty="0" err="1">
                <a:latin typeface="Times New Roman" panose="02020603050405020304" pitchFamily="18" charset="0"/>
                <a:ea typeface="华文仿宋" panose="02010600040101010101" pitchFamily="2" charset="-122"/>
              </a:rPr>
              <a:t>zoo_sample.cfg</a:t>
            </a:r>
            <a:r>
              <a:rPr lang="zh-CN" altLang="en-US" sz="2000" b="1" dirty="0">
                <a:latin typeface="Times New Roman" panose="02020603050405020304" pitchFamily="18" charset="0"/>
                <a:ea typeface="华文仿宋" panose="02010600040101010101" pitchFamily="2" charset="-122"/>
              </a:rPr>
              <a:t>，要将</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运行起来，需要将其名称修改为</a:t>
            </a:r>
            <a:r>
              <a:rPr lang="en-US" altLang="zh-CN" sz="2000" b="1" dirty="0" err="1">
                <a:latin typeface="Times New Roman" panose="02020603050405020304" pitchFamily="18" charset="0"/>
                <a:ea typeface="华文仿宋" panose="02010600040101010101" pitchFamily="2" charset="-122"/>
              </a:rPr>
              <a:t>zoo.cfg</a:t>
            </a:r>
            <a:r>
              <a:rPr lang="zh-CN" altLang="en-US" sz="20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打开</a:t>
            </a:r>
            <a:r>
              <a:rPr lang="en-US" altLang="zh-CN" sz="2000" b="1" dirty="0" err="1">
                <a:latin typeface="Times New Roman" panose="02020603050405020304" pitchFamily="18" charset="0"/>
                <a:ea typeface="华文仿宋" panose="02010600040101010101" pitchFamily="2" charset="-122"/>
              </a:rPr>
              <a:t>zoo.cfg</a:t>
            </a:r>
            <a:r>
              <a:rPr lang="zh-CN" altLang="en-US" sz="2000" b="1" dirty="0">
                <a:latin typeface="Times New Roman" panose="02020603050405020304" pitchFamily="18" charset="0"/>
                <a:ea typeface="华文仿宋" panose="02010600040101010101" pitchFamily="2" charset="-122"/>
              </a:rPr>
              <a:t>，可以看到默认的一些</a:t>
            </a:r>
            <a:r>
              <a:rPr lang="zh-CN" altLang="en-US" sz="2000" b="1" dirty="0" smtClean="0">
                <a:latin typeface="Times New Roman" panose="02020603050405020304" pitchFamily="18" charset="0"/>
                <a:ea typeface="华文仿宋" panose="02010600040101010101" pitchFamily="2" charset="-122"/>
              </a:rPr>
              <a:t>配置</a:t>
            </a: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tickTime</a:t>
            </a:r>
            <a:r>
              <a:rPr lang="en-US" altLang="zh-CN" sz="2000" b="1" dirty="0">
                <a:latin typeface="Times New Roman" panose="02020603050405020304" pitchFamily="18" charset="0"/>
                <a:ea typeface="华文仿宋" panose="02010600040101010101" pitchFamily="2" charset="-122"/>
              </a:rPr>
              <a:t>:</a:t>
            </a:r>
            <a:r>
              <a:rPr lang="zh-CN" altLang="en-US" sz="2000" b="1" dirty="0" smtClean="0">
                <a:latin typeface="Times New Roman" panose="02020603050405020304" pitchFamily="18" charset="0"/>
                <a:ea typeface="华文仿宋" panose="02010600040101010101" pitchFamily="2" charset="-122"/>
              </a:rPr>
              <a:t>时</a:t>
            </a:r>
            <a:r>
              <a:rPr lang="zh-CN" altLang="en-US" sz="2000" b="1" dirty="0">
                <a:latin typeface="Times New Roman" panose="02020603050405020304" pitchFamily="18" charset="0"/>
                <a:ea typeface="华文仿宋" panose="02010600040101010101" pitchFamily="2" charset="-122"/>
              </a:rPr>
              <a:t>长单位为毫秒，为</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使用的基本时间度量单位。例如，</a:t>
            </a:r>
            <a:r>
              <a:rPr lang="en-US" altLang="zh-CN" sz="2000" b="1" dirty="0">
                <a:latin typeface="Times New Roman" panose="02020603050405020304" pitchFamily="18" charset="0"/>
                <a:ea typeface="华文仿宋" panose="02010600040101010101" pitchFamily="2" charset="-122"/>
              </a:rPr>
              <a:t>1 * </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是客户端与</a:t>
            </a:r>
            <a:r>
              <a:rPr lang="en-US" altLang="zh-CN" sz="2000" b="1" dirty="0" err="1">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服务端的心跳时间，</a:t>
            </a:r>
            <a:r>
              <a:rPr lang="en-US" altLang="zh-CN" sz="2000" b="1" dirty="0">
                <a:latin typeface="Times New Roman" panose="02020603050405020304" pitchFamily="18" charset="0"/>
                <a:ea typeface="华文仿宋" panose="02010600040101010101" pitchFamily="2" charset="-122"/>
              </a:rPr>
              <a:t>2 * </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是客户端会话的超时时间</a:t>
            </a:r>
            <a:r>
              <a:rPr lang="zh-CN" altLang="en-US" sz="2000" b="1" dirty="0" smtClean="0">
                <a:latin typeface="Times New Roman" panose="02020603050405020304" pitchFamily="18" charset="0"/>
                <a:ea typeface="华文仿宋" panose="02010600040101010101" pitchFamily="2" charset="-122"/>
              </a:rPr>
              <a:t>。</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的默认值为</a:t>
            </a:r>
            <a:r>
              <a:rPr lang="en-US" altLang="zh-CN" sz="2000" b="1" dirty="0">
                <a:latin typeface="Times New Roman" panose="02020603050405020304" pitchFamily="18" charset="0"/>
                <a:ea typeface="华文仿宋" panose="02010600040101010101" pitchFamily="2" charset="-122"/>
              </a:rPr>
              <a:t>2000</a:t>
            </a:r>
            <a:r>
              <a:rPr lang="zh-CN" altLang="en-US" sz="2000" b="1" dirty="0">
                <a:latin typeface="Times New Roman" panose="02020603050405020304" pitchFamily="18" charset="0"/>
                <a:ea typeface="华文仿宋" panose="02010600040101010101" pitchFamily="2" charset="-122"/>
              </a:rPr>
              <a:t>毫秒，更低的</a:t>
            </a:r>
            <a:r>
              <a:rPr lang="en-US" altLang="zh-CN" sz="2000" b="1" dirty="0" err="1">
                <a:latin typeface="Times New Roman" panose="02020603050405020304" pitchFamily="18" charset="0"/>
                <a:ea typeface="华文仿宋" panose="02010600040101010101" pitchFamily="2" charset="-122"/>
              </a:rPr>
              <a:t>tickTime</a:t>
            </a:r>
            <a:r>
              <a:rPr lang="zh-CN" altLang="en-US" sz="2000" b="1" dirty="0">
                <a:latin typeface="Times New Roman" panose="02020603050405020304" pitchFamily="18" charset="0"/>
                <a:ea typeface="华文仿宋" panose="02010600040101010101" pitchFamily="2" charset="-122"/>
              </a:rPr>
              <a:t>值可以更快地发现超时问题，但也会导致更高的网络流量（心跳消息）和更高的</a:t>
            </a:r>
            <a:r>
              <a:rPr lang="en-US" altLang="zh-CN" sz="2000" b="1" dirty="0">
                <a:latin typeface="Times New Roman" panose="02020603050405020304" pitchFamily="18" charset="0"/>
                <a:ea typeface="华文仿宋" panose="02010600040101010101" pitchFamily="2" charset="-122"/>
              </a:rPr>
              <a:t>CPU</a:t>
            </a:r>
            <a:r>
              <a:rPr lang="zh-CN" altLang="en-US" sz="2000" b="1" dirty="0">
                <a:latin typeface="Times New Roman" panose="02020603050405020304" pitchFamily="18" charset="0"/>
                <a:ea typeface="华文仿宋" panose="02010600040101010101" pitchFamily="2" charset="-122"/>
              </a:rPr>
              <a:t>使用率（会话的跟踪处理）</a:t>
            </a:r>
            <a:r>
              <a:rPr lang="zh-CN" altLang="en-US" sz="2000" b="1" dirty="0" smtClean="0">
                <a:latin typeface="Times New Roman" panose="02020603050405020304" pitchFamily="18" charset="0"/>
                <a:ea typeface="华文仿宋" panose="02010600040101010101" pitchFamily="2" charset="-122"/>
              </a:rPr>
              <a:t>。</a:t>
            </a:r>
            <a:endParaRPr lang="zh-CN" altLang="en-US"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clientPort</a:t>
            </a:r>
            <a:r>
              <a:rPr lang="en-US" altLang="zh-CN" sz="2000" b="1" dirty="0" smtClean="0">
                <a:latin typeface="Times New Roman" panose="02020603050405020304" pitchFamily="18" charset="0"/>
                <a:ea typeface="华文仿宋" panose="02010600040101010101" pitchFamily="2" charset="-122"/>
              </a:rPr>
              <a:t>: </a:t>
            </a:r>
            <a:r>
              <a:rPr lang="en-US" altLang="zh-CN" sz="2000" b="1" dirty="0" err="1" smtClean="0">
                <a:latin typeface="Times New Roman" panose="02020603050405020304" pitchFamily="18" charset="0"/>
                <a:ea typeface="华文仿宋" panose="02010600040101010101" pitchFamily="2" charset="-122"/>
              </a:rPr>
              <a:t>zk</a:t>
            </a:r>
            <a:r>
              <a:rPr lang="zh-CN" altLang="en-US" sz="2000" b="1" dirty="0">
                <a:latin typeface="Times New Roman" panose="02020603050405020304" pitchFamily="18" charset="0"/>
                <a:ea typeface="华文仿宋" panose="02010600040101010101" pitchFamily="2" charset="-122"/>
              </a:rPr>
              <a:t>服务进程监听的</a:t>
            </a:r>
            <a:r>
              <a:rPr lang="en-US" altLang="zh-CN" sz="2000" b="1" dirty="0">
                <a:latin typeface="Times New Roman" panose="02020603050405020304" pitchFamily="18" charset="0"/>
                <a:ea typeface="华文仿宋" panose="02010600040101010101" pitchFamily="2" charset="-122"/>
              </a:rPr>
              <a:t>TCP</a:t>
            </a:r>
            <a:r>
              <a:rPr lang="zh-CN" altLang="en-US" sz="2000" b="1" dirty="0">
                <a:latin typeface="Times New Roman" panose="02020603050405020304" pitchFamily="18" charset="0"/>
                <a:ea typeface="华文仿宋" panose="02010600040101010101" pitchFamily="2" charset="-122"/>
              </a:rPr>
              <a:t>端口，默认情况下，服务端会监听</a:t>
            </a:r>
            <a:r>
              <a:rPr lang="en-US" altLang="zh-CN" sz="2000" b="1" dirty="0">
                <a:latin typeface="Times New Roman" panose="02020603050405020304" pitchFamily="18" charset="0"/>
                <a:ea typeface="华文仿宋" panose="02010600040101010101" pitchFamily="2" charset="-122"/>
              </a:rPr>
              <a:t>2181</a:t>
            </a:r>
            <a:r>
              <a:rPr lang="zh-CN" altLang="en-US" sz="2000" b="1" dirty="0">
                <a:latin typeface="Times New Roman" panose="02020603050405020304" pitchFamily="18" charset="0"/>
                <a:ea typeface="华文仿宋" panose="02010600040101010101" pitchFamily="2" charset="-122"/>
              </a:rPr>
              <a:t>端口。</a:t>
            </a:r>
          </a:p>
          <a:p>
            <a:pPr marL="457200" indent="-457200">
              <a:spcBef>
                <a:spcPct val="35000"/>
              </a:spcBef>
              <a:buFont typeface="Wingdings" panose="05000000000000000000" pitchFamily="2" charset="2"/>
              <a:buChar char="Ø"/>
            </a:pPr>
            <a:r>
              <a:rPr lang="en-US" altLang="zh-CN" sz="2000" b="1" dirty="0" err="1" smtClean="0">
                <a:latin typeface="Times New Roman" panose="02020603050405020304" pitchFamily="18" charset="0"/>
                <a:ea typeface="华文仿宋" panose="02010600040101010101" pitchFamily="2" charset="-122"/>
              </a:rPr>
              <a:t>dataDir</a:t>
            </a:r>
            <a:r>
              <a:rPr lang="en-US" altLang="zh-CN" sz="2000" b="1" dirty="0" smtClean="0">
                <a:latin typeface="Times New Roman" panose="02020603050405020304" pitchFamily="18" charset="0"/>
                <a:ea typeface="华文仿宋" panose="02010600040101010101" pitchFamily="2" charset="-122"/>
              </a:rPr>
              <a:t>:</a:t>
            </a:r>
            <a:r>
              <a:rPr lang="zh-CN" altLang="en-US" sz="2000" b="1" dirty="0" smtClean="0">
                <a:latin typeface="Times New Roman" panose="02020603050405020304" pitchFamily="18" charset="0"/>
                <a:ea typeface="华文仿宋" panose="02010600040101010101" pitchFamily="2" charset="-122"/>
              </a:rPr>
              <a:t>无</a:t>
            </a:r>
            <a:r>
              <a:rPr lang="zh-CN" altLang="en-US" sz="2000" b="1" dirty="0">
                <a:latin typeface="Times New Roman" panose="02020603050405020304" pitchFamily="18" charset="0"/>
                <a:ea typeface="华文仿宋" panose="02010600040101010101" pitchFamily="2" charset="-122"/>
              </a:rPr>
              <a:t>默认配置，必须配置，用于配置存储快照文件的目录。如果没有配置</a:t>
            </a:r>
            <a:r>
              <a:rPr lang="en-US" altLang="zh-CN" sz="2000" b="1" dirty="0" err="1">
                <a:latin typeface="Times New Roman" panose="02020603050405020304" pitchFamily="18" charset="0"/>
                <a:ea typeface="华文仿宋" panose="02010600040101010101" pitchFamily="2" charset="-122"/>
              </a:rPr>
              <a:t>dataLogDir</a:t>
            </a:r>
            <a:r>
              <a:rPr lang="zh-CN" altLang="en-US" sz="2000" b="1" dirty="0">
                <a:latin typeface="Times New Roman" panose="02020603050405020304" pitchFamily="18" charset="0"/>
                <a:ea typeface="华文仿宋" panose="02010600040101010101" pitchFamily="2" charset="-122"/>
              </a:rPr>
              <a:t>，那么事务日志也会存储在此目录。</a:t>
            </a:r>
            <a:endParaRPr lang="en-US" altLang="zh-CN" sz="20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启动</a:t>
            </a:r>
            <a:r>
              <a:rPr lang="en-US" altLang="zh-CN" sz="2000" b="1" dirty="0" err="1">
                <a:latin typeface="Times New Roman" panose="02020603050405020304" pitchFamily="18" charset="0"/>
                <a:ea typeface="华文仿宋" panose="02010600040101010101" pitchFamily="2" charset="-122"/>
              </a:rPr>
              <a:t>ZooKeeper</a:t>
            </a:r>
            <a:r>
              <a:rPr lang="zh-CN" altLang="en-US" sz="2000" b="1" dirty="0">
                <a:latin typeface="Times New Roman" panose="02020603050405020304" pitchFamily="18" charset="0"/>
                <a:ea typeface="华文仿宋" panose="02010600040101010101" pitchFamily="2" charset="-122"/>
              </a:rPr>
              <a:t>的</a:t>
            </a:r>
            <a:r>
              <a:rPr lang="en-US" altLang="zh-CN" sz="2000" b="1" dirty="0">
                <a:latin typeface="Times New Roman" panose="02020603050405020304" pitchFamily="18" charset="0"/>
                <a:ea typeface="华文仿宋" panose="02010600040101010101" pitchFamily="2" charset="-122"/>
              </a:rPr>
              <a:t>Server</a:t>
            </a:r>
            <a:r>
              <a:rPr lang="zh-CN" altLang="en-US" sz="2000" b="1" dirty="0">
                <a:latin typeface="Times New Roman" panose="02020603050405020304" pitchFamily="18" charset="0"/>
                <a:ea typeface="华文仿宋" panose="02010600040101010101" pitchFamily="2" charset="-122"/>
              </a:rPr>
              <a:t>：</a:t>
            </a:r>
            <a:r>
              <a:rPr lang="en-US" altLang="zh-CN" sz="2000" b="1" dirty="0" err="1">
                <a:latin typeface="Times New Roman" panose="02020603050405020304" pitchFamily="18" charset="0"/>
                <a:ea typeface="华文仿宋" panose="02010600040101010101" pitchFamily="2" charset="-122"/>
              </a:rPr>
              <a:t>sh</a:t>
            </a:r>
            <a:r>
              <a:rPr lang="en-US" altLang="zh-CN" sz="2000" b="1" dirty="0">
                <a:latin typeface="Times New Roman" panose="02020603050405020304" pitchFamily="18" charset="0"/>
                <a:ea typeface="华文仿宋" panose="02010600040101010101" pitchFamily="2" charset="-122"/>
              </a:rPr>
              <a:t> bin/zkServer.sh start, </a:t>
            </a:r>
            <a:r>
              <a:rPr lang="zh-CN" altLang="en-US" sz="2000" b="1" dirty="0">
                <a:latin typeface="Times New Roman" panose="02020603050405020304" pitchFamily="18" charset="0"/>
                <a:ea typeface="华文仿宋" panose="02010600040101010101" pitchFamily="2" charset="-122"/>
              </a:rPr>
              <a:t>如果想要关闭，输入：</a:t>
            </a:r>
            <a:r>
              <a:rPr lang="en-US" altLang="zh-CN" sz="2000" b="1" dirty="0">
                <a:latin typeface="Times New Roman" panose="02020603050405020304" pitchFamily="18" charset="0"/>
                <a:ea typeface="华文仿宋" panose="02010600040101010101" pitchFamily="2" charset="-122"/>
              </a:rPr>
              <a:t>zkServer.sh stop</a:t>
            </a:r>
            <a:endParaRPr lang="en-US" altLang="zh-CN" sz="20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97350043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Installation and configuration of Zookeeper </a:t>
            </a:r>
            <a:r>
              <a:rPr lang="en-US" sz="2800" b="1" dirty="0" smtClean="0">
                <a:solidFill>
                  <a:srgbClr val="7030A0"/>
                </a:solidFill>
                <a:latin typeface="仿宋" panose="02010609060101010101" pitchFamily="49" charset="-122"/>
                <a:ea typeface="仿宋" panose="02010609060101010101" pitchFamily="49" charset="-122"/>
                <a:cs typeface="+mn-ea"/>
                <a:sym typeface="+mn-lt"/>
              </a:rPr>
              <a:t>(cluster </a:t>
            </a:r>
            <a:r>
              <a:rPr lang="en-US" sz="2800" b="1" dirty="0">
                <a:solidFill>
                  <a:srgbClr val="7030A0"/>
                </a:solidFill>
                <a:latin typeface="仿宋" panose="02010609060101010101" pitchFamily="49" charset="-122"/>
                <a:ea typeface="仿宋" panose="02010609060101010101" pitchFamily="49" charset="-122"/>
                <a:cs typeface="+mn-ea"/>
                <a:sym typeface="+mn-lt"/>
              </a:rPr>
              <a:t>mode)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33965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创建</a:t>
            </a:r>
            <a:r>
              <a:rPr lang="en-US" altLang="zh-CN" sz="2000" b="1" dirty="0" err="1">
                <a:latin typeface="Times New Roman" panose="02020603050405020304" pitchFamily="18" charset="0"/>
                <a:ea typeface="华文仿宋" panose="02010600040101010101" pitchFamily="2" charset="-122"/>
              </a:rPr>
              <a:t>myid</a:t>
            </a:r>
            <a:r>
              <a:rPr lang="zh-CN" altLang="en-US" sz="2000" b="1" dirty="0">
                <a:latin typeface="Times New Roman" panose="02020603050405020304" pitchFamily="18" charset="0"/>
                <a:ea typeface="华文仿宋" panose="02010600040101010101" pitchFamily="2" charset="-122"/>
              </a:rPr>
              <a:t>文件，</a:t>
            </a:r>
            <a:r>
              <a:rPr lang="en-US" altLang="zh-CN" sz="2000" b="1" dirty="0">
                <a:latin typeface="Times New Roman" panose="02020603050405020304" pitchFamily="18" charset="0"/>
                <a:ea typeface="华文仿宋" panose="02010600040101010101" pitchFamily="2" charset="-122"/>
              </a:rPr>
              <a:t>server1</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1</a:t>
            </a:r>
            <a:r>
              <a:rPr lang="zh-CN" altLang="en-US" sz="2000" b="1" dirty="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server2</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2</a:t>
            </a:r>
            <a:r>
              <a:rPr lang="zh-CN" altLang="en-US" sz="2000" b="1" dirty="0">
                <a:latin typeface="Times New Roman" panose="02020603050405020304" pitchFamily="18" charset="0"/>
                <a:ea typeface="华文仿宋" panose="02010600040101010101" pitchFamily="2" charset="-122"/>
              </a:rPr>
              <a:t>，</a:t>
            </a:r>
            <a:r>
              <a:rPr lang="en-US" altLang="zh-CN" sz="2000" b="1" dirty="0">
                <a:latin typeface="Times New Roman" panose="02020603050405020304" pitchFamily="18" charset="0"/>
                <a:ea typeface="华文仿宋" panose="02010600040101010101" pitchFamily="2" charset="-122"/>
              </a:rPr>
              <a:t>server3</a:t>
            </a:r>
            <a:r>
              <a:rPr lang="zh-CN" altLang="en-US" sz="2000" b="1" dirty="0">
                <a:latin typeface="Times New Roman" panose="02020603050405020304" pitchFamily="18" charset="0"/>
                <a:ea typeface="华文仿宋" panose="02010600040101010101" pitchFamily="2" charset="-122"/>
              </a:rPr>
              <a:t>机器的内容为：</a:t>
            </a:r>
            <a:r>
              <a:rPr lang="en-US" altLang="zh-CN" sz="2000" b="1" dirty="0">
                <a:latin typeface="Times New Roman" panose="02020603050405020304" pitchFamily="18" charset="0"/>
                <a:ea typeface="华文仿宋" panose="02010600040101010101" pitchFamily="2" charset="-122"/>
              </a:rPr>
              <a:t>3</a:t>
            </a:r>
          </a:p>
          <a:p>
            <a:pPr marL="457200" indent="-457200">
              <a:spcBef>
                <a:spcPct val="35000"/>
              </a:spcBef>
              <a:buFont typeface="Wingdings" panose="05000000000000000000" pitchFamily="2" charset="2"/>
              <a:buChar char="Ø"/>
            </a:pPr>
            <a:r>
              <a:rPr lang="zh-CN" altLang="en-US" sz="2000" b="1" dirty="0">
                <a:latin typeface="Times New Roman" panose="02020603050405020304" pitchFamily="18" charset="0"/>
                <a:ea typeface="华文仿宋" panose="02010600040101010101" pitchFamily="2" charset="-122"/>
              </a:rPr>
              <a:t>在</a:t>
            </a:r>
            <a:r>
              <a:rPr lang="en-US" altLang="zh-CN" sz="2000" b="1" dirty="0" err="1">
                <a:latin typeface="Times New Roman" panose="02020603050405020304" pitchFamily="18" charset="0"/>
                <a:ea typeface="华文仿宋" panose="02010600040101010101" pitchFamily="2" charset="-122"/>
              </a:rPr>
              <a:t>conf</a:t>
            </a:r>
            <a:r>
              <a:rPr lang="zh-CN" altLang="en-US" sz="2000" b="1" dirty="0">
                <a:latin typeface="Times New Roman" panose="02020603050405020304" pitchFamily="18" charset="0"/>
                <a:ea typeface="华文仿宋" panose="02010600040101010101" pitchFamily="2" charset="-122"/>
              </a:rPr>
              <a:t>目录下创建一个配置文件</a:t>
            </a:r>
            <a:r>
              <a:rPr lang="en-US" altLang="zh-CN" sz="2000" b="1" dirty="0" err="1">
                <a:latin typeface="Times New Roman" panose="02020603050405020304" pitchFamily="18" charset="0"/>
                <a:ea typeface="华文仿宋" panose="02010600040101010101" pitchFamily="2" charset="-122"/>
              </a:rPr>
              <a:t>zoo.cfg</a:t>
            </a:r>
            <a:r>
              <a:rPr lang="zh-CN" altLang="en-US" sz="2000" b="1" dirty="0" smtClean="0">
                <a:latin typeface="Times New Roman" panose="02020603050405020304" pitchFamily="18" charset="0"/>
                <a:ea typeface="华文仿宋" panose="02010600040101010101" pitchFamily="2" charset="-122"/>
              </a:rPr>
              <a:t>，</a:t>
            </a:r>
            <a:endParaRPr lang="en-US" altLang="zh-CN" sz="2000" b="1" dirty="0" smtClean="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latin typeface="Times New Roman" panose="02020603050405020304" pitchFamily="18" charset="0"/>
                <a:ea typeface="华文仿宋" panose="02010600040101010101" pitchFamily="2" charset="-122"/>
              </a:rPr>
              <a:t>tickTime</a:t>
            </a:r>
            <a:r>
              <a:rPr lang="en-US" altLang="zh-CN" sz="2000" b="1" dirty="0" smtClean="0">
                <a:latin typeface="Times New Roman" panose="02020603050405020304" pitchFamily="18" charset="0"/>
                <a:ea typeface="华文仿宋" panose="02010600040101010101" pitchFamily="2" charset="-122"/>
              </a:rPr>
              <a:t>=2000</a:t>
            </a:r>
            <a:r>
              <a:rPr lang="en-US" altLang="zh-CN" sz="2000" b="1" dirty="0">
                <a:latin typeface="Times New Roman" panose="02020603050405020304" pitchFamily="18" charset="0"/>
                <a:ea typeface="华文仿宋" panose="02010600040101010101" pitchFamily="2" charset="-122"/>
              </a:rPr>
              <a:t/>
            </a:r>
            <a:br>
              <a:rPr lang="en-US" altLang="zh-CN" sz="2000" b="1" dirty="0">
                <a:latin typeface="Times New Roman" panose="02020603050405020304" pitchFamily="18" charset="0"/>
                <a:ea typeface="华文仿宋" panose="02010600040101010101" pitchFamily="2" charset="-122"/>
              </a:rPr>
            </a:br>
            <a:r>
              <a:rPr lang="en-US" altLang="zh-CN" sz="2000" b="1" dirty="0" err="1">
                <a:latin typeface="Times New Roman" panose="02020603050405020304" pitchFamily="18" charset="0"/>
                <a:ea typeface="华文仿宋" panose="02010600040101010101" pitchFamily="2" charset="-122"/>
              </a:rPr>
              <a:t>dataDir</a:t>
            </a:r>
            <a:r>
              <a:rPr lang="en-US" altLang="zh-CN" sz="2000" b="1" dirty="0">
                <a:latin typeface="Times New Roman" panose="02020603050405020304" pitchFamily="18" charset="0"/>
                <a:ea typeface="华文仿宋" panose="02010600040101010101" pitchFamily="2" charset="-122"/>
              </a:rPr>
              <a:t>=/</a:t>
            </a:r>
            <a:r>
              <a:rPr lang="en-US" altLang="zh-CN" sz="2000" b="1" dirty="0" smtClean="0">
                <a:latin typeface="Times New Roman" panose="02020603050405020304" pitchFamily="18" charset="0"/>
                <a:ea typeface="华文仿宋" panose="02010600040101010101" pitchFamily="2" charset="-122"/>
              </a:rPr>
              <a:t>Users/</a:t>
            </a:r>
            <a:r>
              <a:rPr lang="en-US" altLang="zh-CN" sz="2000" b="1" dirty="0" err="1" smtClean="0">
                <a:latin typeface="Times New Roman" panose="02020603050405020304" pitchFamily="18" charset="0"/>
                <a:ea typeface="华文仿宋" panose="02010600040101010101" pitchFamily="2" charset="-122"/>
              </a:rPr>
              <a:t>yazhong</a:t>
            </a:r>
            <a:r>
              <a:rPr lang="en-US" altLang="zh-CN" sz="2000" b="1" dirty="0" smtClean="0">
                <a:latin typeface="Times New Roman" panose="02020603050405020304" pitchFamily="18" charset="0"/>
                <a:ea typeface="华文仿宋" panose="02010600040101010101" pitchFamily="2" charset="-122"/>
              </a:rPr>
              <a:t>/zookeeper/data</a:t>
            </a:r>
            <a:r>
              <a:rPr lang="en-US" altLang="zh-CN" sz="2000" b="1" dirty="0">
                <a:latin typeface="Times New Roman" panose="02020603050405020304" pitchFamily="18" charset="0"/>
                <a:ea typeface="华文仿宋" panose="02010600040101010101" pitchFamily="2" charset="-122"/>
              </a:rPr>
              <a:t/>
            </a:r>
            <a:br>
              <a:rPr lang="en-US" altLang="zh-CN" sz="2000" b="1" dirty="0">
                <a:latin typeface="Times New Roman" panose="02020603050405020304" pitchFamily="18" charset="0"/>
                <a:ea typeface="华文仿宋" panose="02010600040101010101" pitchFamily="2" charset="-122"/>
              </a:rPr>
            </a:br>
            <a:r>
              <a:rPr lang="en-US" altLang="zh-CN" sz="2000" b="1" dirty="0" err="1">
                <a:latin typeface="Times New Roman" panose="02020603050405020304" pitchFamily="18" charset="0"/>
                <a:ea typeface="华文仿宋" panose="02010600040101010101" pitchFamily="2" charset="-122"/>
              </a:rPr>
              <a:t>dataLogDir</a:t>
            </a:r>
            <a:r>
              <a:rPr lang="en-US" altLang="zh-CN" sz="2000" b="1" dirty="0">
                <a:latin typeface="Times New Roman" panose="02020603050405020304" pitchFamily="18" charset="0"/>
                <a:ea typeface="华文仿宋" panose="02010600040101010101" pitchFamily="2" charset="-122"/>
              </a:rPr>
              <a:t>=/</a:t>
            </a:r>
            <a:r>
              <a:rPr lang="en-US" altLang="zh-CN" sz="2000" b="1" dirty="0" smtClean="0">
                <a:latin typeface="Times New Roman" panose="02020603050405020304" pitchFamily="18" charset="0"/>
                <a:ea typeface="华文仿宋" panose="02010600040101010101" pitchFamily="2" charset="-122"/>
              </a:rPr>
              <a:t>Users/</a:t>
            </a:r>
            <a:r>
              <a:rPr lang="en-US" altLang="zh-CN" sz="2000" b="1" dirty="0" err="1" smtClean="0">
                <a:latin typeface="Times New Roman" panose="02020603050405020304" pitchFamily="18" charset="0"/>
                <a:ea typeface="华文仿宋" panose="02010600040101010101" pitchFamily="2" charset="-122"/>
              </a:rPr>
              <a:t>yazhong</a:t>
            </a:r>
            <a:r>
              <a:rPr lang="en-US" altLang="zh-CN" sz="2000" b="1" dirty="0" smtClean="0">
                <a:latin typeface="Times New Roman" panose="02020603050405020304" pitchFamily="18" charset="0"/>
                <a:ea typeface="华文仿宋" panose="02010600040101010101" pitchFamily="2" charset="-122"/>
              </a:rPr>
              <a:t>/zookeeper/</a:t>
            </a:r>
            <a:r>
              <a:rPr lang="en-US" altLang="zh-CN" sz="2000" b="1" dirty="0" err="1" smtClean="0">
                <a:latin typeface="Times New Roman" panose="02020603050405020304" pitchFamily="18" charset="0"/>
                <a:ea typeface="华文仿宋" panose="02010600040101010101" pitchFamily="2" charset="-122"/>
              </a:rPr>
              <a:t>dataLog</a:t>
            </a:r>
            <a:endParaRPr lang="en-US" altLang="zh-CN" sz="2000" b="1" dirty="0" smtClean="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latin typeface="Times New Roman" panose="02020603050405020304" pitchFamily="18" charset="0"/>
                <a:ea typeface="华文仿宋" panose="02010600040101010101" pitchFamily="2" charset="-122"/>
              </a:rPr>
              <a:t>clientPort</a:t>
            </a:r>
            <a:r>
              <a:rPr lang="en-US" altLang="zh-CN" sz="2000" b="1" dirty="0" smtClean="0">
                <a:latin typeface="Times New Roman" panose="02020603050405020304" pitchFamily="18" charset="0"/>
                <a:ea typeface="华文仿宋" panose="02010600040101010101" pitchFamily="2" charset="-122"/>
              </a:rPr>
              <a:t>=2181</a:t>
            </a:r>
            <a:endParaRPr lang="en-US" altLang="zh-CN" sz="2000" b="1" dirty="0">
              <a:latin typeface="Times New Roman" panose="02020603050405020304" pitchFamily="18" charset="0"/>
              <a:ea typeface="华文仿宋" panose="02010600040101010101" pitchFamily="2" charset="-122"/>
            </a:endParaRPr>
          </a:p>
          <a:p>
            <a:pPr>
              <a:spcBef>
                <a:spcPct val="35000"/>
              </a:spcBef>
            </a:pPr>
            <a:r>
              <a:rPr lang="en-US" altLang="zh-CN" sz="2000" b="1" dirty="0" err="1" smtClean="0">
                <a:solidFill>
                  <a:srgbClr val="FF0000"/>
                </a:solidFill>
                <a:latin typeface="Times New Roman" panose="02020603050405020304" pitchFamily="18" charset="0"/>
                <a:ea typeface="华文仿宋" panose="02010600040101010101" pitchFamily="2" charset="-122"/>
              </a:rPr>
              <a:t>initLimit</a:t>
            </a:r>
            <a:r>
              <a:rPr lang="en-US" altLang="zh-CN" sz="2000" b="1" dirty="0" smtClean="0">
                <a:solidFill>
                  <a:srgbClr val="FF0000"/>
                </a:solidFill>
                <a:latin typeface="Times New Roman" panose="02020603050405020304" pitchFamily="18" charset="0"/>
                <a:ea typeface="华文仿宋" panose="02010600040101010101" pitchFamily="2" charset="-122"/>
              </a:rPr>
              <a:t>=5</a:t>
            </a:r>
          </a:p>
          <a:p>
            <a:pPr>
              <a:spcBef>
                <a:spcPct val="35000"/>
              </a:spcBef>
            </a:pPr>
            <a:r>
              <a:rPr lang="en-US" altLang="zh-CN" sz="2000" b="1" dirty="0" err="1" smtClean="0">
                <a:solidFill>
                  <a:srgbClr val="FF0000"/>
                </a:solidFill>
                <a:latin typeface="Times New Roman" panose="02020603050405020304" pitchFamily="18" charset="0"/>
                <a:ea typeface="华文仿宋" panose="02010600040101010101" pitchFamily="2" charset="-122"/>
              </a:rPr>
              <a:t>syncLimit</a:t>
            </a:r>
            <a:r>
              <a:rPr lang="en-US" altLang="zh-CN" sz="2000" b="1" dirty="0" smtClean="0">
                <a:solidFill>
                  <a:srgbClr val="FF0000"/>
                </a:solidFill>
                <a:latin typeface="Times New Roman" panose="02020603050405020304" pitchFamily="18" charset="0"/>
                <a:ea typeface="华文仿宋" panose="02010600040101010101" pitchFamily="2" charset="-122"/>
              </a:rPr>
              <a:t>=2</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server.1=server1:2888:3888</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server.2=server2:2888:3888</a:t>
            </a:r>
          </a:p>
          <a:p>
            <a:pPr>
              <a:spcBef>
                <a:spcPct val="35000"/>
              </a:spcBef>
            </a:pPr>
            <a:r>
              <a:rPr lang="en-US" altLang="zh-CN" sz="2000" b="1" dirty="0" smtClean="0">
                <a:solidFill>
                  <a:srgbClr val="FF0000"/>
                </a:solidFill>
                <a:latin typeface="Times New Roman" panose="02020603050405020304" pitchFamily="18" charset="0"/>
                <a:ea typeface="华文仿宋" panose="02010600040101010101" pitchFamily="2" charset="-122"/>
              </a:rPr>
              <a:t>server.3=server3:2888:3888</a:t>
            </a:r>
          </a:p>
        </p:txBody>
      </p:sp>
    </p:spTree>
    <p:extLst>
      <p:ext uri="{BB962C8B-B14F-4D97-AF65-F5344CB8AC3E}">
        <p14:creationId xmlns:p14="http://schemas.microsoft.com/office/powerpoint/2010/main" val="191884315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Data model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293483"/>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层次化的目录结构，命名符合常规文件系统规范</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每个节点在</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中叫做</a:t>
            </a:r>
            <a:r>
              <a:rPr lang="en-US" altLang="zh-CN" sz="2800" b="1" dirty="0" err="1">
                <a:latin typeface="Times New Roman" panose="02020603050405020304" pitchFamily="18" charset="0"/>
                <a:ea typeface="华文仿宋" panose="02010600040101010101" pitchFamily="2" charset="-122"/>
              </a:rPr>
              <a:t>znode</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并且其有一个唯一的路径标识</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节点</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可以包含数据和子节点，但是</a:t>
            </a:r>
            <a:r>
              <a:rPr lang="en-US" altLang="zh-CN" sz="2800" b="1" dirty="0">
                <a:latin typeface="Times New Roman" panose="02020603050405020304" pitchFamily="18" charset="0"/>
                <a:ea typeface="华文仿宋" panose="02010600040101010101" pitchFamily="2" charset="-122"/>
              </a:rPr>
              <a:t>EPHEMERAL</a:t>
            </a:r>
            <a:r>
              <a:rPr lang="zh-CN" altLang="en-US" sz="2800" b="1" dirty="0">
                <a:latin typeface="Times New Roman" panose="02020603050405020304" pitchFamily="18" charset="0"/>
                <a:ea typeface="华文仿宋" panose="02010600040101010101" pitchFamily="2" charset="-122"/>
              </a:rPr>
              <a:t>类型的节点不能有子节点</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中的数据可以有多个版本，比如某一个路径下存有多个数据版本，那么查询这个路径下的数据就需要带上版本</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客户端应用可以在节点上设置监视器</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节点不支持部分读写，而是一次性完整读写</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62939975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node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457356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有两种类型</a:t>
            </a:r>
            <a:r>
              <a:rPr lang="zh-CN" altLang="en-US" sz="2800" b="1" dirty="0" smtClean="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持久的（</a:t>
            </a:r>
            <a:r>
              <a:rPr lang="en-US" altLang="zh-CN" sz="2800" b="1" dirty="0" smtClean="0">
                <a:latin typeface="Times New Roman" panose="02020603050405020304" pitchFamily="18" charset="0"/>
                <a:ea typeface="华文仿宋" panose="02010600040101010101" pitchFamily="2" charset="-122"/>
              </a:rPr>
              <a:t>persistent</a:t>
            </a:r>
            <a:r>
              <a:rPr lang="zh-CN" altLang="en-US" sz="2800" b="1" dirty="0">
                <a:latin typeface="Times New Roman" panose="02020603050405020304" pitchFamily="18" charset="0"/>
                <a:ea typeface="华文仿宋" panose="02010600040101010101" pitchFamily="2" charset="-122"/>
              </a:rPr>
              <a:t> </a:t>
            </a:r>
            <a:r>
              <a:rPr lang="zh-CN" altLang="en-US" sz="2800" b="1" dirty="0" smtClean="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和</a:t>
            </a:r>
            <a:r>
              <a:rPr lang="zh-CN" altLang="en-US" sz="2800" b="1" dirty="0" smtClean="0">
                <a:latin typeface="Times New Roman" panose="02020603050405020304" pitchFamily="18" charset="0"/>
                <a:ea typeface="华文仿宋" panose="02010600040101010101" pitchFamily="2" charset="-122"/>
              </a:rPr>
              <a:t>短暂</a:t>
            </a:r>
            <a:r>
              <a:rPr lang="zh-CN" altLang="en-US" sz="2800" b="1" dirty="0">
                <a:latin typeface="Times New Roman" panose="02020603050405020304" pitchFamily="18" charset="0"/>
                <a:ea typeface="华文仿宋" panose="02010600040101010101" pitchFamily="2" charset="-122"/>
              </a:rPr>
              <a:t>的（</a:t>
            </a:r>
            <a:r>
              <a:rPr lang="en-US" altLang="zh-CN" sz="2800" b="1" dirty="0">
                <a:latin typeface="Times New Roman" panose="02020603050405020304" pitchFamily="18" charset="0"/>
                <a:ea typeface="华文仿宋" panose="02010600040101010101" pitchFamily="2" charset="-122"/>
              </a:rPr>
              <a:t>ephemeral</a:t>
            </a:r>
            <a:r>
              <a:rPr lang="zh-CN" altLang="en-US" sz="2800" b="1" dirty="0" smtClean="0">
                <a:latin typeface="Times New Roman" panose="02020603050405020304" pitchFamily="18" charset="0"/>
                <a:ea typeface="华文仿宋" panose="02010600040101010101" pitchFamily="2" charset="-122"/>
              </a:rPr>
              <a:t>）</a:t>
            </a: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的类型在创建时确定并且之后不能再修改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的客户端会话结束时，</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会将该短暂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删除，短暂</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不可以有子节点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持久</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不依赖于客户端会话，只有当客户端明确要删除该持久</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时才会被删除</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有四种形式的目录节点，</a:t>
            </a:r>
            <a:r>
              <a:rPr lang="en-US" altLang="zh-CN" sz="2800" b="1" dirty="0">
                <a:latin typeface="Times New Roman" panose="02020603050405020304" pitchFamily="18" charset="0"/>
                <a:ea typeface="华文仿宋" panose="02010600040101010101" pitchFamily="2" charset="-122"/>
              </a:rPr>
              <a:t>PERSISTENT</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PERSISTENT_SEQUENTIAL</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EPHEMERAL</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EPHEMERAL_SEQUENTIAL</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7758977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R</a:t>
            </a:r>
            <a:r>
              <a:rPr lang="en-US" sz="2800" b="1" dirty="0" smtClean="0">
                <a:solidFill>
                  <a:srgbClr val="7030A0"/>
                </a:solidFill>
                <a:latin typeface="仿宋" panose="02010609060101010101" pitchFamily="49" charset="-122"/>
                <a:ea typeface="仿宋" panose="02010609060101010101" pitchFamily="49" charset="-122"/>
                <a:cs typeface="+mn-ea"/>
                <a:sym typeface="+mn-lt"/>
              </a:rPr>
              <a:t>ole </a:t>
            </a:r>
            <a:r>
              <a:rPr lang="en-US" sz="2800" b="1" dirty="0">
                <a:solidFill>
                  <a:srgbClr val="7030A0"/>
                </a:solidFill>
                <a:latin typeface="仿宋" panose="02010609060101010101" pitchFamily="49" charset="-122"/>
                <a:ea typeface="仿宋" panose="02010609060101010101" pitchFamily="49" charset="-122"/>
                <a:cs typeface="+mn-ea"/>
                <a:sym typeface="+mn-lt"/>
              </a:rPr>
              <a:t>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991862"/>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领导者（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），负责进行投票的发起和决议，更新系统状态</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学习者（</a:t>
            </a:r>
            <a:r>
              <a:rPr lang="en-US" altLang="zh-CN" sz="2800" b="1" dirty="0">
                <a:latin typeface="Times New Roman" panose="02020603050405020304" pitchFamily="18" charset="0"/>
                <a:ea typeface="华文仿宋" panose="02010600040101010101" pitchFamily="2" charset="-122"/>
              </a:rPr>
              <a:t>learner</a:t>
            </a:r>
            <a:r>
              <a:rPr lang="zh-CN" altLang="en-US" sz="2800" b="1" dirty="0">
                <a:latin typeface="Times New Roman" panose="02020603050405020304" pitchFamily="18" charset="0"/>
                <a:ea typeface="华文仿宋" panose="02010600040101010101" pitchFamily="2" charset="-122"/>
              </a:rPr>
              <a:t>），包括跟随者（</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）和观察者（</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用于接受客户端请求并想客户端返回结果，在选主过程中参与投票</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可以接受客户端连接，将写请求转发给</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，但</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不参加投票过程，只同步</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的状态，</a:t>
            </a:r>
            <a:r>
              <a:rPr lang="en-US" altLang="zh-CN" sz="2800" b="1" dirty="0">
                <a:latin typeface="Times New Roman" panose="02020603050405020304" pitchFamily="18" charset="0"/>
                <a:ea typeface="华文仿宋" panose="02010600040101010101" pitchFamily="2" charset="-122"/>
              </a:rPr>
              <a:t>observer</a:t>
            </a:r>
            <a:r>
              <a:rPr lang="zh-CN" altLang="en-US" sz="2800" b="1" dirty="0">
                <a:latin typeface="Times New Roman" panose="02020603050405020304" pitchFamily="18" charset="0"/>
                <a:ea typeface="华文仿宋" panose="02010600040101010101" pitchFamily="2" charset="-122"/>
              </a:rPr>
              <a:t>的目的是为了扩展系统，提高读取速度</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客户端（</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），请求发起方</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09826444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sequence number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创建</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时设置顺序标识，</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名称后会附加一个</a:t>
            </a:r>
            <a:r>
              <a:rPr lang="zh-CN" altLang="en-US" sz="2800" b="1" dirty="0" smtClean="0">
                <a:latin typeface="Times New Roman" panose="02020603050405020304" pitchFamily="18" charset="0"/>
                <a:ea typeface="华文仿宋" panose="02010600040101010101" pitchFamily="2" charset="-122"/>
              </a:rPr>
              <a:t>值</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顺序号是一个单调递增的计数器，由父节点</a:t>
            </a:r>
            <a:r>
              <a:rPr lang="zh-CN" altLang="en-US" sz="2800" b="1" dirty="0" smtClean="0">
                <a:latin typeface="Times New Roman" panose="02020603050405020304" pitchFamily="18" charset="0"/>
                <a:ea typeface="华文仿宋" panose="02010600040101010101" pitchFamily="2" charset="-122"/>
              </a:rPr>
              <a:t>维护</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在分布式系统中，顺序号可以被用于为所有的事件进行全局排序，这样客户端可以通过顺序号推断事件的顺序</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7965002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reading and writing mechanism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43170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是一个由多个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组成的集群</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一个</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，多个</a:t>
            </a:r>
            <a:r>
              <a:rPr lang="en-US" altLang="zh-CN" sz="2800" b="1" dirty="0">
                <a:latin typeface="Times New Roman" panose="02020603050405020304" pitchFamily="18" charset="0"/>
                <a:ea typeface="华文仿宋" panose="02010600040101010101" pitchFamily="2" charset="-122"/>
              </a:rPr>
              <a:t>follower</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保存一份数据副本</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全局数据一致</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分布式读写</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更新请求转发，由</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实施</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84113971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is </a:t>
            </a:r>
            <a:r>
              <a:rPr lang="en-US" sz="2800" b="1" dirty="0" err="1">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361151"/>
            <a:ext cx="11365123" cy="5262979"/>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ZooKeeper</a:t>
            </a:r>
            <a:r>
              <a:rPr lang="en-US" sz="2800" b="1" dirty="0" smtClean="0">
                <a:solidFill>
                  <a:srgbClr val="06080A"/>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 Because of the difficulty of implementing these kinds of services, applications initially usually skimp on them ,which make them brittle in the presence of change and difficult to manage. Even when done correctly, different implementations of these services lead to management complexity when the applications are deployed.</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538542380"/>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The guarantee of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13008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更新请求顺序进行，来自同一个</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的更新请求按其发送顺序依次执行</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数据更新原子性，一次数据更新要么成功，要么失败</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全局唯一数据视图，</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无论连接到哪个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，数据视图都是一致的</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实时性，在一定事件范围内，</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能读到最新数据</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93312592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API</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String create(String path, byte[] data, List&lt;ACL&gt; </a:t>
            </a:r>
            <a:r>
              <a:rPr lang="en-US" altLang="zh-CN" sz="2800" b="1" dirty="0" err="1">
                <a:latin typeface="Times New Roman" panose="02020603050405020304" pitchFamily="18" charset="0"/>
                <a:ea typeface="华文仿宋" panose="02010600040101010101" pitchFamily="2" charset="-122"/>
              </a:rPr>
              <a:t>acl</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CreateMode</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createMode</a:t>
            </a:r>
            <a:r>
              <a:rPr lang="en-US" altLang="zh-CN" sz="28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exists(String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void delete(String path,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List&lt;String&gt; </a:t>
            </a:r>
            <a:r>
              <a:rPr lang="en-US" altLang="zh-CN" sz="2800" b="1" dirty="0" err="1">
                <a:latin typeface="Times New Roman" panose="02020603050405020304" pitchFamily="18" charset="0"/>
                <a:ea typeface="华文仿宋" panose="02010600040101010101" pitchFamily="2" charset="-122"/>
              </a:rPr>
              <a:t>getChildren</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List&lt;String&gt; </a:t>
            </a:r>
            <a:r>
              <a:rPr lang="en-US" altLang="zh-CN" sz="2800" b="1" dirty="0" err="1">
                <a:latin typeface="Times New Roman" panose="02020603050405020304" pitchFamily="18" charset="0"/>
                <a:ea typeface="华文仿宋" panose="02010600040101010101" pitchFamily="2" charset="-122"/>
              </a:rPr>
              <a:t>getChildren</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97225923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API</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2</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285001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a:t>
            </a:r>
            <a:r>
              <a:rPr lang="en-US" altLang="zh-CN" sz="2800" b="1" dirty="0" err="1">
                <a:latin typeface="Times New Roman" panose="02020603050405020304" pitchFamily="18" charset="0"/>
                <a:ea typeface="华文仿宋" panose="02010600040101010101" pitchFamily="2" charset="-122"/>
              </a:rPr>
              <a:t>setData</a:t>
            </a:r>
            <a:r>
              <a:rPr lang="en-US" altLang="zh-CN" sz="2800" b="1" dirty="0">
                <a:latin typeface="Times New Roman" panose="02020603050405020304" pitchFamily="18" charset="0"/>
                <a:ea typeface="华文仿宋" panose="02010600040101010101" pitchFamily="2" charset="-122"/>
              </a:rPr>
              <a:t>(String path, byte[] data,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byte[] </a:t>
            </a:r>
            <a:r>
              <a:rPr lang="en-US" altLang="zh-CN" sz="2800" b="1" dirty="0" err="1">
                <a:latin typeface="Times New Roman" panose="02020603050405020304" pitchFamily="18" charset="0"/>
                <a:ea typeface="华文仿宋" panose="02010600040101010101" pitchFamily="2" charset="-122"/>
              </a:rPr>
              <a:t>getData</a:t>
            </a:r>
            <a:r>
              <a:rPr lang="en-US" altLang="zh-CN" sz="2800" b="1" dirty="0">
                <a:latin typeface="Times New Roman" panose="02020603050405020304" pitchFamily="18" charset="0"/>
                <a:ea typeface="华文仿宋" panose="02010600040101010101" pitchFamily="2" charset="-122"/>
              </a:rPr>
              <a:t>(String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Stat stat)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void </a:t>
            </a:r>
            <a:r>
              <a:rPr lang="en-US" altLang="zh-CN" sz="2800" b="1" dirty="0" err="1">
                <a:latin typeface="Times New Roman" panose="02020603050405020304" pitchFamily="18" charset="0"/>
                <a:ea typeface="华文仿宋" panose="02010600040101010101" pitchFamily="2" charset="-122"/>
              </a:rPr>
              <a:t>addAuthInfo</a:t>
            </a:r>
            <a:r>
              <a:rPr lang="en-US" altLang="zh-CN" sz="2800" b="1" dirty="0">
                <a:latin typeface="Times New Roman" panose="02020603050405020304" pitchFamily="18" charset="0"/>
                <a:ea typeface="华文仿宋" panose="02010600040101010101" pitchFamily="2" charset="-122"/>
              </a:rPr>
              <a:t>(String scheme, byte[] </a:t>
            </a:r>
            <a:r>
              <a:rPr lang="en-US" altLang="zh-CN" sz="2800" b="1" dirty="0" err="1">
                <a:latin typeface="Times New Roman" panose="02020603050405020304" pitchFamily="18" charset="0"/>
                <a:ea typeface="华文仿宋" panose="02010600040101010101" pitchFamily="2" charset="-122"/>
              </a:rPr>
              <a:t>auth</a:t>
            </a:r>
            <a:r>
              <a:rPr lang="en-US" altLang="zh-CN" sz="2800" b="1" dirty="0">
                <a:latin typeface="Times New Roman" panose="02020603050405020304" pitchFamily="18" charset="0"/>
                <a:ea typeface="华文仿宋" panose="02010600040101010101" pitchFamily="2" charset="-122"/>
              </a:rPr>
              <a:t>)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Stat </a:t>
            </a:r>
            <a:r>
              <a:rPr lang="en-US" altLang="zh-CN" sz="2800" b="1" dirty="0" err="1">
                <a:latin typeface="Times New Roman" panose="02020603050405020304" pitchFamily="18" charset="0"/>
                <a:ea typeface="华文仿宋" panose="02010600040101010101" pitchFamily="2" charset="-122"/>
              </a:rPr>
              <a:t>setACL</a:t>
            </a:r>
            <a:r>
              <a:rPr lang="en-US" altLang="zh-CN" sz="2800" b="1" dirty="0">
                <a:latin typeface="Times New Roman" panose="02020603050405020304" pitchFamily="18" charset="0"/>
                <a:ea typeface="华文仿宋" panose="02010600040101010101" pitchFamily="2" charset="-122"/>
              </a:rPr>
              <a:t>(String path, List&lt;ACL&gt; </a:t>
            </a:r>
            <a:r>
              <a:rPr lang="en-US" altLang="zh-CN" sz="2800" b="1" dirty="0" err="1">
                <a:latin typeface="Times New Roman" panose="02020603050405020304" pitchFamily="18" charset="0"/>
                <a:ea typeface="华文仿宋" panose="02010600040101010101" pitchFamily="2" charset="-122"/>
              </a:rPr>
              <a:t>acl</a:t>
            </a:r>
            <a:r>
              <a:rPr lang="en-US" altLang="zh-CN" sz="2800" b="1" dirty="0">
                <a:latin typeface="Times New Roman" panose="02020603050405020304" pitchFamily="18" charset="0"/>
                <a:ea typeface="华文仿宋" panose="02010600040101010101" pitchFamily="2" charset="-122"/>
              </a:rPr>
              <a:t>, </a:t>
            </a:r>
            <a:r>
              <a:rPr lang="en-US" altLang="zh-CN" sz="2800" b="1" dirty="0" err="1">
                <a:latin typeface="Times New Roman" panose="02020603050405020304" pitchFamily="18" charset="0"/>
                <a:ea typeface="华文仿宋" panose="02010600040101010101" pitchFamily="2" charset="-122"/>
              </a:rPr>
              <a:t>int</a:t>
            </a:r>
            <a:r>
              <a:rPr lang="en-US" altLang="zh-CN" sz="2800" b="1" dirty="0">
                <a:latin typeface="Times New Roman" panose="02020603050405020304" pitchFamily="18" charset="0"/>
                <a:ea typeface="华文仿宋" panose="02010600040101010101" pitchFamily="2" charset="-122"/>
              </a:rPr>
              <a:t> version) </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List&lt;ACL&gt; </a:t>
            </a:r>
            <a:r>
              <a:rPr lang="en-US" altLang="zh-CN" sz="2800" b="1" dirty="0" err="1">
                <a:latin typeface="Times New Roman" panose="02020603050405020304" pitchFamily="18" charset="0"/>
                <a:ea typeface="华文仿宋" panose="02010600040101010101" pitchFamily="2" charset="-122"/>
              </a:rPr>
              <a:t>getACL</a:t>
            </a:r>
            <a:r>
              <a:rPr lang="en-US" altLang="zh-CN" sz="2800" b="1" dirty="0">
                <a:latin typeface="Times New Roman" panose="02020603050405020304" pitchFamily="18" charset="0"/>
                <a:ea typeface="华文仿宋" panose="02010600040101010101" pitchFamily="2" charset="-122"/>
              </a:rPr>
              <a:t>(String path, Stat stat) </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2265710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Watcher</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1570934"/>
            <a:ext cx="11419925" cy="297927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Watcher </a:t>
            </a:r>
            <a:r>
              <a:rPr lang="zh-CN" altLang="en-US" sz="2800" b="1" dirty="0">
                <a:latin typeface="Times New Roman" panose="02020603050405020304" pitchFamily="18" charset="0"/>
                <a:ea typeface="华文仿宋" panose="02010600040101010101" pitchFamily="2" charset="-122"/>
              </a:rPr>
              <a:t>在 </a:t>
            </a:r>
            <a:r>
              <a:rPr lang="en-US" altLang="zh-CN" sz="2800" b="1" dirty="0" err="1">
                <a:latin typeface="Times New Roman" panose="02020603050405020304" pitchFamily="18" charset="0"/>
                <a:ea typeface="华文仿宋" panose="02010600040101010101" pitchFamily="2" charset="-122"/>
              </a:rPr>
              <a:t>ZooKeeper</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是一个核心功能，</a:t>
            </a:r>
            <a:r>
              <a:rPr lang="en-US" altLang="zh-CN" sz="2800" b="1" dirty="0">
                <a:latin typeface="Times New Roman" panose="02020603050405020304" pitchFamily="18" charset="0"/>
                <a:ea typeface="华文仿宋" panose="02010600040101010101" pitchFamily="2" charset="-122"/>
              </a:rPr>
              <a:t>Watcher </a:t>
            </a:r>
            <a:r>
              <a:rPr lang="zh-CN" altLang="en-US" sz="2800" b="1" dirty="0">
                <a:latin typeface="Times New Roman" panose="02020603050405020304" pitchFamily="18" charset="0"/>
                <a:ea typeface="华文仿宋" panose="02010600040101010101" pitchFamily="2" charset="-122"/>
              </a:rPr>
              <a:t>可以监控目录节点的数据变化以及子目录的变化，一旦这些状态发生变化，服务器就会通知所有设置在这个目录节点上的 </a:t>
            </a:r>
            <a:r>
              <a:rPr lang="en-US" altLang="zh-CN" sz="2800" b="1" dirty="0">
                <a:latin typeface="Times New Roman" panose="02020603050405020304" pitchFamily="18" charset="0"/>
                <a:ea typeface="华文仿宋" panose="02010600040101010101" pitchFamily="2" charset="-122"/>
              </a:rPr>
              <a:t>Watcher</a:t>
            </a:r>
            <a:r>
              <a:rPr lang="zh-CN" altLang="en-US" sz="2800" b="1" dirty="0">
                <a:latin typeface="Times New Roman" panose="02020603050405020304" pitchFamily="18" charset="0"/>
                <a:ea typeface="华文仿宋" panose="02010600040101010101" pitchFamily="2" charset="-122"/>
              </a:rPr>
              <a:t>，从而每个客户端都很快知道它所关注的目录节点的状态发生变化，而做出相应的反应 </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可以设置观察的操作：</a:t>
            </a:r>
            <a:r>
              <a:rPr lang="en-US" altLang="zh-CN" sz="2800" b="1" dirty="0" err="1">
                <a:latin typeface="Times New Roman" panose="02020603050405020304" pitchFamily="18" charset="0"/>
                <a:ea typeface="华文仿宋" panose="02010600040101010101" pitchFamily="2" charset="-122"/>
              </a:rPr>
              <a:t>exists,getChildren,getData</a:t>
            </a:r>
            <a:endParaRPr lang="en-US" altLang="zh-CN"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可以触发观察的操作：</a:t>
            </a:r>
            <a:r>
              <a:rPr lang="en-US" altLang="zh-CN" sz="2800" b="1" dirty="0" err="1">
                <a:latin typeface="Times New Roman" panose="02020603050405020304" pitchFamily="18" charset="0"/>
                <a:ea typeface="华文仿宋" panose="02010600040101010101" pitchFamily="2" charset="-122"/>
              </a:rPr>
              <a:t>create,delete,setData</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5236790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写操作与</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内部事件的对应关系</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Picture 1" descr="事件.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2329399"/>
            <a:ext cx="10331442" cy="288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87110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ACL</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75292"/>
            <a:ext cx="11419925" cy="95410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被创建时都会带有一个</a:t>
            </a:r>
            <a:r>
              <a:rPr lang="en-US" altLang="zh-CN" sz="2800" b="1" dirty="0">
                <a:latin typeface="Times New Roman" panose="02020603050405020304" pitchFamily="18" charset="0"/>
                <a:ea typeface="华文仿宋" panose="02010600040101010101" pitchFamily="2" charset="-122"/>
              </a:rPr>
              <a:t>ACL</a:t>
            </a:r>
            <a:r>
              <a:rPr lang="zh-CN" altLang="en-US" sz="2800" b="1" dirty="0">
                <a:latin typeface="Times New Roman" panose="02020603050405020304" pitchFamily="18" charset="0"/>
                <a:ea typeface="华文仿宋" panose="02010600040101010101" pitchFamily="2" charset="-122"/>
              </a:rPr>
              <a:t>列表，用于决定谁可以对它执行何种操作</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pic>
        <p:nvPicPr>
          <p:cNvPr id="3" name="图片 2"/>
          <p:cNvPicPr>
            <a:picLocks noChangeAspect="1"/>
          </p:cNvPicPr>
          <p:nvPr/>
        </p:nvPicPr>
        <p:blipFill>
          <a:blip r:embed="rId3"/>
          <a:stretch>
            <a:fillRect/>
          </a:stretch>
        </p:blipFill>
        <p:spPr>
          <a:xfrm>
            <a:off x="491498" y="2638901"/>
            <a:ext cx="9518457" cy="3533739"/>
          </a:xfrm>
          <a:prstGeom prst="rect">
            <a:avLst/>
          </a:prstGeom>
        </p:spPr>
      </p:pic>
    </p:spTree>
    <p:extLst>
      <p:ext uri="{BB962C8B-B14F-4D97-AF65-F5344CB8AC3E}">
        <p14:creationId xmlns:p14="http://schemas.microsoft.com/office/powerpoint/2010/main" val="5520440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ACL</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75292"/>
            <a:ext cx="11419925" cy="3862596"/>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身份验证模式有三种：</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digest:</a:t>
            </a:r>
            <a:r>
              <a:rPr lang="zh-CN" altLang="en-US" sz="2800" b="1" dirty="0">
                <a:latin typeface="Times New Roman" panose="02020603050405020304" pitchFamily="18" charset="0"/>
                <a:ea typeface="华文仿宋" panose="02010600040101010101" pitchFamily="2" charset="-122"/>
              </a:rPr>
              <a:t>用户名，密码</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host:</a:t>
            </a:r>
            <a:r>
              <a:rPr lang="zh-CN" altLang="en-US" sz="2800" b="1" dirty="0">
                <a:latin typeface="Times New Roman" panose="02020603050405020304" pitchFamily="18" charset="0"/>
                <a:ea typeface="华文仿宋" panose="02010600040101010101" pitchFamily="2" charset="-122"/>
              </a:rPr>
              <a:t>通过客户端的主机名来识别客户端</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ip</a:t>
            </a:r>
            <a:r>
              <a:rPr lang="zh-CN" altLang="en-US" sz="2800" b="1" dirty="0">
                <a:latin typeface="Times New Roman" panose="02020603050405020304" pitchFamily="18" charset="0"/>
                <a:ea typeface="华文仿宋" panose="02010600040101010101" pitchFamily="2" charset="-122"/>
              </a:rPr>
              <a:t>： 通过客户端的</a:t>
            </a:r>
            <a:r>
              <a:rPr lang="en-US" altLang="zh-CN" sz="2800" b="1" dirty="0" err="1">
                <a:latin typeface="Times New Roman" panose="02020603050405020304" pitchFamily="18" charset="0"/>
                <a:ea typeface="华文仿宋" panose="02010600040101010101" pitchFamily="2" charset="-122"/>
              </a:rPr>
              <a:t>ip</a:t>
            </a:r>
            <a:r>
              <a:rPr lang="zh-CN" altLang="en-US" sz="2800" b="1" dirty="0">
                <a:latin typeface="Times New Roman" panose="02020603050405020304" pitchFamily="18" charset="0"/>
                <a:ea typeface="华文仿宋" panose="02010600040101010101" pitchFamily="2" charset="-122"/>
              </a:rPr>
              <a:t>来识别客户端</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new ACL(</a:t>
            </a:r>
            <a:r>
              <a:rPr lang="en-US" altLang="zh-CN" sz="2800" b="1" dirty="0" err="1">
                <a:latin typeface="Times New Roman" panose="02020603050405020304" pitchFamily="18" charset="0"/>
                <a:ea typeface="华文仿宋" panose="02010600040101010101" pitchFamily="2" charset="-122"/>
              </a:rPr>
              <a:t>Perms.READ,new</a:t>
            </a:r>
            <a:r>
              <a:rPr lang="en-US" altLang="zh-CN" sz="2800" b="1" dirty="0">
                <a:latin typeface="Times New Roman" panose="02020603050405020304" pitchFamily="18" charset="0"/>
                <a:ea typeface="华文仿宋" panose="02010600040101010101" pitchFamily="2" charset="-122"/>
              </a:rPr>
              <a:t> Id("</a:t>
            </a:r>
            <a:r>
              <a:rPr lang="en-US" altLang="zh-CN" sz="2800" b="1" dirty="0" err="1">
                <a:latin typeface="Times New Roman" panose="02020603050405020304" pitchFamily="18" charset="0"/>
                <a:ea typeface="华文仿宋" panose="02010600040101010101" pitchFamily="2" charset="-122"/>
              </a:rPr>
              <a:t>host","example.com</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这个</a:t>
            </a:r>
            <a:r>
              <a:rPr lang="en-US" altLang="zh-CN" sz="2800" b="1" dirty="0">
                <a:latin typeface="Times New Roman" panose="02020603050405020304" pitchFamily="18" charset="0"/>
                <a:ea typeface="华文仿宋" panose="02010600040101010101" pitchFamily="2" charset="-122"/>
              </a:rPr>
              <a:t>ACL</a:t>
            </a:r>
            <a:r>
              <a:rPr lang="zh-CN" altLang="en-US" sz="2800" b="1" dirty="0">
                <a:latin typeface="Times New Roman" panose="02020603050405020304" pitchFamily="18" charset="0"/>
                <a:ea typeface="华文仿宋" panose="02010600040101010101" pitchFamily="2" charset="-122"/>
              </a:rPr>
              <a:t>对应的身份验证模式是</a:t>
            </a:r>
            <a:r>
              <a:rPr lang="en-US" altLang="zh-CN" sz="2800" b="1" dirty="0">
                <a:latin typeface="Times New Roman" panose="02020603050405020304" pitchFamily="18" charset="0"/>
                <a:ea typeface="华文仿宋" panose="02010600040101010101" pitchFamily="2" charset="-122"/>
              </a:rPr>
              <a:t>host</a:t>
            </a:r>
            <a:r>
              <a:rPr lang="zh-CN" altLang="en-US" sz="2800" b="1" dirty="0">
                <a:latin typeface="Times New Roman" panose="02020603050405020304" pitchFamily="18" charset="0"/>
                <a:ea typeface="华文仿宋" panose="02010600040101010101" pitchFamily="2" charset="-122"/>
              </a:rPr>
              <a:t>，符合该模式</a:t>
            </a:r>
            <a:r>
              <a:rPr lang="zh-CN" altLang="en-US" sz="2800" b="1" dirty="0" smtClean="0">
                <a:latin typeface="Times New Roman" panose="02020603050405020304" pitchFamily="18" charset="0"/>
                <a:ea typeface="华文仿宋" panose="02010600040101010101" pitchFamily="2" charset="-122"/>
              </a:rPr>
              <a:t>的身份</a:t>
            </a:r>
            <a:r>
              <a:rPr lang="zh-CN" altLang="en-US" sz="2800" b="1" dirty="0">
                <a:latin typeface="Times New Roman" panose="02020603050405020304" pitchFamily="18" charset="0"/>
                <a:ea typeface="华文仿宋" panose="02010600040101010101" pitchFamily="2" charset="-122"/>
              </a:rPr>
              <a:t>是</a:t>
            </a:r>
            <a:r>
              <a:rPr lang="en-US" altLang="zh-CN" sz="2800" b="1" dirty="0">
                <a:latin typeface="Times New Roman" panose="02020603050405020304" pitchFamily="18" charset="0"/>
                <a:ea typeface="华文仿宋" panose="02010600040101010101" pitchFamily="2" charset="-122"/>
              </a:rPr>
              <a:t>example.com</a:t>
            </a:r>
            <a:r>
              <a:rPr lang="zh-CN" altLang="en-US" sz="2800" b="1" dirty="0">
                <a:latin typeface="Times New Roman" panose="02020603050405020304" pitchFamily="18" charset="0"/>
                <a:ea typeface="华文仿宋" panose="02010600040101010101" pitchFamily="2" charset="-122"/>
              </a:rPr>
              <a:t>，权限的组合是：</a:t>
            </a:r>
            <a:r>
              <a:rPr lang="en-US" altLang="zh-CN" sz="2800" b="1" dirty="0">
                <a:latin typeface="Times New Roman" panose="02020603050405020304" pitchFamily="18" charset="0"/>
                <a:ea typeface="华文仿宋" panose="02010600040101010101" pitchFamily="2" charset="-122"/>
              </a:rPr>
              <a:t>READ</a:t>
            </a:r>
            <a:endParaRPr lang="en-US" altLang="zh-CN" sz="2800" b="1" dirty="0" smtClean="0">
              <a:solidFill>
                <a:srgbClr val="FF0000"/>
              </a:solidFill>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076831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Znode</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的节点状态</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986" y="1649179"/>
            <a:ext cx="4362387" cy="4776254"/>
          </a:xfrm>
          <a:prstGeom prst="rect">
            <a:avLst/>
          </a:prstGeom>
        </p:spPr>
      </p:pic>
    </p:spTree>
    <p:extLst>
      <p:ext uri="{BB962C8B-B14F-4D97-AF65-F5344CB8AC3E}">
        <p14:creationId xmlns:p14="http://schemas.microsoft.com/office/powerpoint/2010/main" val="202375446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工作</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原理</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375292"/>
            <a:ext cx="11419925" cy="541379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的核心是原子广播，这个机制保证了各个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之间的同步。实现这个机制的协议叫做</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协议。</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协议有两种模式，它们分别是恢复模式和广播模式。当服务启动或者在领导者崩溃后，</a:t>
            </a:r>
            <a:r>
              <a:rPr lang="en-US" altLang="zh-CN" sz="2800" b="1" dirty="0" err="1">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就进入了恢复模式，当领导者被选举出来，且大多数</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的完成了和</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的状态同步以后，恢复模式就结束了。状态同步保证了</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和</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具有相同的系统状态</a:t>
            </a:r>
            <a:r>
              <a:rPr lang="zh-CN" altLang="en-US" sz="2800" b="1" dirty="0" smtClean="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一旦</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已经和多数的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进行了状态同步后，他就可以开始广播消息了，即进入广播状态。这时候当一个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加入</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服务中，它会在恢复模式下启动，发现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，并和</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进行状态同步。待到同步结束，它也参与消息广播。</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服务一直维持在</a:t>
            </a:r>
            <a:r>
              <a:rPr lang="en-US" altLang="zh-CN" sz="2800" b="1" dirty="0">
                <a:latin typeface="Times New Roman" panose="02020603050405020304" pitchFamily="18" charset="0"/>
                <a:ea typeface="华文仿宋" panose="02010600040101010101" pitchFamily="2" charset="-122"/>
              </a:rPr>
              <a:t>Broadcast</a:t>
            </a:r>
            <a:r>
              <a:rPr lang="zh-CN" altLang="en-US" sz="2800" b="1" dirty="0">
                <a:latin typeface="Times New Roman" panose="02020603050405020304" pitchFamily="18" charset="0"/>
                <a:ea typeface="华文仿宋" panose="02010600040101010101" pitchFamily="2" charset="-122"/>
              </a:rPr>
              <a:t>状态，直到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崩溃了或者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失去了大部分的</a:t>
            </a:r>
            <a:r>
              <a:rPr lang="en-US" altLang="zh-CN" sz="2800" b="1" dirty="0">
                <a:latin typeface="Times New Roman" panose="02020603050405020304" pitchFamily="18" charset="0"/>
                <a:ea typeface="华文仿宋" panose="02010600040101010101" pitchFamily="2" charset="-122"/>
              </a:rPr>
              <a:t>followers</a:t>
            </a:r>
            <a:r>
              <a:rPr lang="zh-CN" altLang="en-US" sz="2800" b="1" dirty="0">
                <a:latin typeface="Times New Roman" panose="02020603050405020304" pitchFamily="18" charset="0"/>
                <a:ea typeface="华文仿宋" panose="02010600040101010101" pitchFamily="2" charset="-122"/>
              </a:rPr>
              <a:t>支持。</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16436824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工作</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原理</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793130"/>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广播模式需要保证</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被按顺序处理，因此</a:t>
            </a:r>
            <a:r>
              <a:rPr lang="en-US" altLang="zh-CN" sz="2800" b="1" dirty="0" err="1">
                <a:latin typeface="Times New Roman" panose="02020603050405020304" pitchFamily="18" charset="0"/>
                <a:ea typeface="华文仿宋" panose="02010600040101010101" pitchFamily="2" charset="-122"/>
              </a:rPr>
              <a:t>zk</a:t>
            </a:r>
            <a:r>
              <a:rPr lang="zh-CN" altLang="en-US" sz="2800" b="1" dirty="0">
                <a:latin typeface="Times New Roman" panose="02020603050405020304" pitchFamily="18" charset="0"/>
                <a:ea typeface="华文仿宋" panose="02010600040101010101" pitchFamily="2" charset="-122"/>
              </a:rPr>
              <a:t>采用了递增的事务</a:t>
            </a:r>
            <a:r>
              <a:rPr lang="en-US" altLang="zh-CN" sz="2800" b="1" dirty="0">
                <a:latin typeface="Times New Roman" panose="02020603050405020304" pitchFamily="18" charset="0"/>
                <a:ea typeface="华文仿宋" panose="02010600040101010101" pitchFamily="2" charset="-122"/>
              </a:rPr>
              <a:t>id</a:t>
            </a:r>
            <a:r>
              <a:rPr lang="zh-CN" altLang="en-US" sz="2800" b="1" dirty="0">
                <a:latin typeface="Times New Roman" panose="02020603050405020304" pitchFamily="18" charset="0"/>
                <a:ea typeface="华文仿宋" panose="02010600040101010101" pitchFamily="2" charset="-122"/>
              </a:rPr>
              <a:t>号</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zxid</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来保证。所有的提议</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都在被提出的时候加上了</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。实现中</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是一个</a:t>
            </a:r>
            <a:r>
              <a:rPr lang="en-US" altLang="zh-CN" sz="2800" b="1" dirty="0">
                <a:latin typeface="Times New Roman" panose="02020603050405020304" pitchFamily="18" charset="0"/>
                <a:ea typeface="华文仿宋" panose="02010600040101010101" pitchFamily="2" charset="-122"/>
              </a:rPr>
              <a:t>64</a:t>
            </a:r>
            <a:r>
              <a:rPr lang="zh-CN" altLang="en-US" sz="2800" b="1" dirty="0">
                <a:latin typeface="Times New Roman" panose="02020603050405020304" pitchFamily="18" charset="0"/>
                <a:ea typeface="华文仿宋" panose="02010600040101010101" pitchFamily="2" charset="-122"/>
              </a:rPr>
              <a:t>为的数字，它高</a:t>
            </a:r>
            <a:r>
              <a:rPr lang="en-US" altLang="zh-CN" sz="2800" b="1" dirty="0">
                <a:latin typeface="Times New Roman" panose="02020603050405020304" pitchFamily="18" charset="0"/>
                <a:ea typeface="华文仿宋" panose="02010600040101010101" pitchFamily="2" charset="-122"/>
              </a:rPr>
              <a:t>32</a:t>
            </a:r>
            <a:r>
              <a:rPr lang="zh-CN" altLang="en-US" sz="2800" b="1" dirty="0">
                <a:latin typeface="Times New Roman" panose="02020603050405020304" pitchFamily="18" charset="0"/>
                <a:ea typeface="华文仿宋" panose="02010600040101010101" pitchFamily="2" charset="-122"/>
              </a:rPr>
              <a:t>位是</a:t>
            </a:r>
            <a:r>
              <a:rPr lang="en-US" altLang="zh-CN" sz="2800" b="1" dirty="0">
                <a:latin typeface="Times New Roman" panose="02020603050405020304" pitchFamily="18" charset="0"/>
                <a:ea typeface="华文仿宋" panose="02010600040101010101" pitchFamily="2" charset="-122"/>
              </a:rPr>
              <a:t>epoch</a:t>
            </a:r>
            <a:r>
              <a:rPr lang="zh-CN" altLang="en-US" sz="2800" b="1" dirty="0">
                <a:latin typeface="Times New Roman" panose="02020603050405020304" pitchFamily="18" charset="0"/>
                <a:ea typeface="华文仿宋" panose="02010600040101010101" pitchFamily="2" charset="-122"/>
              </a:rPr>
              <a:t>用来标识</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关系是否改变，每次一个</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被选出来，它都会有一个新的</a:t>
            </a:r>
            <a:r>
              <a:rPr lang="en-US" altLang="zh-CN" sz="2800" b="1" dirty="0">
                <a:latin typeface="Times New Roman" panose="02020603050405020304" pitchFamily="18" charset="0"/>
                <a:ea typeface="华文仿宋" panose="02010600040101010101" pitchFamily="2" charset="-122"/>
              </a:rPr>
              <a:t>epoch</a:t>
            </a:r>
            <a:r>
              <a:rPr lang="zh-CN" altLang="en-US" sz="2800" b="1" dirty="0">
                <a:latin typeface="Times New Roman" panose="02020603050405020304" pitchFamily="18" charset="0"/>
                <a:ea typeface="华文仿宋" panose="02010600040101010101" pitchFamily="2" charset="-122"/>
              </a:rPr>
              <a:t>。低</a:t>
            </a:r>
            <a:r>
              <a:rPr lang="en-US" altLang="zh-CN" sz="2800" b="1" dirty="0">
                <a:latin typeface="Times New Roman" panose="02020603050405020304" pitchFamily="18" charset="0"/>
                <a:ea typeface="华文仿宋" panose="02010600040101010101" pitchFamily="2" charset="-122"/>
              </a:rPr>
              <a:t>32</a:t>
            </a:r>
            <a:r>
              <a:rPr lang="zh-CN" altLang="en-US" sz="2800" b="1" dirty="0">
                <a:latin typeface="Times New Roman" panose="02020603050405020304" pitchFamily="18" charset="0"/>
                <a:ea typeface="华文仿宋" panose="02010600040101010101" pitchFamily="2" charset="-122"/>
              </a:rPr>
              <a:t>位是个递增计数。</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当</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崩溃或者</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失去大多数的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，这时候</a:t>
            </a:r>
            <a:r>
              <a:rPr lang="en-US" altLang="zh-CN" sz="2800" b="1" dirty="0" err="1">
                <a:latin typeface="Times New Roman" panose="02020603050405020304" pitchFamily="18" charset="0"/>
                <a:ea typeface="华文仿宋" panose="02010600040101010101" pitchFamily="2" charset="-122"/>
              </a:rPr>
              <a:t>zk</a:t>
            </a:r>
            <a:r>
              <a:rPr lang="zh-CN" altLang="en-US" sz="2800" b="1" dirty="0">
                <a:latin typeface="Times New Roman" panose="02020603050405020304" pitchFamily="18" charset="0"/>
                <a:ea typeface="华文仿宋" panose="02010600040101010101" pitchFamily="2" charset="-122"/>
              </a:rPr>
              <a:t>进入恢复模式，恢复模式需要重新选举出一个新的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，让所有的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都恢复到一个正确的状态。</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81572788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is </a:t>
            </a:r>
            <a:r>
              <a:rPr lang="en-US" sz="2800" b="1" dirty="0" err="1">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361151"/>
            <a:ext cx="11365123" cy="526297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是一个分布式的，开放源码的分布式应用程序协调服务，是</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Google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Chubby</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一个开源的实现，是</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Hadoop</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Hbase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的重要</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组件</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zh-TW" altLang="en-US" sz="2800" b="1" dirty="0">
                <a:solidFill>
                  <a:srgbClr val="000000"/>
                </a:solidFill>
                <a:latin typeface="Times New Roman" panose="02020603050405020304" pitchFamily="18" charset="0"/>
                <a:ea typeface="华文仿宋" panose="02010600040101010101" pitchFamily="2" charset="-122"/>
              </a:rPr>
              <a:t>它包含一个简单的原语集，分布式应用程序可以基于它实现同步服务，配置维护和命名服务</a:t>
            </a:r>
            <a:r>
              <a:rPr lang="zh-TW" altLang="en-US" sz="2800" b="1" dirty="0" smtClean="0">
                <a:solidFill>
                  <a:srgbClr val="000000"/>
                </a:solidFill>
                <a:latin typeface="Times New Roman" panose="02020603050405020304" pitchFamily="18" charset="0"/>
                <a:ea typeface="华文仿宋" panose="02010600040101010101" pitchFamily="2" charset="-122"/>
              </a:rPr>
              <a:t>等</a:t>
            </a:r>
            <a:r>
              <a:rPr lang="zh-CN" altLang="en-US" sz="2800" b="1" dirty="0" smtClean="0">
                <a:solidFill>
                  <a:srgbClr val="000000"/>
                </a:solidFill>
                <a:latin typeface="Times New Roman" panose="02020603050405020304" pitchFamily="18" charset="0"/>
                <a:ea typeface="华文仿宋" panose="02010600040101010101" pitchFamily="2" charset="-122"/>
              </a:rPr>
              <a:t>等</a:t>
            </a:r>
            <a:endParaRPr lang="en-US" sz="2800" b="1" dirty="0">
              <a:solidFill>
                <a:srgbClr val="000000"/>
              </a:solidFill>
              <a:latin typeface="Times New Roman" panose="02020603050405020304" pitchFamily="18" charset="0"/>
              <a:ea typeface="华文仿宋" panose="02010600040101010101" pitchFamily="2" charset="-122"/>
              <a:cs typeface="+mn-ea"/>
              <a:sym typeface="+mn-lt"/>
            </a:endParaRPr>
          </a:p>
          <a:p>
            <a:pPr marL="457200" indent="-457200">
              <a:buFont typeface="Wingdings" panose="05000000000000000000" pitchFamily="2" charset="2"/>
              <a:buChar char="Ø"/>
            </a:pPr>
            <a:r>
              <a:rPr lang="zh-CN" altLang="en-US" sz="2800" b="1" dirty="0">
                <a:solidFill>
                  <a:srgbClr val="06080A"/>
                </a:solidFill>
                <a:latin typeface="仿宋" panose="02010609060101010101" pitchFamily="49" charset="-122"/>
                <a:ea typeface="仿宋" panose="02010609060101010101" pitchFamily="49" charset="-122"/>
                <a:cs typeface="+mn-ea"/>
                <a:sym typeface="+mn-lt"/>
              </a:rPr>
              <a:t>将原本各工作节点间用于探测询问和协同的连接转移到</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ZK</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统一</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管理</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的目标就是封装好复杂易出错的关键服务，将简单易用的接口和性能高效、功能稳定的系统提供给</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用户</a:t>
            </a:r>
            <a:endParaRPr lang="en-US" altLang="zh-CN" sz="2800" b="1" dirty="0" smtClean="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代码版本中，提供了分布式独享锁、选举、队列的</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接口</a:t>
            </a:r>
            <a:endParaRPr lang="en-US" altLang="zh-CN" sz="2800" b="1" dirty="0" smtClean="0">
              <a:solidFill>
                <a:srgbClr val="06080A"/>
              </a:solidFill>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sz="2800" b="1" dirty="0" err="1">
                <a:solidFill>
                  <a:srgbClr val="06080A"/>
                </a:solidFill>
                <a:latin typeface="仿宋" panose="02010609060101010101" pitchFamily="49" charset="-122"/>
                <a:ea typeface="仿宋" panose="02010609060101010101" pitchFamily="49" charset="-122"/>
                <a:cs typeface="+mn-ea"/>
                <a:sym typeface="+mn-lt"/>
              </a:rPr>
              <a:t>ZooKeeper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是以</a:t>
            </a:r>
            <a:r>
              <a:rPr lang="en-US" sz="2800" b="1" dirty="0">
                <a:solidFill>
                  <a:srgbClr val="06080A"/>
                </a:solidFill>
                <a:latin typeface="仿宋" panose="02010609060101010101" pitchFamily="49" charset="-122"/>
                <a:ea typeface="仿宋" panose="02010609060101010101" pitchFamily="49" charset="-122"/>
                <a:cs typeface="+mn-ea"/>
                <a:sym typeface="+mn-lt"/>
              </a:rPr>
              <a:t>Fast </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算法为基础的，</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en-US"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算法存在活锁的问题，即当有多个</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交错提交时，有可能互相排斥导致没有一个</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能提交成功，而</a:t>
            </a:r>
            <a:r>
              <a:rPr lang="en-US" sz="2800" b="1" dirty="0">
                <a:solidFill>
                  <a:srgbClr val="06080A"/>
                </a:solidFill>
                <a:latin typeface="仿宋" panose="02010609060101010101" pitchFamily="49" charset="-122"/>
                <a:ea typeface="仿宋" panose="02010609060101010101" pitchFamily="49" charset="-122"/>
                <a:cs typeface="+mn-ea"/>
                <a:sym typeface="+mn-lt"/>
              </a:rPr>
              <a:t>Fast </a:t>
            </a:r>
            <a:r>
              <a:rPr lang="en-US" sz="2800" b="1" dirty="0" err="1">
                <a:solidFill>
                  <a:srgbClr val="06080A"/>
                </a:solidFill>
                <a:latin typeface="仿宋" panose="02010609060101010101" pitchFamily="49" charset="-122"/>
                <a:ea typeface="仿宋" panose="02010609060101010101" pitchFamily="49" charset="-122"/>
                <a:cs typeface="+mn-ea"/>
                <a:sym typeface="+mn-lt"/>
              </a:rPr>
              <a:t>Paxos</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作了一些优化，通过选举产生一个</a:t>
            </a:r>
            <a:r>
              <a:rPr lang="en-US" sz="2800" b="1" dirty="0">
                <a:solidFill>
                  <a:srgbClr val="06080A"/>
                </a:solidFill>
                <a:latin typeface="仿宋" panose="02010609060101010101" pitchFamily="49" charset="-122"/>
                <a:ea typeface="仿宋" panose="02010609060101010101" pitchFamily="49" charset="-122"/>
                <a:cs typeface="+mn-ea"/>
                <a:sym typeface="+mn-lt"/>
              </a:rPr>
              <a:t>leader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领导者</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，只有</a:t>
            </a:r>
            <a:r>
              <a:rPr lang="en-US" sz="2800" b="1" dirty="0">
                <a:solidFill>
                  <a:srgbClr val="06080A"/>
                </a:solidFill>
                <a:latin typeface="仿宋" panose="02010609060101010101" pitchFamily="49" charset="-122"/>
                <a:ea typeface="仿宋" panose="02010609060101010101" pitchFamily="49" charset="-122"/>
                <a:cs typeface="+mn-ea"/>
                <a:sym typeface="+mn-lt"/>
              </a:rPr>
              <a:t>leader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才能提交</a:t>
            </a:r>
            <a:r>
              <a:rPr lang="en-US" sz="2800" b="1" dirty="0">
                <a:solidFill>
                  <a:srgbClr val="06080A"/>
                </a:solidFill>
                <a:latin typeface="仿宋" panose="02010609060101010101" pitchFamily="49" charset="-122"/>
                <a:ea typeface="仿宋" panose="02010609060101010101" pitchFamily="49" charset="-122"/>
                <a:cs typeface="+mn-ea"/>
                <a:sym typeface="+mn-lt"/>
              </a:rPr>
              <a:t>proposer</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538460297"/>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Leader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选举</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442274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启动以后都询问其它的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它要投票给谁。</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对于其他</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的询问，</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每次根据自己的状态都回复自己推荐的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a:t>
            </a:r>
            <a:r>
              <a:rPr lang="en-US" altLang="zh-CN" sz="2800" b="1" dirty="0">
                <a:latin typeface="Times New Roman" panose="02020603050405020304" pitchFamily="18" charset="0"/>
                <a:ea typeface="华文仿宋" panose="02010600040101010101" pitchFamily="2" charset="-122"/>
              </a:rPr>
              <a:t>id</a:t>
            </a:r>
            <a:r>
              <a:rPr lang="zh-CN" altLang="en-US" sz="2800" b="1" dirty="0">
                <a:latin typeface="Times New Roman" panose="02020603050405020304" pitchFamily="18" charset="0"/>
                <a:ea typeface="华文仿宋" panose="02010600040101010101" pitchFamily="2" charset="-122"/>
              </a:rPr>
              <a:t>和上一次处理事务的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（系统启动时每个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都会推荐自己）</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收到所有</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回复以后，就计算出</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最大的哪个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，并将这个</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相关信息设置成下一次要投票的</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计算这过程中获得票数最多的的</a:t>
            </a:r>
            <a:r>
              <a:rPr lang="en-US" altLang="zh-CN" sz="2800" b="1" dirty="0">
                <a:latin typeface="Times New Roman" panose="02020603050405020304" pitchFamily="18" charset="0"/>
                <a:ea typeface="华文仿宋" panose="02010600040101010101" pitchFamily="2" charset="-122"/>
              </a:rPr>
              <a:t>sever</a:t>
            </a:r>
            <a:r>
              <a:rPr lang="zh-CN" altLang="en-US" sz="2800" b="1" dirty="0">
                <a:latin typeface="Times New Roman" panose="02020603050405020304" pitchFamily="18" charset="0"/>
                <a:ea typeface="华文仿宋" panose="02010600040101010101" pitchFamily="2" charset="-122"/>
              </a:rPr>
              <a:t>为获胜者，如果获胜者的票数超过半数，则改</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被选为</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。否则，继续这个过程，直到</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被选举出来。</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40126252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Leader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选举</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328089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就会开始等待</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连接</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连接</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，将最大的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发送给</a:t>
            </a:r>
            <a:r>
              <a:rPr lang="en-US" altLang="zh-CN" sz="2800" b="1" dirty="0">
                <a:latin typeface="Times New Roman" panose="02020603050405020304" pitchFamily="18" charset="0"/>
                <a:ea typeface="华文仿宋" panose="02010600040101010101" pitchFamily="2" charset="-122"/>
              </a:rPr>
              <a:t>leader</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根据</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的</a:t>
            </a:r>
            <a:r>
              <a:rPr lang="en-US" altLang="zh-CN" sz="2800" b="1" dirty="0" err="1">
                <a:latin typeface="Times New Roman" panose="02020603050405020304" pitchFamily="18" charset="0"/>
                <a:ea typeface="华文仿宋" panose="02010600040101010101" pitchFamily="2" charset="-122"/>
              </a:rPr>
              <a:t>zxid</a:t>
            </a:r>
            <a:r>
              <a:rPr lang="zh-CN" altLang="en-US" sz="2800" b="1" dirty="0">
                <a:latin typeface="Times New Roman" panose="02020603050405020304" pitchFamily="18" charset="0"/>
                <a:ea typeface="华文仿宋" panose="02010600040101010101" pitchFamily="2" charset="-122"/>
              </a:rPr>
              <a:t>确定同步点</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完成同步后通知</a:t>
            </a:r>
            <a:r>
              <a:rPr lang="en-US" altLang="zh-CN" sz="2800" b="1" dirty="0">
                <a:latin typeface="Times New Roman" panose="02020603050405020304" pitchFamily="18" charset="0"/>
                <a:ea typeface="华文仿宋" panose="02010600040101010101" pitchFamily="2" charset="-122"/>
              </a:rPr>
              <a:t>follower </a:t>
            </a:r>
            <a:r>
              <a:rPr lang="zh-CN" altLang="en-US" sz="2800" b="1" dirty="0">
                <a:latin typeface="Times New Roman" panose="02020603050405020304" pitchFamily="18" charset="0"/>
                <a:ea typeface="华文仿宋" panose="02010600040101010101" pitchFamily="2" charset="-122"/>
              </a:rPr>
              <a:t>已经成为</a:t>
            </a:r>
            <a:r>
              <a:rPr lang="en-US" altLang="zh-CN" sz="2800" b="1" dirty="0" err="1">
                <a:latin typeface="Times New Roman" panose="02020603050405020304" pitchFamily="18" charset="0"/>
                <a:ea typeface="华文仿宋" panose="02010600040101010101" pitchFamily="2" charset="-122"/>
              </a:rPr>
              <a:t>uptodate</a:t>
            </a:r>
            <a:r>
              <a:rPr lang="zh-CN" altLang="en-US" sz="2800" b="1" dirty="0">
                <a:latin typeface="Times New Roman" panose="02020603050405020304" pitchFamily="18" charset="0"/>
                <a:ea typeface="华文仿宋" panose="02010600040101010101" pitchFamily="2" charset="-122"/>
              </a:rPr>
              <a:t>状态</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收到</a:t>
            </a:r>
            <a:r>
              <a:rPr lang="en-US" altLang="zh-CN" sz="2800" b="1" dirty="0" err="1">
                <a:latin typeface="Times New Roman" panose="02020603050405020304" pitchFamily="18" charset="0"/>
                <a:ea typeface="华文仿宋" panose="02010600040101010101" pitchFamily="2" charset="-122"/>
              </a:rPr>
              <a:t>uptodate</a:t>
            </a:r>
            <a:r>
              <a:rPr lang="zh-CN" altLang="en-US" sz="2800" b="1" dirty="0">
                <a:latin typeface="Times New Roman" panose="02020603050405020304" pitchFamily="18" charset="0"/>
                <a:ea typeface="华文仿宋" panose="02010600040101010101" pitchFamily="2" charset="-122"/>
              </a:rPr>
              <a:t>消息后，又可以重新接受</a:t>
            </a:r>
            <a:r>
              <a:rPr lang="en-US" altLang="zh-CN" sz="2800" b="1" dirty="0">
                <a:latin typeface="Times New Roman" panose="02020603050405020304" pitchFamily="18" charset="0"/>
                <a:ea typeface="华文仿宋" panose="02010600040101010101" pitchFamily="2" charset="-122"/>
              </a:rPr>
              <a:t>client</a:t>
            </a:r>
            <a:r>
              <a:rPr lang="zh-CN" altLang="en-US" sz="2800" b="1" dirty="0">
                <a:latin typeface="Times New Roman" panose="02020603050405020304" pitchFamily="18" charset="0"/>
                <a:ea typeface="华文仿宋" panose="02010600040101010101" pitchFamily="2" charset="-122"/>
              </a:rPr>
              <a:t>的请求进行服务了</a:t>
            </a:r>
            <a:endParaRPr lang="en-US" altLang="zh-CN" sz="2800" b="1" dirty="0" smtClean="0">
              <a:latin typeface="Times New Roman" panose="02020603050405020304" pitchFamily="18" charset="0"/>
              <a:ea typeface="华文仿宋" panose="02010600040101010101" pitchFamily="2" charset="-122"/>
            </a:endParaRPr>
          </a:p>
        </p:txBody>
      </p:sp>
      <p:pic>
        <p:nvPicPr>
          <p:cNvPr id="7" name="Picture 1" descr="工作状态.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7180263"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选举状态.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38611" y="1889125"/>
            <a:ext cx="737393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24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Zab</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协议解释</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1966692"/>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ZAB ( </a:t>
            </a:r>
            <a:r>
              <a:rPr lang="en-US" altLang="zh-CN" sz="2800" b="1" dirty="0" err="1">
                <a:latin typeface="Times New Roman" panose="02020603050405020304" pitchFamily="18" charset="0"/>
                <a:ea typeface="华文仿宋" panose="02010600040101010101" pitchFamily="2" charset="-122"/>
              </a:rPr>
              <a:t>ZooKeeper</a:t>
            </a:r>
            <a:r>
              <a:rPr lang="en-US" altLang="zh-CN" sz="2800" b="1" dirty="0">
                <a:latin typeface="Times New Roman" panose="02020603050405020304" pitchFamily="18" charset="0"/>
                <a:ea typeface="华文仿宋" panose="02010600040101010101" pitchFamily="2" charset="-122"/>
              </a:rPr>
              <a:t> Atomic Broadcast , </a:t>
            </a:r>
            <a:r>
              <a:rPr lang="en-US" altLang="zh-CN" sz="2800" b="1" dirty="0" err="1">
                <a:latin typeface="Times New Roman" panose="02020603050405020304" pitchFamily="18" charset="0"/>
                <a:ea typeface="华文仿宋" panose="02010600040101010101" pitchFamily="2" charset="-122"/>
              </a:rPr>
              <a:t>ZooKeeper</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原子消息广播协议）是</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数据一致性的核心算法。</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ZAB </a:t>
            </a:r>
            <a:r>
              <a:rPr lang="zh-CN" altLang="en-US" sz="2800" b="1" dirty="0">
                <a:latin typeface="Times New Roman" panose="02020603050405020304" pitchFamily="18" charset="0"/>
                <a:ea typeface="华文仿宋" panose="02010600040101010101" pitchFamily="2" charset="-122"/>
              </a:rPr>
              <a:t>协议并不像 </a:t>
            </a:r>
            <a:r>
              <a:rPr lang="en-US" altLang="zh-CN" sz="2800" b="1" dirty="0" err="1">
                <a:latin typeface="Times New Roman" panose="02020603050405020304" pitchFamily="18" charset="0"/>
                <a:ea typeface="华文仿宋" panose="02010600040101010101" pitchFamily="2" charset="-122"/>
              </a:rPr>
              <a:t>Paxos</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算法那样，是一种通用的分布式一致性算法，它是一种特别为 </a:t>
            </a:r>
            <a:r>
              <a:rPr lang="en-US" altLang="zh-CN" sz="2800" b="1" dirty="0" err="1">
                <a:latin typeface="Times New Roman" panose="02020603050405020304" pitchFamily="18" charset="0"/>
                <a:ea typeface="华文仿宋" panose="02010600040101010101" pitchFamily="2" charset="-122"/>
              </a:rPr>
              <a:t>ZooKeeper</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设计的崩溃可恢复的原子消息广播算法。</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29162176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Zab</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实现的功能</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63180"/>
            <a:ext cx="11419925" cy="4702826"/>
          </a:xfrm>
          <a:prstGeom prst="rect">
            <a:avLst/>
          </a:prstGeom>
          <a:noFill/>
        </p:spPr>
        <p:txBody>
          <a:bodyPr wrap="square" rtlCol="0">
            <a:spAutoFit/>
          </a:bodyPr>
          <a:lstStyle/>
          <a:p>
            <a:pPr marL="571500" indent="-571500">
              <a:spcBef>
                <a:spcPct val="35000"/>
              </a:spcBef>
              <a:buFont typeface="+mj-lt"/>
              <a:buAutoNum type="romanUcPeriod"/>
            </a:pPr>
            <a:r>
              <a:rPr lang="zh-CN" altLang="en-US" sz="2800" b="1" dirty="0" smtClean="0">
                <a:latin typeface="Times New Roman" panose="02020603050405020304" pitchFamily="18" charset="0"/>
                <a:ea typeface="华文仿宋" panose="02010600040101010101" pitchFamily="2" charset="-122"/>
              </a:rPr>
              <a:t>使用</a:t>
            </a:r>
            <a:r>
              <a:rPr lang="zh-CN" altLang="en-US" sz="2800" b="1" dirty="0">
                <a:latin typeface="Times New Roman" panose="02020603050405020304" pitchFamily="18" charset="0"/>
                <a:ea typeface="华文仿宋" panose="02010600040101010101" pitchFamily="2" charset="-122"/>
              </a:rPr>
              <a:t>一个单一的主进程来接收并处理客户端的所有事务请求，并采用 </a:t>
            </a:r>
            <a:r>
              <a:rPr lang="en-US" altLang="zh-CN" sz="2800" b="1" dirty="0">
                <a:latin typeface="Times New Roman" panose="02020603050405020304" pitchFamily="18" charset="0"/>
                <a:ea typeface="华文仿宋" panose="02010600040101010101" pitchFamily="2" charset="-122"/>
              </a:rPr>
              <a:t>ZAB </a:t>
            </a:r>
            <a:r>
              <a:rPr lang="zh-CN" altLang="en-US" sz="2800" b="1" dirty="0">
                <a:latin typeface="Times New Roman" panose="02020603050405020304" pitchFamily="18" charset="0"/>
                <a:ea typeface="华文仿宋" panose="02010600040101010101" pitchFamily="2" charset="-122"/>
              </a:rPr>
              <a:t>的原子广播协议，将服务器数据的状态变更以事务 </a:t>
            </a:r>
            <a:r>
              <a:rPr lang="en-US" altLang="zh-CN" sz="2800" b="1" dirty="0">
                <a:latin typeface="Times New Roman" panose="02020603050405020304" pitchFamily="18" charset="0"/>
                <a:ea typeface="华文仿宋" panose="02010600040101010101" pitchFamily="2" charset="-122"/>
              </a:rPr>
              <a:t>Proposal </a:t>
            </a:r>
            <a:r>
              <a:rPr lang="zh-CN" altLang="en-US" sz="2800" b="1" dirty="0">
                <a:latin typeface="Times New Roman" panose="02020603050405020304" pitchFamily="18" charset="0"/>
                <a:ea typeface="华文仿宋" panose="02010600040101010101" pitchFamily="2" charset="-122"/>
              </a:rPr>
              <a:t>的形式广播到所有的副本进程上去</a:t>
            </a:r>
            <a:r>
              <a:rPr lang="zh-CN" altLang="en-US" sz="2800" b="1" dirty="0" smtClean="0">
                <a:latin typeface="Times New Roman" panose="02020603050405020304" pitchFamily="18" charset="0"/>
                <a:ea typeface="华文仿宋" panose="02010600040101010101" pitchFamily="2" charset="-122"/>
              </a:rPr>
              <a:t>。</a:t>
            </a:r>
            <a:endParaRPr lang="zh-CN" altLang="en-US" sz="2800" b="1" dirty="0">
              <a:latin typeface="Times New Roman" panose="02020603050405020304" pitchFamily="18" charset="0"/>
              <a:ea typeface="华文仿宋" panose="02010600040101010101" pitchFamily="2" charset="-122"/>
            </a:endParaRPr>
          </a:p>
          <a:p>
            <a:pPr marL="571500" indent="-571500">
              <a:spcBef>
                <a:spcPct val="35000"/>
              </a:spcBef>
              <a:buFont typeface="+mj-lt"/>
              <a:buAutoNum type="romanUcPeriod"/>
            </a:pPr>
            <a:r>
              <a:rPr lang="zh-CN" altLang="en-US" sz="2800" b="1" dirty="0" smtClean="0">
                <a:latin typeface="Times New Roman" panose="02020603050405020304" pitchFamily="18" charset="0"/>
                <a:ea typeface="华文仿宋" panose="02010600040101010101" pitchFamily="2" charset="-122"/>
              </a:rPr>
              <a:t>保证</a:t>
            </a:r>
            <a:r>
              <a:rPr lang="zh-CN" altLang="en-US" sz="2800" b="1" dirty="0">
                <a:latin typeface="Times New Roman" panose="02020603050405020304" pitchFamily="18" charset="0"/>
                <a:ea typeface="华文仿宋" panose="02010600040101010101" pitchFamily="2" charset="-122"/>
              </a:rPr>
              <a:t>一个全局的变更序列被顺序应用</a:t>
            </a:r>
            <a:r>
              <a:rPr lang="zh-CN" altLang="en-US" sz="2800" b="1" dirty="0" smtClean="0">
                <a:latin typeface="Times New Roman" panose="02020603050405020304" pitchFamily="18" charset="0"/>
                <a:ea typeface="华文仿宋" panose="02010600040101010101" pitchFamily="2" charset="-122"/>
              </a:rPr>
              <a:t>。</a:t>
            </a:r>
            <a:r>
              <a:rPr lang="en-US" altLang="zh-CN" sz="2800" b="1" dirty="0" err="1" smtClean="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是一个树形结构，很多操作都要先检查才能确定能不能执行，比如</a:t>
            </a:r>
            <a:r>
              <a:rPr lang="en-US" altLang="zh-CN" sz="2800" b="1" dirty="0">
                <a:latin typeface="Times New Roman" panose="02020603050405020304" pitchFamily="18" charset="0"/>
                <a:ea typeface="华文仿宋" panose="02010600040101010101" pitchFamily="2" charset="-122"/>
              </a:rPr>
              <a:t>P1</a:t>
            </a:r>
            <a:r>
              <a:rPr lang="zh-CN" altLang="en-US" sz="2800" b="1" dirty="0">
                <a:latin typeface="Times New Roman" panose="02020603050405020304" pitchFamily="18" charset="0"/>
                <a:ea typeface="华文仿宋" panose="02010600040101010101" pitchFamily="2" charset="-122"/>
              </a:rPr>
              <a:t>的事务</a:t>
            </a:r>
            <a:r>
              <a:rPr lang="en-US" altLang="zh-CN" sz="2800" b="1" dirty="0">
                <a:latin typeface="Times New Roman" panose="02020603050405020304" pitchFamily="18" charset="0"/>
                <a:ea typeface="华文仿宋" panose="02010600040101010101" pitchFamily="2" charset="-122"/>
              </a:rPr>
              <a:t>t1</a:t>
            </a:r>
            <a:r>
              <a:rPr lang="zh-CN" altLang="en-US" sz="2800" b="1" dirty="0">
                <a:latin typeface="Times New Roman" panose="02020603050405020304" pitchFamily="18" charset="0"/>
                <a:ea typeface="华文仿宋" panose="02010600040101010101" pitchFamily="2" charset="-122"/>
              </a:rPr>
              <a:t>可能是创建节点“</a:t>
            </a:r>
            <a:r>
              <a:rPr lang="en-US" altLang="zh-CN" sz="2800" b="1" dirty="0">
                <a:latin typeface="Times New Roman" panose="02020603050405020304" pitchFamily="18" charset="0"/>
                <a:ea typeface="华文仿宋" panose="02010600040101010101" pitchFamily="2" charset="-122"/>
              </a:rPr>
              <a:t>/a”</a:t>
            </a:r>
            <a:r>
              <a:rPr lang="zh-CN" altLang="en-US" sz="2800" b="1" dirty="0">
                <a:latin typeface="Times New Roman" panose="02020603050405020304" pitchFamily="18" charset="0"/>
                <a:ea typeface="华文仿宋" panose="02010600040101010101" pitchFamily="2" charset="-122"/>
              </a:rPr>
              <a:t>，</a:t>
            </a:r>
            <a:r>
              <a:rPr lang="en-US" altLang="zh-CN" sz="2800" b="1" dirty="0">
                <a:latin typeface="Times New Roman" panose="02020603050405020304" pitchFamily="18" charset="0"/>
                <a:ea typeface="华文仿宋" panose="02010600040101010101" pitchFamily="2" charset="-122"/>
              </a:rPr>
              <a:t>t2</a:t>
            </a:r>
            <a:r>
              <a:rPr lang="zh-CN" altLang="en-US" sz="2800" b="1" dirty="0">
                <a:latin typeface="Times New Roman" panose="02020603050405020304" pitchFamily="18" charset="0"/>
                <a:ea typeface="华文仿宋" panose="02010600040101010101" pitchFamily="2" charset="-122"/>
              </a:rPr>
              <a:t>可能是创建节点“</a:t>
            </a:r>
            <a:r>
              <a:rPr lang="en-US" altLang="zh-CN" sz="2800" b="1" dirty="0">
                <a:latin typeface="Times New Roman" panose="02020603050405020304" pitchFamily="18" charset="0"/>
                <a:ea typeface="华文仿宋" panose="02010600040101010101" pitchFamily="2" charset="-122"/>
              </a:rPr>
              <a:t>/a/</a:t>
            </a:r>
            <a:r>
              <a:rPr lang="en-US" altLang="zh-CN" sz="2800" b="1" dirty="0" err="1">
                <a:latin typeface="Times New Roman" panose="02020603050405020304" pitchFamily="18" charset="0"/>
                <a:ea typeface="华文仿宋" panose="02010600040101010101" pitchFamily="2" charset="-122"/>
              </a:rPr>
              <a:t>aa</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，只有先创建了父节点“</a:t>
            </a:r>
            <a:r>
              <a:rPr lang="en-US" altLang="zh-CN" sz="2800" b="1" dirty="0">
                <a:latin typeface="Times New Roman" panose="02020603050405020304" pitchFamily="18" charset="0"/>
                <a:ea typeface="华文仿宋" panose="02010600040101010101" pitchFamily="2" charset="-122"/>
              </a:rPr>
              <a:t>/a”</a:t>
            </a:r>
            <a:r>
              <a:rPr lang="zh-CN" altLang="en-US" sz="2800" b="1" dirty="0">
                <a:latin typeface="Times New Roman" panose="02020603050405020304" pitchFamily="18" charset="0"/>
                <a:ea typeface="华文仿宋" panose="02010600040101010101" pitchFamily="2" charset="-122"/>
              </a:rPr>
              <a:t>，才能创建子节点“</a:t>
            </a:r>
            <a:r>
              <a:rPr lang="en-US" altLang="zh-CN" sz="2800" b="1" dirty="0">
                <a:latin typeface="Times New Roman" panose="02020603050405020304" pitchFamily="18" charset="0"/>
                <a:ea typeface="华文仿宋" panose="02010600040101010101" pitchFamily="2" charset="-122"/>
              </a:rPr>
              <a:t>/a/</a:t>
            </a:r>
            <a:r>
              <a:rPr lang="en-US" altLang="zh-CN" sz="2800" b="1" dirty="0" err="1">
                <a:latin typeface="Times New Roman" panose="02020603050405020304" pitchFamily="18" charset="0"/>
                <a:ea typeface="华文仿宋" panose="02010600040101010101" pitchFamily="2" charset="-122"/>
              </a:rPr>
              <a:t>aa</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。为了保证这一点，</a:t>
            </a:r>
            <a:r>
              <a:rPr lang="en-US" altLang="zh-CN" sz="2800" b="1" dirty="0">
                <a:latin typeface="Times New Roman" panose="02020603050405020304" pitchFamily="18" charset="0"/>
                <a:ea typeface="华文仿宋" panose="02010600040101010101" pitchFamily="2" charset="-122"/>
              </a:rPr>
              <a:t>ZAB</a:t>
            </a:r>
            <a:r>
              <a:rPr lang="zh-CN" altLang="en-US" sz="2800" b="1" dirty="0">
                <a:latin typeface="Times New Roman" panose="02020603050405020304" pitchFamily="18" charset="0"/>
                <a:ea typeface="华文仿宋" panose="02010600040101010101" pitchFamily="2" charset="-122"/>
              </a:rPr>
              <a:t>要保证同一个</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的发起的事务要按顺序被</a:t>
            </a:r>
            <a:r>
              <a:rPr lang="en-US" altLang="zh-CN" sz="2800" b="1" dirty="0">
                <a:latin typeface="Times New Roman" panose="02020603050405020304" pitchFamily="18" charset="0"/>
                <a:ea typeface="华文仿宋" panose="02010600040101010101" pitchFamily="2" charset="-122"/>
              </a:rPr>
              <a:t>apply</a:t>
            </a:r>
            <a:r>
              <a:rPr lang="zh-CN" altLang="en-US" sz="2800" b="1" dirty="0">
                <a:latin typeface="Times New Roman" panose="02020603050405020304" pitchFamily="18" charset="0"/>
                <a:ea typeface="华文仿宋" panose="02010600040101010101" pitchFamily="2" charset="-122"/>
              </a:rPr>
              <a:t>，同时还要保证只有先前的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的所有事务都被</a:t>
            </a:r>
            <a:r>
              <a:rPr lang="en-US" altLang="zh-CN" sz="2800" b="1" dirty="0">
                <a:latin typeface="Times New Roman" panose="02020603050405020304" pitchFamily="18" charset="0"/>
                <a:ea typeface="华文仿宋" panose="02010600040101010101" pitchFamily="2" charset="-122"/>
              </a:rPr>
              <a:t>apply</a:t>
            </a:r>
            <a:r>
              <a:rPr lang="zh-CN" altLang="en-US" sz="2800" b="1" dirty="0">
                <a:latin typeface="Times New Roman" panose="02020603050405020304" pitchFamily="18" charset="0"/>
                <a:ea typeface="华文仿宋" panose="02010600040101010101" pitchFamily="2" charset="-122"/>
              </a:rPr>
              <a:t>之后，新选的</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才能在发起事务</a:t>
            </a:r>
            <a:r>
              <a:rPr lang="zh-CN" altLang="en-US" sz="2800" b="1" dirty="0" smtClean="0">
                <a:latin typeface="Times New Roman" panose="02020603050405020304" pitchFamily="18" charset="0"/>
                <a:ea typeface="华文仿宋" panose="02010600040101010101" pitchFamily="2" charset="-122"/>
              </a:rPr>
              <a:t>。</a:t>
            </a:r>
            <a:endParaRPr lang="zh-CN" altLang="en-US" sz="2800" b="1" dirty="0">
              <a:latin typeface="Times New Roman" panose="02020603050405020304" pitchFamily="18" charset="0"/>
              <a:ea typeface="华文仿宋" panose="02010600040101010101" pitchFamily="2" charset="-122"/>
            </a:endParaRPr>
          </a:p>
          <a:p>
            <a:pPr marL="571500" indent="-571500">
              <a:spcBef>
                <a:spcPct val="35000"/>
              </a:spcBef>
              <a:buFont typeface="+mj-lt"/>
              <a:buAutoNum type="romanUcPeriod"/>
            </a:pPr>
            <a:r>
              <a:rPr lang="zh-CN" altLang="en-US" sz="2800" b="1" dirty="0" smtClean="0">
                <a:latin typeface="Times New Roman" panose="02020603050405020304" pitchFamily="18" charset="0"/>
                <a:ea typeface="华文仿宋" panose="02010600040101010101" pitchFamily="2" charset="-122"/>
              </a:rPr>
              <a:t>当前</a:t>
            </a:r>
            <a:r>
              <a:rPr lang="zh-CN" altLang="en-US" sz="2800" b="1" dirty="0">
                <a:latin typeface="Times New Roman" panose="02020603050405020304" pitchFamily="18" charset="0"/>
                <a:ea typeface="华文仿宋" panose="02010600040101010101" pitchFamily="2" charset="-122"/>
              </a:rPr>
              <a:t>主进程出现异常情况的时候，依旧能够正常工作。</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558285611"/>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ZAB </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协议的核心</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363180"/>
            <a:ext cx="11419925" cy="5413790"/>
          </a:xfrm>
          <a:prstGeom prst="rect">
            <a:avLst/>
          </a:prstGeom>
          <a:noFill/>
        </p:spPr>
        <p:txBody>
          <a:bodyPr wrap="square" rtlCol="0">
            <a:spAutoFit/>
          </a:bodyPr>
          <a:lstStyle/>
          <a:p>
            <a:pPr marL="571500" indent="-5715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所有事务请求必须由一个全局唯一的服务器来协调处理，这样的服务器被称为 </a:t>
            </a:r>
            <a:r>
              <a:rPr lang="en-US" altLang="zh-CN" sz="2800" b="1" dirty="0">
                <a:latin typeface="Times New Roman" panose="02020603050405020304" pitchFamily="18" charset="0"/>
                <a:ea typeface="华文仿宋" panose="02010600040101010101" pitchFamily="2" charset="-122"/>
              </a:rPr>
              <a:t>Leader</a:t>
            </a:r>
            <a:r>
              <a:rPr lang="zh-CN" altLang="en-US" sz="2800" b="1" dirty="0">
                <a:latin typeface="Times New Roman" panose="02020603050405020304" pitchFamily="18" charset="0"/>
                <a:ea typeface="华文仿宋" panose="02010600040101010101" pitchFamily="2" charset="-122"/>
              </a:rPr>
              <a:t>服务器，而余下的其他服务器则成为 </a:t>
            </a:r>
            <a:r>
              <a:rPr lang="en-US" altLang="zh-CN" sz="2800" b="1" dirty="0">
                <a:latin typeface="Times New Roman" panose="02020603050405020304" pitchFamily="18" charset="0"/>
                <a:ea typeface="华文仿宋" panose="02010600040101010101" pitchFamily="2" charset="-122"/>
              </a:rPr>
              <a:t>Follower </a:t>
            </a:r>
            <a:r>
              <a:rPr lang="zh-CN" altLang="en-US" sz="2800" b="1" dirty="0">
                <a:latin typeface="Times New Roman" panose="02020603050405020304" pitchFamily="18" charset="0"/>
                <a:ea typeface="华文仿宋" panose="02010600040101010101" pitchFamily="2" charset="-122"/>
              </a:rPr>
              <a:t>服务器。 </a:t>
            </a:r>
            <a:r>
              <a:rPr lang="en-US" altLang="zh-CN" sz="2800" b="1" dirty="0">
                <a:latin typeface="Times New Roman" panose="02020603050405020304" pitchFamily="18" charset="0"/>
                <a:ea typeface="华文仿宋" panose="02010600040101010101" pitchFamily="2" charset="-122"/>
              </a:rPr>
              <a:t>Leader </a:t>
            </a:r>
            <a:r>
              <a:rPr lang="zh-CN" altLang="en-US" sz="2800" b="1" dirty="0">
                <a:latin typeface="Times New Roman" panose="02020603050405020304" pitchFamily="18" charset="0"/>
                <a:ea typeface="华文仿宋" panose="02010600040101010101" pitchFamily="2" charset="-122"/>
              </a:rPr>
              <a:t>服务器负责将一个客户端事务请求转换成一个事务</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（提议），并将该 </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分发给集群中所有的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服务器。之后 </a:t>
            </a:r>
            <a:r>
              <a:rPr lang="en-US" altLang="zh-CN" sz="2800" b="1" dirty="0">
                <a:latin typeface="Times New Roman" panose="02020603050405020304" pitchFamily="18" charset="0"/>
                <a:ea typeface="华文仿宋" panose="02010600040101010101" pitchFamily="2" charset="-122"/>
              </a:rPr>
              <a:t>Leader </a:t>
            </a:r>
            <a:r>
              <a:rPr lang="zh-CN" altLang="en-US" sz="2800" b="1" dirty="0">
                <a:latin typeface="Times New Roman" panose="02020603050405020304" pitchFamily="18" charset="0"/>
                <a:ea typeface="华文仿宋" panose="02010600040101010101" pitchFamily="2" charset="-122"/>
              </a:rPr>
              <a:t>服务器需要等待所有</a:t>
            </a:r>
            <a:r>
              <a:rPr lang="en-US" altLang="zh-CN" sz="2800" b="1" dirty="0">
                <a:latin typeface="Times New Roman" panose="02020603050405020304" pitchFamily="18" charset="0"/>
                <a:ea typeface="华文仿宋" panose="02010600040101010101" pitchFamily="2" charset="-122"/>
              </a:rPr>
              <a:t>Follower </a:t>
            </a:r>
            <a:r>
              <a:rPr lang="zh-CN" altLang="en-US" sz="2800" b="1" dirty="0">
                <a:latin typeface="Times New Roman" panose="02020603050405020304" pitchFamily="18" charset="0"/>
                <a:ea typeface="华文仿宋" panose="02010600040101010101" pitchFamily="2" charset="-122"/>
              </a:rPr>
              <a:t>服务器的反馈</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一旦超过半数的</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服务器进行了正确的反馈后，那么 </a:t>
            </a:r>
            <a:r>
              <a:rPr lang="en-US" altLang="zh-CN" sz="2800" b="1" dirty="0">
                <a:latin typeface="Times New Roman" panose="02020603050405020304" pitchFamily="18" charset="0"/>
                <a:ea typeface="华文仿宋" panose="02010600040101010101" pitchFamily="2" charset="-122"/>
              </a:rPr>
              <a:t>Leader </a:t>
            </a:r>
            <a:r>
              <a:rPr lang="zh-CN" altLang="en-US" sz="2800" b="1" dirty="0">
                <a:latin typeface="Times New Roman" panose="02020603050405020304" pitchFamily="18" charset="0"/>
                <a:ea typeface="华文仿宋" panose="02010600040101010101" pitchFamily="2" charset="-122"/>
              </a:rPr>
              <a:t>就会再次向所有的 </a:t>
            </a:r>
            <a:r>
              <a:rPr lang="en-US" altLang="zh-CN" sz="2800" b="1" dirty="0">
                <a:latin typeface="Times New Roman" panose="02020603050405020304" pitchFamily="18" charset="0"/>
                <a:ea typeface="华文仿宋" panose="02010600040101010101" pitchFamily="2" charset="-122"/>
              </a:rPr>
              <a:t>Follower</a:t>
            </a:r>
            <a:r>
              <a:rPr lang="zh-CN" altLang="en-US" sz="2800" b="1" dirty="0">
                <a:latin typeface="Times New Roman" panose="02020603050405020304" pitchFamily="18" charset="0"/>
                <a:ea typeface="华文仿宋" panose="02010600040101010101" pitchFamily="2" charset="-122"/>
              </a:rPr>
              <a:t>服务器分发</a:t>
            </a:r>
            <a:r>
              <a:rPr lang="en-US" altLang="zh-CN" sz="2800" b="1" dirty="0">
                <a:latin typeface="Times New Roman" panose="02020603050405020304" pitchFamily="18" charset="0"/>
                <a:ea typeface="华文仿宋" panose="02010600040101010101" pitchFamily="2" charset="-122"/>
              </a:rPr>
              <a:t>Commit</a:t>
            </a:r>
            <a:r>
              <a:rPr lang="zh-CN" altLang="en-US" sz="2800" b="1" dirty="0">
                <a:latin typeface="Times New Roman" panose="02020603050405020304" pitchFamily="18" charset="0"/>
                <a:ea typeface="华文仿宋" panose="02010600040101010101" pitchFamily="2" charset="-122"/>
              </a:rPr>
              <a:t>消息，要求其将前一个</a:t>
            </a:r>
            <a:r>
              <a:rPr lang="en-US" altLang="zh-CN" sz="2800" b="1" dirty="0">
                <a:latin typeface="Times New Roman" panose="02020603050405020304" pitchFamily="18" charset="0"/>
                <a:ea typeface="华文仿宋" panose="02010600040101010101" pitchFamily="2" charset="-122"/>
              </a:rPr>
              <a:t>proposal</a:t>
            </a:r>
            <a:r>
              <a:rPr lang="zh-CN" altLang="en-US" sz="2800" b="1" dirty="0">
                <a:latin typeface="Times New Roman" panose="02020603050405020304" pitchFamily="18" charset="0"/>
                <a:ea typeface="华文仿宋" panose="02010600040101010101" pitchFamily="2" charset="-122"/>
              </a:rPr>
              <a:t>进行提交</a:t>
            </a:r>
            <a:r>
              <a:rPr lang="zh-CN" altLang="en-US" sz="2800" b="1" dirty="0" smtClean="0">
                <a:latin typeface="Times New Roman" panose="02020603050405020304" pitchFamily="18" charset="0"/>
                <a:ea typeface="华文仿宋" panose="02010600040101010101" pitchFamily="2" charset="-122"/>
              </a:rPr>
              <a:t>。</a:t>
            </a:r>
            <a:endParaRPr lang="zh-CN" altLang="en-US" sz="2800" b="1" dirty="0">
              <a:latin typeface="Times New Roman" panose="02020603050405020304" pitchFamily="18" charset="0"/>
              <a:ea typeface="华文仿宋" panose="02010600040101010101" pitchFamily="2" charset="-122"/>
            </a:endParaRPr>
          </a:p>
          <a:p>
            <a:pPr marL="571500" indent="-5715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这种</a:t>
            </a:r>
            <a:r>
              <a:rPr lang="zh-CN" altLang="en-US" sz="2800" b="1" dirty="0">
                <a:latin typeface="Times New Roman" panose="02020603050405020304" pitchFamily="18" charset="0"/>
                <a:ea typeface="华文仿宋" panose="02010600040101010101" pitchFamily="2" charset="-122"/>
              </a:rPr>
              <a:t>事务处理方式与</a:t>
            </a:r>
            <a:r>
              <a:rPr lang="en-US" altLang="zh-CN" sz="2800" b="1" dirty="0">
                <a:latin typeface="Times New Roman" panose="02020603050405020304" pitchFamily="18" charset="0"/>
                <a:ea typeface="华文仿宋" panose="02010600040101010101" pitchFamily="2" charset="-122"/>
              </a:rPr>
              <a:t>2PC</a:t>
            </a:r>
            <a:r>
              <a:rPr lang="zh-CN" altLang="en-US" sz="2800" b="1" dirty="0">
                <a:latin typeface="Times New Roman" panose="02020603050405020304" pitchFamily="18" charset="0"/>
                <a:ea typeface="华文仿宋" panose="02010600040101010101" pitchFamily="2" charset="-122"/>
              </a:rPr>
              <a:t>（两阶段提交协议）区别在于，两阶段提交协议的第二阶段中，需要等到所有参与者的</a:t>
            </a:r>
            <a:r>
              <a:rPr lang="en-US" altLang="zh-CN" sz="2800" b="1" dirty="0">
                <a:latin typeface="Times New Roman" panose="02020603050405020304" pitchFamily="18" charset="0"/>
                <a:ea typeface="华文仿宋" panose="02010600040101010101" pitchFamily="2" charset="-122"/>
              </a:rPr>
              <a:t>"YES"</a:t>
            </a:r>
            <a:r>
              <a:rPr lang="zh-CN" altLang="en-US" sz="2800" b="1" dirty="0">
                <a:latin typeface="Times New Roman" panose="02020603050405020304" pitchFamily="18" charset="0"/>
                <a:ea typeface="华文仿宋" panose="02010600040101010101" pitchFamily="2" charset="-122"/>
              </a:rPr>
              <a:t>回复才会提交事务，只要有一个参与者反馈为</a:t>
            </a:r>
            <a:r>
              <a:rPr lang="en-US" altLang="zh-CN" sz="2800" b="1" dirty="0">
                <a:latin typeface="Times New Roman" panose="02020603050405020304" pitchFamily="18" charset="0"/>
                <a:ea typeface="华文仿宋" panose="02010600040101010101" pitchFamily="2" charset="-122"/>
              </a:rPr>
              <a:t>"NO"</a:t>
            </a:r>
            <a:r>
              <a:rPr lang="zh-CN" altLang="en-US" sz="2800" b="1" dirty="0">
                <a:latin typeface="Times New Roman" panose="02020603050405020304" pitchFamily="18" charset="0"/>
                <a:ea typeface="华文仿宋" panose="02010600040101010101" pitchFamily="2" charset="-122"/>
              </a:rPr>
              <a:t>或者超时无反馈，都需要中断和回滚事务。</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33069347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Zab</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协议图解</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3265" y="0"/>
            <a:ext cx="5205470" cy="6858000"/>
          </a:xfrm>
          <a:prstGeom prst="rect">
            <a:avLst/>
          </a:prstGeom>
        </p:spPr>
      </p:pic>
    </p:spTree>
    <p:extLst>
      <p:ext uri="{BB962C8B-B14F-4D97-AF65-F5344CB8AC3E}">
        <p14:creationId xmlns:p14="http://schemas.microsoft.com/office/powerpoint/2010/main" val="3403011461"/>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a:t>
            </a:r>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应用场景</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556960"/>
            <a:ext cx="11419925" cy="459510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1. Name Service</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2. Configuration</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3. Group Membership</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4. Leader Election</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5. Locks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6. Queues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7. Barriers</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8. Two-phased Commit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47890449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Name Service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2047466"/>
            <a:ext cx="11419925" cy="2828467"/>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分布式应用中，通常需要有一套完整的命名规则，既能够产生唯一的名称又便于人识别和记住，通常情况下用树形的名称结构是一个理想的选择，树形的名称结构是一个有层次的目录结构，既对人友好又不会重复。</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Name Service </a:t>
            </a:r>
            <a:r>
              <a:rPr lang="zh-CN" altLang="en-US" sz="2800" b="1" dirty="0">
                <a:latin typeface="Times New Roman" panose="02020603050405020304" pitchFamily="18" charset="0"/>
                <a:ea typeface="华文仿宋" panose="02010600040101010101" pitchFamily="2" charset="-122"/>
              </a:rPr>
              <a:t>是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内置的功能，只要调用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 </a:t>
            </a:r>
            <a:r>
              <a:rPr lang="en-US" altLang="zh-CN" sz="2800" b="1" dirty="0">
                <a:latin typeface="Times New Roman" panose="02020603050405020304" pitchFamily="18" charset="0"/>
                <a:ea typeface="华文仿宋" panose="02010600040101010101" pitchFamily="2" charset="-122"/>
              </a:rPr>
              <a:t>API </a:t>
            </a:r>
            <a:r>
              <a:rPr lang="zh-CN" altLang="en-US" sz="2800" b="1" dirty="0">
                <a:latin typeface="Times New Roman" panose="02020603050405020304" pitchFamily="18" charset="0"/>
                <a:ea typeface="华文仿宋" panose="02010600040101010101" pitchFamily="2" charset="-122"/>
              </a:rPr>
              <a:t>就能实现</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351805028"/>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Configuration(1)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2047466"/>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配置</a:t>
            </a:r>
            <a:r>
              <a:rPr lang="zh-CN" altLang="en-US" sz="2800" b="1" dirty="0">
                <a:latin typeface="Times New Roman" panose="02020603050405020304" pitchFamily="18" charset="0"/>
                <a:ea typeface="华文仿宋" panose="02010600040101010101" pitchFamily="2" charset="-122"/>
              </a:rPr>
              <a:t>的管理在分布式应用环境中很常见，例如同一个应用系统需要多台 </a:t>
            </a:r>
            <a:r>
              <a:rPr lang="en-US" altLang="zh-CN" sz="2800" b="1" dirty="0">
                <a:latin typeface="Times New Roman" panose="02020603050405020304" pitchFamily="18" charset="0"/>
                <a:ea typeface="华文仿宋" panose="02010600040101010101" pitchFamily="2" charset="-122"/>
              </a:rPr>
              <a:t>PC Server </a:t>
            </a:r>
            <a:r>
              <a:rPr lang="zh-CN" altLang="en-US" sz="2800" b="1" dirty="0">
                <a:latin typeface="Times New Roman" panose="02020603050405020304" pitchFamily="18" charset="0"/>
                <a:ea typeface="华文仿宋" panose="02010600040101010101" pitchFamily="2" charset="-122"/>
              </a:rPr>
              <a:t>运行，但是它们运行的应用系统的某些配置项是相同的，如果要修改这些相同的配置项，那么就必须同时修改每台运行这个应用系统的 </a:t>
            </a:r>
            <a:r>
              <a:rPr lang="en-US" altLang="zh-CN" sz="2800" b="1" dirty="0">
                <a:latin typeface="Times New Roman" panose="02020603050405020304" pitchFamily="18" charset="0"/>
                <a:ea typeface="华文仿宋" panose="02010600040101010101" pitchFamily="2" charset="-122"/>
              </a:rPr>
              <a:t>PC Server</a:t>
            </a:r>
            <a:r>
              <a:rPr lang="zh-CN" altLang="en-US" sz="2800" b="1" dirty="0">
                <a:latin typeface="Times New Roman" panose="02020603050405020304" pitchFamily="18" charset="0"/>
                <a:ea typeface="华文仿宋" panose="02010600040101010101" pitchFamily="2" charset="-122"/>
              </a:rPr>
              <a:t>，这样非常麻烦而且容易出错。</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将配置信息保存在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的某个目录节点中，然后将所有需要修改的应用机器监控配置信息的状态，一旦配置信息发生变化，每台应用机器就会收到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的通知，然后从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获取新的配置信息应用到系统中。</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13074681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 Configuration(2)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配置服务.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1288"/>
            <a:ext cx="7967663"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85782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ZooKeeper</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Cluster Service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graphicFrame>
        <p:nvGraphicFramePr>
          <p:cNvPr id="6" name="Object 1"/>
          <p:cNvGraphicFramePr>
            <a:graphicFrameLocks noChangeAspect="1"/>
          </p:cNvGraphicFramePr>
          <p:nvPr>
            <p:extLst>
              <p:ext uri="{D42A27DB-BD31-4B8C-83A1-F6EECF244321}">
                <p14:modId xmlns:p14="http://schemas.microsoft.com/office/powerpoint/2010/main" val="1348048836"/>
              </p:ext>
            </p:extLst>
          </p:nvPr>
        </p:nvGraphicFramePr>
        <p:xfrm>
          <a:off x="491498" y="1697736"/>
          <a:ext cx="8809037" cy="4308475"/>
        </p:xfrm>
        <a:graphic>
          <a:graphicData uri="http://schemas.openxmlformats.org/presentationml/2006/ole">
            <mc:AlternateContent xmlns:mc="http://schemas.openxmlformats.org/markup-compatibility/2006">
              <mc:Choice xmlns:v="urn:schemas-microsoft-com:vml" Requires="v">
                <p:oleObj spid="_x0000_s1503" name="Document" r:id="rId4" imgW="5270306" imgH="2578005" progId="Word.Document.12">
                  <p:embed/>
                </p:oleObj>
              </mc:Choice>
              <mc:Fallback>
                <p:oleObj name="Document" r:id="rId4" imgW="5270306" imgH="2578005"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98" y="1697736"/>
                        <a:ext cx="8809037"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文本框 6"/>
          <p:cNvSpPr txBox="1"/>
          <p:nvPr/>
        </p:nvSpPr>
        <p:spPr>
          <a:xfrm>
            <a:off x="8449057" y="1116497"/>
            <a:ext cx="3648456" cy="3170099"/>
          </a:xfrm>
          <a:prstGeom prst="rect">
            <a:avLst/>
          </a:prstGeom>
          <a:noFill/>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kumimoji="1" lang="zh-CN" altLang="en-US" sz="2000" b="1" dirty="0"/>
              <a:t>服务端主从架构</a:t>
            </a:r>
          </a:p>
          <a:p>
            <a:endParaRPr kumimoji="1" lang="zh-CN" altLang="en-US" sz="2000" b="1" dirty="0"/>
          </a:p>
          <a:p>
            <a:pPr>
              <a:buFont typeface="Wingdings" panose="05000000000000000000" pitchFamily="2" charset="2"/>
              <a:buChar char="Ø"/>
            </a:pPr>
            <a:r>
              <a:rPr kumimoji="1" lang="en-US" altLang="zh-CN" sz="2000" b="1" dirty="0"/>
              <a:t>C</a:t>
            </a:r>
            <a:r>
              <a:rPr kumimoji="1" lang="zh-CN" altLang="en-US" sz="2000" b="1" dirty="0"/>
              <a:t>端实际只连接一个</a:t>
            </a:r>
            <a:r>
              <a:rPr kumimoji="1" lang="en-US" altLang="zh-CN" sz="2000" b="1" dirty="0"/>
              <a:t>S</a:t>
            </a:r>
            <a:r>
              <a:rPr kumimoji="1" lang="zh-CN" altLang="en-US" sz="2000" b="1" dirty="0"/>
              <a:t>节点</a:t>
            </a:r>
          </a:p>
          <a:p>
            <a:pPr>
              <a:buFont typeface="Wingdings" panose="05000000000000000000" pitchFamily="2" charset="2"/>
              <a:buChar char="Ø"/>
            </a:pPr>
            <a:endParaRPr kumimoji="1" lang="zh-CN" altLang="en-US" sz="2000" b="1" dirty="0"/>
          </a:p>
          <a:p>
            <a:pPr>
              <a:buFont typeface="Wingdings" panose="05000000000000000000" pitchFamily="2" charset="2"/>
              <a:buChar char="Ø"/>
            </a:pPr>
            <a:r>
              <a:rPr kumimoji="1" lang="zh-CN" altLang="en-US" sz="2000" b="1" dirty="0"/>
              <a:t>长连接</a:t>
            </a:r>
          </a:p>
          <a:p>
            <a:endParaRPr kumimoji="1" lang="zh-CN" altLang="en-US" sz="2000" b="1" dirty="0"/>
          </a:p>
          <a:p>
            <a:pPr>
              <a:buFont typeface="Wingdings" panose="05000000000000000000" pitchFamily="2" charset="2"/>
              <a:buChar char="Ø"/>
            </a:pPr>
            <a:r>
              <a:rPr kumimoji="1" lang="zh-CN" altLang="en-US" sz="2000" b="1" dirty="0"/>
              <a:t>会话由</a:t>
            </a:r>
            <a:r>
              <a:rPr kumimoji="1" lang="en-US" altLang="zh-CN" sz="2000" b="1" dirty="0"/>
              <a:t>leader</a:t>
            </a:r>
            <a:r>
              <a:rPr kumimoji="1" lang="zh-CN" altLang="en-US" sz="2000" b="1" dirty="0"/>
              <a:t>统一跟踪管理</a:t>
            </a:r>
          </a:p>
          <a:p>
            <a:r>
              <a:rPr kumimoji="1" lang="zh-CN" altLang="en-US" sz="2000" b="1" dirty="0"/>
              <a:t>  </a:t>
            </a:r>
            <a:r>
              <a:rPr kumimoji="1" lang="en-US" altLang="zh-CN" sz="2000" b="1" dirty="0"/>
              <a:t>PING</a:t>
            </a:r>
            <a:r>
              <a:rPr kumimoji="1" lang="zh-CN" altLang="en-US" sz="2000" b="1" dirty="0"/>
              <a:t>消息包含</a:t>
            </a:r>
            <a:r>
              <a:rPr kumimoji="1" lang="en-US" altLang="zh-CN" sz="2000" b="1" dirty="0"/>
              <a:t>session</a:t>
            </a:r>
            <a:r>
              <a:rPr kumimoji="1" lang="zh-CN" altLang="en-US" sz="2000" b="1" dirty="0"/>
              <a:t>信息</a:t>
            </a:r>
          </a:p>
          <a:p>
            <a:pPr>
              <a:buFont typeface="Wingdings" panose="05000000000000000000" pitchFamily="2" charset="2"/>
              <a:buChar char="Ø"/>
            </a:pPr>
            <a:endParaRPr kumimoji="1" lang="zh-CN" altLang="en-US" sz="2000" b="1" dirty="0"/>
          </a:p>
          <a:p>
            <a:pPr>
              <a:buFont typeface="Wingdings" panose="05000000000000000000" pitchFamily="2" charset="2"/>
              <a:buChar char="Ø"/>
            </a:pPr>
            <a:r>
              <a:rPr kumimoji="1" lang="zh-CN" altLang="en-US" sz="2000" b="1" dirty="0"/>
              <a:t>会话在</a:t>
            </a:r>
            <a:r>
              <a:rPr kumimoji="1" lang="en-US" altLang="zh-CN" sz="2000" b="1" dirty="0"/>
              <a:t>S</a:t>
            </a:r>
            <a:r>
              <a:rPr kumimoji="1" lang="zh-CN" altLang="en-US" sz="2000" b="1" dirty="0"/>
              <a:t>节点间透明迁移</a:t>
            </a:r>
          </a:p>
        </p:txBody>
      </p:sp>
    </p:spTree>
    <p:extLst>
      <p:ext uri="{BB962C8B-B14F-4D97-AF65-F5344CB8AC3E}">
        <p14:creationId xmlns:p14="http://schemas.microsoft.com/office/powerpoint/2010/main" val="3736027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369024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能够很容易的实现集群管理的功能，如有多台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组成一个服务集群，那么必须要一个“总管”知道当前集群中每台机器的服务状态，一旦有机器不能提供服务，集群中其它集群必须知道，从而做出调整重新分配服务策略。同样当增加集群的服务能力时，就会增加一台或多台 </a:t>
            </a:r>
            <a:r>
              <a:rPr lang="en-US" altLang="zh-CN" sz="2800" b="1" dirty="0">
                <a:latin typeface="Times New Roman" panose="02020603050405020304" pitchFamily="18" charset="0"/>
                <a:ea typeface="华文仿宋" panose="02010600040101010101" pitchFamily="2" charset="-122"/>
              </a:rPr>
              <a:t>Server</a:t>
            </a:r>
            <a:r>
              <a:rPr lang="zh-CN" altLang="en-US" sz="2800" b="1" dirty="0">
                <a:latin typeface="Times New Roman" panose="02020603050405020304" pitchFamily="18" charset="0"/>
                <a:ea typeface="华文仿宋" panose="02010600040101010101" pitchFamily="2" charset="-122"/>
              </a:rPr>
              <a:t>，同样也必须让“总管”知道。</a:t>
            </a:r>
          </a:p>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不仅能够维护当前的集群中机器的服务状态，而且能够选出一个“总管”，让这个总管来管理集群，这就是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的另一个功能 </a:t>
            </a:r>
            <a:r>
              <a:rPr lang="en-US" altLang="zh-CN" sz="2800" b="1" dirty="0">
                <a:latin typeface="Times New Roman" panose="02020603050405020304" pitchFamily="18" charset="0"/>
                <a:ea typeface="华文仿宋" panose="02010600040101010101" pitchFamily="2" charset="-122"/>
              </a:rPr>
              <a:t>Leader Election</a:t>
            </a:r>
            <a:r>
              <a:rPr lang="zh-CN" altLang="en-US"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523178848"/>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配置管理.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1425091"/>
            <a:ext cx="781050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90118"/>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4271939"/>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/testChildPath1","1".getBytes(),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/testChildPath2”,“2”.getBytes(),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/testChildPath3","3".getBytes(),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678918563"/>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Group Membership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528452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zk.create</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/testChildPath4","4".getBytes(), </a:t>
            </a:r>
            <a:r>
              <a:rPr lang="en-US" altLang="zh-CN" sz="2800" b="1" dirty="0" err="1">
                <a:latin typeface="Times New Roman" panose="02020603050405020304" pitchFamily="18" charset="0"/>
                <a:ea typeface="华文仿宋" panose="02010600040101010101" pitchFamily="2" charset="-122"/>
              </a:rPr>
              <a:t>Ids.OPEN_ACL_UNSAFE,CreateMode.EPHEMERAL_SEQUENTIAL</a:t>
            </a:r>
            <a:r>
              <a:rPr lang="en-US" altLang="zh-CN" sz="28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ea typeface="华文仿宋" panose="02010600040101010101" pitchFamily="2" charset="-122"/>
              </a:rPr>
              <a:t>System.out.println</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zk.getChildren</a:t>
            </a:r>
            <a:r>
              <a:rPr lang="en-US" altLang="zh-CN" sz="2800" b="1" dirty="0">
                <a:latin typeface="Times New Roman" panose="02020603050405020304" pitchFamily="18" charset="0"/>
                <a:ea typeface="华文仿宋" panose="02010600040101010101" pitchFamily="2" charset="-122"/>
              </a:rPr>
              <a:t>("/</a:t>
            </a:r>
            <a:r>
              <a:rPr lang="en-US" altLang="zh-CN" sz="2800" b="1" dirty="0" err="1">
                <a:latin typeface="Times New Roman" panose="02020603050405020304" pitchFamily="18" charset="0"/>
                <a:ea typeface="华文仿宋" panose="02010600040101010101" pitchFamily="2" charset="-122"/>
              </a:rPr>
              <a:t>testRootPath</a:t>
            </a:r>
            <a:r>
              <a:rPr lang="en-US" altLang="zh-CN" sz="2800" b="1" dirty="0">
                <a:latin typeface="Times New Roman" panose="02020603050405020304" pitchFamily="18" charset="0"/>
                <a:ea typeface="华文仿宋" panose="02010600040101010101" pitchFamily="2" charset="-122"/>
              </a:rPr>
              <a:t>", false));</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打印结果：</a:t>
            </a:r>
            <a:r>
              <a:rPr lang="en-US" altLang="zh-CN" sz="2800" b="1" dirty="0">
                <a:latin typeface="Times New Roman" panose="02020603050405020304" pitchFamily="18" charset="0"/>
                <a:ea typeface="华文仿宋" panose="02010600040101010101" pitchFamily="2" charset="-122"/>
              </a:rPr>
              <a:t>[testChildPath10000000000, testChildPath20000000001, testChildPath40000000003, testChildPath30000000002</a:t>
            </a:r>
            <a:r>
              <a:rPr lang="en-US" altLang="zh-CN" sz="2800" b="1" dirty="0" smtClean="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规定编号最小的为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所以当我们对</a:t>
            </a:r>
            <a:r>
              <a:rPr lang="en-US" altLang="zh-CN" sz="2800" b="1" dirty="0">
                <a:latin typeface="Times New Roman" panose="02020603050405020304" pitchFamily="18" charset="0"/>
                <a:ea typeface="华文仿宋" panose="02010600040101010101" pitchFamily="2" charset="-122"/>
              </a:rPr>
              <a:t>SERVERS</a:t>
            </a:r>
            <a:r>
              <a:rPr lang="zh-CN" altLang="en-US" sz="2800" b="1" dirty="0">
                <a:latin typeface="Times New Roman" panose="02020603050405020304" pitchFamily="18" charset="0"/>
                <a:ea typeface="华文仿宋" panose="02010600040101010101" pitchFamily="2" charset="-122"/>
              </a:rPr>
              <a:t>节点做监控的时候，得到服务器列表，只要所有集群机器逻辑认为最小编号节点为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，那么</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就被选出，而这个</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宕机的时候，相应的</a:t>
            </a:r>
            <a:r>
              <a:rPr lang="en-US" altLang="zh-CN" sz="2800" b="1" dirty="0" err="1">
                <a:latin typeface="Times New Roman" panose="02020603050405020304" pitchFamily="18" charset="0"/>
                <a:ea typeface="华文仿宋" panose="02010600040101010101" pitchFamily="2" charset="-122"/>
              </a:rPr>
              <a:t>znode</a:t>
            </a:r>
            <a:r>
              <a:rPr lang="zh-CN" altLang="en-US" sz="2800" b="1" dirty="0">
                <a:latin typeface="Times New Roman" panose="02020603050405020304" pitchFamily="18" charset="0"/>
                <a:ea typeface="华文仿宋" panose="02010600040101010101" pitchFamily="2" charset="-122"/>
              </a:rPr>
              <a:t>会消失，然后新的服务器列表就被推送到客户端，然后每个节点逻辑认为最小编号节点为</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，这样就做到动态</a:t>
            </a:r>
            <a:r>
              <a:rPr lang="en-US" altLang="zh-CN" sz="2800" b="1" dirty="0">
                <a:latin typeface="Times New Roman" panose="02020603050405020304" pitchFamily="18" charset="0"/>
                <a:ea typeface="华文仿宋" panose="02010600040101010101" pitchFamily="2" charset="-122"/>
              </a:rPr>
              <a:t>master</a:t>
            </a:r>
            <a:r>
              <a:rPr lang="zh-CN" altLang="en-US" sz="2800" b="1" dirty="0">
                <a:latin typeface="Times New Roman" panose="02020603050405020304" pitchFamily="18" charset="0"/>
                <a:ea typeface="华文仿宋" panose="02010600040101010101" pitchFamily="2" charset="-122"/>
              </a:rPr>
              <a:t>选举。</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764386479"/>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Locks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397031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共享锁在同一个进程中很容易实现，但是在跨进程或者在不同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之间就不好实现了。</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却很容易实现这个功能，实现方式也是需要获得锁的 </a:t>
            </a:r>
            <a:r>
              <a:rPr lang="en-US" altLang="zh-CN" sz="2800" b="1" dirty="0">
                <a:latin typeface="Times New Roman" panose="02020603050405020304" pitchFamily="18" charset="0"/>
                <a:ea typeface="华文仿宋" panose="02010600040101010101" pitchFamily="2" charset="-122"/>
              </a:rPr>
              <a:t>Server </a:t>
            </a:r>
            <a:r>
              <a:rPr lang="zh-CN" altLang="en-US" sz="2800" b="1" dirty="0">
                <a:latin typeface="Times New Roman" panose="02020603050405020304" pitchFamily="18" charset="0"/>
                <a:ea typeface="华文仿宋" panose="02010600040101010101" pitchFamily="2" charset="-122"/>
              </a:rPr>
              <a:t>创建一个 </a:t>
            </a:r>
            <a:r>
              <a:rPr lang="en-US" altLang="zh-CN" sz="2800" b="1" dirty="0">
                <a:latin typeface="Times New Roman" panose="02020603050405020304" pitchFamily="18" charset="0"/>
                <a:ea typeface="华文仿宋" panose="02010600040101010101" pitchFamily="2" charset="-122"/>
              </a:rPr>
              <a:t>EPHEMERAL_SEQUENTIAL </a:t>
            </a:r>
            <a:r>
              <a:rPr lang="zh-CN" altLang="en-US" sz="2800" b="1" dirty="0">
                <a:latin typeface="Times New Roman" panose="02020603050405020304" pitchFamily="18" charset="0"/>
                <a:ea typeface="华文仿宋" panose="02010600040101010101" pitchFamily="2" charset="-122"/>
              </a:rPr>
              <a:t>目录节点，然后调用 </a:t>
            </a:r>
            <a:r>
              <a:rPr lang="en-US" altLang="zh-CN" sz="2800" b="1" dirty="0" err="1">
                <a:latin typeface="Times New Roman" panose="02020603050405020304" pitchFamily="18" charset="0"/>
                <a:ea typeface="华文仿宋" panose="02010600040101010101" pitchFamily="2" charset="-122"/>
              </a:rPr>
              <a:t>getChildren</a:t>
            </a:r>
            <a:r>
              <a:rPr lang="zh-CN" altLang="en-US" sz="2800" b="1" dirty="0">
                <a:latin typeface="Times New Roman" panose="02020603050405020304" pitchFamily="18" charset="0"/>
                <a:ea typeface="华文仿宋" panose="02010600040101010101" pitchFamily="2" charset="-122"/>
              </a:rPr>
              <a:t>方法获取当前的目录节点列表中最小的目录节点是不是就是自己创建的目录节点，如果正是自己创建的，那么它就获得了这个锁，如果不是那么它就调用 </a:t>
            </a:r>
            <a:r>
              <a:rPr lang="en-US" altLang="zh-CN" sz="2800" b="1" dirty="0">
                <a:latin typeface="Times New Roman" panose="02020603050405020304" pitchFamily="18" charset="0"/>
                <a:ea typeface="华文仿宋" panose="02010600040101010101" pitchFamily="2" charset="-122"/>
              </a:rPr>
              <a:t>exists(String path, </a:t>
            </a:r>
            <a:r>
              <a:rPr lang="en-US" altLang="zh-CN" sz="2800" b="1" dirty="0" err="1">
                <a:latin typeface="Times New Roman" panose="02020603050405020304" pitchFamily="18" charset="0"/>
                <a:ea typeface="华文仿宋" panose="02010600040101010101" pitchFamily="2" charset="-122"/>
              </a:rPr>
              <a:t>boolean</a:t>
            </a:r>
            <a:r>
              <a:rPr lang="en-US" altLang="zh-CN" sz="2800" b="1" dirty="0">
                <a:latin typeface="Times New Roman" panose="02020603050405020304" pitchFamily="18" charset="0"/>
                <a:ea typeface="华文仿宋" panose="02010600040101010101" pitchFamily="2" charset="-122"/>
              </a:rPr>
              <a:t> watch) </a:t>
            </a:r>
            <a:r>
              <a:rPr lang="zh-CN" altLang="en-US" sz="2800" b="1" dirty="0">
                <a:latin typeface="Times New Roman" panose="02020603050405020304" pitchFamily="18" charset="0"/>
                <a:ea typeface="华文仿宋" panose="02010600040101010101" pitchFamily="2" charset="-122"/>
              </a:rPr>
              <a:t>方法并监控 </a:t>
            </a: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上目录节点列表的变化，一直到自己创建的节点是列表中最小编号的目录节点，从而获得锁，释放锁很简单，只要删除前面它自己所创建的目录节点就行了。</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149329143"/>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 – Locks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Picture 1" descr="共享琐.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740708"/>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Queues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6" name="TextBox 50"/>
          <p:cNvSpPr txBox="1"/>
          <p:nvPr/>
        </p:nvSpPr>
        <p:spPr>
          <a:xfrm>
            <a:off x="491498" y="1490348"/>
            <a:ext cx="11419925" cy="4552015"/>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800" b="1" dirty="0">
                <a:latin typeface="Times New Roman" panose="02020603050405020304" pitchFamily="18" charset="0"/>
                <a:ea typeface="华文仿宋" panose="02010600040101010101" pitchFamily="2" charset="-122"/>
              </a:rPr>
              <a:t>Zookeeper </a:t>
            </a:r>
            <a:r>
              <a:rPr lang="zh-CN" altLang="en-US" sz="2800" b="1" dirty="0">
                <a:latin typeface="Times New Roman" panose="02020603050405020304" pitchFamily="18" charset="0"/>
                <a:ea typeface="华文仿宋" panose="02010600040101010101" pitchFamily="2" charset="-122"/>
              </a:rPr>
              <a:t>可以处理两种类型的队列：当一个队列的成员都聚齐时，这个队列才可用，否则一直等待所有成员到达，这种是同步队列；队列按照 </a:t>
            </a:r>
            <a:r>
              <a:rPr lang="en-US" altLang="zh-CN" sz="2800" b="1" dirty="0">
                <a:latin typeface="Times New Roman" panose="02020603050405020304" pitchFamily="18" charset="0"/>
                <a:ea typeface="华文仿宋" panose="02010600040101010101" pitchFamily="2" charset="-122"/>
              </a:rPr>
              <a:t>FIFO </a:t>
            </a:r>
            <a:r>
              <a:rPr lang="zh-CN" altLang="en-US" sz="2800" b="1" dirty="0">
                <a:latin typeface="Times New Roman" panose="02020603050405020304" pitchFamily="18" charset="0"/>
                <a:ea typeface="华文仿宋" panose="02010600040101010101" pitchFamily="2" charset="-122"/>
              </a:rPr>
              <a:t>方式进行入队和出队操作，例如实现生产者和消费者模型</a:t>
            </a: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创建一个父目录 </a:t>
            </a:r>
            <a:r>
              <a:rPr lang="en-US" altLang="zh-CN" sz="2800" b="1" dirty="0">
                <a:latin typeface="Times New Roman" panose="02020603050405020304" pitchFamily="18" charset="0"/>
                <a:ea typeface="华文仿宋" panose="02010600040101010101" pitchFamily="2" charset="-122"/>
              </a:rPr>
              <a:t>/synchronizing</a:t>
            </a:r>
            <a:r>
              <a:rPr lang="zh-CN" altLang="en-US" sz="2800" b="1" dirty="0">
                <a:latin typeface="Times New Roman" panose="02020603050405020304" pitchFamily="18" charset="0"/>
                <a:ea typeface="华文仿宋" panose="02010600040101010101" pitchFamily="2" charset="-122"/>
              </a:rPr>
              <a:t>，每个成员都监控目录 </a:t>
            </a:r>
            <a:r>
              <a:rPr lang="en-US" altLang="zh-CN" sz="2800" b="1" dirty="0">
                <a:latin typeface="Times New Roman" panose="02020603050405020304" pitchFamily="18" charset="0"/>
                <a:ea typeface="华文仿宋" panose="02010600040101010101" pitchFamily="2" charset="-122"/>
              </a:rPr>
              <a:t>/synchronizing/start </a:t>
            </a:r>
            <a:r>
              <a:rPr lang="zh-CN" altLang="en-US" sz="2800" b="1" dirty="0">
                <a:latin typeface="Times New Roman" panose="02020603050405020304" pitchFamily="18" charset="0"/>
                <a:ea typeface="华文仿宋" panose="02010600040101010101" pitchFamily="2" charset="-122"/>
              </a:rPr>
              <a:t>是否存在，然后每个成员都加入这个队列（创建 </a:t>
            </a:r>
            <a:r>
              <a:rPr lang="en-US" altLang="zh-CN" sz="2800" b="1" dirty="0">
                <a:latin typeface="Times New Roman" panose="02020603050405020304" pitchFamily="18" charset="0"/>
                <a:ea typeface="华文仿宋" panose="02010600040101010101" pitchFamily="2" charset="-122"/>
              </a:rPr>
              <a:t>/synchronizing/</a:t>
            </a:r>
            <a:r>
              <a:rPr lang="en-US" altLang="zh-CN" sz="2800" b="1" dirty="0" err="1">
                <a:latin typeface="Times New Roman" panose="02020603050405020304" pitchFamily="18" charset="0"/>
                <a:ea typeface="华文仿宋" panose="02010600040101010101" pitchFamily="2" charset="-122"/>
              </a:rPr>
              <a:t>member_i</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的临时目录节点），然后每个成员获取 </a:t>
            </a:r>
            <a:r>
              <a:rPr lang="en-US" altLang="zh-CN" sz="2800" b="1" dirty="0">
                <a:latin typeface="Times New Roman" panose="02020603050405020304" pitchFamily="18" charset="0"/>
                <a:ea typeface="华文仿宋" panose="02010600040101010101" pitchFamily="2" charset="-122"/>
              </a:rPr>
              <a:t>/ synchronizing </a:t>
            </a:r>
            <a:r>
              <a:rPr lang="zh-CN" altLang="en-US" sz="2800" b="1" dirty="0">
                <a:latin typeface="Times New Roman" panose="02020603050405020304" pitchFamily="18" charset="0"/>
                <a:ea typeface="华文仿宋" panose="02010600040101010101" pitchFamily="2" charset="-122"/>
              </a:rPr>
              <a:t>目录的所有目录节点，判断 </a:t>
            </a:r>
            <a:r>
              <a:rPr lang="en-US" altLang="zh-CN" sz="2800" b="1" dirty="0" err="1">
                <a:latin typeface="Times New Roman" panose="02020603050405020304" pitchFamily="18" charset="0"/>
                <a:ea typeface="华文仿宋" panose="02010600040101010101" pitchFamily="2" charset="-122"/>
              </a:rPr>
              <a:t>i</a:t>
            </a:r>
            <a:r>
              <a:rPr lang="en-US" altLang="zh-CN" sz="2800" b="1" dirty="0">
                <a:latin typeface="Times New Roman" panose="02020603050405020304" pitchFamily="18" charset="0"/>
                <a:ea typeface="华文仿宋" panose="02010600040101010101" pitchFamily="2" charset="-122"/>
              </a:rPr>
              <a:t> </a:t>
            </a:r>
            <a:r>
              <a:rPr lang="zh-CN" altLang="en-US" sz="2800" b="1" dirty="0">
                <a:latin typeface="Times New Roman" panose="02020603050405020304" pitchFamily="18" charset="0"/>
                <a:ea typeface="华文仿宋" panose="02010600040101010101" pitchFamily="2" charset="-122"/>
              </a:rPr>
              <a:t>的值是否已经是成员的个数，如果小于成员个数等待 </a:t>
            </a:r>
            <a:r>
              <a:rPr lang="en-US" altLang="zh-CN" sz="2800" b="1" dirty="0">
                <a:latin typeface="Times New Roman" panose="02020603050405020304" pitchFamily="18" charset="0"/>
                <a:ea typeface="华文仿宋" panose="02010600040101010101" pitchFamily="2" charset="-122"/>
              </a:rPr>
              <a:t>/synchronizing/start </a:t>
            </a:r>
            <a:r>
              <a:rPr lang="zh-CN" altLang="en-US" sz="2800" b="1" dirty="0">
                <a:latin typeface="Times New Roman" panose="02020603050405020304" pitchFamily="18" charset="0"/>
                <a:ea typeface="华文仿宋" panose="02010600040101010101" pitchFamily="2" charset="-122"/>
              </a:rPr>
              <a:t>的出现，如果已经相等就创建 </a:t>
            </a:r>
            <a:r>
              <a:rPr lang="en-US" altLang="zh-CN" sz="2800" b="1" dirty="0">
                <a:latin typeface="Times New Roman" panose="02020603050405020304" pitchFamily="18" charset="0"/>
                <a:ea typeface="华文仿宋" panose="02010600040101010101" pitchFamily="2" charset="-122"/>
              </a:rPr>
              <a:t>/synchronizing/start</a:t>
            </a:r>
            <a:r>
              <a:rPr lang="zh-CN" altLang="en-US" sz="2800" b="1" dirty="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3178342151"/>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Zookeeper – Queues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7" name="Picture 1" descr="队列.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9248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194823"/>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分布式系统概论</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a:t>
            </a:r>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zk</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不适用的场景</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2136998"/>
            <a:ext cx="10747750" cy="285001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不适合高频写</a:t>
            </a: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对网络抖动敏感</a:t>
            </a:r>
          </a:p>
          <a:p>
            <a:pPr marL="457200" indent="-457200">
              <a:spcBef>
                <a:spcPct val="35000"/>
              </a:spcBef>
              <a:buFont typeface="Wingdings" panose="05000000000000000000" pitchFamily="2" charset="2"/>
              <a:buChar char="Ø"/>
            </a:pPr>
            <a:endParaRPr lang="zh-CN" altLang="en-US" sz="28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不适合存储大量的数据</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166172458"/>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Apache Curator</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3705406"/>
            <a:ext cx="10747750" cy="2246769"/>
          </a:xfrm>
          <a:prstGeom prst="rect">
            <a:avLst/>
          </a:prstGeom>
          <a:noFill/>
        </p:spPr>
        <p:txBody>
          <a:bodyPr wrap="square" rtlCol="0">
            <a:spAutoFit/>
          </a:bodyPr>
          <a:lstStyle/>
          <a:p>
            <a:pPr>
              <a:spcBef>
                <a:spcPct val="35000"/>
              </a:spcBef>
            </a:pPr>
            <a:r>
              <a:rPr lang="en-US" altLang="zh-CN" sz="2800" b="1" dirty="0">
                <a:latin typeface="Times New Roman" panose="02020603050405020304" pitchFamily="18" charset="0"/>
                <a:ea typeface="华文仿宋" panose="02010600040101010101" pitchFamily="2" charset="-122"/>
              </a:rPr>
              <a:t>Curator</a:t>
            </a:r>
            <a:r>
              <a:rPr lang="zh-CN" altLang="en-US" sz="2800" b="1" dirty="0">
                <a:latin typeface="Times New Roman" panose="02020603050405020304" pitchFamily="18" charset="0"/>
                <a:ea typeface="华文仿宋" panose="02010600040101010101" pitchFamily="2" charset="-122"/>
              </a:rPr>
              <a:t>是</a:t>
            </a:r>
            <a:r>
              <a:rPr lang="en-US" altLang="zh-CN" sz="2800" b="1" dirty="0">
                <a:latin typeface="Times New Roman" panose="02020603050405020304" pitchFamily="18" charset="0"/>
                <a:ea typeface="华文仿宋" panose="02010600040101010101" pitchFamily="2" charset="-122"/>
              </a:rPr>
              <a:t>Netflix</a:t>
            </a:r>
            <a:r>
              <a:rPr lang="zh-CN" altLang="en-US" sz="2800" b="1" dirty="0">
                <a:latin typeface="Times New Roman" panose="02020603050405020304" pitchFamily="18" charset="0"/>
                <a:ea typeface="华文仿宋" panose="02010600040101010101" pitchFamily="2" charset="-122"/>
              </a:rPr>
              <a:t>公司一个开源的</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客户端，在原生</a:t>
            </a:r>
            <a:r>
              <a:rPr lang="en-US" altLang="zh-CN" sz="2800" b="1" dirty="0">
                <a:latin typeface="Times New Roman" panose="02020603050405020304" pitchFamily="18" charset="0"/>
                <a:ea typeface="华文仿宋" panose="02010600040101010101" pitchFamily="2" charset="-122"/>
              </a:rPr>
              <a:t>API</a:t>
            </a:r>
            <a:r>
              <a:rPr lang="zh-CN" altLang="en-US" sz="2800" b="1" dirty="0">
                <a:latin typeface="Times New Roman" panose="02020603050405020304" pitchFamily="18" charset="0"/>
                <a:ea typeface="华文仿宋" panose="02010600040101010101" pitchFamily="2" charset="-122"/>
              </a:rPr>
              <a:t>接口上进行了包装，解决了很多</a:t>
            </a:r>
            <a:r>
              <a:rPr lang="en-US" altLang="zh-CN" sz="2800" b="1" dirty="0" err="1">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客户端非常底层的细节开发。同时内部实现了诸如</a:t>
            </a:r>
            <a:r>
              <a:rPr lang="en-US" altLang="zh-CN" sz="2800" b="1" dirty="0">
                <a:latin typeface="Times New Roman" panose="02020603050405020304" pitchFamily="18" charset="0"/>
                <a:ea typeface="华文仿宋" panose="02010600040101010101" pitchFamily="2" charset="-122"/>
              </a:rPr>
              <a:t>Session</a:t>
            </a:r>
            <a:r>
              <a:rPr lang="zh-CN" altLang="en-US" sz="2800" b="1" dirty="0">
                <a:latin typeface="Times New Roman" panose="02020603050405020304" pitchFamily="18" charset="0"/>
                <a:ea typeface="华文仿宋" panose="02010600040101010101" pitchFamily="2" charset="-122"/>
              </a:rPr>
              <a:t>超时重连，</a:t>
            </a:r>
            <a:r>
              <a:rPr lang="en-US" altLang="zh-CN" sz="2800" b="1" dirty="0">
                <a:latin typeface="Times New Roman" panose="02020603050405020304" pitchFamily="18" charset="0"/>
                <a:ea typeface="华文仿宋" panose="02010600040101010101" pitchFamily="2" charset="-122"/>
              </a:rPr>
              <a:t>Watcher</a:t>
            </a:r>
            <a:r>
              <a:rPr lang="zh-CN" altLang="en-US" sz="2800" b="1" dirty="0">
                <a:latin typeface="Times New Roman" panose="02020603050405020304" pitchFamily="18" charset="0"/>
                <a:ea typeface="华文仿宋" panose="02010600040101010101" pitchFamily="2" charset="-122"/>
              </a:rPr>
              <a:t>反复注册等功能，实现了</a:t>
            </a:r>
            <a:r>
              <a:rPr lang="en-US" altLang="zh-CN" sz="2800" b="1" dirty="0">
                <a:latin typeface="Times New Roman" panose="02020603050405020304" pitchFamily="18" charset="0"/>
                <a:ea typeface="华文仿宋" panose="02010600040101010101" pitchFamily="2" charset="-122"/>
              </a:rPr>
              <a:t>Fluent</a:t>
            </a:r>
            <a:r>
              <a:rPr lang="zh-CN" altLang="en-US" sz="2800" b="1" dirty="0">
                <a:latin typeface="Times New Roman" panose="02020603050405020304" pitchFamily="18" charset="0"/>
                <a:ea typeface="华文仿宋" panose="02010600040101010101" pitchFamily="2" charset="-122"/>
              </a:rPr>
              <a:t>风格的</a:t>
            </a:r>
            <a:r>
              <a:rPr lang="en-US" altLang="zh-CN" sz="2800" b="1" dirty="0">
                <a:latin typeface="Times New Roman" panose="02020603050405020304" pitchFamily="18" charset="0"/>
                <a:ea typeface="华文仿宋" panose="02010600040101010101" pitchFamily="2" charset="-122"/>
              </a:rPr>
              <a:t>API</a:t>
            </a:r>
            <a:r>
              <a:rPr lang="zh-CN" altLang="en-US" sz="2800" b="1" dirty="0">
                <a:latin typeface="Times New Roman" panose="02020603050405020304" pitchFamily="18" charset="0"/>
                <a:ea typeface="华文仿宋" panose="02010600040101010101" pitchFamily="2" charset="-122"/>
              </a:rPr>
              <a:t>接口，是使用最广泛的</a:t>
            </a:r>
            <a:r>
              <a:rPr lang="en-US" altLang="zh-CN" sz="2800" b="1" dirty="0">
                <a:latin typeface="Times New Roman" panose="02020603050405020304" pitchFamily="18" charset="0"/>
                <a:ea typeface="华文仿宋" panose="02010600040101010101" pitchFamily="2" charset="-122"/>
              </a:rPr>
              <a:t>zookeeper</a:t>
            </a:r>
            <a:r>
              <a:rPr lang="zh-CN" altLang="en-US" sz="2800" b="1" dirty="0">
                <a:latin typeface="Times New Roman" panose="02020603050405020304" pitchFamily="18" charset="0"/>
                <a:ea typeface="华文仿宋" panose="02010600040101010101" pitchFamily="2" charset="-122"/>
              </a:rPr>
              <a:t>客户端之一。</a:t>
            </a:r>
            <a:endParaRPr lang="en-US" altLang="zh-CN" sz="2800" b="1" dirty="0" smtClean="0">
              <a:latin typeface="Times New Roman" panose="02020603050405020304" pitchFamily="18" charset="0"/>
              <a:ea typeface="华文仿宋" panose="02010600040101010101" pitchFamily="2" charset="-122"/>
            </a:endParaRPr>
          </a:p>
        </p:txBody>
      </p:sp>
      <p:pic>
        <p:nvPicPr>
          <p:cNvPr id="4" name="图片 3"/>
          <p:cNvPicPr>
            <a:picLocks noChangeAspect="1"/>
          </p:cNvPicPr>
          <p:nvPr/>
        </p:nvPicPr>
        <p:blipFill>
          <a:blip r:embed="rId3"/>
          <a:stretch>
            <a:fillRect/>
          </a:stretch>
        </p:blipFill>
        <p:spPr>
          <a:xfrm>
            <a:off x="2423751" y="1522974"/>
            <a:ext cx="4792002" cy="1961902"/>
          </a:xfrm>
          <a:prstGeom prst="rect">
            <a:avLst/>
          </a:prstGeom>
        </p:spPr>
      </p:pic>
    </p:spTree>
    <p:extLst>
      <p:ext uri="{BB962C8B-B14F-4D97-AF65-F5344CB8AC3E}">
        <p14:creationId xmlns:p14="http://schemas.microsoft.com/office/powerpoint/2010/main" val="58190764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Why </a:t>
            </a:r>
            <a:r>
              <a:rPr lang="en-US" sz="2800" b="1" dirty="0">
                <a:solidFill>
                  <a:srgbClr val="7030A0"/>
                </a:solidFill>
                <a:latin typeface="仿宋" panose="02010609060101010101" pitchFamily="49" charset="-122"/>
                <a:ea typeface="仿宋" panose="02010609060101010101" pitchFamily="49" charset="-122"/>
                <a:cs typeface="+mn-ea"/>
                <a:sym typeface="+mn-lt"/>
              </a:rPr>
              <a:t>use zookeeper?</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8" name="TextBox 50"/>
          <p:cNvSpPr txBox="1"/>
          <p:nvPr/>
        </p:nvSpPr>
        <p:spPr>
          <a:xfrm>
            <a:off x="491498" y="1470879"/>
            <a:ext cx="11365123" cy="4444294"/>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大部分分布式应用需要一个主控、协调器或控制器来管理物理分布的子进程（如资源、任务分配等</a:t>
            </a:r>
            <a:r>
              <a:rPr lang="zh-CN" altLang="en-US" sz="2800" b="1" dirty="0" smtClean="0">
                <a:latin typeface="Times New Roman" panose="02020603050405020304" pitchFamily="18" charset="0"/>
                <a:ea typeface="华文仿宋" panose="02010600040101010101" pitchFamily="2" charset="-122"/>
              </a:rPr>
              <a:t>）</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目前，大部分应用需要开发私有的协调程序，缺乏一个通用的</a:t>
            </a:r>
            <a:r>
              <a:rPr lang="zh-CN" altLang="en-US" sz="2800" b="1" dirty="0" smtClean="0">
                <a:latin typeface="Times New Roman" panose="02020603050405020304" pitchFamily="18" charset="0"/>
                <a:ea typeface="华文仿宋" panose="02010600040101010101" pitchFamily="2" charset="-122"/>
              </a:rPr>
              <a:t>机制</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zh-CN" altLang="en-US" sz="2800" b="1" dirty="0">
                <a:latin typeface="Times New Roman" panose="02020603050405020304" pitchFamily="18" charset="0"/>
                <a:ea typeface="华文仿宋" panose="02010600040101010101" pitchFamily="2" charset="-122"/>
              </a:rPr>
              <a:t>协调程序的反复编写浪费，且难以形成通用、伸缩性好的</a:t>
            </a:r>
            <a:r>
              <a:rPr lang="zh-CN" altLang="en-US" sz="2800" b="1" dirty="0" smtClean="0">
                <a:latin typeface="Times New Roman" panose="02020603050405020304" pitchFamily="18" charset="0"/>
                <a:ea typeface="华文仿宋" panose="02010600040101010101" pitchFamily="2" charset="-122"/>
              </a:rPr>
              <a:t>协调器</a:t>
            </a:r>
            <a:endParaRPr lang="en-US" altLang="zh-CN" sz="2800" b="1" dirty="0" smtClean="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endParaRPr lang="en-US" altLang="zh-CN" sz="2800" b="1" dirty="0">
              <a:latin typeface="Times New Roman" panose="02020603050405020304" pitchFamily="18" charset="0"/>
              <a:cs typeface="Times New Roman" panose="02020603050405020304" pitchFamily="18" charset="0"/>
            </a:endParaRPr>
          </a:p>
          <a:p>
            <a:pPr marL="457200" indent="-457200">
              <a:spcBef>
                <a:spcPct val="35000"/>
              </a:spcBef>
              <a:buFont typeface="Wingdings" panose="05000000000000000000" pitchFamily="2" charset="2"/>
              <a:buChar char="Ø"/>
            </a:pPr>
            <a:r>
              <a:rPr lang="en-US" altLang="zh-CN" sz="2800" b="1" dirty="0" err="1">
                <a:latin typeface="Times New Roman" panose="02020603050405020304" pitchFamily="18" charset="0"/>
                <a:cs typeface="Times New Roman" panose="02020603050405020304" pitchFamily="18" charset="0"/>
              </a:rPr>
              <a:t>ZooKeeper</a:t>
            </a:r>
            <a:r>
              <a:rPr lang="zh-CN" altLang="en-US" sz="2800" b="1" dirty="0">
                <a:latin typeface="Times New Roman" panose="02020603050405020304" pitchFamily="18" charset="0"/>
                <a:ea typeface="华文仿宋" panose="02010600040101010101" pitchFamily="2" charset="-122"/>
              </a:rPr>
              <a:t>：提供通用的分布式锁服务，用以协调分布式</a:t>
            </a:r>
            <a:r>
              <a:rPr lang="zh-CN" altLang="en-US" sz="2800" b="1" dirty="0" smtClean="0">
                <a:latin typeface="Times New Roman" panose="02020603050405020304" pitchFamily="18" charset="0"/>
                <a:ea typeface="华文仿宋" panose="02010600040101010101" pitchFamily="2" charset="-122"/>
              </a:rPr>
              <a:t>应用</a:t>
            </a:r>
            <a:endParaRPr lang="en-US" altLang="zh-CN" sz="2800" b="1" dirty="0" smtClean="0">
              <a:latin typeface="Times New Roman" panose="02020603050405020304" pitchFamily="18" charset="0"/>
              <a:ea typeface="华文仿宋" panose="02010600040101010101"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Tree>
    <p:extLst>
      <p:ext uri="{BB962C8B-B14F-4D97-AF65-F5344CB8AC3E}">
        <p14:creationId xmlns:p14="http://schemas.microsoft.com/office/powerpoint/2010/main" val="769248986"/>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Apache Curator</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7" name="TextBox 50"/>
          <p:cNvSpPr txBox="1"/>
          <p:nvPr/>
        </p:nvSpPr>
        <p:spPr>
          <a:xfrm>
            <a:off x="491498" y="1280264"/>
            <a:ext cx="10747750" cy="5539978"/>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Recipes</a:t>
            </a:r>
            <a:r>
              <a:rPr lang="zh-CN" altLang="en-US" sz="2400" b="1" dirty="0">
                <a:latin typeface="Times New Roman" panose="02020603050405020304" pitchFamily="18" charset="0"/>
                <a:ea typeface="华文仿宋" panose="02010600040101010101" pitchFamily="2" charset="-122"/>
              </a:rPr>
              <a:t>， </a:t>
            </a:r>
            <a:r>
              <a:rPr lang="en-US" altLang="zh-CN" sz="2400" b="1" dirty="0" err="1">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的系列</a:t>
            </a:r>
            <a:r>
              <a:rPr lang="en-US" altLang="zh-CN" sz="2400" b="1" dirty="0">
                <a:latin typeface="Times New Roman" panose="02020603050405020304" pitchFamily="18" charset="0"/>
                <a:ea typeface="华文仿宋" panose="02010600040101010101" pitchFamily="2" charset="-122"/>
              </a:rPr>
              <a:t>recipe</a:t>
            </a:r>
            <a:r>
              <a:rPr lang="zh-CN" altLang="en-US" sz="2400" b="1" dirty="0">
                <a:latin typeface="Times New Roman" panose="02020603050405020304" pitchFamily="18" charset="0"/>
                <a:ea typeface="华文仿宋" panose="02010600040101010101" pitchFamily="2" charset="-122"/>
              </a:rPr>
              <a:t>实现</a:t>
            </a:r>
            <a:r>
              <a:rPr lang="en-US" altLang="zh-CN" sz="2400" b="1" dirty="0">
                <a:latin typeface="Times New Roman" panose="02020603050405020304" pitchFamily="18" charset="0"/>
                <a:ea typeface="华文仿宋" panose="02010600040101010101" pitchFamily="2" charset="-122"/>
              </a:rPr>
              <a:t>, </a:t>
            </a:r>
            <a:r>
              <a:rPr lang="zh-CN" altLang="en-US" sz="2400" b="1" dirty="0">
                <a:latin typeface="Times New Roman" panose="02020603050405020304" pitchFamily="18" charset="0"/>
                <a:ea typeface="华文仿宋" panose="02010600040101010101" pitchFamily="2" charset="-122"/>
              </a:rPr>
              <a:t>基于 </a:t>
            </a:r>
            <a:r>
              <a:rPr lang="en-US" altLang="zh-CN" sz="2400" b="1" dirty="0">
                <a:latin typeface="Times New Roman" panose="02020603050405020304" pitchFamily="18" charset="0"/>
                <a:ea typeface="华文仿宋" panose="02010600040101010101" pitchFamily="2" charset="-122"/>
              </a:rPr>
              <a:t>Curator Framework.</a:t>
            </a:r>
          </a:p>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Framework</a:t>
            </a:r>
            <a:r>
              <a:rPr lang="zh-CN" altLang="en-US" sz="2400" b="1" dirty="0">
                <a:latin typeface="Times New Roman" panose="02020603050405020304" pitchFamily="18" charset="0"/>
                <a:ea typeface="华文仿宋" panose="02010600040101010101" pitchFamily="2" charset="-122"/>
              </a:rPr>
              <a:t>， 封装了大量</a:t>
            </a:r>
            <a:r>
              <a:rPr lang="en-US" altLang="zh-CN" sz="2400" b="1" dirty="0" err="1">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常用</a:t>
            </a:r>
            <a:r>
              <a:rPr lang="en-US" altLang="zh-CN" sz="2400" b="1" dirty="0">
                <a:latin typeface="Times New Roman" panose="02020603050405020304" pitchFamily="18" charset="0"/>
                <a:ea typeface="华文仿宋" panose="02010600040101010101" pitchFamily="2" charset="-122"/>
              </a:rPr>
              <a:t>API</a:t>
            </a:r>
            <a:r>
              <a:rPr lang="zh-CN" altLang="en-US" sz="2400" b="1" dirty="0">
                <a:latin typeface="Times New Roman" panose="02020603050405020304" pitchFamily="18" charset="0"/>
                <a:ea typeface="华文仿宋" panose="02010600040101010101" pitchFamily="2" charset="-122"/>
              </a:rPr>
              <a:t>操作，降低了使用难度</a:t>
            </a:r>
            <a:r>
              <a:rPr lang="en-US" altLang="zh-CN" sz="2400" b="1" dirty="0">
                <a:latin typeface="Times New Roman" panose="02020603050405020304" pitchFamily="18" charset="0"/>
                <a:ea typeface="华文仿宋" panose="02010600040101010101" pitchFamily="2" charset="-122"/>
              </a:rPr>
              <a:t>, </a:t>
            </a:r>
            <a:r>
              <a:rPr lang="zh-CN" altLang="en-US" sz="2400" b="1" dirty="0">
                <a:latin typeface="Times New Roman" panose="02020603050405020304" pitchFamily="18" charset="0"/>
                <a:ea typeface="华文仿宋" panose="02010600040101010101" pitchFamily="2" charset="-122"/>
              </a:rPr>
              <a:t>基于</a:t>
            </a:r>
            <a:r>
              <a:rPr lang="en-US" altLang="zh-CN" sz="2400" b="1" dirty="0">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增加了一些新特性，对</a:t>
            </a:r>
            <a:r>
              <a:rPr lang="en-US" altLang="zh-CN" sz="2400" b="1" dirty="0" err="1">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链接的管理，对链接丢失自动重新链接。</a:t>
            </a:r>
          </a:p>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Utilities</a:t>
            </a:r>
            <a:r>
              <a:rPr lang="zh-CN" altLang="en-US" sz="2400" b="1" dirty="0">
                <a:latin typeface="Times New Roman" panose="02020603050405020304" pitchFamily="18" charset="0"/>
                <a:ea typeface="华文仿宋" panose="02010600040101010101" pitchFamily="2" charset="-122"/>
              </a:rPr>
              <a:t>，一些</a:t>
            </a:r>
            <a:r>
              <a:rPr lang="en-US" altLang="zh-CN" sz="2400" b="1" dirty="0" err="1">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操作的工具类包括</a:t>
            </a:r>
            <a:r>
              <a:rPr lang="en-US" altLang="zh-CN" sz="2400" b="1" dirty="0">
                <a:latin typeface="Times New Roman" panose="02020603050405020304" pitchFamily="18" charset="0"/>
                <a:ea typeface="华文仿宋" panose="02010600040101010101" pitchFamily="2" charset="-122"/>
              </a:rPr>
              <a:t>ZK</a:t>
            </a:r>
            <a:r>
              <a:rPr lang="zh-CN" altLang="en-US" sz="2400" b="1" dirty="0">
                <a:latin typeface="Times New Roman" panose="02020603050405020304" pitchFamily="18" charset="0"/>
                <a:ea typeface="华文仿宋" panose="02010600040101010101" pitchFamily="2" charset="-122"/>
              </a:rPr>
              <a:t>的集群测试工具路径生成等非常有用，在</a:t>
            </a:r>
            <a:r>
              <a:rPr lang="en-US" altLang="zh-CN" sz="2400" b="1" dirty="0">
                <a:latin typeface="Times New Roman" panose="02020603050405020304" pitchFamily="18" charset="0"/>
                <a:ea typeface="华文仿宋" panose="02010600040101010101" pitchFamily="2" charset="-122"/>
              </a:rPr>
              <a:t>Curator-Client</a:t>
            </a:r>
            <a:r>
              <a:rPr lang="zh-CN" altLang="en-US" sz="2400" b="1" dirty="0">
                <a:latin typeface="Times New Roman" panose="02020603050405020304" pitchFamily="18" charset="0"/>
                <a:ea typeface="华文仿宋" panose="02010600040101010101" pitchFamily="2" charset="-122"/>
              </a:rPr>
              <a:t>包下</a:t>
            </a:r>
            <a:r>
              <a:rPr lang="en-US" altLang="zh-CN" sz="2400" b="1" dirty="0" err="1">
                <a:latin typeface="Times New Roman" panose="02020603050405020304" pitchFamily="18" charset="0"/>
                <a:ea typeface="华文仿宋" panose="02010600040101010101" pitchFamily="2" charset="-122"/>
              </a:rPr>
              <a:t>org.apache.curator.utils</a:t>
            </a:r>
            <a:r>
              <a:rPr lang="zh-CN" altLang="en-US" sz="2400" b="1" dirty="0">
                <a:latin typeface="Times New Roman" panose="02020603050405020304" pitchFamily="18" charset="0"/>
                <a:ea typeface="华文仿宋" panose="02010600040101010101" pitchFamily="2" charset="-122"/>
              </a:rPr>
              <a:t>。</a:t>
            </a:r>
          </a:p>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Client</a:t>
            </a:r>
            <a:r>
              <a:rPr lang="zh-CN" altLang="en-US" sz="2400" b="1" dirty="0">
                <a:latin typeface="Times New Roman" panose="02020603050405020304" pitchFamily="18" charset="0"/>
                <a:ea typeface="华文仿宋" panose="02010600040101010101" pitchFamily="2" charset="-122"/>
              </a:rPr>
              <a:t>，</a:t>
            </a:r>
            <a:r>
              <a:rPr lang="en-US" altLang="zh-CN" sz="2400" b="1" dirty="0" err="1">
                <a:latin typeface="Times New Roman" panose="02020603050405020304" pitchFamily="18" charset="0"/>
                <a:ea typeface="华文仿宋" panose="02010600040101010101" pitchFamily="2" charset="-122"/>
              </a:rPr>
              <a:t>ZooKeeper</a:t>
            </a:r>
            <a:r>
              <a:rPr lang="zh-CN" altLang="en-US" sz="2400" b="1" dirty="0">
                <a:latin typeface="Times New Roman" panose="02020603050405020304" pitchFamily="18" charset="0"/>
                <a:ea typeface="华文仿宋" panose="02010600040101010101" pitchFamily="2" charset="-122"/>
              </a:rPr>
              <a:t>的客户端</a:t>
            </a:r>
            <a:r>
              <a:rPr lang="en-US" altLang="zh-CN" sz="2400" b="1" dirty="0">
                <a:latin typeface="Times New Roman" panose="02020603050405020304" pitchFamily="18" charset="0"/>
                <a:ea typeface="华文仿宋" panose="02010600040101010101" pitchFamily="2" charset="-122"/>
              </a:rPr>
              <a:t>API</a:t>
            </a:r>
            <a:r>
              <a:rPr lang="zh-CN" altLang="en-US" sz="2400" b="1" dirty="0">
                <a:latin typeface="Times New Roman" panose="02020603050405020304" pitchFamily="18" charset="0"/>
                <a:ea typeface="华文仿宋" panose="02010600040101010101" pitchFamily="2" charset="-122"/>
              </a:rPr>
              <a:t>封装，替代官方 </a:t>
            </a:r>
            <a:r>
              <a:rPr lang="en-US" altLang="zh-CN" sz="2400" b="1" dirty="0" err="1">
                <a:latin typeface="Times New Roman" panose="02020603050405020304" pitchFamily="18" charset="0"/>
                <a:ea typeface="华文仿宋" panose="02010600040101010101" pitchFamily="2" charset="-122"/>
              </a:rPr>
              <a:t>ZooKeeper</a:t>
            </a:r>
            <a:r>
              <a:rPr lang="en-US" altLang="zh-CN" sz="2400" b="1" dirty="0">
                <a:latin typeface="Times New Roman" panose="02020603050405020304" pitchFamily="18" charset="0"/>
                <a:ea typeface="华文仿宋" panose="02010600040101010101" pitchFamily="2" charset="-122"/>
              </a:rPr>
              <a:t> class</a:t>
            </a:r>
            <a:r>
              <a:rPr lang="zh-CN" altLang="en-US" sz="2400" b="1" dirty="0">
                <a:latin typeface="Times New Roman" panose="02020603050405020304" pitchFamily="18" charset="0"/>
                <a:ea typeface="华文仿宋" panose="02010600040101010101" pitchFamily="2" charset="-122"/>
              </a:rPr>
              <a:t>，解决了一些繁琐低级的处理，提供一些工具类。</a:t>
            </a:r>
          </a:p>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Errors</a:t>
            </a:r>
            <a:r>
              <a:rPr lang="zh-CN" altLang="en-US" sz="2400" b="1" dirty="0">
                <a:latin typeface="Times New Roman" panose="02020603050405020304" pitchFamily="18" charset="0"/>
                <a:ea typeface="华文仿宋" panose="02010600040101010101" pitchFamily="2" charset="-122"/>
              </a:rPr>
              <a:t>，异常处理</a:t>
            </a:r>
            <a:r>
              <a:rPr lang="en-US" altLang="zh-CN" sz="2400" b="1" dirty="0">
                <a:latin typeface="Times New Roman" panose="02020603050405020304" pitchFamily="18" charset="0"/>
                <a:ea typeface="华文仿宋" panose="02010600040101010101" pitchFamily="2" charset="-122"/>
              </a:rPr>
              <a:t>, </a:t>
            </a:r>
            <a:r>
              <a:rPr lang="zh-CN" altLang="en-US" sz="2400" b="1" dirty="0">
                <a:latin typeface="Times New Roman" panose="02020603050405020304" pitchFamily="18" charset="0"/>
                <a:ea typeface="华文仿宋" panose="02010600040101010101" pitchFamily="2" charset="-122"/>
              </a:rPr>
              <a:t>连接异常等</a:t>
            </a:r>
          </a:p>
          <a:p>
            <a:pPr marL="457200" indent="-457200">
              <a:spcBef>
                <a:spcPct val="35000"/>
              </a:spcBef>
              <a:buFont typeface="Wingdings" panose="05000000000000000000" pitchFamily="2" charset="2"/>
              <a:buChar char="Ø"/>
            </a:pPr>
            <a:r>
              <a:rPr lang="en-US" altLang="zh-CN" sz="2400" b="1" dirty="0">
                <a:latin typeface="Times New Roman" panose="02020603050405020304" pitchFamily="18" charset="0"/>
                <a:ea typeface="华文仿宋" panose="02010600040101010101" pitchFamily="2" charset="-122"/>
              </a:rPr>
              <a:t>Extensions</a:t>
            </a:r>
            <a:r>
              <a:rPr lang="zh-CN" altLang="en-US" sz="2400" b="1" dirty="0">
                <a:latin typeface="Times New Roman" panose="02020603050405020304" pitchFamily="18" charset="0"/>
                <a:ea typeface="华文仿宋" panose="02010600040101010101" pitchFamily="2" charset="-122"/>
              </a:rPr>
              <a:t>，对</a:t>
            </a:r>
            <a:r>
              <a:rPr lang="en-US" altLang="zh-CN" sz="2400" b="1" dirty="0">
                <a:latin typeface="Times New Roman" panose="02020603050405020304" pitchFamily="18" charset="0"/>
                <a:ea typeface="华文仿宋" panose="02010600040101010101" pitchFamily="2" charset="-122"/>
              </a:rPr>
              <a:t>curator-recipes</a:t>
            </a:r>
            <a:r>
              <a:rPr lang="zh-CN" altLang="en-US" sz="2400" b="1" dirty="0">
                <a:latin typeface="Times New Roman" panose="02020603050405020304" pitchFamily="18" charset="0"/>
                <a:ea typeface="华文仿宋" panose="02010600040101010101" pitchFamily="2" charset="-122"/>
              </a:rPr>
              <a:t>的扩展实现，拆分为 </a:t>
            </a:r>
            <a:r>
              <a:rPr lang="en-US" altLang="zh-CN" sz="2400" b="1" dirty="0">
                <a:latin typeface="Times New Roman" panose="02020603050405020304" pitchFamily="18" charset="0"/>
                <a:ea typeface="华文仿宋" panose="02010600040101010101" pitchFamily="2" charset="-122"/>
              </a:rPr>
              <a:t>curator-:</a:t>
            </a:r>
            <a:r>
              <a:rPr lang="en-US" altLang="zh-CN" sz="2400" b="1" dirty="0" err="1">
                <a:latin typeface="Times New Roman" panose="02020603050405020304" pitchFamily="18" charset="0"/>
                <a:ea typeface="华文仿宋" panose="02010600040101010101" pitchFamily="2" charset="-122"/>
              </a:rPr>
              <a:t>stuck_out_tongue_closed_eyes:iscovery</a:t>
            </a:r>
            <a:r>
              <a:rPr lang="zh-CN" altLang="en-US" sz="2400" b="1" dirty="0">
                <a:latin typeface="Times New Roman" panose="02020603050405020304" pitchFamily="18" charset="0"/>
                <a:ea typeface="华文仿宋" panose="02010600040101010101" pitchFamily="2" charset="-122"/>
              </a:rPr>
              <a:t>和 </a:t>
            </a:r>
            <a:r>
              <a:rPr lang="en-US" altLang="zh-CN" sz="2400" b="1" dirty="0">
                <a:latin typeface="Times New Roman" panose="02020603050405020304" pitchFamily="18" charset="0"/>
                <a:ea typeface="华文仿宋" panose="02010600040101010101" pitchFamily="2" charset="-122"/>
              </a:rPr>
              <a:t>curator-:</a:t>
            </a:r>
            <a:r>
              <a:rPr lang="en-US" altLang="zh-CN" sz="2400" b="1" dirty="0" err="1">
                <a:latin typeface="Times New Roman" panose="02020603050405020304" pitchFamily="18" charset="0"/>
                <a:ea typeface="华文仿宋" panose="02010600040101010101" pitchFamily="2" charset="-122"/>
              </a:rPr>
              <a:t>stuck_out_tongue_closed_eyes:iscovery-server</a:t>
            </a:r>
            <a:r>
              <a:rPr lang="zh-CN" altLang="en-US" sz="2400" b="1" dirty="0">
                <a:latin typeface="Times New Roman" panose="02020603050405020304" pitchFamily="18" charset="0"/>
                <a:ea typeface="华文仿宋" panose="02010600040101010101" pitchFamily="2" charset="-122"/>
              </a:rPr>
              <a:t>提供基于</a:t>
            </a:r>
            <a:r>
              <a:rPr lang="en-US" altLang="zh-CN" sz="2400" b="1" dirty="0" err="1">
                <a:latin typeface="Times New Roman" panose="02020603050405020304" pitchFamily="18" charset="0"/>
                <a:ea typeface="华文仿宋" panose="02010600040101010101" pitchFamily="2" charset="-122"/>
              </a:rPr>
              <a:t>RESTful</a:t>
            </a:r>
            <a:r>
              <a:rPr lang="zh-CN" altLang="en-US" sz="2400" b="1" dirty="0">
                <a:latin typeface="Times New Roman" panose="02020603050405020304" pitchFamily="18" charset="0"/>
                <a:ea typeface="华文仿宋" panose="02010600040101010101" pitchFamily="2" charset="-122"/>
              </a:rPr>
              <a:t>的</a:t>
            </a:r>
            <a:r>
              <a:rPr lang="en-US" altLang="zh-CN" sz="2400" b="1" dirty="0">
                <a:latin typeface="Times New Roman" panose="02020603050405020304" pitchFamily="18" charset="0"/>
                <a:ea typeface="华文仿宋" panose="02010600040101010101" pitchFamily="2" charset="-122"/>
              </a:rPr>
              <a:t>Recipes WEB</a:t>
            </a:r>
            <a:r>
              <a:rPr lang="zh-CN" altLang="en-US" sz="2400" b="1" dirty="0">
                <a:latin typeface="Times New Roman" panose="02020603050405020304" pitchFamily="18" charset="0"/>
                <a:ea typeface="华文仿宋" panose="02010600040101010101" pitchFamily="2" charset="-122"/>
              </a:rPr>
              <a:t>服务</a:t>
            </a:r>
            <a:r>
              <a:rPr lang="en-US" altLang="zh-CN" sz="2400" b="1" dirty="0">
                <a:latin typeface="Times New Roman" panose="02020603050405020304" pitchFamily="18" charset="0"/>
                <a:ea typeface="华文仿宋" panose="02010600040101010101" pitchFamily="2" charset="-122"/>
              </a:rPr>
              <a:t>.</a:t>
            </a:r>
            <a:endParaRPr lang="en-US" altLang="zh-CN" sz="24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72874350"/>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10840242" cy="523220"/>
          </a:xfrm>
          <a:prstGeom prst="rect">
            <a:avLst/>
          </a:prstGeom>
          <a:noFill/>
        </p:spPr>
        <p:txBody>
          <a:bodyPr wrap="square" rtlCol="0">
            <a:spAutoFit/>
          </a:bodyPr>
          <a:lstStyle/>
          <a:p>
            <a:r>
              <a:rPr lang="zh-CN" altLang="en-US" sz="2800" b="1" dirty="0" smtClean="0">
                <a:solidFill>
                  <a:srgbClr val="7030A0"/>
                </a:solidFill>
                <a:latin typeface="仿宋" panose="02010609060101010101" pitchFamily="49" charset="-122"/>
                <a:ea typeface="仿宋" panose="02010609060101010101" pitchFamily="49" charset="-122"/>
                <a:cs typeface="+mn-ea"/>
                <a:sym typeface="+mn-lt"/>
              </a:rPr>
              <a:t>推荐书籍</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stretch>
            <a:fillRect/>
          </a:stretch>
        </p:blipFill>
        <p:spPr>
          <a:xfrm>
            <a:off x="2350574" y="1880712"/>
            <a:ext cx="2484335" cy="3254022"/>
          </a:xfrm>
          <a:prstGeom prst="rect">
            <a:avLst/>
          </a:prstGeom>
        </p:spPr>
      </p:pic>
      <p:pic>
        <p:nvPicPr>
          <p:cNvPr id="4" name="图片 3"/>
          <p:cNvPicPr>
            <a:picLocks noChangeAspect="1"/>
          </p:cNvPicPr>
          <p:nvPr/>
        </p:nvPicPr>
        <p:blipFill>
          <a:blip r:embed="rId4"/>
          <a:stretch>
            <a:fillRect/>
          </a:stretch>
        </p:blipFill>
        <p:spPr>
          <a:xfrm>
            <a:off x="5547098" y="1850229"/>
            <a:ext cx="2514818" cy="3314987"/>
          </a:xfrm>
          <a:prstGeom prst="rect">
            <a:avLst/>
          </a:prstGeom>
        </p:spPr>
      </p:pic>
    </p:spTree>
    <p:extLst>
      <p:ext uri="{BB962C8B-B14F-4D97-AF65-F5344CB8AC3E}">
        <p14:creationId xmlns:p14="http://schemas.microsoft.com/office/powerpoint/2010/main" val="2072890281"/>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Data Storage Structure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1739732"/>
            <a:ext cx="5430837"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0"/>
          <p:cNvSpPr txBox="1"/>
          <p:nvPr/>
        </p:nvSpPr>
        <p:spPr>
          <a:xfrm>
            <a:off x="5922335" y="1598047"/>
            <a:ext cx="6269665" cy="3822585"/>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与</a:t>
            </a:r>
            <a:r>
              <a:rPr lang="en-US" altLang="zh-CN" sz="2400" b="1" dirty="0" err="1">
                <a:latin typeface="Times New Roman" panose="02020603050405020304" pitchFamily="18" charset="0"/>
                <a:ea typeface="华文仿宋" panose="02010600040101010101" pitchFamily="2" charset="-122"/>
              </a:rPr>
              <a:t>linux</a:t>
            </a:r>
            <a:r>
              <a:rPr lang="zh-CN" altLang="en-US" sz="2400" b="1" dirty="0">
                <a:latin typeface="Times New Roman" panose="02020603050405020304" pitchFamily="18" charset="0"/>
                <a:ea typeface="华文仿宋" panose="02010600040101010101" pitchFamily="2" charset="-122"/>
              </a:rPr>
              <a:t>文件系统很类似</a:t>
            </a:r>
            <a:r>
              <a:rPr lang="en-US" altLang="zh-CN" sz="2400" b="1" dirty="0">
                <a:latin typeface="Times New Roman" panose="02020603050405020304" pitchFamily="18" charset="0"/>
                <a:ea typeface="华文仿宋" panose="02010600040101010101" pitchFamily="2" charset="-122"/>
              </a:rPr>
              <a:t>,</a:t>
            </a:r>
            <a:r>
              <a:rPr lang="zh-CN" altLang="en-US" sz="2400" b="1" dirty="0">
                <a:latin typeface="Times New Roman" panose="02020603050405020304" pitchFamily="18" charset="0"/>
                <a:ea typeface="华文仿宋" panose="02010600040101010101" pitchFamily="2" charset="-122"/>
              </a:rPr>
              <a:t>体现为一棵完整的节点树</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smtClean="0">
                <a:latin typeface="Times New Roman" panose="02020603050405020304" pitchFamily="18" charset="0"/>
                <a:ea typeface="华文仿宋" panose="02010600040101010101" pitchFamily="2" charset="-122"/>
              </a:rPr>
              <a:t>所有</a:t>
            </a:r>
            <a:r>
              <a:rPr lang="zh-CN" altLang="en-US" sz="2400" b="1" dirty="0">
                <a:latin typeface="Times New Roman" panose="02020603050405020304" pitchFamily="18" charset="0"/>
                <a:ea typeface="华文仿宋" panose="02010600040101010101" pitchFamily="2" charset="-122"/>
              </a:rPr>
              <a:t>节点都可以存储数据</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有父子节点概念</a:t>
            </a:r>
          </a:p>
          <a:p>
            <a:pPr marL="457200" indent="-457200">
              <a:spcBef>
                <a:spcPct val="35000"/>
              </a:spcBef>
              <a:buFont typeface="Wingdings" panose="05000000000000000000" pitchFamily="2" charset="2"/>
              <a:buChar char="Ø"/>
            </a:pP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各个</a:t>
            </a:r>
            <a:r>
              <a:rPr lang="en-US" altLang="zh-CN" sz="2400" b="1" dirty="0">
                <a:latin typeface="Times New Roman" panose="02020603050405020304" pitchFamily="18" charset="0"/>
                <a:ea typeface="华文仿宋" panose="02010600040101010101" pitchFamily="2" charset="-122"/>
              </a:rPr>
              <a:t>server</a:t>
            </a:r>
            <a:r>
              <a:rPr lang="zh-CN" altLang="en-US" sz="2400" b="1" dirty="0">
                <a:latin typeface="Times New Roman" panose="02020603050405020304" pitchFamily="18" charset="0"/>
                <a:ea typeface="华文仿宋" panose="02010600040101010101" pitchFamily="2" charset="-122"/>
              </a:rPr>
              <a:t>间的树结构能始终保持一致</a:t>
            </a:r>
            <a:endParaRPr lang="en-US" altLang="zh-CN" sz="24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472894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Zookeeper </a:t>
            </a:r>
            <a:r>
              <a:rPr lang="en-US" sz="2800" b="1" dirty="0">
                <a:solidFill>
                  <a:srgbClr val="7030A0"/>
                </a:solidFill>
                <a:latin typeface="仿宋" panose="02010609060101010101" pitchFamily="49" charset="-122"/>
                <a:ea typeface="仿宋" panose="02010609060101010101" pitchFamily="49" charset="-122"/>
                <a:cs typeface="+mn-ea"/>
                <a:sym typeface="+mn-lt"/>
              </a:rPr>
              <a:t>Node attribute meaning</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3" name="图片 2"/>
          <p:cNvPicPr>
            <a:picLocks noChangeAspect="1"/>
          </p:cNvPicPr>
          <p:nvPr/>
        </p:nvPicPr>
        <p:blipFill>
          <a:blip r:embed="rId3"/>
          <a:stretch>
            <a:fillRect/>
          </a:stretch>
        </p:blipFill>
        <p:spPr>
          <a:xfrm>
            <a:off x="1271016" y="1513633"/>
            <a:ext cx="6316687" cy="4297227"/>
          </a:xfrm>
          <a:prstGeom prst="rect">
            <a:avLst/>
          </a:prstGeom>
        </p:spPr>
      </p:pic>
    </p:spTree>
    <p:extLst>
      <p:ext uri="{BB962C8B-B14F-4D97-AF65-F5344CB8AC3E}">
        <p14:creationId xmlns:p14="http://schemas.microsoft.com/office/powerpoint/2010/main" val="76068827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分布式系统面临的问题</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sp>
        <p:nvSpPr>
          <p:cNvPr id="8" name="TextBox 50"/>
          <p:cNvSpPr txBox="1"/>
          <p:nvPr/>
        </p:nvSpPr>
        <p:spPr>
          <a:xfrm>
            <a:off x="491498" y="2136998"/>
            <a:ext cx="10747750" cy="2268313"/>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通信</a:t>
            </a:r>
            <a:r>
              <a:rPr lang="zh-CN" altLang="en-US" sz="2800" b="1" dirty="0">
                <a:latin typeface="Times New Roman" panose="02020603050405020304" pitchFamily="18" charset="0"/>
                <a:ea typeface="华文仿宋" panose="02010600040101010101" pitchFamily="2" charset="-122"/>
              </a:rPr>
              <a:t>异常</a:t>
            </a:r>
          </a:p>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网络</a:t>
            </a:r>
            <a:r>
              <a:rPr lang="zh-CN" altLang="en-US" sz="2800" b="1" dirty="0">
                <a:latin typeface="Times New Roman" panose="02020603050405020304" pitchFamily="18" charset="0"/>
                <a:ea typeface="华文仿宋" panose="02010600040101010101" pitchFamily="2" charset="-122"/>
              </a:rPr>
              <a:t>分区</a:t>
            </a:r>
          </a:p>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三态</a:t>
            </a:r>
            <a:r>
              <a:rPr lang="zh-CN" altLang="en-US" sz="2800" b="1" dirty="0">
                <a:latin typeface="Times New Roman" panose="02020603050405020304" pitchFamily="18" charset="0"/>
                <a:ea typeface="华文仿宋" panose="02010600040101010101" pitchFamily="2" charset="-122"/>
              </a:rPr>
              <a:t>问题：</a:t>
            </a:r>
            <a:r>
              <a:rPr lang="en-US" altLang="zh-CN" sz="2800" b="1" dirty="0">
                <a:latin typeface="Times New Roman" panose="02020603050405020304" pitchFamily="18" charset="0"/>
                <a:ea typeface="华文仿宋" panose="02010600040101010101" pitchFamily="2" charset="-122"/>
              </a:rPr>
              <a:t>1.</a:t>
            </a:r>
            <a:r>
              <a:rPr lang="zh-CN" altLang="en-US" sz="2800" b="1" dirty="0">
                <a:latin typeface="Times New Roman" panose="02020603050405020304" pitchFamily="18" charset="0"/>
                <a:ea typeface="华文仿宋" panose="02010600040101010101" pitchFamily="2" charset="-122"/>
              </a:rPr>
              <a:t>成功 </a:t>
            </a:r>
            <a:r>
              <a:rPr lang="en-US" altLang="zh-CN" sz="2800" b="1" dirty="0">
                <a:latin typeface="Times New Roman" panose="02020603050405020304" pitchFamily="18" charset="0"/>
                <a:ea typeface="华文仿宋" panose="02010600040101010101" pitchFamily="2" charset="-122"/>
              </a:rPr>
              <a:t>2.</a:t>
            </a:r>
            <a:r>
              <a:rPr lang="zh-CN" altLang="en-US" sz="2800" b="1" dirty="0">
                <a:latin typeface="Times New Roman" panose="02020603050405020304" pitchFamily="18" charset="0"/>
                <a:ea typeface="华文仿宋" panose="02010600040101010101" pitchFamily="2" charset="-122"/>
              </a:rPr>
              <a:t>失败 </a:t>
            </a:r>
            <a:r>
              <a:rPr lang="en-US" altLang="zh-CN" sz="2800" b="1" dirty="0">
                <a:latin typeface="Times New Roman" panose="02020603050405020304" pitchFamily="18" charset="0"/>
                <a:ea typeface="华文仿宋" panose="02010600040101010101" pitchFamily="2" charset="-122"/>
              </a:rPr>
              <a:t>3.</a:t>
            </a:r>
            <a:r>
              <a:rPr lang="zh-CN" altLang="en-US" sz="2800" b="1" dirty="0">
                <a:latin typeface="Times New Roman" panose="02020603050405020304" pitchFamily="18" charset="0"/>
                <a:ea typeface="华文仿宋" panose="02010600040101010101" pitchFamily="2" charset="-122"/>
              </a:rPr>
              <a:t>超时</a:t>
            </a:r>
          </a:p>
          <a:p>
            <a:pPr marL="457200" indent="-457200">
              <a:spcBef>
                <a:spcPct val="35000"/>
              </a:spcBef>
              <a:buFont typeface="Wingdings" panose="05000000000000000000" pitchFamily="2" charset="2"/>
              <a:buChar char="Ø"/>
            </a:pPr>
            <a:r>
              <a:rPr lang="zh-CN" altLang="en-US" sz="2800" b="1" dirty="0" smtClean="0">
                <a:latin typeface="Times New Roman" panose="02020603050405020304" pitchFamily="18" charset="0"/>
                <a:ea typeface="华文仿宋" panose="02010600040101010101" pitchFamily="2" charset="-122"/>
              </a:rPr>
              <a:t>节点</a:t>
            </a:r>
            <a:r>
              <a:rPr lang="zh-CN" altLang="en-US" sz="2800" b="1" dirty="0">
                <a:latin typeface="Times New Roman" panose="02020603050405020304" pitchFamily="18" charset="0"/>
                <a:ea typeface="华文仿宋" panose="02010600040101010101" pitchFamily="2" charset="-122"/>
              </a:rPr>
              <a:t>故障，服务器节点出现宕机或</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僵死</a:t>
            </a:r>
            <a:r>
              <a:rPr lang="en-US" altLang="zh-CN" sz="2800" b="1" dirty="0">
                <a:latin typeface="Times New Roman" panose="02020603050405020304" pitchFamily="18" charset="0"/>
                <a:ea typeface="华文仿宋" panose="02010600040101010101" pitchFamily="2" charset="-122"/>
              </a:rPr>
              <a:t>』</a:t>
            </a:r>
            <a:r>
              <a:rPr lang="zh-CN" altLang="en-US" sz="2800" b="1" dirty="0">
                <a:latin typeface="Times New Roman" panose="02020603050405020304" pitchFamily="18" charset="0"/>
                <a:ea typeface="华文仿宋" panose="02010600040101010101" pitchFamily="2" charset="-122"/>
              </a:rPr>
              <a:t>现象</a:t>
            </a:r>
            <a:endParaRPr lang="en-US" altLang="zh-CN" sz="28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408284262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271016" y="542570"/>
            <a:ext cx="9674625"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分布式系统概论</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a:t>
            </a:r>
            <a:r>
              <a:rPr lang="zh-CN" altLang="en-US" sz="2800" b="1" dirty="0">
                <a:solidFill>
                  <a:srgbClr val="7030A0"/>
                </a:solidFill>
                <a:latin typeface="仿宋" panose="02010609060101010101" pitchFamily="49" charset="-122"/>
                <a:ea typeface="仿宋" panose="02010609060101010101" pitchFamily="49" charset="-122"/>
                <a:cs typeface="+mn-ea"/>
                <a:sym typeface="+mn-lt"/>
              </a:rPr>
              <a:t>拜占庭将军理论</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98" y="356616"/>
            <a:ext cx="651502" cy="923648"/>
          </a:xfrm>
          <a:prstGeom prst="rect">
            <a:avLst/>
          </a:prstGeom>
        </p:spPr>
      </p:pic>
      <p:pic>
        <p:nvPicPr>
          <p:cNvPr id="6"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498" y="1928414"/>
            <a:ext cx="5225016" cy="33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2"/>
          <p:cNvSpPr txBox="1">
            <a:spLocks noChangeArrowheads="1"/>
          </p:cNvSpPr>
          <p:nvPr/>
        </p:nvSpPr>
        <p:spPr bwMode="auto">
          <a:xfrm>
            <a:off x="5884269" y="1552965"/>
            <a:ext cx="5996875" cy="1384995"/>
          </a:xfrm>
          <a:prstGeom prst="rect">
            <a:avLst/>
          </a:prstGeom>
          <a:noFill/>
        </p:spPr>
        <p:txBody>
          <a:bodyPr wrap="square" rtlCol="0">
            <a:spAutoFit/>
          </a:bodyPr>
          <a:lstStyle>
            <a:defPPr>
              <a:defRPr lang="zh-CN"/>
            </a:defPPr>
            <a:lvl1pPr marL="457200" indent="-457200">
              <a:spcBef>
                <a:spcPct val="35000"/>
              </a:spcBef>
              <a:buFont typeface="Wingdings" panose="05000000000000000000" pitchFamily="2" charset="2"/>
              <a:buChar char="Ø"/>
              <a:defRPr sz="2800" b="1">
                <a:latin typeface="Times New Roman" panose="02020603050405020304" pitchFamily="18" charset="0"/>
                <a:ea typeface="华文仿宋" panose="02010600040101010101" pitchFamily="2" charset="-122"/>
              </a:defRPr>
            </a:lvl1pPr>
          </a:lstStyle>
          <a:p>
            <a:pPr>
              <a:buFont typeface="Wingdings" panose="05000000000000000000" pitchFamily="2" charset="2"/>
              <a:buChar char="l"/>
            </a:pPr>
            <a:r>
              <a:rPr lang="zh-CN" altLang="en-US" dirty="0"/>
              <a:t>分布式场景下，当各个节点间的信道不可信任时，想达到分布式一致性是不可能的</a:t>
            </a:r>
          </a:p>
        </p:txBody>
      </p:sp>
      <p:sp>
        <p:nvSpPr>
          <p:cNvPr id="9" name="矩形 10"/>
          <p:cNvSpPr>
            <a:spLocks noChangeArrowheads="1"/>
          </p:cNvSpPr>
          <p:nvPr/>
        </p:nvSpPr>
        <p:spPr bwMode="auto">
          <a:xfrm>
            <a:off x="5884269" y="3425135"/>
            <a:ext cx="5772816" cy="1458861"/>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不臆想</a:t>
            </a:r>
            <a:r>
              <a:rPr lang="zh-CN" altLang="en-US" sz="2400" b="1" dirty="0" smtClean="0">
                <a:latin typeface="Times New Roman" panose="02020603050405020304" pitchFamily="18" charset="0"/>
                <a:ea typeface="华文仿宋" panose="02010600040101010101" pitchFamily="2" charset="-122"/>
              </a:rPr>
              <a:t>问题</a:t>
            </a: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不幻想解决所</a:t>
            </a:r>
            <a:r>
              <a:rPr lang="zh-CN" altLang="en-US" sz="2400" b="1" dirty="0" smtClean="0">
                <a:latin typeface="Times New Roman" panose="02020603050405020304" pitchFamily="18" charset="0"/>
                <a:ea typeface="华文仿宋" panose="02010600040101010101" pitchFamily="2" charset="-122"/>
              </a:rPr>
              <a:t>有问题</a:t>
            </a:r>
            <a:endParaRPr lang="zh-CN" altLang="en-US" sz="2400" b="1" dirty="0">
              <a:latin typeface="Times New Roman" panose="02020603050405020304" pitchFamily="18" charset="0"/>
              <a:ea typeface="华文仿宋" panose="02010600040101010101" pitchFamily="2" charset="-122"/>
            </a:endParaRPr>
          </a:p>
          <a:p>
            <a:pPr marL="457200" indent="-457200">
              <a:spcBef>
                <a:spcPct val="35000"/>
              </a:spcBef>
              <a:buFont typeface="Wingdings" panose="05000000000000000000" pitchFamily="2" charset="2"/>
              <a:buChar char="Ø"/>
            </a:pPr>
            <a:r>
              <a:rPr lang="zh-CN" altLang="en-US" sz="2400" b="1" dirty="0">
                <a:latin typeface="Times New Roman" panose="02020603050405020304" pitchFamily="18" charset="0"/>
                <a:ea typeface="华文仿宋" panose="02010600040101010101" pitchFamily="2" charset="-122"/>
              </a:rPr>
              <a:t>针对可预期的问题</a:t>
            </a:r>
            <a:endParaRPr lang="en-US" altLang="zh-CN" sz="2400" b="1" dirty="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240324568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8129</Words>
  <Application>Microsoft Office PowerPoint</Application>
  <PresentationFormat>宽屏</PresentationFormat>
  <Paragraphs>707</Paragraphs>
  <Slides>53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7" baseType="lpstr">
      <vt:lpstr>Lucida Grande</vt:lpstr>
      <vt:lpstr>MS PGothic</vt:lpstr>
      <vt:lpstr>仿宋</vt:lpstr>
      <vt:lpstr>黑体</vt:lpstr>
      <vt:lpstr>华文仿宋</vt:lpstr>
      <vt:lpstr>宋体</vt:lpstr>
      <vt:lpstr>Arial</vt:lpstr>
      <vt:lpstr>Calibri</vt:lpstr>
      <vt:lpstr>Calibri Light</vt:lpstr>
      <vt:lpstr>Franklin Gothic Book</vt:lpstr>
      <vt:lpstr>Times New Roman</vt:lpstr>
      <vt:lpstr>Wingdings</vt: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231</cp:revision>
  <dcterms:created xsi:type="dcterms:W3CDTF">2018-01-27T02:13:00Z</dcterms:created>
  <dcterms:modified xsi:type="dcterms:W3CDTF">2018-03-28T03:15:48Z</dcterms:modified>
</cp:coreProperties>
</file>