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notesMasterIdLst>
    <p:notesMasterId r:id="rId42"/>
  </p:notesMasterIdLst>
  <p:sldIdLst>
    <p:sldId id="256" r:id="rId2"/>
    <p:sldId id="258" r:id="rId3"/>
    <p:sldId id="264" r:id="rId4"/>
    <p:sldId id="262" r:id="rId5"/>
    <p:sldId id="259" r:id="rId6"/>
    <p:sldId id="260" r:id="rId7"/>
    <p:sldId id="263" r:id="rId8"/>
    <p:sldId id="261" r:id="rId9"/>
    <p:sldId id="265" r:id="rId10"/>
    <p:sldId id="266" r:id="rId11"/>
    <p:sldId id="267" r:id="rId12"/>
    <p:sldId id="268" r:id="rId13"/>
    <p:sldId id="269" r:id="rId14"/>
    <p:sldId id="273" r:id="rId15"/>
    <p:sldId id="275" r:id="rId16"/>
    <p:sldId id="276" r:id="rId17"/>
    <p:sldId id="278" r:id="rId18"/>
    <p:sldId id="277" r:id="rId19"/>
    <p:sldId id="279" r:id="rId20"/>
    <p:sldId id="280" r:id="rId21"/>
    <p:sldId id="281" r:id="rId22"/>
    <p:sldId id="283" r:id="rId23"/>
    <p:sldId id="284" r:id="rId24"/>
    <p:sldId id="297" r:id="rId25"/>
    <p:sldId id="285" r:id="rId26"/>
    <p:sldId id="286" r:id="rId27"/>
    <p:sldId id="294" r:id="rId28"/>
    <p:sldId id="287" r:id="rId29"/>
    <p:sldId id="295" r:id="rId30"/>
    <p:sldId id="296" r:id="rId31"/>
    <p:sldId id="288" r:id="rId32"/>
    <p:sldId id="289" r:id="rId33"/>
    <p:sldId id="290" r:id="rId34"/>
    <p:sldId id="293" r:id="rId35"/>
    <p:sldId id="270" r:id="rId36"/>
    <p:sldId id="271" r:id="rId37"/>
    <p:sldId id="274" r:id="rId38"/>
    <p:sldId id="298" r:id="rId39"/>
    <p:sldId id="282" r:id="rId40"/>
    <p:sldId id="272" r:id="rId4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0000FF"/>
    <a:srgbClr val="33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145" autoAdjust="0"/>
  </p:normalViewPr>
  <p:slideViewPr>
    <p:cSldViewPr snapToGrid="0">
      <p:cViewPr varScale="1">
        <p:scale>
          <a:sx n="107" d="100"/>
          <a:sy n="107" d="100"/>
        </p:scale>
        <p:origin x="474" y="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78D5641-C9BE-452F-9552-733C3D2AE7D1}" type="datetimeFigureOut">
              <a:rPr lang="zh-CN" altLang="en-US" smtClean="0"/>
              <a:t>2017/12/14</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E42C6CB-B265-4716-8A0F-E0B36D7283D4}" type="slidenum">
              <a:rPr lang="zh-CN" altLang="en-US" smtClean="0"/>
              <a:t>‹#›</a:t>
            </a:fld>
            <a:endParaRPr lang="zh-CN" altLang="en-US"/>
          </a:p>
        </p:txBody>
      </p:sp>
    </p:spTree>
    <p:extLst>
      <p:ext uri="{BB962C8B-B14F-4D97-AF65-F5344CB8AC3E}">
        <p14:creationId xmlns:p14="http://schemas.microsoft.com/office/powerpoint/2010/main" val="37593130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标题幻灯片">
    <p:spTree>
      <p:nvGrpSpPr>
        <p:cNvPr id="1" name=""/>
        <p:cNvGrpSpPr/>
        <p:nvPr/>
      </p:nvGrpSpPr>
      <p:grpSpPr>
        <a:xfrm>
          <a:off x="0" y="0"/>
          <a:ext cx="0" cy="0"/>
          <a:chOff x="0" y="0"/>
          <a:chExt cx="0" cy="0"/>
        </a:xfrm>
      </p:grpSpPr>
      <p:pic>
        <p:nvPicPr>
          <p:cNvPr id="15" name="Picture 4" descr="WorldNetwork"/>
          <p:cNvPicPr>
            <a:picLocks noChangeAspect="1" noChangeArrowheads="1"/>
          </p:cNvPicPr>
          <p:nvPr/>
        </p:nvPicPr>
        <p:blipFill rotWithShape="1">
          <a:blip r:embed="rId2">
            <a:extLst>
              <a:ext uri="{28A0092B-C50C-407E-A947-70E740481C1C}">
                <a14:useLocalDpi xmlns:a14="http://schemas.microsoft.com/office/drawing/2010/main" val="0"/>
              </a:ext>
            </a:extLst>
          </a:blip>
          <a:srcRect b="17458"/>
          <a:stretch/>
        </p:blipFill>
        <p:spPr bwMode="auto">
          <a:xfrm>
            <a:off x="288171" y="174584"/>
            <a:ext cx="11599030" cy="4339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6" name="组合 15"/>
          <p:cNvGrpSpPr/>
          <p:nvPr/>
        </p:nvGrpSpPr>
        <p:grpSpPr>
          <a:xfrm>
            <a:off x="1976959" y="1474345"/>
            <a:ext cx="565200" cy="563259"/>
            <a:chOff x="1519237" y="1651743"/>
            <a:chExt cx="447675" cy="447675"/>
          </a:xfrm>
        </p:grpSpPr>
        <p:sp>
          <p:nvSpPr>
            <p:cNvPr id="17" name="椭圆 16"/>
            <p:cNvSpPr/>
            <p:nvPr/>
          </p:nvSpPr>
          <p:spPr>
            <a:xfrm>
              <a:off x="1519237" y="1651743"/>
              <a:ext cx="447675" cy="447675"/>
            </a:xfrm>
            <a:prstGeom prst="ellipse">
              <a:avLst/>
            </a:prstGeom>
            <a:solidFill>
              <a:schemeClr val="accent1">
                <a:lumMod val="50000"/>
              </a:schemeClr>
            </a:solidFill>
            <a:ln w="19050">
              <a:solidFill>
                <a:srgbClr val="F9F9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8" name="KSO_Shape"/>
            <p:cNvSpPr>
              <a:spLocks/>
            </p:cNvSpPr>
            <p:nvPr/>
          </p:nvSpPr>
          <p:spPr bwMode="auto">
            <a:xfrm>
              <a:off x="1621221" y="1704975"/>
              <a:ext cx="247650" cy="313481"/>
            </a:xfrm>
            <a:custGeom>
              <a:avLst/>
              <a:gdLst>
                <a:gd name="T0" fmla="*/ 508479 w 1679575"/>
                <a:gd name="T1" fmla="*/ 933537 h 2125662"/>
                <a:gd name="T2" fmla="*/ 645344 w 1679575"/>
                <a:gd name="T3" fmla="*/ 1004349 h 2125662"/>
                <a:gd name="T4" fmla="*/ 637947 w 1679575"/>
                <a:gd name="T5" fmla="*/ 1045870 h 2125662"/>
                <a:gd name="T6" fmla="*/ 629410 w 1679575"/>
                <a:gd name="T7" fmla="*/ 1095637 h 2125662"/>
                <a:gd name="T8" fmla="*/ 645913 w 1679575"/>
                <a:gd name="T9" fmla="*/ 1148533 h 2125662"/>
                <a:gd name="T10" fmla="*/ 923628 w 1679575"/>
                <a:gd name="T11" fmla="*/ 1679766 h 2125662"/>
                <a:gd name="T12" fmla="*/ 886068 w 1679575"/>
                <a:gd name="T13" fmla="*/ 1137442 h 2125662"/>
                <a:gd name="T14" fmla="*/ 896597 w 1679575"/>
                <a:gd name="T15" fmla="*/ 1083408 h 2125662"/>
                <a:gd name="T16" fmla="*/ 885214 w 1679575"/>
                <a:gd name="T17" fmla="*/ 1039044 h 2125662"/>
                <a:gd name="T18" fmla="*/ 917083 w 1679575"/>
                <a:gd name="T19" fmla="*/ 999799 h 2125662"/>
                <a:gd name="T20" fmla="*/ 1048543 w 1679575"/>
                <a:gd name="T21" fmla="*/ 927280 h 2125662"/>
                <a:gd name="T22" fmla="*/ 1168905 w 1679575"/>
                <a:gd name="T23" fmla="*/ 933822 h 2125662"/>
                <a:gd name="T24" fmla="*/ 1257397 w 1679575"/>
                <a:gd name="T25" fmla="*/ 1021128 h 2125662"/>
                <a:gd name="T26" fmla="*/ 1333655 w 1679575"/>
                <a:gd name="T27" fmla="*/ 1118957 h 2125662"/>
                <a:gd name="T28" fmla="*/ 1397392 w 1679575"/>
                <a:gd name="T29" fmla="*/ 1227592 h 2125662"/>
                <a:gd name="T30" fmla="*/ 1446903 w 1679575"/>
                <a:gd name="T31" fmla="*/ 1349025 h 2125662"/>
                <a:gd name="T32" fmla="*/ 1482186 w 1679575"/>
                <a:gd name="T33" fmla="*/ 1483540 h 2125662"/>
                <a:gd name="T34" fmla="*/ 1501820 w 1679575"/>
                <a:gd name="T35" fmla="*/ 1632274 h 2125662"/>
                <a:gd name="T36" fmla="*/ 1439790 w 1679575"/>
                <a:gd name="T37" fmla="*/ 1742331 h 2125662"/>
                <a:gd name="T38" fmla="*/ 1242601 w 1679575"/>
                <a:gd name="T39" fmla="*/ 1826794 h 2125662"/>
                <a:gd name="T40" fmla="*/ 1035738 w 1679575"/>
                <a:gd name="T41" fmla="*/ 1881112 h 2125662"/>
                <a:gd name="T42" fmla="*/ 822331 w 1679575"/>
                <a:gd name="T43" fmla="*/ 1904432 h 2125662"/>
                <a:gd name="T44" fmla="*/ 596403 w 1679575"/>
                <a:gd name="T45" fmla="*/ 1894194 h 2125662"/>
                <a:gd name="T46" fmla="*/ 373036 w 1679575"/>
                <a:gd name="T47" fmla="*/ 1847838 h 2125662"/>
                <a:gd name="T48" fmla="*/ 159344 w 1679575"/>
                <a:gd name="T49" fmla="*/ 1766788 h 2125662"/>
                <a:gd name="T50" fmla="*/ 0 w 1679575"/>
                <a:gd name="T51" fmla="*/ 1676354 h 2125662"/>
                <a:gd name="T52" fmla="*/ 15365 w 1679575"/>
                <a:gd name="T53" fmla="*/ 1518519 h 2125662"/>
                <a:gd name="T54" fmla="*/ 47234 w 1679575"/>
                <a:gd name="T55" fmla="*/ 1376611 h 2125662"/>
                <a:gd name="T56" fmla="*/ 94468 w 1679575"/>
                <a:gd name="T57" fmla="*/ 1249206 h 2125662"/>
                <a:gd name="T58" fmla="*/ 155930 w 1679575"/>
                <a:gd name="T59" fmla="*/ 1135735 h 2125662"/>
                <a:gd name="T60" fmla="*/ 230765 w 1679575"/>
                <a:gd name="T61" fmla="*/ 1035348 h 2125662"/>
                <a:gd name="T62" fmla="*/ 317835 w 1679575"/>
                <a:gd name="T63" fmla="*/ 946334 h 2125662"/>
                <a:gd name="T64" fmla="*/ 427669 w 1679575"/>
                <a:gd name="T65" fmla="*/ 860449 h 2125662"/>
                <a:gd name="T66" fmla="*/ 831848 w 1679575"/>
                <a:gd name="T67" fmla="*/ 5125 h 2125662"/>
                <a:gd name="T68" fmla="*/ 927152 w 1679575"/>
                <a:gd name="T69" fmla="*/ 31035 h 2125662"/>
                <a:gd name="T70" fmla="*/ 1013353 w 1679575"/>
                <a:gd name="T71" fmla="*/ 76590 h 2125662"/>
                <a:gd name="T72" fmla="*/ 1087035 w 1679575"/>
                <a:gd name="T73" fmla="*/ 138945 h 2125662"/>
                <a:gd name="T74" fmla="*/ 1145356 w 1679575"/>
                <a:gd name="T75" fmla="*/ 215250 h 2125662"/>
                <a:gd name="T76" fmla="*/ 1186607 w 1679575"/>
                <a:gd name="T77" fmla="*/ 303514 h 2125662"/>
                <a:gd name="T78" fmla="*/ 1207944 w 1679575"/>
                <a:gd name="T79" fmla="*/ 401174 h 2125662"/>
                <a:gd name="T80" fmla="*/ 1205383 w 1679575"/>
                <a:gd name="T81" fmla="*/ 513924 h 2125662"/>
                <a:gd name="T82" fmla="*/ 1172382 w 1679575"/>
                <a:gd name="T83" fmla="*/ 626673 h 2125662"/>
                <a:gd name="T84" fmla="*/ 1112924 w 1679575"/>
                <a:gd name="T85" fmla="*/ 725187 h 2125662"/>
                <a:gd name="T86" fmla="*/ 1030706 w 1679575"/>
                <a:gd name="T87" fmla="*/ 804625 h 2125662"/>
                <a:gd name="T88" fmla="*/ 915204 w 1679575"/>
                <a:gd name="T89" fmla="*/ 867264 h 2125662"/>
                <a:gd name="T90" fmla="*/ 837253 w 1679575"/>
                <a:gd name="T91" fmla="*/ 887764 h 2125662"/>
                <a:gd name="T92" fmla="*/ 753044 w 1679575"/>
                <a:gd name="T93" fmla="*/ 893458 h 2125662"/>
                <a:gd name="T94" fmla="*/ 658879 w 1679575"/>
                <a:gd name="T95" fmla="*/ 881215 h 2125662"/>
                <a:gd name="T96" fmla="*/ 572394 w 1679575"/>
                <a:gd name="T97" fmla="*/ 850180 h 2125662"/>
                <a:gd name="T98" fmla="*/ 494728 w 1679575"/>
                <a:gd name="T99" fmla="*/ 802917 h 2125662"/>
                <a:gd name="T100" fmla="*/ 424459 w 1679575"/>
                <a:gd name="T101" fmla="*/ 736576 h 2125662"/>
                <a:gd name="T102" fmla="*/ 366992 w 1679575"/>
                <a:gd name="T103" fmla="*/ 651159 h 2125662"/>
                <a:gd name="T104" fmla="*/ 330578 w 1679575"/>
                <a:gd name="T105" fmla="*/ 553500 h 2125662"/>
                <a:gd name="T106" fmla="*/ 317206 w 1679575"/>
                <a:gd name="T107" fmla="*/ 446729 h 2125662"/>
                <a:gd name="T108" fmla="*/ 328586 w 1679575"/>
                <a:gd name="T109" fmla="*/ 345653 h 2125662"/>
                <a:gd name="T110" fmla="*/ 361587 w 1679575"/>
                <a:gd name="T111" fmla="*/ 253403 h 2125662"/>
                <a:gd name="T112" fmla="*/ 412795 w 1679575"/>
                <a:gd name="T113" fmla="*/ 171118 h 2125662"/>
                <a:gd name="T114" fmla="*/ 479934 w 1679575"/>
                <a:gd name="T115" fmla="*/ 101931 h 2125662"/>
                <a:gd name="T116" fmla="*/ 560729 w 1679575"/>
                <a:gd name="T117" fmla="*/ 48972 h 2125662"/>
                <a:gd name="T118" fmla="*/ 652620 w 1679575"/>
                <a:gd name="T119" fmla="*/ 13952 h 2125662"/>
                <a:gd name="T120" fmla="*/ 752191 w 1679575"/>
                <a:gd name="T121" fmla="*/ 0 h 212566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1679575" h="2125662">
                  <a:moveTo>
                    <a:pt x="481421" y="957262"/>
                  </a:moveTo>
                  <a:lnTo>
                    <a:pt x="484914" y="961070"/>
                  </a:lnTo>
                  <a:lnTo>
                    <a:pt x="490948" y="968686"/>
                  </a:lnTo>
                  <a:lnTo>
                    <a:pt x="497299" y="975667"/>
                  </a:lnTo>
                  <a:lnTo>
                    <a:pt x="510319" y="990264"/>
                  </a:lnTo>
                  <a:lnTo>
                    <a:pt x="523657" y="1003909"/>
                  </a:lnTo>
                  <a:lnTo>
                    <a:pt x="537947" y="1017237"/>
                  </a:lnTo>
                  <a:lnTo>
                    <a:pt x="552237" y="1029613"/>
                  </a:lnTo>
                  <a:lnTo>
                    <a:pt x="567480" y="1041671"/>
                  </a:lnTo>
                  <a:lnTo>
                    <a:pt x="583040" y="1053095"/>
                  </a:lnTo>
                  <a:lnTo>
                    <a:pt x="598601" y="1063884"/>
                  </a:lnTo>
                  <a:lnTo>
                    <a:pt x="615114" y="1074039"/>
                  </a:lnTo>
                  <a:lnTo>
                    <a:pt x="631627" y="1083558"/>
                  </a:lnTo>
                  <a:lnTo>
                    <a:pt x="649093" y="1092126"/>
                  </a:lnTo>
                  <a:lnTo>
                    <a:pt x="666241" y="1100377"/>
                  </a:lnTo>
                  <a:lnTo>
                    <a:pt x="684025" y="1107993"/>
                  </a:lnTo>
                  <a:lnTo>
                    <a:pt x="701808" y="1114657"/>
                  </a:lnTo>
                  <a:lnTo>
                    <a:pt x="720226" y="1120686"/>
                  </a:lnTo>
                  <a:lnTo>
                    <a:pt x="738645" y="1125763"/>
                  </a:lnTo>
                  <a:lnTo>
                    <a:pt x="734517" y="1130840"/>
                  </a:lnTo>
                  <a:lnTo>
                    <a:pt x="730706" y="1135283"/>
                  </a:lnTo>
                  <a:lnTo>
                    <a:pt x="727213" y="1140043"/>
                  </a:lnTo>
                  <a:lnTo>
                    <a:pt x="723402" y="1145437"/>
                  </a:lnTo>
                  <a:lnTo>
                    <a:pt x="720544" y="1150515"/>
                  </a:lnTo>
                  <a:lnTo>
                    <a:pt x="717368" y="1155909"/>
                  </a:lnTo>
                  <a:lnTo>
                    <a:pt x="714510" y="1161304"/>
                  </a:lnTo>
                  <a:lnTo>
                    <a:pt x="711970" y="1167016"/>
                  </a:lnTo>
                  <a:lnTo>
                    <a:pt x="710064" y="1172410"/>
                  </a:lnTo>
                  <a:lnTo>
                    <a:pt x="708159" y="1178439"/>
                  </a:lnTo>
                  <a:lnTo>
                    <a:pt x="706254" y="1184151"/>
                  </a:lnTo>
                  <a:lnTo>
                    <a:pt x="704983" y="1190498"/>
                  </a:lnTo>
                  <a:lnTo>
                    <a:pt x="704031" y="1196210"/>
                  </a:lnTo>
                  <a:lnTo>
                    <a:pt x="702761" y="1202556"/>
                  </a:lnTo>
                  <a:lnTo>
                    <a:pt x="702443" y="1208903"/>
                  </a:lnTo>
                  <a:lnTo>
                    <a:pt x="702125" y="1215249"/>
                  </a:lnTo>
                  <a:lnTo>
                    <a:pt x="702443" y="1222548"/>
                  </a:lnTo>
                  <a:lnTo>
                    <a:pt x="703078" y="1229529"/>
                  </a:lnTo>
                  <a:lnTo>
                    <a:pt x="704348" y="1236510"/>
                  </a:lnTo>
                  <a:lnTo>
                    <a:pt x="705619" y="1243174"/>
                  </a:lnTo>
                  <a:lnTo>
                    <a:pt x="707206" y="1249838"/>
                  </a:lnTo>
                  <a:lnTo>
                    <a:pt x="709112" y="1256819"/>
                  </a:lnTo>
                  <a:lnTo>
                    <a:pt x="711652" y="1263166"/>
                  </a:lnTo>
                  <a:lnTo>
                    <a:pt x="714193" y="1269512"/>
                  </a:lnTo>
                  <a:lnTo>
                    <a:pt x="717686" y="1275542"/>
                  </a:lnTo>
                  <a:lnTo>
                    <a:pt x="720861" y="1281571"/>
                  </a:lnTo>
                  <a:lnTo>
                    <a:pt x="724355" y="1287283"/>
                  </a:lnTo>
                  <a:lnTo>
                    <a:pt x="728483" y="1292995"/>
                  </a:lnTo>
                  <a:lnTo>
                    <a:pt x="732611" y="1298389"/>
                  </a:lnTo>
                  <a:lnTo>
                    <a:pt x="737057" y="1303784"/>
                  </a:lnTo>
                  <a:lnTo>
                    <a:pt x="742138" y="1308861"/>
                  </a:lnTo>
                  <a:lnTo>
                    <a:pt x="746901" y="1313304"/>
                  </a:lnTo>
                  <a:lnTo>
                    <a:pt x="672275" y="1874339"/>
                  </a:lnTo>
                  <a:lnTo>
                    <a:pt x="854237" y="2050773"/>
                  </a:lnTo>
                  <a:lnTo>
                    <a:pt x="1030800" y="1874339"/>
                  </a:lnTo>
                  <a:lnTo>
                    <a:pt x="956173" y="1313304"/>
                  </a:lnTo>
                  <a:lnTo>
                    <a:pt x="961572" y="1308544"/>
                  </a:lnTo>
                  <a:lnTo>
                    <a:pt x="966018" y="1303466"/>
                  </a:lnTo>
                  <a:lnTo>
                    <a:pt x="970781" y="1298072"/>
                  </a:lnTo>
                  <a:lnTo>
                    <a:pt x="974910" y="1292995"/>
                  </a:lnTo>
                  <a:lnTo>
                    <a:pt x="978720" y="1286965"/>
                  </a:lnTo>
                  <a:lnTo>
                    <a:pt x="982531" y="1281571"/>
                  </a:lnTo>
                  <a:lnTo>
                    <a:pt x="986024" y="1275224"/>
                  </a:lnTo>
                  <a:lnTo>
                    <a:pt x="988882" y="1269195"/>
                  </a:lnTo>
                  <a:lnTo>
                    <a:pt x="991423" y="1262849"/>
                  </a:lnTo>
                  <a:lnTo>
                    <a:pt x="994281" y="1256502"/>
                  </a:lnTo>
                  <a:lnTo>
                    <a:pt x="996186" y="1249838"/>
                  </a:lnTo>
                  <a:lnTo>
                    <a:pt x="997774" y="1243174"/>
                  </a:lnTo>
                  <a:lnTo>
                    <a:pt x="999044" y="1236510"/>
                  </a:lnTo>
                  <a:lnTo>
                    <a:pt x="999997" y="1229212"/>
                  </a:lnTo>
                  <a:lnTo>
                    <a:pt x="1000632" y="1222548"/>
                  </a:lnTo>
                  <a:lnTo>
                    <a:pt x="1000632" y="1215249"/>
                  </a:lnTo>
                  <a:lnTo>
                    <a:pt x="1000632" y="1208903"/>
                  </a:lnTo>
                  <a:lnTo>
                    <a:pt x="1000314" y="1203191"/>
                  </a:lnTo>
                  <a:lnTo>
                    <a:pt x="999679" y="1197479"/>
                  </a:lnTo>
                  <a:lnTo>
                    <a:pt x="998727" y="1191767"/>
                  </a:lnTo>
                  <a:lnTo>
                    <a:pt x="997456" y="1186055"/>
                  </a:lnTo>
                  <a:lnTo>
                    <a:pt x="996186" y="1180661"/>
                  </a:lnTo>
                  <a:lnTo>
                    <a:pt x="994598" y="1175266"/>
                  </a:lnTo>
                  <a:lnTo>
                    <a:pt x="992375" y="1169872"/>
                  </a:lnTo>
                  <a:lnTo>
                    <a:pt x="990152" y="1164794"/>
                  </a:lnTo>
                  <a:lnTo>
                    <a:pt x="987929" y="1159400"/>
                  </a:lnTo>
                  <a:lnTo>
                    <a:pt x="985389" y="1154640"/>
                  </a:lnTo>
                  <a:lnTo>
                    <a:pt x="982849" y="1149563"/>
                  </a:lnTo>
                  <a:lnTo>
                    <a:pt x="979355" y="1144803"/>
                  </a:lnTo>
                  <a:lnTo>
                    <a:pt x="976497" y="1139725"/>
                  </a:lnTo>
                  <a:lnTo>
                    <a:pt x="973004" y="1135283"/>
                  </a:lnTo>
                  <a:lnTo>
                    <a:pt x="969829" y="1130840"/>
                  </a:lnTo>
                  <a:lnTo>
                    <a:pt x="987612" y="1126398"/>
                  </a:lnTo>
                  <a:lnTo>
                    <a:pt x="1005713" y="1121320"/>
                  </a:lnTo>
                  <a:lnTo>
                    <a:pt x="1023496" y="1115609"/>
                  </a:lnTo>
                  <a:lnTo>
                    <a:pt x="1041280" y="1109262"/>
                  </a:lnTo>
                  <a:lnTo>
                    <a:pt x="1058428" y="1101963"/>
                  </a:lnTo>
                  <a:lnTo>
                    <a:pt x="1075576" y="1094665"/>
                  </a:lnTo>
                  <a:lnTo>
                    <a:pt x="1092089" y="1086097"/>
                  </a:lnTo>
                  <a:lnTo>
                    <a:pt x="1108602" y="1076895"/>
                  </a:lnTo>
                  <a:lnTo>
                    <a:pt x="1124480" y="1067375"/>
                  </a:lnTo>
                  <a:lnTo>
                    <a:pt x="1140041" y="1056903"/>
                  </a:lnTo>
                  <a:lnTo>
                    <a:pt x="1155601" y="1046114"/>
                  </a:lnTo>
                  <a:lnTo>
                    <a:pt x="1170209" y="1034690"/>
                  </a:lnTo>
                  <a:lnTo>
                    <a:pt x="1184817" y="1022632"/>
                  </a:lnTo>
                  <a:lnTo>
                    <a:pt x="1198472" y="1009938"/>
                  </a:lnTo>
                  <a:lnTo>
                    <a:pt x="1211809" y="996928"/>
                  </a:lnTo>
                  <a:lnTo>
                    <a:pt x="1225147" y="983283"/>
                  </a:lnTo>
                  <a:lnTo>
                    <a:pt x="1228640" y="979792"/>
                  </a:lnTo>
                  <a:lnTo>
                    <a:pt x="1232451" y="982966"/>
                  </a:lnTo>
                  <a:lnTo>
                    <a:pt x="1257220" y="1002005"/>
                  </a:lnTo>
                  <a:lnTo>
                    <a:pt x="1281037" y="1021680"/>
                  </a:lnTo>
                  <a:lnTo>
                    <a:pt x="1304537" y="1041989"/>
                  </a:lnTo>
                  <a:lnTo>
                    <a:pt x="1316604" y="1052143"/>
                  </a:lnTo>
                  <a:lnTo>
                    <a:pt x="1327719" y="1062615"/>
                  </a:lnTo>
                  <a:lnTo>
                    <a:pt x="1338833" y="1073404"/>
                  </a:lnTo>
                  <a:lnTo>
                    <a:pt x="1349948" y="1084193"/>
                  </a:lnTo>
                  <a:lnTo>
                    <a:pt x="1361062" y="1094982"/>
                  </a:lnTo>
                  <a:lnTo>
                    <a:pt x="1371860" y="1105771"/>
                  </a:lnTo>
                  <a:lnTo>
                    <a:pt x="1382339" y="1116561"/>
                  </a:lnTo>
                  <a:lnTo>
                    <a:pt x="1392818" y="1127984"/>
                  </a:lnTo>
                  <a:lnTo>
                    <a:pt x="1403298" y="1139408"/>
                  </a:lnTo>
                  <a:lnTo>
                    <a:pt x="1413460" y="1150832"/>
                  </a:lnTo>
                  <a:lnTo>
                    <a:pt x="1423304" y="1162573"/>
                  </a:lnTo>
                  <a:lnTo>
                    <a:pt x="1433149" y="1174314"/>
                  </a:lnTo>
                  <a:lnTo>
                    <a:pt x="1442675" y="1186373"/>
                  </a:lnTo>
                  <a:lnTo>
                    <a:pt x="1452202" y="1198748"/>
                  </a:lnTo>
                  <a:lnTo>
                    <a:pt x="1461411" y="1210807"/>
                  </a:lnTo>
                  <a:lnTo>
                    <a:pt x="1470621" y="1223183"/>
                  </a:lnTo>
                  <a:lnTo>
                    <a:pt x="1479830" y="1235876"/>
                  </a:lnTo>
                  <a:lnTo>
                    <a:pt x="1488404" y="1248569"/>
                  </a:lnTo>
                  <a:lnTo>
                    <a:pt x="1496978" y="1261262"/>
                  </a:lnTo>
                  <a:lnTo>
                    <a:pt x="1505552" y="1274272"/>
                  </a:lnTo>
                  <a:lnTo>
                    <a:pt x="1513809" y="1287600"/>
                  </a:lnTo>
                  <a:lnTo>
                    <a:pt x="1521748" y="1300611"/>
                  </a:lnTo>
                  <a:lnTo>
                    <a:pt x="1529687" y="1314573"/>
                  </a:lnTo>
                  <a:lnTo>
                    <a:pt x="1537308" y="1328218"/>
                  </a:lnTo>
                  <a:lnTo>
                    <a:pt x="1544930" y="1341863"/>
                  </a:lnTo>
                  <a:lnTo>
                    <a:pt x="1552234" y="1355826"/>
                  </a:lnTo>
                  <a:lnTo>
                    <a:pt x="1559537" y="1369788"/>
                  </a:lnTo>
                  <a:lnTo>
                    <a:pt x="1566206" y="1384385"/>
                  </a:lnTo>
                  <a:lnTo>
                    <a:pt x="1573193" y="1398982"/>
                  </a:lnTo>
                  <a:lnTo>
                    <a:pt x="1579544" y="1413579"/>
                  </a:lnTo>
                  <a:lnTo>
                    <a:pt x="1586213" y="1428176"/>
                  </a:lnTo>
                  <a:lnTo>
                    <a:pt x="1592246" y="1443725"/>
                  </a:lnTo>
                  <a:lnTo>
                    <a:pt x="1598280" y="1458640"/>
                  </a:lnTo>
                  <a:lnTo>
                    <a:pt x="1603996" y="1473871"/>
                  </a:lnTo>
                  <a:lnTo>
                    <a:pt x="1609712" y="1489738"/>
                  </a:lnTo>
                  <a:lnTo>
                    <a:pt x="1614793" y="1505287"/>
                  </a:lnTo>
                  <a:lnTo>
                    <a:pt x="1620191" y="1521153"/>
                  </a:lnTo>
                  <a:lnTo>
                    <a:pt x="1624955" y="1537337"/>
                  </a:lnTo>
                  <a:lnTo>
                    <a:pt x="1630036" y="1553521"/>
                  </a:lnTo>
                  <a:lnTo>
                    <a:pt x="1634482" y="1570339"/>
                  </a:lnTo>
                  <a:lnTo>
                    <a:pt x="1638610" y="1586840"/>
                  </a:lnTo>
                  <a:lnTo>
                    <a:pt x="1643056" y="1603976"/>
                  </a:lnTo>
                  <a:lnTo>
                    <a:pt x="1646867" y="1620794"/>
                  </a:lnTo>
                  <a:lnTo>
                    <a:pt x="1650677" y="1637930"/>
                  </a:lnTo>
                  <a:lnTo>
                    <a:pt x="1654170" y="1655383"/>
                  </a:lnTo>
                  <a:lnTo>
                    <a:pt x="1657664" y="1673153"/>
                  </a:lnTo>
                  <a:lnTo>
                    <a:pt x="1660522" y="1690923"/>
                  </a:lnTo>
                  <a:lnTo>
                    <a:pt x="1663697" y="1709011"/>
                  </a:lnTo>
                  <a:lnTo>
                    <a:pt x="1666238" y="1727099"/>
                  </a:lnTo>
                  <a:lnTo>
                    <a:pt x="1668461" y="1745821"/>
                  </a:lnTo>
                  <a:lnTo>
                    <a:pt x="1670684" y="1764226"/>
                  </a:lnTo>
                  <a:lnTo>
                    <a:pt x="1672589" y="1783266"/>
                  </a:lnTo>
                  <a:lnTo>
                    <a:pt x="1674177" y="1802305"/>
                  </a:lnTo>
                  <a:lnTo>
                    <a:pt x="1676082" y="1821345"/>
                  </a:lnTo>
                  <a:lnTo>
                    <a:pt x="1677352" y="1841019"/>
                  </a:lnTo>
                  <a:lnTo>
                    <a:pt x="1678305" y="1860694"/>
                  </a:lnTo>
                  <a:lnTo>
                    <a:pt x="1679258" y="1880368"/>
                  </a:lnTo>
                  <a:lnTo>
                    <a:pt x="1679575" y="1900677"/>
                  </a:lnTo>
                  <a:lnTo>
                    <a:pt x="1679575" y="1903850"/>
                  </a:lnTo>
                  <a:lnTo>
                    <a:pt x="1677035" y="1905437"/>
                  </a:lnTo>
                  <a:lnTo>
                    <a:pt x="1653853" y="1918765"/>
                  </a:lnTo>
                  <a:lnTo>
                    <a:pt x="1630353" y="1931775"/>
                  </a:lnTo>
                  <a:lnTo>
                    <a:pt x="1606854" y="1944151"/>
                  </a:lnTo>
                  <a:lnTo>
                    <a:pt x="1583037" y="1956209"/>
                  </a:lnTo>
                  <a:lnTo>
                    <a:pt x="1558902" y="1967950"/>
                  </a:lnTo>
                  <a:lnTo>
                    <a:pt x="1534768" y="1979374"/>
                  </a:lnTo>
                  <a:lnTo>
                    <a:pt x="1510316" y="1990163"/>
                  </a:lnTo>
                  <a:lnTo>
                    <a:pt x="1485864" y="2000635"/>
                  </a:lnTo>
                  <a:lnTo>
                    <a:pt x="1461411" y="2010790"/>
                  </a:lnTo>
                  <a:lnTo>
                    <a:pt x="1436642" y="2020627"/>
                  </a:lnTo>
                  <a:lnTo>
                    <a:pt x="1411872" y="2029512"/>
                  </a:lnTo>
                  <a:lnTo>
                    <a:pt x="1386785" y="2038397"/>
                  </a:lnTo>
                  <a:lnTo>
                    <a:pt x="1361380" y="2046965"/>
                  </a:lnTo>
                  <a:lnTo>
                    <a:pt x="1335975" y="2054581"/>
                  </a:lnTo>
                  <a:lnTo>
                    <a:pt x="1310570" y="2062514"/>
                  </a:lnTo>
                  <a:lnTo>
                    <a:pt x="1285166" y="2069495"/>
                  </a:lnTo>
                  <a:lnTo>
                    <a:pt x="1259443" y="2076159"/>
                  </a:lnTo>
                  <a:lnTo>
                    <a:pt x="1233403" y="2082506"/>
                  </a:lnTo>
                  <a:lnTo>
                    <a:pt x="1207681" y="2088535"/>
                  </a:lnTo>
                  <a:lnTo>
                    <a:pt x="1181959" y="2093929"/>
                  </a:lnTo>
                  <a:lnTo>
                    <a:pt x="1155919" y="2099007"/>
                  </a:lnTo>
                  <a:lnTo>
                    <a:pt x="1129561" y="2103767"/>
                  </a:lnTo>
                  <a:lnTo>
                    <a:pt x="1103204" y="2107892"/>
                  </a:lnTo>
                  <a:lnTo>
                    <a:pt x="1077164" y="2111382"/>
                  </a:lnTo>
                  <a:lnTo>
                    <a:pt x="1050806" y="2114873"/>
                  </a:lnTo>
                  <a:lnTo>
                    <a:pt x="1024131" y="2117729"/>
                  </a:lnTo>
                  <a:lnTo>
                    <a:pt x="997774" y="2119950"/>
                  </a:lnTo>
                  <a:lnTo>
                    <a:pt x="971099" y="2121854"/>
                  </a:lnTo>
                  <a:lnTo>
                    <a:pt x="944424" y="2123441"/>
                  </a:lnTo>
                  <a:lnTo>
                    <a:pt x="917749" y="2125028"/>
                  </a:lnTo>
                  <a:lnTo>
                    <a:pt x="891074" y="2125662"/>
                  </a:lnTo>
                  <a:lnTo>
                    <a:pt x="864399" y="2125662"/>
                  </a:lnTo>
                  <a:lnTo>
                    <a:pt x="835818" y="2125662"/>
                  </a:lnTo>
                  <a:lnTo>
                    <a:pt x="807238" y="2124710"/>
                  </a:lnTo>
                  <a:lnTo>
                    <a:pt x="778657" y="2123124"/>
                  </a:lnTo>
                  <a:lnTo>
                    <a:pt x="750395" y="2121537"/>
                  </a:lnTo>
                  <a:lnTo>
                    <a:pt x="722132" y="2119316"/>
                  </a:lnTo>
                  <a:lnTo>
                    <a:pt x="693869" y="2116777"/>
                  </a:lnTo>
                  <a:lnTo>
                    <a:pt x="665606" y="2113604"/>
                  </a:lnTo>
                  <a:lnTo>
                    <a:pt x="637661" y="2109478"/>
                  </a:lnTo>
                  <a:lnTo>
                    <a:pt x="609398" y="2105353"/>
                  </a:lnTo>
                  <a:lnTo>
                    <a:pt x="581453" y="2100593"/>
                  </a:lnTo>
                  <a:lnTo>
                    <a:pt x="553825" y="2095199"/>
                  </a:lnTo>
                  <a:lnTo>
                    <a:pt x="525880" y="2089487"/>
                  </a:lnTo>
                  <a:lnTo>
                    <a:pt x="498252" y="2083458"/>
                  </a:lnTo>
                  <a:lnTo>
                    <a:pt x="470624" y="2076476"/>
                  </a:lnTo>
                  <a:lnTo>
                    <a:pt x="443314" y="2069495"/>
                  </a:lnTo>
                  <a:lnTo>
                    <a:pt x="416321" y="2061879"/>
                  </a:lnTo>
                  <a:lnTo>
                    <a:pt x="389011" y="2053629"/>
                  </a:lnTo>
                  <a:lnTo>
                    <a:pt x="362019" y="2045378"/>
                  </a:lnTo>
                  <a:lnTo>
                    <a:pt x="335343" y="2036176"/>
                  </a:lnTo>
                  <a:lnTo>
                    <a:pt x="308668" y="2026656"/>
                  </a:lnTo>
                  <a:lnTo>
                    <a:pt x="282311" y="2016502"/>
                  </a:lnTo>
                  <a:lnTo>
                    <a:pt x="255953" y="2006030"/>
                  </a:lnTo>
                  <a:lnTo>
                    <a:pt x="229913" y="1994923"/>
                  </a:lnTo>
                  <a:lnTo>
                    <a:pt x="203556" y="1983499"/>
                  </a:lnTo>
                  <a:lnTo>
                    <a:pt x="177833" y="1971441"/>
                  </a:lnTo>
                  <a:lnTo>
                    <a:pt x="152429" y="1959065"/>
                  </a:lnTo>
                  <a:lnTo>
                    <a:pt x="127024" y="1946372"/>
                  </a:lnTo>
                  <a:lnTo>
                    <a:pt x="101619" y="1933044"/>
                  </a:lnTo>
                  <a:lnTo>
                    <a:pt x="76532" y="1919399"/>
                  </a:lnTo>
                  <a:lnTo>
                    <a:pt x="51762" y="1905437"/>
                  </a:lnTo>
                  <a:lnTo>
                    <a:pt x="27310" y="1890523"/>
                  </a:lnTo>
                  <a:lnTo>
                    <a:pt x="2858" y="1875291"/>
                  </a:lnTo>
                  <a:lnTo>
                    <a:pt x="0" y="1888301"/>
                  </a:lnTo>
                  <a:lnTo>
                    <a:pt x="0" y="1870531"/>
                  </a:lnTo>
                  <a:lnTo>
                    <a:pt x="952" y="1850222"/>
                  </a:lnTo>
                  <a:lnTo>
                    <a:pt x="2223" y="1829913"/>
                  </a:lnTo>
                  <a:lnTo>
                    <a:pt x="3493" y="1809604"/>
                  </a:lnTo>
                  <a:lnTo>
                    <a:pt x="5398" y="1790247"/>
                  </a:lnTo>
                  <a:lnTo>
                    <a:pt x="6986" y="1770573"/>
                  </a:lnTo>
                  <a:lnTo>
                    <a:pt x="9209" y="1750898"/>
                  </a:lnTo>
                  <a:lnTo>
                    <a:pt x="11749" y="1732176"/>
                  </a:lnTo>
                  <a:lnTo>
                    <a:pt x="14290" y="1713136"/>
                  </a:lnTo>
                  <a:lnTo>
                    <a:pt x="17148" y="1694414"/>
                  </a:lnTo>
                  <a:lnTo>
                    <a:pt x="20006" y="1676009"/>
                  </a:lnTo>
                  <a:lnTo>
                    <a:pt x="23499" y="1657604"/>
                  </a:lnTo>
                  <a:lnTo>
                    <a:pt x="26992" y="1639834"/>
                  </a:lnTo>
                  <a:lnTo>
                    <a:pt x="30486" y="1621746"/>
                  </a:lnTo>
                  <a:lnTo>
                    <a:pt x="34931" y="1604293"/>
                  </a:lnTo>
                  <a:lnTo>
                    <a:pt x="38742" y="1586840"/>
                  </a:lnTo>
                  <a:lnTo>
                    <a:pt x="43188" y="1569704"/>
                  </a:lnTo>
                  <a:lnTo>
                    <a:pt x="47951" y="1552569"/>
                  </a:lnTo>
                  <a:lnTo>
                    <a:pt x="52715" y="1536068"/>
                  </a:lnTo>
                  <a:lnTo>
                    <a:pt x="57796" y="1519249"/>
                  </a:lnTo>
                  <a:lnTo>
                    <a:pt x="62877" y="1503066"/>
                  </a:lnTo>
                  <a:lnTo>
                    <a:pt x="68593" y="1486564"/>
                  </a:lnTo>
                  <a:lnTo>
                    <a:pt x="73991" y="1470698"/>
                  </a:lnTo>
                  <a:lnTo>
                    <a:pt x="80025" y="1455149"/>
                  </a:lnTo>
                  <a:lnTo>
                    <a:pt x="86059" y="1439283"/>
                  </a:lnTo>
                  <a:lnTo>
                    <a:pt x="92410" y="1424051"/>
                  </a:lnTo>
                  <a:lnTo>
                    <a:pt x="98761" y="1409137"/>
                  </a:lnTo>
                  <a:lnTo>
                    <a:pt x="105430" y="1393905"/>
                  </a:lnTo>
                  <a:lnTo>
                    <a:pt x="112098" y="1378990"/>
                  </a:lnTo>
                  <a:lnTo>
                    <a:pt x="119402" y="1364393"/>
                  </a:lnTo>
                  <a:lnTo>
                    <a:pt x="126706" y="1350114"/>
                  </a:lnTo>
                  <a:lnTo>
                    <a:pt x="134010" y="1335834"/>
                  </a:lnTo>
                  <a:lnTo>
                    <a:pt x="141632" y="1321871"/>
                  </a:lnTo>
                  <a:lnTo>
                    <a:pt x="149571" y="1307909"/>
                  </a:lnTo>
                  <a:lnTo>
                    <a:pt x="157510" y="1294264"/>
                  </a:lnTo>
                  <a:lnTo>
                    <a:pt x="165766" y="1280936"/>
                  </a:lnTo>
                  <a:lnTo>
                    <a:pt x="174023" y="1267291"/>
                  </a:lnTo>
                  <a:lnTo>
                    <a:pt x="182597" y="1253963"/>
                  </a:lnTo>
                  <a:lnTo>
                    <a:pt x="191171" y="1241270"/>
                  </a:lnTo>
                  <a:lnTo>
                    <a:pt x="200380" y="1228260"/>
                  </a:lnTo>
                  <a:lnTo>
                    <a:pt x="209589" y="1215884"/>
                  </a:lnTo>
                  <a:lnTo>
                    <a:pt x="218799" y="1203191"/>
                  </a:lnTo>
                  <a:lnTo>
                    <a:pt x="228008" y="1191133"/>
                  </a:lnTo>
                  <a:lnTo>
                    <a:pt x="237852" y="1178757"/>
                  </a:lnTo>
                  <a:lnTo>
                    <a:pt x="247697" y="1167016"/>
                  </a:lnTo>
                  <a:lnTo>
                    <a:pt x="257541" y="1155275"/>
                  </a:lnTo>
                  <a:lnTo>
                    <a:pt x="267703" y="1143533"/>
                  </a:lnTo>
                  <a:lnTo>
                    <a:pt x="278182" y="1132110"/>
                  </a:lnTo>
                  <a:lnTo>
                    <a:pt x="288662" y="1120686"/>
                  </a:lnTo>
                  <a:lnTo>
                    <a:pt x="298824" y="1109579"/>
                  </a:lnTo>
                  <a:lnTo>
                    <a:pt x="309938" y="1098473"/>
                  </a:lnTo>
                  <a:lnTo>
                    <a:pt x="320735" y="1087684"/>
                  </a:lnTo>
                  <a:lnTo>
                    <a:pt x="331850" y="1076895"/>
                  </a:lnTo>
                  <a:lnTo>
                    <a:pt x="343282" y="1066423"/>
                  </a:lnTo>
                  <a:lnTo>
                    <a:pt x="354715" y="1055951"/>
                  </a:lnTo>
                  <a:lnTo>
                    <a:pt x="366147" y="1045797"/>
                  </a:lnTo>
                  <a:lnTo>
                    <a:pt x="377897" y="1035642"/>
                  </a:lnTo>
                  <a:lnTo>
                    <a:pt x="389964" y="1025805"/>
                  </a:lnTo>
                  <a:lnTo>
                    <a:pt x="401714" y="1015968"/>
                  </a:lnTo>
                  <a:lnTo>
                    <a:pt x="414099" y="1006448"/>
                  </a:lnTo>
                  <a:lnTo>
                    <a:pt x="426801" y="996928"/>
                  </a:lnTo>
                  <a:lnTo>
                    <a:pt x="439186" y="987408"/>
                  </a:lnTo>
                  <a:lnTo>
                    <a:pt x="451571" y="977888"/>
                  </a:lnTo>
                  <a:lnTo>
                    <a:pt x="477293" y="960118"/>
                  </a:lnTo>
                  <a:lnTo>
                    <a:pt x="481421" y="957262"/>
                  </a:lnTo>
                  <a:close/>
                  <a:moveTo>
                    <a:pt x="839471" y="0"/>
                  </a:moveTo>
                  <a:lnTo>
                    <a:pt x="852171" y="0"/>
                  </a:lnTo>
                  <a:lnTo>
                    <a:pt x="865506" y="0"/>
                  </a:lnTo>
                  <a:lnTo>
                    <a:pt x="878206" y="636"/>
                  </a:lnTo>
                  <a:lnTo>
                    <a:pt x="890906" y="1271"/>
                  </a:lnTo>
                  <a:lnTo>
                    <a:pt x="903288" y="2542"/>
                  </a:lnTo>
                  <a:lnTo>
                    <a:pt x="915988" y="3813"/>
                  </a:lnTo>
                  <a:lnTo>
                    <a:pt x="928371" y="5719"/>
                  </a:lnTo>
                  <a:lnTo>
                    <a:pt x="940436" y="7943"/>
                  </a:lnTo>
                  <a:lnTo>
                    <a:pt x="952818" y="10167"/>
                  </a:lnTo>
                  <a:lnTo>
                    <a:pt x="964883" y="12708"/>
                  </a:lnTo>
                  <a:lnTo>
                    <a:pt x="976631" y="15568"/>
                  </a:lnTo>
                  <a:lnTo>
                    <a:pt x="988696" y="19062"/>
                  </a:lnTo>
                  <a:lnTo>
                    <a:pt x="1000443" y="22239"/>
                  </a:lnTo>
                  <a:lnTo>
                    <a:pt x="1011873" y="26052"/>
                  </a:lnTo>
                  <a:lnTo>
                    <a:pt x="1023621" y="30182"/>
                  </a:lnTo>
                  <a:lnTo>
                    <a:pt x="1034733" y="34630"/>
                  </a:lnTo>
                  <a:lnTo>
                    <a:pt x="1046163" y="39395"/>
                  </a:lnTo>
                  <a:lnTo>
                    <a:pt x="1057276" y="44161"/>
                  </a:lnTo>
                  <a:lnTo>
                    <a:pt x="1068388" y="48926"/>
                  </a:lnTo>
                  <a:lnTo>
                    <a:pt x="1079183" y="54645"/>
                  </a:lnTo>
                  <a:lnTo>
                    <a:pt x="1089661" y="60046"/>
                  </a:lnTo>
                  <a:lnTo>
                    <a:pt x="1100456" y="66082"/>
                  </a:lnTo>
                  <a:lnTo>
                    <a:pt x="1110616" y="72119"/>
                  </a:lnTo>
                  <a:lnTo>
                    <a:pt x="1120776" y="78790"/>
                  </a:lnTo>
                  <a:lnTo>
                    <a:pt x="1130936" y="85462"/>
                  </a:lnTo>
                  <a:lnTo>
                    <a:pt x="1140461" y="92134"/>
                  </a:lnTo>
                  <a:lnTo>
                    <a:pt x="1150303" y="99123"/>
                  </a:lnTo>
                  <a:lnTo>
                    <a:pt x="1159828" y="106430"/>
                  </a:lnTo>
                  <a:lnTo>
                    <a:pt x="1169353" y="114055"/>
                  </a:lnTo>
                  <a:lnTo>
                    <a:pt x="1178561" y="121680"/>
                  </a:lnTo>
                  <a:lnTo>
                    <a:pt x="1187133" y="129623"/>
                  </a:lnTo>
                  <a:lnTo>
                    <a:pt x="1196023" y="137883"/>
                  </a:lnTo>
                  <a:lnTo>
                    <a:pt x="1204596" y="146143"/>
                  </a:lnTo>
                  <a:lnTo>
                    <a:pt x="1213168" y="155039"/>
                  </a:lnTo>
                  <a:lnTo>
                    <a:pt x="1221106" y="163299"/>
                  </a:lnTo>
                  <a:lnTo>
                    <a:pt x="1229043" y="172513"/>
                  </a:lnTo>
                  <a:lnTo>
                    <a:pt x="1236981" y="181726"/>
                  </a:lnTo>
                  <a:lnTo>
                    <a:pt x="1244283" y="190939"/>
                  </a:lnTo>
                  <a:lnTo>
                    <a:pt x="1251586" y="200153"/>
                  </a:lnTo>
                  <a:lnTo>
                    <a:pt x="1258888" y="210001"/>
                  </a:lnTo>
                  <a:lnTo>
                    <a:pt x="1265556" y="219850"/>
                  </a:lnTo>
                  <a:lnTo>
                    <a:pt x="1272223" y="230017"/>
                  </a:lnTo>
                  <a:lnTo>
                    <a:pt x="1278256" y="240183"/>
                  </a:lnTo>
                  <a:lnTo>
                    <a:pt x="1284606" y="250667"/>
                  </a:lnTo>
                  <a:lnTo>
                    <a:pt x="1290321" y="261151"/>
                  </a:lnTo>
                  <a:lnTo>
                    <a:pt x="1296353" y="271953"/>
                  </a:lnTo>
                  <a:lnTo>
                    <a:pt x="1301433" y="282755"/>
                  </a:lnTo>
                  <a:lnTo>
                    <a:pt x="1306831" y="293239"/>
                  </a:lnTo>
                  <a:lnTo>
                    <a:pt x="1311593" y="304359"/>
                  </a:lnTo>
                  <a:lnTo>
                    <a:pt x="1316356" y="315796"/>
                  </a:lnTo>
                  <a:lnTo>
                    <a:pt x="1320483" y="327234"/>
                  </a:lnTo>
                  <a:lnTo>
                    <a:pt x="1324293" y="338671"/>
                  </a:lnTo>
                  <a:lnTo>
                    <a:pt x="1328421" y="350426"/>
                  </a:lnTo>
                  <a:lnTo>
                    <a:pt x="1331913" y="362181"/>
                  </a:lnTo>
                  <a:lnTo>
                    <a:pt x="1335088" y="373936"/>
                  </a:lnTo>
                  <a:lnTo>
                    <a:pt x="1337946" y="386009"/>
                  </a:lnTo>
                  <a:lnTo>
                    <a:pt x="1340803" y="398081"/>
                  </a:lnTo>
                  <a:lnTo>
                    <a:pt x="1343026" y="410472"/>
                  </a:lnTo>
                  <a:lnTo>
                    <a:pt x="1344931" y="422862"/>
                  </a:lnTo>
                  <a:lnTo>
                    <a:pt x="1346518" y="435252"/>
                  </a:lnTo>
                  <a:lnTo>
                    <a:pt x="1348106" y="447643"/>
                  </a:lnTo>
                  <a:lnTo>
                    <a:pt x="1349058" y="460033"/>
                  </a:lnTo>
                  <a:lnTo>
                    <a:pt x="1350011" y="472741"/>
                  </a:lnTo>
                  <a:lnTo>
                    <a:pt x="1350646" y="485449"/>
                  </a:lnTo>
                  <a:lnTo>
                    <a:pt x="1350963" y="498475"/>
                  </a:lnTo>
                  <a:lnTo>
                    <a:pt x="1350646" y="513407"/>
                  </a:lnTo>
                  <a:lnTo>
                    <a:pt x="1349693" y="528975"/>
                  </a:lnTo>
                  <a:lnTo>
                    <a:pt x="1348423" y="543907"/>
                  </a:lnTo>
                  <a:lnTo>
                    <a:pt x="1347153" y="558521"/>
                  </a:lnTo>
                  <a:lnTo>
                    <a:pt x="1345248" y="573453"/>
                  </a:lnTo>
                  <a:lnTo>
                    <a:pt x="1342708" y="588067"/>
                  </a:lnTo>
                  <a:lnTo>
                    <a:pt x="1339851" y="602682"/>
                  </a:lnTo>
                  <a:lnTo>
                    <a:pt x="1336358" y="616660"/>
                  </a:lnTo>
                  <a:lnTo>
                    <a:pt x="1332866" y="631275"/>
                  </a:lnTo>
                  <a:lnTo>
                    <a:pt x="1328738" y="645254"/>
                  </a:lnTo>
                  <a:lnTo>
                    <a:pt x="1324293" y="658915"/>
                  </a:lnTo>
                  <a:lnTo>
                    <a:pt x="1319531" y="672576"/>
                  </a:lnTo>
                  <a:lnTo>
                    <a:pt x="1314133" y="685920"/>
                  </a:lnTo>
                  <a:lnTo>
                    <a:pt x="1308418" y="699263"/>
                  </a:lnTo>
                  <a:lnTo>
                    <a:pt x="1302386" y="712607"/>
                  </a:lnTo>
                  <a:lnTo>
                    <a:pt x="1296353" y="725315"/>
                  </a:lnTo>
                  <a:lnTo>
                    <a:pt x="1289368" y="738023"/>
                  </a:lnTo>
                  <a:lnTo>
                    <a:pt x="1282383" y="750413"/>
                  </a:lnTo>
                  <a:lnTo>
                    <a:pt x="1275081" y="762486"/>
                  </a:lnTo>
                  <a:lnTo>
                    <a:pt x="1267143" y="774559"/>
                  </a:lnTo>
                  <a:lnTo>
                    <a:pt x="1259206" y="786313"/>
                  </a:lnTo>
                  <a:lnTo>
                    <a:pt x="1250633" y="797751"/>
                  </a:lnTo>
                  <a:lnTo>
                    <a:pt x="1242061" y="809188"/>
                  </a:lnTo>
                  <a:lnTo>
                    <a:pt x="1232853" y="819990"/>
                  </a:lnTo>
                  <a:lnTo>
                    <a:pt x="1223963" y="830792"/>
                  </a:lnTo>
                  <a:lnTo>
                    <a:pt x="1214121" y="841276"/>
                  </a:lnTo>
                  <a:lnTo>
                    <a:pt x="1204278" y="851442"/>
                  </a:lnTo>
                  <a:lnTo>
                    <a:pt x="1193801" y="860974"/>
                  </a:lnTo>
                  <a:lnTo>
                    <a:pt x="1183323" y="870822"/>
                  </a:lnTo>
                  <a:lnTo>
                    <a:pt x="1172528" y="880036"/>
                  </a:lnTo>
                  <a:lnTo>
                    <a:pt x="1161733" y="889249"/>
                  </a:lnTo>
                  <a:lnTo>
                    <a:pt x="1150303" y="897827"/>
                  </a:lnTo>
                  <a:lnTo>
                    <a:pt x="1134746" y="909264"/>
                  </a:lnTo>
                  <a:lnTo>
                    <a:pt x="1118236" y="920066"/>
                  </a:lnTo>
                  <a:lnTo>
                    <a:pt x="1101408" y="929915"/>
                  </a:lnTo>
                  <a:lnTo>
                    <a:pt x="1084581" y="939446"/>
                  </a:lnTo>
                  <a:lnTo>
                    <a:pt x="1066801" y="948342"/>
                  </a:lnTo>
                  <a:lnTo>
                    <a:pt x="1048703" y="956602"/>
                  </a:lnTo>
                  <a:lnTo>
                    <a:pt x="1040131" y="960414"/>
                  </a:lnTo>
                  <a:lnTo>
                    <a:pt x="1030606" y="963909"/>
                  </a:lnTo>
                  <a:lnTo>
                    <a:pt x="1021398" y="967722"/>
                  </a:lnTo>
                  <a:lnTo>
                    <a:pt x="1011873" y="970899"/>
                  </a:lnTo>
                  <a:lnTo>
                    <a:pt x="1002348" y="973758"/>
                  </a:lnTo>
                  <a:lnTo>
                    <a:pt x="993141" y="976617"/>
                  </a:lnTo>
                  <a:lnTo>
                    <a:pt x="983616" y="979794"/>
                  </a:lnTo>
                  <a:lnTo>
                    <a:pt x="973773" y="982018"/>
                  </a:lnTo>
                  <a:lnTo>
                    <a:pt x="963931" y="984560"/>
                  </a:lnTo>
                  <a:lnTo>
                    <a:pt x="954088" y="986466"/>
                  </a:lnTo>
                  <a:lnTo>
                    <a:pt x="944246" y="988372"/>
                  </a:lnTo>
                  <a:lnTo>
                    <a:pt x="934403" y="990596"/>
                  </a:lnTo>
                  <a:lnTo>
                    <a:pt x="924561" y="991867"/>
                  </a:lnTo>
                  <a:lnTo>
                    <a:pt x="914401" y="993455"/>
                  </a:lnTo>
                  <a:lnTo>
                    <a:pt x="904241" y="994409"/>
                  </a:lnTo>
                  <a:lnTo>
                    <a:pt x="893763" y="995362"/>
                  </a:lnTo>
                  <a:lnTo>
                    <a:pt x="883603" y="995997"/>
                  </a:lnTo>
                  <a:lnTo>
                    <a:pt x="873126" y="996632"/>
                  </a:lnTo>
                  <a:lnTo>
                    <a:pt x="862648" y="996950"/>
                  </a:lnTo>
                  <a:lnTo>
                    <a:pt x="852171" y="996950"/>
                  </a:lnTo>
                  <a:lnTo>
                    <a:pt x="840423" y="996950"/>
                  </a:lnTo>
                  <a:lnTo>
                    <a:pt x="828358" y="996315"/>
                  </a:lnTo>
                  <a:lnTo>
                    <a:pt x="816293" y="995679"/>
                  </a:lnTo>
                  <a:lnTo>
                    <a:pt x="804546" y="994726"/>
                  </a:lnTo>
                  <a:lnTo>
                    <a:pt x="792798" y="993455"/>
                  </a:lnTo>
                  <a:lnTo>
                    <a:pt x="781368" y="992185"/>
                  </a:lnTo>
                  <a:lnTo>
                    <a:pt x="769621" y="990278"/>
                  </a:lnTo>
                  <a:lnTo>
                    <a:pt x="758191" y="988054"/>
                  </a:lnTo>
                  <a:lnTo>
                    <a:pt x="746761" y="985831"/>
                  </a:lnTo>
                  <a:lnTo>
                    <a:pt x="735331" y="983289"/>
                  </a:lnTo>
                  <a:lnTo>
                    <a:pt x="724218" y="980430"/>
                  </a:lnTo>
                  <a:lnTo>
                    <a:pt x="713106" y="977253"/>
                  </a:lnTo>
                  <a:lnTo>
                    <a:pt x="702311" y="973758"/>
                  </a:lnTo>
                  <a:lnTo>
                    <a:pt x="691198" y="970263"/>
                  </a:lnTo>
                  <a:lnTo>
                    <a:pt x="680721" y="966768"/>
                  </a:lnTo>
                  <a:lnTo>
                    <a:pt x="670243" y="962321"/>
                  </a:lnTo>
                  <a:lnTo>
                    <a:pt x="659448" y="958190"/>
                  </a:lnTo>
                  <a:lnTo>
                    <a:pt x="648971" y="953425"/>
                  </a:lnTo>
                  <a:lnTo>
                    <a:pt x="638811" y="948659"/>
                  </a:lnTo>
                  <a:lnTo>
                    <a:pt x="628651" y="943894"/>
                  </a:lnTo>
                  <a:lnTo>
                    <a:pt x="618491" y="938493"/>
                  </a:lnTo>
                  <a:lnTo>
                    <a:pt x="608648" y="933410"/>
                  </a:lnTo>
                  <a:lnTo>
                    <a:pt x="599123" y="927373"/>
                  </a:lnTo>
                  <a:lnTo>
                    <a:pt x="589281" y="921655"/>
                  </a:lnTo>
                  <a:lnTo>
                    <a:pt x="579756" y="915618"/>
                  </a:lnTo>
                  <a:lnTo>
                    <a:pt x="570548" y="909264"/>
                  </a:lnTo>
                  <a:lnTo>
                    <a:pt x="561023" y="902910"/>
                  </a:lnTo>
                  <a:lnTo>
                    <a:pt x="552133" y="895921"/>
                  </a:lnTo>
                  <a:lnTo>
                    <a:pt x="543561" y="889249"/>
                  </a:lnTo>
                  <a:lnTo>
                    <a:pt x="534671" y="881942"/>
                  </a:lnTo>
                  <a:lnTo>
                    <a:pt x="526098" y="874952"/>
                  </a:lnTo>
                  <a:lnTo>
                    <a:pt x="517526" y="867328"/>
                  </a:lnTo>
                  <a:lnTo>
                    <a:pt x="508318" y="858750"/>
                  </a:lnTo>
                  <a:lnTo>
                    <a:pt x="499428" y="849854"/>
                  </a:lnTo>
                  <a:lnTo>
                    <a:pt x="490538" y="840958"/>
                  </a:lnTo>
                  <a:lnTo>
                    <a:pt x="481648" y="831427"/>
                  </a:lnTo>
                  <a:lnTo>
                    <a:pt x="473711" y="821896"/>
                  </a:lnTo>
                  <a:lnTo>
                    <a:pt x="465456" y="812047"/>
                  </a:lnTo>
                  <a:lnTo>
                    <a:pt x="457518" y="801881"/>
                  </a:lnTo>
                  <a:lnTo>
                    <a:pt x="449898" y="791714"/>
                  </a:lnTo>
                  <a:lnTo>
                    <a:pt x="442596" y="781548"/>
                  </a:lnTo>
                  <a:lnTo>
                    <a:pt x="435293" y="770746"/>
                  </a:lnTo>
                  <a:lnTo>
                    <a:pt x="428626" y="759944"/>
                  </a:lnTo>
                  <a:lnTo>
                    <a:pt x="421958" y="749142"/>
                  </a:lnTo>
                  <a:lnTo>
                    <a:pt x="415608" y="738023"/>
                  </a:lnTo>
                  <a:lnTo>
                    <a:pt x="409576" y="726585"/>
                  </a:lnTo>
                  <a:lnTo>
                    <a:pt x="403861" y="715148"/>
                  </a:lnTo>
                  <a:lnTo>
                    <a:pt x="398463" y="703393"/>
                  </a:lnTo>
                  <a:lnTo>
                    <a:pt x="393383" y="691638"/>
                  </a:lnTo>
                  <a:lnTo>
                    <a:pt x="388303" y="679566"/>
                  </a:lnTo>
                  <a:lnTo>
                    <a:pt x="383858" y="667493"/>
                  </a:lnTo>
                  <a:lnTo>
                    <a:pt x="379731" y="655420"/>
                  </a:lnTo>
                  <a:lnTo>
                    <a:pt x="375603" y="643030"/>
                  </a:lnTo>
                  <a:lnTo>
                    <a:pt x="372111" y="630322"/>
                  </a:lnTo>
                  <a:lnTo>
                    <a:pt x="368936" y="617614"/>
                  </a:lnTo>
                  <a:lnTo>
                    <a:pt x="365443" y="604588"/>
                  </a:lnTo>
                  <a:lnTo>
                    <a:pt x="362903" y="591880"/>
                  </a:lnTo>
                  <a:lnTo>
                    <a:pt x="360681" y="578854"/>
                  </a:lnTo>
                  <a:lnTo>
                    <a:pt x="358776" y="565828"/>
                  </a:lnTo>
                  <a:lnTo>
                    <a:pt x="357188" y="552485"/>
                  </a:lnTo>
                  <a:lnTo>
                    <a:pt x="355601" y="539141"/>
                  </a:lnTo>
                  <a:lnTo>
                    <a:pt x="354648" y="525480"/>
                  </a:lnTo>
                  <a:lnTo>
                    <a:pt x="354331" y="511819"/>
                  </a:lnTo>
                  <a:lnTo>
                    <a:pt x="354013" y="498475"/>
                  </a:lnTo>
                  <a:lnTo>
                    <a:pt x="354331" y="485449"/>
                  </a:lnTo>
                  <a:lnTo>
                    <a:pt x="354648" y="472741"/>
                  </a:lnTo>
                  <a:lnTo>
                    <a:pt x="355601" y="460033"/>
                  </a:lnTo>
                  <a:lnTo>
                    <a:pt x="356871" y="447643"/>
                  </a:lnTo>
                  <a:lnTo>
                    <a:pt x="358141" y="434935"/>
                  </a:lnTo>
                  <a:lnTo>
                    <a:pt x="360046" y="422544"/>
                  </a:lnTo>
                  <a:lnTo>
                    <a:pt x="361951" y="410472"/>
                  </a:lnTo>
                  <a:lnTo>
                    <a:pt x="364173" y="397763"/>
                  </a:lnTo>
                  <a:lnTo>
                    <a:pt x="366713" y="385691"/>
                  </a:lnTo>
                  <a:lnTo>
                    <a:pt x="369888" y="373936"/>
                  </a:lnTo>
                  <a:lnTo>
                    <a:pt x="373063" y="361863"/>
                  </a:lnTo>
                  <a:lnTo>
                    <a:pt x="376556" y="350108"/>
                  </a:lnTo>
                  <a:lnTo>
                    <a:pt x="380683" y="338671"/>
                  </a:lnTo>
                  <a:lnTo>
                    <a:pt x="384493" y="326916"/>
                  </a:lnTo>
                  <a:lnTo>
                    <a:pt x="388621" y="315796"/>
                  </a:lnTo>
                  <a:lnTo>
                    <a:pt x="393383" y="304359"/>
                  </a:lnTo>
                  <a:lnTo>
                    <a:pt x="398146" y="293239"/>
                  </a:lnTo>
                  <a:lnTo>
                    <a:pt x="403543" y="282755"/>
                  </a:lnTo>
                  <a:lnTo>
                    <a:pt x="408623" y="271636"/>
                  </a:lnTo>
                  <a:lnTo>
                    <a:pt x="414656" y="261151"/>
                  </a:lnTo>
                  <a:lnTo>
                    <a:pt x="420371" y="250667"/>
                  </a:lnTo>
                  <a:lnTo>
                    <a:pt x="426721" y="240183"/>
                  </a:lnTo>
                  <a:lnTo>
                    <a:pt x="432753" y="230017"/>
                  </a:lnTo>
                  <a:lnTo>
                    <a:pt x="439421" y="219850"/>
                  </a:lnTo>
                  <a:lnTo>
                    <a:pt x="446088" y="210001"/>
                  </a:lnTo>
                  <a:lnTo>
                    <a:pt x="453391" y="200153"/>
                  </a:lnTo>
                  <a:lnTo>
                    <a:pt x="460693" y="190939"/>
                  </a:lnTo>
                  <a:lnTo>
                    <a:pt x="467996" y="181408"/>
                  </a:lnTo>
                  <a:lnTo>
                    <a:pt x="475933" y="172195"/>
                  </a:lnTo>
                  <a:lnTo>
                    <a:pt x="483871" y="163299"/>
                  </a:lnTo>
                  <a:lnTo>
                    <a:pt x="491808" y="154403"/>
                  </a:lnTo>
                  <a:lnTo>
                    <a:pt x="500381" y="146143"/>
                  </a:lnTo>
                  <a:lnTo>
                    <a:pt x="508953" y="137565"/>
                  </a:lnTo>
                  <a:lnTo>
                    <a:pt x="517526" y="129305"/>
                  </a:lnTo>
                  <a:lnTo>
                    <a:pt x="526416" y="121680"/>
                  </a:lnTo>
                  <a:lnTo>
                    <a:pt x="535623" y="113738"/>
                  </a:lnTo>
                  <a:lnTo>
                    <a:pt x="545148" y="106113"/>
                  </a:lnTo>
                  <a:lnTo>
                    <a:pt x="554673" y="99123"/>
                  </a:lnTo>
                  <a:lnTo>
                    <a:pt x="564516" y="92134"/>
                  </a:lnTo>
                  <a:lnTo>
                    <a:pt x="574041" y="85462"/>
                  </a:lnTo>
                  <a:lnTo>
                    <a:pt x="584201" y="78473"/>
                  </a:lnTo>
                  <a:lnTo>
                    <a:pt x="594361" y="72119"/>
                  </a:lnTo>
                  <a:lnTo>
                    <a:pt x="604838" y="66082"/>
                  </a:lnTo>
                  <a:lnTo>
                    <a:pt x="615316" y="60046"/>
                  </a:lnTo>
                  <a:lnTo>
                    <a:pt x="625793" y="54645"/>
                  </a:lnTo>
                  <a:lnTo>
                    <a:pt x="636906" y="48926"/>
                  </a:lnTo>
                  <a:lnTo>
                    <a:pt x="647701" y="44161"/>
                  </a:lnTo>
                  <a:lnTo>
                    <a:pt x="658813" y="39395"/>
                  </a:lnTo>
                  <a:lnTo>
                    <a:pt x="670243" y="34630"/>
                  </a:lnTo>
                  <a:lnTo>
                    <a:pt x="681356" y="30182"/>
                  </a:lnTo>
                  <a:lnTo>
                    <a:pt x="693103" y="26052"/>
                  </a:lnTo>
                  <a:lnTo>
                    <a:pt x="704533" y="22239"/>
                  </a:lnTo>
                  <a:lnTo>
                    <a:pt x="716281" y="19062"/>
                  </a:lnTo>
                  <a:lnTo>
                    <a:pt x="728346" y="15568"/>
                  </a:lnTo>
                  <a:lnTo>
                    <a:pt x="740093" y="12708"/>
                  </a:lnTo>
                  <a:lnTo>
                    <a:pt x="752158" y="10167"/>
                  </a:lnTo>
                  <a:lnTo>
                    <a:pt x="764541" y="7625"/>
                  </a:lnTo>
                  <a:lnTo>
                    <a:pt x="776606" y="5719"/>
                  </a:lnTo>
                  <a:lnTo>
                    <a:pt x="788988" y="3813"/>
                  </a:lnTo>
                  <a:lnTo>
                    <a:pt x="801688" y="2542"/>
                  </a:lnTo>
                  <a:lnTo>
                    <a:pt x="814071" y="1271"/>
                  </a:lnTo>
                  <a:lnTo>
                    <a:pt x="826771" y="636"/>
                  </a:lnTo>
                  <a:lnTo>
                    <a:pt x="839471" y="0"/>
                  </a:lnTo>
                  <a:close/>
                </a:path>
              </a:pathLst>
            </a:custGeom>
            <a:solidFill>
              <a:srgbClr val="F7F7F7"/>
            </a:solidFill>
            <a:ln>
              <a:noFill/>
            </a:ln>
            <a:extLst/>
          </p:spPr>
          <p:txBody>
            <a:bodyPr anchor="ctr">
              <a:scene3d>
                <a:camera prst="orthographicFront"/>
                <a:lightRig rig="threePt" dir="t"/>
              </a:scene3d>
              <a:sp3d>
                <a:contourClr>
                  <a:srgbClr val="FFFFFF"/>
                </a:contourClr>
              </a:sp3d>
            </a:bodyPr>
            <a:lstStyle/>
            <a:p>
              <a:pPr algn="ctr">
                <a:defRPr/>
              </a:pPr>
              <a:endParaRPr lang="zh-CN" altLang="en-US" sz="2400">
                <a:solidFill>
                  <a:srgbClr val="FFFFFF"/>
                </a:solidFill>
              </a:endParaRPr>
            </a:p>
          </p:txBody>
        </p:sp>
      </p:grpSp>
      <p:grpSp>
        <p:nvGrpSpPr>
          <p:cNvPr id="19" name="组合 18"/>
          <p:cNvGrpSpPr/>
          <p:nvPr/>
        </p:nvGrpSpPr>
        <p:grpSpPr>
          <a:xfrm>
            <a:off x="3655152" y="3439758"/>
            <a:ext cx="565200" cy="563259"/>
            <a:chOff x="1519237" y="1651743"/>
            <a:chExt cx="447675" cy="447675"/>
          </a:xfrm>
        </p:grpSpPr>
        <p:sp>
          <p:nvSpPr>
            <p:cNvPr id="20" name="椭圆 19"/>
            <p:cNvSpPr/>
            <p:nvPr/>
          </p:nvSpPr>
          <p:spPr>
            <a:xfrm>
              <a:off x="1519237" y="1651743"/>
              <a:ext cx="447675" cy="447675"/>
            </a:xfrm>
            <a:prstGeom prst="ellipse">
              <a:avLst/>
            </a:prstGeom>
            <a:solidFill>
              <a:schemeClr val="accent1">
                <a:lumMod val="50000"/>
              </a:schemeClr>
            </a:solidFill>
            <a:ln w="19050">
              <a:solidFill>
                <a:srgbClr val="F9F9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1" name="KSO_Shape"/>
            <p:cNvSpPr>
              <a:spLocks/>
            </p:cNvSpPr>
            <p:nvPr/>
          </p:nvSpPr>
          <p:spPr bwMode="auto">
            <a:xfrm>
              <a:off x="1632717" y="1704975"/>
              <a:ext cx="247650" cy="313481"/>
            </a:xfrm>
            <a:custGeom>
              <a:avLst/>
              <a:gdLst>
                <a:gd name="T0" fmla="*/ 508479 w 1679575"/>
                <a:gd name="T1" fmla="*/ 933537 h 2125662"/>
                <a:gd name="T2" fmla="*/ 645344 w 1679575"/>
                <a:gd name="T3" fmla="*/ 1004349 h 2125662"/>
                <a:gd name="T4" fmla="*/ 637947 w 1679575"/>
                <a:gd name="T5" fmla="*/ 1045870 h 2125662"/>
                <a:gd name="T6" fmla="*/ 629410 w 1679575"/>
                <a:gd name="T7" fmla="*/ 1095637 h 2125662"/>
                <a:gd name="T8" fmla="*/ 645913 w 1679575"/>
                <a:gd name="T9" fmla="*/ 1148533 h 2125662"/>
                <a:gd name="T10" fmla="*/ 923628 w 1679575"/>
                <a:gd name="T11" fmla="*/ 1679766 h 2125662"/>
                <a:gd name="T12" fmla="*/ 886068 w 1679575"/>
                <a:gd name="T13" fmla="*/ 1137442 h 2125662"/>
                <a:gd name="T14" fmla="*/ 896597 w 1679575"/>
                <a:gd name="T15" fmla="*/ 1083408 h 2125662"/>
                <a:gd name="T16" fmla="*/ 885214 w 1679575"/>
                <a:gd name="T17" fmla="*/ 1039044 h 2125662"/>
                <a:gd name="T18" fmla="*/ 917083 w 1679575"/>
                <a:gd name="T19" fmla="*/ 999799 h 2125662"/>
                <a:gd name="T20" fmla="*/ 1048543 w 1679575"/>
                <a:gd name="T21" fmla="*/ 927280 h 2125662"/>
                <a:gd name="T22" fmla="*/ 1168905 w 1679575"/>
                <a:gd name="T23" fmla="*/ 933822 h 2125662"/>
                <a:gd name="T24" fmla="*/ 1257397 w 1679575"/>
                <a:gd name="T25" fmla="*/ 1021128 h 2125662"/>
                <a:gd name="T26" fmla="*/ 1333655 w 1679575"/>
                <a:gd name="T27" fmla="*/ 1118957 h 2125662"/>
                <a:gd name="T28" fmla="*/ 1397392 w 1679575"/>
                <a:gd name="T29" fmla="*/ 1227592 h 2125662"/>
                <a:gd name="T30" fmla="*/ 1446903 w 1679575"/>
                <a:gd name="T31" fmla="*/ 1349025 h 2125662"/>
                <a:gd name="T32" fmla="*/ 1482186 w 1679575"/>
                <a:gd name="T33" fmla="*/ 1483540 h 2125662"/>
                <a:gd name="T34" fmla="*/ 1501820 w 1679575"/>
                <a:gd name="T35" fmla="*/ 1632274 h 2125662"/>
                <a:gd name="T36" fmla="*/ 1439790 w 1679575"/>
                <a:gd name="T37" fmla="*/ 1742331 h 2125662"/>
                <a:gd name="T38" fmla="*/ 1242601 w 1679575"/>
                <a:gd name="T39" fmla="*/ 1826794 h 2125662"/>
                <a:gd name="T40" fmla="*/ 1035738 w 1679575"/>
                <a:gd name="T41" fmla="*/ 1881112 h 2125662"/>
                <a:gd name="T42" fmla="*/ 822331 w 1679575"/>
                <a:gd name="T43" fmla="*/ 1904432 h 2125662"/>
                <a:gd name="T44" fmla="*/ 596403 w 1679575"/>
                <a:gd name="T45" fmla="*/ 1894194 h 2125662"/>
                <a:gd name="T46" fmla="*/ 373036 w 1679575"/>
                <a:gd name="T47" fmla="*/ 1847838 h 2125662"/>
                <a:gd name="T48" fmla="*/ 159344 w 1679575"/>
                <a:gd name="T49" fmla="*/ 1766788 h 2125662"/>
                <a:gd name="T50" fmla="*/ 0 w 1679575"/>
                <a:gd name="T51" fmla="*/ 1676354 h 2125662"/>
                <a:gd name="T52" fmla="*/ 15365 w 1679575"/>
                <a:gd name="T53" fmla="*/ 1518519 h 2125662"/>
                <a:gd name="T54" fmla="*/ 47234 w 1679575"/>
                <a:gd name="T55" fmla="*/ 1376611 h 2125662"/>
                <a:gd name="T56" fmla="*/ 94468 w 1679575"/>
                <a:gd name="T57" fmla="*/ 1249206 h 2125662"/>
                <a:gd name="T58" fmla="*/ 155930 w 1679575"/>
                <a:gd name="T59" fmla="*/ 1135735 h 2125662"/>
                <a:gd name="T60" fmla="*/ 230765 w 1679575"/>
                <a:gd name="T61" fmla="*/ 1035348 h 2125662"/>
                <a:gd name="T62" fmla="*/ 317835 w 1679575"/>
                <a:gd name="T63" fmla="*/ 946334 h 2125662"/>
                <a:gd name="T64" fmla="*/ 427669 w 1679575"/>
                <a:gd name="T65" fmla="*/ 860449 h 2125662"/>
                <a:gd name="T66" fmla="*/ 831848 w 1679575"/>
                <a:gd name="T67" fmla="*/ 5125 h 2125662"/>
                <a:gd name="T68" fmla="*/ 927152 w 1679575"/>
                <a:gd name="T69" fmla="*/ 31035 h 2125662"/>
                <a:gd name="T70" fmla="*/ 1013353 w 1679575"/>
                <a:gd name="T71" fmla="*/ 76590 h 2125662"/>
                <a:gd name="T72" fmla="*/ 1087035 w 1679575"/>
                <a:gd name="T73" fmla="*/ 138945 h 2125662"/>
                <a:gd name="T74" fmla="*/ 1145356 w 1679575"/>
                <a:gd name="T75" fmla="*/ 215250 h 2125662"/>
                <a:gd name="T76" fmla="*/ 1186607 w 1679575"/>
                <a:gd name="T77" fmla="*/ 303514 h 2125662"/>
                <a:gd name="T78" fmla="*/ 1207944 w 1679575"/>
                <a:gd name="T79" fmla="*/ 401174 h 2125662"/>
                <a:gd name="T80" fmla="*/ 1205383 w 1679575"/>
                <a:gd name="T81" fmla="*/ 513924 h 2125662"/>
                <a:gd name="T82" fmla="*/ 1172382 w 1679575"/>
                <a:gd name="T83" fmla="*/ 626673 h 2125662"/>
                <a:gd name="T84" fmla="*/ 1112924 w 1679575"/>
                <a:gd name="T85" fmla="*/ 725187 h 2125662"/>
                <a:gd name="T86" fmla="*/ 1030706 w 1679575"/>
                <a:gd name="T87" fmla="*/ 804625 h 2125662"/>
                <a:gd name="T88" fmla="*/ 915204 w 1679575"/>
                <a:gd name="T89" fmla="*/ 867264 h 2125662"/>
                <a:gd name="T90" fmla="*/ 837253 w 1679575"/>
                <a:gd name="T91" fmla="*/ 887764 h 2125662"/>
                <a:gd name="T92" fmla="*/ 753044 w 1679575"/>
                <a:gd name="T93" fmla="*/ 893458 h 2125662"/>
                <a:gd name="T94" fmla="*/ 658879 w 1679575"/>
                <a:gd name="T95" fmla="*/ 881215 h 2125662"/>
                <a:gd name="T96" fmla="*/ 572394 w 1679575"/>
                <a:gd name="T97" fmla="*/ 850180 h 2125662"/>
                <a:gd name="T98" fmla="*/ 494728 w 1679575"/>
                <a:gd name="T99" fmla="*/ 802917 h 2125662"/>
                <a:gd name="T100" fmla="*/ 424459 w 1679575"/>
                <a:gd name="T101" fmla="*/ 736576 h 2125662"/>
                <a:gd name="T102" fmla="*/ 366992 w 1679575"/>
                <a:gd name="T103" fmla="*/ 651159 h 2125662"/>
                <a:gd name="T104" fmla="*/ 330578 w 1679575"/>
                <a:gd name="T105" fmla="*/ 553500 h 2125662"/>
                <a:gd name="T106" fmla="*/ 317206 w 1679575"/>
                <a:gd name="T107" fmla="*/ 446729 h 2125662"/>
                <a:gd name="T108" fmla="*/ 328586 w 1679575"/>
                <a:gd name="T109" fmla="*/ 345653 h 2125662"/>
                <a:gd name="T110" fmla="*/ 361587 w 1679575"/>
                <a:gd name="T111" fmla="*/ 253403 h 2125662"/>
                <a:gd name="T112" fmla="*/ 412795 w 1679575"/>
                <a:gd name="T113" fmla="*/ 171118 h 2125662"/>
                <a:gd name="T114" fmla="*/ 479934 w 1679575"/>
                <a:gd name="T115" fmla="*/ 101931 h 2125662"/>
                <a:gd name="T116" fmla="*/ 560729 w 1679575"/>
                <a:gd name="T117" fmla="*/ 48972 h 2125662"/>
                <a:gd name="T118" fmla="*/ 652620 w 1679575"/>
                <a:gd name="T119" fmla="*/ 13952 h 2125662"/>
                <a:gd name="T120" fmla="*/ 752191 w 1679575"/>
                <a:gd name="T121" fmla="*/ 0 h 212566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1679575" h="2125662">
                  <a:moveTo>
                    <a:pt x="481421" y="957262"/>
                  </a:moveTo>
                  <a:lnTo>
                    <a:pt x="484914" y="961070"/>
                  </a:lnTo>
                  <a:lnTo>
                    <a:pt x="490948" y="968686"/>
                  </a:lnTo>
                  <a:lnTo>
                    <a:pt x="497299" y="975667"/>
                  </a:lnTo>
                  <a:lnTo>
                    <a:pt x="510319" y="990264"/>
                  </a:lnTo>
                  <a:lnTo>
                    <a:pt x="523657" y="1003909"/>
                  </a:lnTo>
                  <a:lnTo>
                    <a:pt x="537947" y="1017237"/>
                  </a:lnTo>
                  <a:lnTo>
                    <a:pt x="552237" y="1029613"/>
                  </a:lnTo>
                  <a:lnTo>
                    <a:pt x="567480" y="1041671"/>
                  </a:lnTo>
                  <a:lnTo>
                    <a:pt x="583040" y="1053095"/>
                  </a:lnTo>
                  <a:lnTo>
                    <a:pt x="598601" y="1063884"/>
                  </a:lnTo>
                  <a:lnTo>
                    <a:pt x="615114" y="1074039"/>
                  </a:lnTo>
                  <a:lnTo>
                    <a:pt x="631627" y="1083558"/>
                  </a:lnTo>
                  <a:lnTo>
                    <a:pt x="649093" y="1092126"/>
                  </a:lnTo>
                  <a:lnTo>
                    <a:pt x="666241" y="1100377"/>
                  </a:lnTo>
                  <a:lnTo>
                    <a:pt x="684025" y="1107993"/>
                  </a:lnTo>
                  <a:lnTo>
                    <a:pt x="701808" y="1114657"/>
                  </a:lnTo>
                  <a:lnTo>
                    <a:pt x="720226" y="1120686"/>
                  </a:lnTo>
                  <a:lnTo>
                    <a:pt x="738645" y="1125763"/>
                  </a:lnTo>
                  <a:lnTo>
                    <a:pt x="734517" y="1130840"/>
                  </a:lnTo>
                  <a:lnTo>
                    <a:pt x="730706" y="1135283"/>
                  </a:lnTo>
                  <a:lnTo>
                    <a:pt x="727213" y="1140043"/>
                  </a:lnTo>
                  <a:lnTo>
                    <a:pt x="723402" y="1145437"/>
                  </a:lnTo>
                  <a:lnTo>
                    <a:pt x="720544" y="1150515"/>
                  </a:lnTo>
                  <a:lnTo>
                    <a:pt x="717368" y="1155909"/>
                  </a:lnTo>
                  <a:lnTo>
                    <a:pt x="714510" y="1161304"/>
                  </a:lnTo>
                  <a:lnTo>
                    <a:pt x="711970" y="1167016"/>
                  </a:lnTo>
                  <a:lnTo>
                    <a:pt x="710064" y="1172410"/>
                  </a:lnTo>
                  <a:lnTo>
                    <a:pt x="708159" y="1178439"/>
                  </a:lnTo>
                  <a:lnTo>
                    <a:pt x="706254" y="1184151"/>
                  </a:lnTo>
                  <a:lnTo>
                    <a:pt x="704983" y="1190498"/>
                  </a:lnTo>
                  <a:lnTo>
                    <a:pt x="704031" y="1196210"/>
                  </a:lnTo>
                  <a:lnTo>
                    <a:pt x="702761" y="1202556"/>
                  </a:lnTo>
                  <a:lnTo>
                    <a:pt x="702443" y="1208903"/>
                  </a:lnTo>
                  <a:lnTo>
                    <a:pt x="702125" y="1215249"/>
                  </a:lnTo>
                  <a:lnTo>
                    <a:pt x="702443" y="1222548"/>
                  </a:lnTo>
                  <a:lnTo>
                    <a:pt x="703078" y="1229529"/>
                  </a:lnTo>
                  <a:lnTo>
                    <a:pt x="704348" y="1236510"/>
                  </a:lnTo>
                  <a:lnTo>
                    <a:pt x="705619" y="1243174"/>
                  </a:lnTo>
                  <a:lnTo>
                    <a:pt x="707206" y="1249838"/>
                  </a:lnTo>
                  <a:lnTo>
                    <a:pt x="709112" y="1256819"/>
                  </a:lnTo>
                  <a:lnTo>
                    <a:pt x="711652" y="1263166"/>
                  </a:lnTo>
                  <a:lnTo>
                    <a:pt x="714193" y="1269512"/>
                  </a:lnTo>
                  <a:lnTo>
                    <a:pt x="717686" y="1275542"/>
                  </a:lnTo>
                  <a:lnTo>
                    <a:pt x="720861" y="1281571"/>
                  </a:lnTo>
                  <a:lnTo>
                    <a:pt x="724355" y="1287283"/>
                  </a:lnTo>
                  <a:lnTo>
                    <a:pt x="728483" y="1292995"/>
                  </a:lnTo>
                  <a:lnTo>
                    <a:pt x="732611" y="1298389"/>
                  </a:lnTo>
                  <a:lnTo>
                    <a:pt x="737057" y="1303784"/>
                  </a:lnTo>
                  <a:lnTo>
                    <a:pt x="742138" y="1308861"/>
                  </a:lnTo>
                  <a:lnTo>
                    <a:pt x="746901" y="1313304"/>
                  </a:lnTo>
                  <a:lnTo>
                    <a:pt x="672275" y="1874339"/>
                  </a:lnTo>
                  <a:lnTo>
                    <a:pt x="854237" y="2050773"/>
                  </a:lnTo>
                  <a:lnTo>
                    <a:pt x="1030800" y="1874339"/>
                  </a:lnTo>
                  <a:lnTo>
                    <a:pt x="956173" y="1313304"/>
                  </a:lnTo>
                  <a:lnTo>
                    <a:pt x="961572" y="1308544"/>
                  </a:lnTo>
                  <a:lnTo>
                    <a:pt x="966018" y="1303466"/>
                  </a:lnTo>
                  <a:lnTo>
                    <a:pt x="970781" y="1298072"/>
                  </a:lnTo>
                  <a:lnTo>
                    <a:pt x="974910" y="1292995"/>
                  </a:lnTo>
                  <a:lnTo>
                    <a:pt x="978720" y="1286965"/>
                  </a:lnTo>
                  <a:lnTo>
                    <a:pt x="982531" y="1281571"/>
                  </a:lnTo>
                  <a:lnTo>
                    <a:pt x="986024" y="1275224"/>
                  </a:lnTo>
                  <a:lnTo>
                    <a:pt x="988882" y="1269195"/>
                  </a:lnTo>
                  <a:lnTo>
                    <a:pt x="991423" y="1262849"/>
                  </a:lnTo>
                  <a:lnTo>
                    <a:pt x="994281" y="1256502"/>
                  </a:lnTo>
                  <a:lnTo>
                    <a:pt x="996186" y="1249838"/>
                  </a:lnTo>
                  <a:lnTo>
                    <a:pt x="997774" y="1243174"/>
                  </a:lnTo>
                  <a:lnTo>
                    <a:pt x="999044" y="1236510"/>
                  </a:lnTo>
                  <a:lnTo>
                    <a:pt x="999997" y="1229212"/>
                  </a:lnTo>
                  <a:lnTo>
                    <a:pt x="1000632" y="1222548"/>
                  </a:lnTo>
                  <a:lnTo>
                    <a:pt x="1000632" y="1215249"/>
                  </a:lnTo>
                  <a:lnTo>
                    <a:pt x="1000632" y="1208903"/>
                  </a:lnTo>
                  <a:lnTo>
                    <a:pt x="1000314" y="1203191"/>
                  </a:lnTo>
                  <a:lnTo>
                    <a:pt x="999679" y="1197479"/>
                  </a:lnTo>
                  <a:lnTo>
                    <a:pt x="998727" y="1191767"/>
                  </a:lnTo>
                  <a:lnTo>
                    <a:pt x="997456" y="1186055"/>
                  </a:lnTo>
                  <a:lnTo>
                    <a:pt x="996186" y="1180661"/>
                  </a:lnTo>
                  <a:lnTo>
                    <a:pt x="994598" y="1175266"/>
                  </a:lnTo>
                  <a:lnTo>
                    <a:pt x="992375" y="1169872"/>
                  </a:lnTo>
                  <a:lnTo>
                    <a:pt x="990152" y="1164794"/>
                  </a:lnTo>
                  <a:lnTo>
                    <a:pt x="987929" y="1159400"/>
                  </a:lnTo>
                  <a:lnTo>
                    <a:pt x="985389" y="1154640"/>
                  </a:lnTo>
                  <a:lnTo>
                    <a:pt x="982849" y="1149563"/>
                  </a:lnTo>
                  <a:lnTo>
                    <a:pt x="979355" y="1144803"/>
                  </a:lnTo>
                  <a:lnTo>
                    <a:pt x="976497" y="1139725"/>
                  </a:lnTo>
                  <a:lnTo>
                    <a:pt x="973004" y="1135283"/>
                  </a:lnTo>
                  <a:lnTo>
                    <a:pt x="969829" y="1130840"/>
                  </a:lnTo>
                  <a:lnTo>
                    <a:pt x="987612" y="1126398"/>
                  </a:lnTo>
                  <a:lnTo>
                    <a:pt x="1005713" y="1121320"/>
                  </a:lnTo>
                  <a:lnTo>
                    <a:pt x="1023496" y="1115609"/>
                  </a:lnTo>
                  <a:lnTo>
                    <a:pt x="1041280" y="1109262"/>
                  </a:lnTo>
                  <a:lnTo>
                    <a:pt x="1058428" y="1101963"/>
                  </a:lnTo>
                  <a:lnTo>
                    <a:pt x="1075576" y="1094665"/>
                  </a:lnTo>
                  <a:lnTo>
                    <a:pt x="1092089" y="1086097"/>
                  </a:lnTo>
                  <a:lnTo>
                    <a:pt x="1108602" y="1076895"/>
                  </a:lnTo>
                  <a:lnTo>
                    <a:pt x="1124480" y="1067375"/>
                  </a:lnTo>
                  <a:lnTo>
                    <a:pt x="1140041" y="1056903"/>
                  </a:lnTo>
                  <a:lnTo>
                    <a:pt x="1155601" y="1046114"/>
                  </a:lnTo>
                  <a:lnTo>
                    <a:pt x="1170209" y="1034690"/>
                  </a:lnTo>
                  <a:lnTo>
                    <a:pt x="1184817" y="1022632"/>
                  </a:lnTo>
                  <a:lnTo>
                    <a:pt x="1198472" y="1009938"/>
                  </a:lnTo>
                  <a:lnTo>
                    <a:pt x="1211809" y="996928"/>
                  </a:lnTo>
                  <a:lnTo>
                    <a:pt x="1225147" y="983283"/>
                  </a:lnTo>
                  <a:lnTo>
                    <a:pt x="1228640" y="979792"/>
                  </a:lnTo>
                  <a:lnTo>
                    <a:pt x="1232451" y="982966"/>
                  </a:lnTo>
                  <a:lnTo>
                    <a:pt x="1257220" y="1002005"/>
                  </a:lnTo>
                  <a:lnTo>
                    <a:pt x="1281037" y="1021680"/>
                  </a:lnTo>
                  <a:lnTo>
                    <a:pt x="1304537" y="1041989"/>
                  </a:lnTo>
                  <a:lnTo>
                    <a:pt x="1316604" y="1052143"/>
                  </a:lnTo>
                  <a:lnTo>
                    <a:pt x="1327719" y="1062615"/>
                  </a:lnTo>
                  <a:lnTo>
                    <a:pt x="1338833" y="1073404"/>
                  </a:lnTo>
                  <a:lnTo>
                    <a:pt x="1349948" y="1084193"/>
                  </a:lnTo>
                  <a:lnTo>
                    <a:pt x="1361062" y="1094982"/>
                  </a:lnTo>
                  <a:lnTo>
                    <a:pt x="1371860" y="1105771"/>
                  </a:lnTo>
                  <a:lnTo>
                    <a:pt x="1382339" y="1116561"/>
                  </a:lnTo>
                  <a:lnTo>
                    <a:pt x="1392818" y="1127984"/>
                  </a:lnTo>
                  <a:lnTo>
                    <a:pt x="1403298" y="1139408"/>
                  </a:lnTo>
                  <a:lnTo>
                    <a:pt x="1413460" y="1150832"/>
                  </a:lnTo>
                  <a:lnTo>
                    <a:pt x="1423304" y="1162573"/>
                  </a:lnTo>
                  <a:lnTo>
                    <a:pt x="1433149" y="1174314"/>
                  </a:lnTo>
                  <a:lnTo>
                    <a:pt x="1442675" y="1186373"/>
                  </a:lnTo>
                  <a:lnTo>
                    <a:pt x="1452202" y="1198748"/>
                  </a:lnTo>
                  <a:lnTo>
                    <a:pt x="1461411" y="1210807"/>
                  </a:lnTo>
                  <a:lnTo>
                    <a:pt x="1470621" y="1223183"/>
                  </a:lnTo>
                  <a:lnTo>
                    <a:pt x="1479830" y="1235876"/>
                  </a:lnTo>
                  <a:lnTo>
                    <a:pt x="1488404" y="1248569"/>
                  </a:lnTo>
                  <a:lnTo>
                    <a:pt x="1496978" y="1261262"/>
                  </a:lnTo>
                  <a:lnTo>
                    <a:pt x="1505552" y="1274272"/>
                  </a:lnTo>
                  <a:lnTo>
                    <a:pt x="1513809" y="1287600"/>
                  </a:lnTo>
                  <a:lnTo>
                    <a:pt x="1521748" y="1300611"/>
                  </a:lnTo>
                  <a:lnTo>
                    <a:pt x="1529687" y="1314573"/>
                  </a:lnTo>
                  <a:lnTo>
                    <a:pt x="1537308" y="1328218"/>
                  </a:lnTo>
                  <a:lnTo>
                    <a:pt x="1544930" y="1341863"/>
                  </a:lnTo>
                  <a:lnTo>
                    <a:pt x="1552234" y="1355826"/>
                  </a:lnTo>
                  <a:lnTo>
                    <a:pt x="1559537" y="1369788"/>
                  </a:lnTo>
                  <a:lnTo>
                    <a:pt x="1566206" y="1384385"/>
                  </a:lnTo>
                  <a:lnTo>
                    <a:pt x="1573193" y="1398982"/>
                  </a:lnTo>
                  <a:lnTo>
                    <a:pt x="1579544" y="1413579"/>
                  </a:lnTo>
                  <a:lnTo>
                    <a:pt x="1586213" y="1428176"/>
                  </a:lnTo>
                  <a:lnTo>
                    <a:pt x="1592246" y="1443725"/>
                  </a:lnTo>
                  <a:lnTo>
                    <a:pt x="1598280" y="1458640"/>
                  </a:lnTo>
                  <a:lnTo>
                    <a:pt x="1603996" y="1473871"/>
                  </a:lnTo>
                  <a:lnTo>
                    <a:pt x="1609712" y="1489738"/>
                  </a:lnTo>
                  <a:lnTo>
                    <a:pt x="1614793" y="1505287"/>
                  </a:lnTo>
                  <a:lnTo>
                    <a:pt x="1620191" y="1521153"/>
                  </a:lnTo>
                  <a:lnTo>
                    <a:pt x="1624955" y="1537337"/>
                  </a:lnTo>
                  <a:lnTo>
                    <a:pt x="1630036" y="1553521"/>
                  </a:lnTo>
                  <a:lnTo>
                    <a:pt x="1634482" y="1570339"/>
                  </a:lnTo>
                  <a:lnTo>
                    <a:pt x="1638610" y="1586840"/>
                  </a:lnTo>
                  <a:lnTo>
                    <a:pt x="1643056" y="1603976"/>
                  </a:lnTo>
                  <a:lnTo>
                    <a:pt x="1646867" y="1620794"/>
                  </a:lnTo>
                  <a:lnTo>
                    <a:pt x="1650677" y="1637930"/>
                  </a:lnTo>
                  <a:lnTo>
                    <a:pt x="1654170" y="1655383"/>
                  </a:lnTo>
                  <a:lnTo>
                    <a:pt x="1657664" y="1673153"/>
                  </a:lnTo>
                  <a:lnTo>
                    <a:pt x="1660522" y="1690923"/>
                  </a:lnTo>
                  <a:lnTo>
                    <a:pt x="1663697" y="1709011"/>
                  </a:lnTo>
                  <a:lnTo>
                    <a:pt x="1666238" y="1727099"/>
                  </a:lnTo>
                  <a:lnTo>
                    <a:pt x="1668461" y="1745821"/>
                  </a:lnTo>
                  <a:lnTo>
                    <a:pt x="1670684" y="1764226"/>
                  </a:lnTo>
                  <a:lnTo>
                    <a:pt x="1672589" y="1783266"/>
                  </a:lnTo>
                  <a:lnTo>
                    <a:pt x="1674177" y="1802305"/>
                  </a:lnTo>
                  <a:lnTo>
                    <a:pt x="1676082" y="1821345"/>
                  </a:lnTo>
                  <a:lnTo>
                    <a:pt x="1677352" y="1841019"/>
                  </a:lnTo>
                  <a:lnTo>
                    <a:pt x="1678305" y="1860694"/>
                  </a:lnTo>
                  <a:lnTo>
                    <a:pt x="1679258" y="1880368"/>
                  </a:lnTo>
                  <a:lnTo>
                    <a:pt x="1679575" y="1900677"/>
                  </a:lnTo>
                  <a:lnTo>
                    <a:pt x="1679575" y="1903850"/>
                  </a:lnTo>
                  <a:lnTo>
                    <a:pt x="1677035" y="1905437"/>
                  </a:lnTo>
                  <a:lnTo>
                    <a:pt x="1653853" y="1918765"/>
                  </a:lnTo>
                  <a:lnTo>
                    <a:pt x="1630353" y="1931775"/>
                  </a:lnTo>
                  <a:lnTo>
                    <a:pt x="1606854" y="1944151"/>
                  </a:lnTo>
                  <a:lnTo>
                    <a:pt x="1583037" y="1956209"/>
                  </a:lnTo>
                  <a:lnTo>
                    <a:pt x="1558902" y="1967950"/>
                  </a:lnTo>
                  <a:lnTo>
                    <a:pt x="1534768" y="1979374"/>
                  </a:lnTo>
                  <a:lnTo>
                    <a:pt x="1510316" y="1990163"/>
                  </a:lnTo>
                  <a:lnTo>
                    <a:pt x="1485864" y="2000635"/>
                  </a:lnTo>
                  <a:lnTo>
                    <a:pt x="1461411" y="2010790"/>
                  </a:lnTo>
                  <a:lnTo>
                    <a:pt x="1436642" y="2020627"/>
                  </a:lnTo>
                  <a:lnTo>
                    <a:pt x="1411872" y="2029512"/>
                  </a:lnTo>
                  <a:lnTo>
                    <a:pt x="1386785" y="2038397"/>
                  </a:lnTo>
                  <a:lnTo>
                    <a:pt x="1361380" y="2046965"/>
                  </a:lnTo>
                  <a:lnTo>
                    <a:pt x="1335975" y="2054581"/>
                  </a:lnTo>
                  <a:lnTo>
                    <a:pt x="1310570" y="2062514"/>
                  </a:lnTo>
                  <a:lnTo>
                    <a:pt x="1285166" y="2069495"/>
                  </a:lnTo>
                  <a:lnTo>
                    <a:pt x="1259443" y="2076159"/>
                  </a:lnTo>
                  <a:lnTo>
                    <a:pt x="1233403" y="2082506"/>
                  </a:lnTo>
                  <a:lnTo>
                    <a:pt x="1207681" y="2088535"/>
                  </a:lnTo>
                  <a:lnTo>
                    <a:pt x="1181959" y="2093929"/>
                  </a:lnTo>
                  <a:lnTo>
                    <a:pt x="1155919" y="2099007"/>
                  </a:lnTo>
                  <a:lnTo>
                    <a:pt x="1129561" y="2103767"/>
                  </a:lnTo>
                  <a:lnTo>
                    <a:pt x="1103204" y="2107892"/>
                  </a:lnTo>
                  <a:lnTo>
                    <a:pt x="1077164" y="2111382"/>
                  </a:lnTo>
                  <a:lnTo>
                    <a:pt x="1050806" y="2114873"/>
                  </a:lnTo>
                  <a:lnTo>
                    <a:pt x="1024131" y="2117729"/>
                  </a:lnTo>
                  <a:lnTo>
                    <a:pt x="997774" y="2119950"/>
                  </a:lnTo>
                  <a:lnTo>
                    <a:pt x="971099" y="2121854"/>
                  </a:lnTo>
                  <a:lnTo>
                    <a:pt x="944424" y="2123441"/>
                  </a:lnTo>
                  <a:lnTo>
                    <a:pt x="917749" y="2125028"/>
                  </a:lnTo>
                  <a:lnTo>
                    <a:pt x="891074" y="2125662"/>
                  </a:lnTo>
                  <a:lnTo>
                    <a:pt x="864399" y="2125662"/>
                  </a:lnTo>
                  <a:lnTo>
                    <a:pt x="835818" y="2125662"/>
                  </a:lnTo>
                  <a:lnTo>
                    <a:pt x="807238" y="2124710"/>
                  </a:lnTo>
                  <a:lnTo>
                    <a:pt x="778657" y="2123124"/>
                  </a:lnTo>
                  <a:lnTo>
                    <a:pt x="750395" y="2121537"/>
                  </a:lnTo>
                  <a:lnTo>
                    <a:pt x="722132" y="2119316"/>
                  </a:lnTo>
                  <a:lnTo>
                    <a:pt x="693869" y="2116777"/>
                  </a:lnTo>
                  <a:lnTo>
                    <a:pt x="665606" y="2113604"/>
                  </a:lnTo>
                  <a:lnTo>
                    <a:pt x="637661" y="2109478"/>
                  </a:lnTo>
                  <a:lnTo>
                    <a:pt x="609398" y="2105353"/>
                  </a:lnTo>
                  <a:lnTo>
                    <a:pt x="581453" y="2100593"/>
                  </a:lnTo>
                  <a:lnTo>
                    <a:pt x="553825" y="2095199"/>
                  </a:lnTo>
                  <a:lnTo>
                    <a:pt x="525880" y="2089487"/>
                  </a:lnTo>
                  <a:lnTo>
                    <a:pt x="498252" y="2083458"/>
                  </a:lnTo>
                  <a:lnTo>
                    <a:pt x="470624" y="2076476"/>
                  </a:lnTo>
                  <a:lnTo>
                    <a:pt x="443314" y="2069495"/>
                  </a:lnTo>
                  <a:lnTo>
                    <a:pt x="416321" y="2061879"/>
                  </a:lnTo>
                  <a:lnTo>
                    <a:pt x="389011" y="2053629"/>
                  </a:lnTo>
                  <a:lnTo>
                    <a:pt x="362019" y="2045378"/>
                  </a:lnTo>
                  <a:lnTo>
                    <a:pt x="335343" y="2036176"/>
                  </a:lnTo>
                  <a:lnTo>
                    <a:pt x="308668" y="2026656"/>
                  </a:lnTo>
                  <a:lnTo>
                    <a:pt x="282311" y="2016502"/>
                  </a:lnTo>
                  <a:lnTo>
                    <a:pt x="255953" y="2006030"/>
                  </a:lnTo>
                  <a:lnTo>
                    <a:pt x="229913" y="1994923"/>
                  </a:lnTo>
                  <a:lnTo>
                    <a:pt x="203556" y="1983499"/>
                  </a:lnTo>
                  <a:lnTo>
                    <a:pt x="177833" y="1971441"/>
                  </a:lnTo>
                  <a:lnTo>
                    <a:pt x="152429" y="1959065"/>
                  </a:lnTo>
                  <a:lnTo>
                    <a:pt x="127024" y="1946372"/>
                  </a:lnTo>
                  <a:lnTo>
                    <a:pt x="101619" y="1933044"/>
                  </a:lnTo>
                  <a:lnTo>
                    <a:pt x="76532" y="1919399"/>
                  </a:lnTo>
                  <a:lnTo>
                    <a:pt x="51762" y="1905437"/>
                  </a:lnTo>
                  <a:lnTo>
                    <a:pt x="27310" y="1890523"/>
                  </a:lnTo>
                  <a:lnTo>
                    <a:pt x="2858" y="1875291"/>
                  </a:lnTo>
                  <a:lnTo>
                    <a:pt x="0" y="1888301"/>
                  </a:lnTo>
                  <a:lnTo>
                    <a:pt x="0" y="1870531"/>
                  </a:lnTo>
                  <a:lnTo>
                    <a:pt x="952" y="1850222"/>
                  </a:lnTo>
                  <a:lnTo>
                    <a:pt x="2223" y="1829913"/>
                  </a:lnTo>
                  <a:lnTo>
                    <a:pt x="3493" y="1809604"/>
                  </a:lnTo>
                  <a:lnTo>
                    <a:pt x="5398" y="1790247"/>
                  </a:lnTo>
                  <a:lnTo>
                    <a:pt x="6986" y="1770573"/>
                  </a:lnTo>
                  <a:lnTo>
                    <a:pt x="9209" y="1750898"/>
                  </a:lnTo>
                  <a:lnTo>
                    <a:pt x="11749" y="1732176"/>
                  </a:lnTo>
                  <a:lnTo>
                    <a:pt x="14290" y="1713136"/>
                  </a:lnTo>
                  <a:lnTo>
                    <a:pt x="17148" y="1694414"/>
                  </a:lnTo>
                  <a:lnTo>
                    <a:pt x="20006" y="1676009"/>
                  </a:lnTo>
                  <a:lnTo>
                    <a:pt x="23499" y="1657604"/>
                  </a:lnTo>
                  <a:lnTo>
                    <a:pt x="26992" y="1639834"/>
                  </a:lnTo>
                  <a:lnTo>
                    <a:pt x="30486" y="1621746"/>
                  </a:lnTo>
                  <a:lnTo>
                    <a:pt x="34931" y="1604293"/>
                  </a:lnTo>
                  <a:lnTo>
                    <a:pt x="38742" y="1586840"/>
                  </a:lnTo>
                  <a:lnTo>
                    <a:pt x="43188" y="1569704"/>
                  </a:lnTo>
                  <a:lnTo>
                    <a:pt x="47951" y="1552569"/>
                  </a:lnTo>
                  <a:lnTo>
                    <a:pt x="52715" y="1536068"/>
                  </a:lnTo>
                  <a:lnTo>
                    <a:pt x="57796" y="1519249"/>
                  </a:lnTo>
                  <a:lnTo>
                    <a:pt x="62877" y="1503066"/>
                  </a:lnTo>
                  <a:lnTo>
                    <a:pt x="68593" y="1486564"/>
                  </a:lnTo>
                  <a:lnTo>
                    <a:pt x="73991" y="1470698"/>
                  </a:lnTo>
                  <a:lnTo>
                    <a:pt x="80025" y="1455149"/>
                  </a:lnTo>
                  <a:lnTo>
                    <a:pt x="86059" y="1439283"/>
                  </a:lnTo>
                  <a:lnTo>
                    <a:pt x="92410" y="1424051"/>
                  </a:lnTo>
                  <a:lnTo>
                    <a:pt x="98761" y="1409137"/>
                  </a:lnTo>
                  <a:lnTo>
                    <a:pt x="105430" y="1393905"/>
                  </a:lnTo>
                  <a:lnTo>
                    <a:pt x="112098" y="1378990"/>
                  </a:lnTo>
                  <a:lnTo>
                    <a:pt x="119402" y="1364393"/>
                  </a:lnTo>
                  <a:lnTo>
                    <a:pt x="126706" y="1350114"/>
                  </a:lnTo>
                  <a:lnTo>
                    <a:pt x="134010" y="1335834"/>
                  </a:lnTo>
                  <a:lnTo>
                    <a:pt x="141632" y="1321871"/>
                  </a:lnTo>
                  <a:lnTo>
                    <a:pt x="149571" y="1307909"/>
                  </a:lnTo>
                  <a:lnTo>
                    <a:pt x="157510" y="1294264"/>
                  </a:lnTo>
                  <a:lnTo>
                    <a:pt x="165766" y="1280936"/>
                  </a:lnTo>
                  <a:lnTo>
                    <a:pt x="174023" y="1267291"/>
                  </a:lnTo>
                  <a:lnTo>
                    <a:pt x="182597" y="1253963"/>
                  </a:lnTo>
                  <a:lnTo>
                    <a:pt x="191171" y="1241270"/>
                  </a:lnTo>
                  <a:lnTo>
                    <a:pt x="200380" y="1228260"/>
                  </a:lnTo>
                  <a:lnTo>
                    <a:pt x="209589" y="1215884"/>
                  </a:lnTo>
                  <a:lnTo>
                    <a:pt x="218799" y="1203191"/>
                  </a:lnTo>
                  <a:lnTo>
                    <a:pt x="228008" y="1191133"/>
                  </a:lnTo>
                  <a:lnTo>
                    <a:pt x="237852" y="1178757"/>
                  </a:lnTo>
                  <a:lnTo>
                    <a:pt x="247697" y="1167016"/>
                  </a:lnTo>
                  <a:lnTo>
                    <a:pt x="257541" y="1155275"/>
                  </a:lnTo>
                  <a:lnTo>
                    <a:pt x="267703" y="1143533"/>
                  </a:lnTo>
                  <a:lnTo>
                    <a:pt x="278182" y="1132110"/>
                  </a:lnTo>
                  <a:lnTo>
                    <a:pt x="288662" y="1120686"/>
                  </a:lnTo>
                  <a:lnTo>
                    <a:pt x="298824" y="1109579"/>
                  </a:lnTo>
                  <a:lnTo>
                    <a:pt x="309938" y="1098473"/>
                  </a:lnTo>
                  <a:lnTo>
                    <a:pt x="320735" y="1087684"/>
                  </a:lnTo>
                  <a:lnTo>
                    <a:pt x="331850" y="1076895"/>
                  </a:lnTo>
                  <a:lnTo>
                    <a:pt x="343282" y="1066423"/>
                  </a:lnTo>
                  <a:lnTo>
                    <a:pt x="354715" y="1055951"/>
                  </a:lnTo>
                  <a:lnTo>
                    <a:pt x="366147" y="1045797"/>
                  </a:lnTo>
                  <a:lnTo>
                    <a:pt x="377897" y="1035642"/>
                  </a:lnTo>
                  <a:lnTo>
                    <a:pt x="389964" y="1025805"/>
                  </a:lnTo>
                  <a:lnTo>
                    <a:pt x="401714" y="1015968"/>
                  </a:lnTo>
                  <a:lnTo>
                    <a:pt x="414099" y="1006448"/>
                  </a:lnTo>
                  <a:lnTo>
                    <a:pt x="426801" y="996928"/>
                  </a:lnTo>
                  <a:lnTo>
                    <a:pt x="439186" y="987408"/>
                  </a:lnTo>
                  <a:lnTo>
                    <a:pt x="451571" y="977888"/>
                  </a:lnTo>
                  <a:lnTo>
                    <a:pt x="477293" y="960118"/>
                  </a:lnTo>
                  <a:lnTo>
                    <a:pt x="481421" y="957262"/>
                  </a:lnTo>
                  <a:close/>
                  <a:moveTo>
                    <a:pt x="839471" y="0"/>
                  </a:moveTo>
                  <a:lnTo>
                    <a:pt x="852171" y="0"/>
                  </a:lnTo>
                  <a:lnTo>
                    <a:pt x="865506" y="0"/>
                  </a:lnTo>
                  <a:lnTo>
                    <a:pt x="878206" y="636"/>
                  </a:lnTo>
                  <a:lnTo>
                    <a:pt x="890906" y="1271"/>
                  </a:lnTo>
                  <a:lnTo>
                    <a:pt x="903288" y="2542"/>
                  </a:lnTo>
                  <a:lnTo>
                    <a:pt x="915988" y="3813"/>
                  </a:lnTo>
                  <a:lnTo>
                    <a:pt x="928371" y="5719"/>
                  </a:lnTo>
                  <a:lnTo>
                    <a:pt x="940436" y="7943"/>
                  </a:lnTo>
                  <a:lnTo>
                    <a:pt x="952818" y="10167"/>
                  </a:lnTo>
                  <a:lnTo>
                    <a:pt x="964883" y="12708"/>
                  </a:lnTo>
                  <a:lnTo>
                    <a:pt x="976631" y="15568"/>
                  </a:lnTo>
                  <a:lnTo>
                    <a:pt x="988696" y="19062"/>
                  </a:lnTo>
                  <a:lnTo>
                    <a:pt x="1000443" y="22239"/>
                  </a:lnTo>
                  <a:lnTo>
                    <a:pt x="1011873" y="26052"/>
                  </a:lnTo>
                  <a:lnTo>
                    <a:pt x="1023621" y="30182"/>
                  </a:lnTo>
                  <a:lnTo>
                    <a:pt x="1034733" y="34630"/>
                  </a:lnTo>
                  <a:lnTo>
                    <a:pt x="1046163" y="39395"/>
                  </a:lnTo>
                  <a:lnTo>
                    <a:pt x="1057276" y="44161"/>
                  </a:lnTo>
                  <a:lnTo>
                    <a:pt x="1068388" y="48926"/>
                  </a:lnTo>
                  <a:lnTo>
                    <a:pt x="1079183" y="54645"/>
                  </a:lnTo>
                  <a:lnTo>
                    <a:pt x="1089661" y="60046"/>
                  </a:lnTo>
                  <a:lnTo>
                    <a:pt x="1100456" y="66082"/>
                  </a:lnTo>
                  <a:lnTo>
                    <a:pt x="1110616" y="72119"/>
                  </a:lnTo>
                  <a:lnTo>
                    <a:pt x="1120776" y="78790"/>
                  </a:lnTo>
                  <a:lnTo>
                    <a:pt x="1130936" y="85462"/>
                  </a:lnTo>
                  <a:lnTo>
                    <a:pt x="1140461" y="92134"/>
                  </a:lnTo>
                  <a:lnTo>
                    <a:pt x="1150303" y="99123"/>
                  </a:lnTo>
                  <a:lnTo>
                    <a:pt x="1159828" y="106430"/>
                  </a:lnTo>
                  <a:lnTo>
                    <a:pt x="1169353" y="114055"/>
                  </a:lnTo>
                  <a:lnTo>
                    <a:pt x="1178561" y="121680"/>
                  </a:lnTo>
                  <a:lnTo>
                    <a:pt x="1187133" y="129623"/>
                  </a:lnTo>
                  <a:lnTo>
                    <a:pt x="1196023" y="137883"/>
                  </a:lnTo>
                  <a:lnTo>
                    <a:pt x="1204596" y="146143"/>
                  </a:lnTo>
                  <a:lnTo>
                    <a:pt x="1213168" y="155039"/>
                  </a:lnTo>
                  <a:lnTo>
                    <a:pt x="1221106" y="163299"/>
                  </a:lnTo>
                  <a:lnTo>
                    <a:pt x="1229043" y="172513"/>
                  </a:lnTo>
                  <a:lnTo>
                    <a:pt x="1236981" y="181726"/>
                  </a:lnTo>
                  <a:lnTo>
                    <a:pt x="1244283" y="190939"/>
                  </a:lnTo>
                  <a:lnTo>
                    <a:pt x="1251586" y="200153"/>
                  </a:lnTo>
                  <a:lnTo>
                    <a:pt x="1258888" y="210001"/>
                  </a:lnTo>
                  <a:lnTo>
                    <a:pt x="1265556" y="219850"/>
                  </a:lnTo>
                  <a:lnTo>
                    <a:pt x="1272223" y="230017"/>
                  </a:lnTo>
                  <a:lnTo>
                    <a:pt x="1278256" y="240183"/>
                  </a:lnTo>
                  <a:lnTo>
                    <a:pt x="1284606" y="250667"/>
                  </a:lnTo>
                  <a:lnTo>
                    <a:pt x="1290321" y="261151"/>
                  </a:lnTo>
                  <a:lnTo>
                    <a:pt x="1296353" y="271953"/>
                  </a:lnTo>
                  <a:lnTo>
                    <a:pt x="1301433" y="282755"/>
                  </a:lnTo>
                  <a:lnTo>
                    <a:pt x="1306831" y="293239"/>
                  </a:lnTo>
                  <a:lnTo>
                    <a:pt x="1311593" y="304359"/>
                  </a:lnTo>
                  <a:lnTo>
                    <a:pt x="1316356" y="315796"/>
                  </a:lnTo>
                  <a:lnTo>
                    <a:pt x="1320483" y="327234"/>
                  </a:lnTo>
                  <a:lnTo>
                    <a:pt x="1324293" y="338671"/>
                  </a:lnTo>
                  <a:lnTo>
                    <a:pt x="1328421" y="350426"/>
                  </a:lnTo>
                  <a:lnTo>
                    <a:pt x="1331913" y="362181"/>
                  </a:lnTo>
                  <a:lnTo>
                    <a:pt x="1335088" y="373936"/>
                  </a:lnTo>
                  <a:lnTo>
                    <a:pt x="1337946" y="386009"/>
                  </a:lnTo>
                  <a:lnTo>
                    <a:pt x="1340803" y="398081"/>
                  </a:lnTo>
                  <a:lnTo>
                    <a:pt x="1343026" y="410472"/>
                  </a:lnTo>
                  <a:lnTo>
                    <a:pt x="1344931" y="422862"/>
                  </a:lnTo>
                  <a:lnTo>
                    <a:pt x="1346518" y="435252"/>
                  </a:lnTo>
                  <a:lnTo>
                    <a:pt x="1348106" y="447643"/>
                  </a:lnTo>
                  <a:lnTo>
                    <a:pt x="1349058" y="460033"/>
                  </a:lnTo>
                  <a:lnTo>
                    <a:pt x="1350011" y="472741"/>
                  </a:lnTo>
                  <a:lnTo>
                    <a:pt x="1350646" y="485449"/>
                  </a:lnTo>
                  <a:lnTo>
                    <a:pt x="1350963" y="498475"/>
                  </a:lnTo>
                  <a:lnTo>
                    <a:pt x="1350646" y="513407"/>
                  </a:lnTo>
                  <a:lnTo>
                    <a:pt x="1349693" y="528975"/>
                  </a:lnTo>
                  <a:lnTo>
                    <a:pt x="1348423" y="543907"/>
                  </a:lnTo>
                  <a:lnTo>
                    <a:pt x="1347153" y="558521"/>
                  </a:lnTo>
                  <a:lnTo>
                    <a:pt x="1345248" y="573453"/>
                  </a:lnTo>
                  <a:lnTo>
                    <a:pt x="1342708" y="588067"/>
                  </a:lnTo>
                  <a:lnTo>
                    <a:pt x="1339851" y="602682"/>
                  </a:lnTo>
                  <a:lnTo>
                    <a:pt x="1336358" y="616660"/>
                  </a:lnTo>
                  <a:lnTo>
                    <a:pt x="1332866" y="631275"/>
                  </a:lnTo>
                  <a:lnTo>
                    <a:pt x="1328738" y="645254"/>
                  </a:lnTo>
                  <a:lnTo>
                    <a:pt x="1324293" y="658915"/>
                  </a:lnTo>
                  <a:lnTo>
                    <a:pt x="1319531" y="672576"/>
                  </a:lnTo>
                  <a:lnTo>
                    <a:pt x="1314133" y="685920"/>
                  </a:lnTo>
                  <a:lnTo>
                    <a:pt x="1308418" y="699263"/>
                  </a:lnTo>
                  <a:lnTo>
                    <a:pt x="1302386" y="712607"/>
                  </a:lnTo>
                  <a:lnTo>
                    <a:pt x="1296353" y="725315"/>
                  </a:lnTo>
                  <a:lnTo>
                    <a:pt x="1289368" y="738023"/>
                  </a:lnTo>
                  <a:lnTo>
                    <a:pt x="1282383" y="750413"/>
                  </a:lnTo>
                  <a:lnTo>
                    <a:pt x="1275081" y="762486"/>
                  </a:lnTo>
                  <a:lnTo>
                    <a:pt x="1267143" y="774559"/>
                  </a:lnTo>
                  <a:lnTo>
                    <a:pt x="1259206" y="786313"/>
                  </a:lnTo>
                  <a:lnTo>
                    <a:pt x="1250633" y="797751"/>
                  </a:lnTo>
                  <a:lnTo>
                    <a:pt x="1242061" y="809188"/>
                  </a:lnTo>
                  <a:lnTo>
                    <a:pt x="1232853" y="819990"/>
                  </a:lnTo>
                  <a:lnTo>
                    <a:pt x="1223963" y="830792"/>
                  </a:lnTo>
                  <a:lnTo>
                    <a:pt x="1214121" y="841276"/>
                  </a:lnTo>
                  <a:lnTo>
                    <a:pt x="1204278" y="851442"/>
                  </a:lnTo>
                  <a:lnTo>
                    <a:pt x="1193801" y="860974"/>
                  </a:lnTo>
                  <a:lnTo>
                    <a:pt x="1183323" y="870822"/>
                  </a:lnTo>
                  <a:lnTo>
                    <a:pt x="1172528" y="880036"/>
                  </a:lnTo>
                  <a:lnTo>
                    <a:pt x="1161733" y="889249"/>
                  </a:lnTo>
                  <a:lnTo>
                    <a:pt x="1150303" y="897827"/>
                  </a:lnTo>
                  <a:lnTo>
                    <a:pt x="1134746" y="909264"/>
                  </a:lnTo>
                  <a:lnTo>
                    <a:pt x="1118236" y="920066"/>
                  </a:lnTo>
                  <a:lnTo>
                    <a:pt x="1101408" y="929915"/>
                  </a:lnTo>
                  <a:lnTo>
                    <a:pt x="1084581" y="939446"/>
                  </a:lnTo>
                  <a:lnTo>
                    <a:pt x="1066801" y="948342"/>
                  </a:lnTo>
                  <a:lnTo>
                    <a:pt x="1048703" y="956602"/>
                  </a:lnTo>
                  <a:lnTo>
                    <a:pt x="1040131" y="960414"/>
                  </a:lnTo>
                  <a:lnTo>
                    <a:pt x="1030606" y="963909"/>
                  </a:lnTo>
                  <a:lnTo>
                    <a:pt x="1021398" y="967722"/>
                  </a:lnTo>
                  <a:lnTo>
                    <a:pt x="1011873" y="970899"/>
                  </a:lnTo>
                  <a:lnTo>
                    <a:pt x="1002348" y="973758"/>
                  </a:lnTo>
                  <a:lnTo>
                    <a:pt x="993141" y="976617"/>
                  </a:lnTo>
                  <a:lnTo>
                    <a:pt x="983616" y="979794"/>
                  </a:lnTo>
                  <a:lnTo>
                    <a:pt x="973773" y="982018"/>
                  </a:lnTo>
                  <a:lnTo>
                    <a:pt x="963931" y="984560"/>
                  </a:lnTo>
                  <a:lnTo>
                    <a:pt x="954088" y="986466"/>
                  </a:lnTo>
                  <a:lnTo>
                    <a:pt x="944246" y="988372"/>
                  </a:lnTo>
                  <a:lnTo>
                    <a:pt x="934403" y="990596"/>
                  </a:lnTo>
                  <a:lnTo>
                    <a:pt x="924561" y="991867"/>
                  </a:lnTo>
                  <a:lnTo>
                    <a:pt x="914401" y="993455"/>
                  </a:lnTo>
                  <a:lnTo>
                    <a:pt x="904241" y="994409"/>
                  </a:lnTo>
                  <a:lnTo>
                    <a:pt x="893763" y="995362"/>
                  </a:lnTo>
                  <a:lnTo>
                    <a:pt x="883603" y="995997"/>
                  </a:lnTo>
                  <a:lnTo>
                    <a:pt x="873126" y="996632"/>
                  </a:lnTo>
                  <a:lnTo>
                    <a:pt x="862648" y="996950"/>
                  </a:lnTo>
                  <a:lnTo>
                    <a:pt x="852171" y="996950"/>
                  </a:lnTo>
                  <a:lnTo>
                    <a:pt x="840423" y="996950"/>
                  </a:lnTo>
                  <a:lnTo>
                    <a:pt x="828358" y="996315"/>
                  </a:lnTo>
                  <a:lnTo>
                    <a:pt x="816293" y="995679"/>
                  </a:lnTo>
                  <a:lnTo>
                    <a:pt x="804546" y="994726"/>
                  </a:lnTo>
                  <a:lnTo>
                    <a:pt x="792798" y="993455"/>
                  </a:lnTo>
                  <a:lnTo>
                    <a:pt x="781368" y="992185"/>
                  </a:lnTo>
                  <a:lnTo>
                    <a:pt x="769621" y="990278"/>
                  </a:lnTo>
                  <a:lnTo>
                    <a:pt x="758191" y="988054"/>
                  </a:lnTo>
                  <a:lnTo>
                    <a:pt x="746761" y="985831"/>
                  </a:lnTo>
                  <a:lnTo>
                    <a:pt x="735331" y="983289"/>
                  </a:lnTo>
                  <a:lnTo>
                    <a:pt x="724218" y="980430"/>
                  </a:lnTo>
                  <a:lnTo>
                    <a:pt x="713106" y="977253"/>
                  </a:lnTo>
                  <a:lnTo>
                    <a:pt x="702311" y="973758"/>
                  </a:lnTo>
                  <a:lnTo>
                    <a:pt x="691198" y="970263"/>
                  </a:lnTo>
                  <a:lnTo>
                    <a:pt x="680721" y="966768"/>
                  </a:lnTo>
                  <a:lnTo>
                    <a:pt x="670243" y="962321"/>
                  </a:lnTo>
                  <a:lnTo>
                    <a:pt x="659448" y="958190"/>
                  </a:lnTo>
                  <a:lnTo>
                    <a:pt x="648971" y="953425"/>
                  </a:lnTo>
                  <a:lnTo>
                    <a:pt x="638811" y="948659"/>
                  </a:lnTo>
                  <a:lnTo>
                    <a:pt x="628651" y="943894"/>
                  </a:lnTo>
                  <a:lnTo>
                    <a:pt x="618491" y="938493"/>
                  </a:lnTo>
                  <a:lnTo>
                    <a:pt x="608648" y="933410"/>
                  </a:lnTo>
                  <a:lnTo>
                    <a:pt x="599123" y="927373"/>
                  </a:lnTo>
                  <a:lnTo>
                    <a:pt x="589281" y="921655"/>
                  </a:lnTo>
                  <a:lnTo>
                    <a:pt x="579756" y="915618"/>
                  </a:lnTo>
                  <a:lnTo>
                    <a:pt x="570548" y="909264"/>
                  </a:lnTo>
                  <a:lnTo>
                    <a:pt x="561023" y="902910"/>
                  </a:lnTo>
                  <a:lnTo>
                    <a:pt x="552133" y="895921"/>
                  </a:lnTo>
                  <a:lnTo>
                    <a:pt x="543561" y="889249"/>
                  </a:lnTo>
                  <a:lnTo>
                    <a:pt x="534671" y="881942"/>
                  </a:lnTo>
                  <a:lnTo>
                    <a:pt x="526098" y="874952"/>
                  </a:lnTo>
                  <a:lnTo>
                    <a:pt x="517526" y="867328"/>
                  </a:lnTo>
                  <a:lnTo>
                    <a:pt x="508318" y="858750"/>
                  </a:lnTo>
                  <a:lnTo>
                    <a:pt x="499428" y="849854"/>
                  </a:lnTo>
                  <a:lnTo>
                    <a:pt x="490538" y="840958"/>
                  </a:lnTo>
                  <a:lnTo>
                    <a:pt x="481648" y="831427"/>
                  </a:lnTo>
                  <a:lnTo>
                    <a:pt x="473711" y="821896"/>
                  </a:lnTo>
                  <a:lnTo>
                    <a:pt x="465456" y="812047"/>
                  </a:lnTo>
                  <a:lnTo>
                    <a:pt x="457518" y="801881"/>
                  </a:lnTo>
                  <a:lnTo>
                    <a:pt x="449898" y="791714"/>
                  </a:lnTo>
                  <a:lnTo>
                    <a:pt x="442596" y="781548"/>
                  </a:lnTo>
                  <a:lnTo>
                    <a:pt x="435293" y="770746"/>
                  </a:lnTo>
                  <a:lnTo>
                    <a:pt x="428626" y="759944"/>
                  </a:lnTo>
                  <a:lnTo>
                    <a:pt x="421958" y="749142"/>
                  </a:lnTo>
                  <a:lnTo>
                    <a:pt x="415608" y="738023"/>
                  </a:lnTo>
                  <a:lnTo>
                    <a:pt x="409576" y="726585"/>
                  </a:lnTo>
                  <a:lnTo>
                    <a:pt x="403861" y="715148"/>
                  </a:lnTo>
                  <a:lnTo>
                    <a:pt x="398463" y="703393"/>
                  </a:lnTo>
                  <a:lnTo>
                    <a:pt x="393383" y="691638"/>
                  </a:lnTo>
                  <a:lnTo>
                    <a:pt x="388303" y="679566"/>
                  </a:lnTo>
                  <a:lnTo>
                    <a:pt x="383858" y="667493"/>
                  </a:lnTo>
                  <a:lnTo>
                    <a:pt x="379731" y="655420"/>
                  </a:lnTo>
                  <a:lnTo>
                    <a:pt x="375603" y="643030"/>
                  </a:lnTo>
                  <a:lnTo>
                    <a:pt x="372111" y="630322"/>
                  </a:lnTo>
                  <a:lnTo>
                    <a:pt x="368936" y="617614"/>
                  </a:lnTo>
                  <a:lnTo>
                    <a:pt x="365443" y="604588"/>
                  </a:lnTo>
                  <a:lnTo>
                    <a:pt x="362903" y="591880"/>
                  </a:lnTo>
                  <a:lnTo>
                    <a:pt x="360681" y="578854"/>
                  </a:lnTo>
                  <a:lnTo>
                    <a:pt x="358776" y="565828"/>
                  </a:lnTo>
                  <a:lnTo>
                    <a:pt x="357188" y="552485"/>
                  </a:lnTo>
                  <a:lnTo>
                    <a:pt x="355601" y="539141"/>
                  </a:lnTo>
                  <a:lnTo>
                    <a:pt x="354648" y="525480"/>
                  </a:lnTo>
                  <a:lnTo>
                    <a:pt x="354331" y="511819"/>
                  </a:lnTo>
                  <a:lnTo>
                    <a:pt x="354013" y="498475"/>
                  </a:lnTo>
                  <a:lnTo>
                    <a:pt x="354331" y="485449"/>
                  </a:lnTo>
                  <a:lnTo>
                    <a:pt x="354648" y="472741"/>
                  </a:lnTo>
                  <a:lnTo>
                    <a:pt x="355601" y="460033"/>
                  </a:lnTo>
                  <a:lnTo>
                    <a:pt x="356871" y="447643"/>
                  </a:lnTo>
                  <a:lnTo>
                    <a:pt x="358141" y="434935"/>
                  </a:lnTo>
                  <a:lnTo>
                    <a:pt x="360046" y="422544"/>
                  </a:lnTo>
                  <a:lnTo>
                    <a:pt x="361951" y="410472"/>
                  </a:lnTo>
                  <a:lnTo>
                    <a:pt x="364173" y="397763"/>
                  </a:lnTo>
                  <a:lnTo>
                    <a:pt x="366713" y="385691"/>
                  </a:lnTo>
                  <a:lnTo>
                    <a:pt x="369888" y="373936"/>
                  </a:lnTo>
                  <a:lnTo>
                    <a:pt x="373063" y="361863"/>
                  </a:lnTo>
                  <a:lnTo>
                    <a:pt x="376556" y="350108"/>
                  </a:lnTo>
                  <a:lnTo>
                    <a:pt x="380683" y="338671"/>
                  </a:lnTo>
                  <a:lnTo>
                    <a:pt x="384493" y="326916"/>
                  </a:lnTo>
                  <a:lnTo>
                    <a:pt x="388621" y="315796"/>
                  </a:lnTo>
                  <a:lnTo>
                    <a:pt x="393383" y="304359"/>
                  </a:lnTo>
                  <a:lnTo>
                    <a:pt x="398146" y="293239"/>
                  </a:lnTo>
                  <a:lnTo>
                    <a:pt x="403543" y="282755"/>
                  </a:lnTo>
                  <a:lnTo>
                    <a:pt x="408623" y="271636"/>
                  </a:lnTo>
                  <a:lnTo>
                    <a:pt x="414656" y="261151"/>
                  </a:lnTo>
                  <a:lnTo>
                    <a:pt x="420371" y="250667"/>
                  </a:lnTo>
                  <a:lnTo>
                    <a:pt x="426721" y="240183"/>
                  </a:lnTo>
                  <a:lnTo>
                    <a:pt x="432753" y="230017"/>
                  </a:lnTo>
                  <a:lnTo>
                    <a:pt x="439421" y="219850"/>
                  </a:lnTo>
                  <a:lnTo>
                    <a:pt x="446088" y="210001"/>
                  </a:lnTo>
                  <a:lnTo>
                    <a:pt x="453391" y="200153"/>
                  </a:lnTo>
                  <a:lnTo>
                    <a:pt x="460693" y="190939"/>
                  </a:lnTo>
                  <a:lnTo>
                    <a:pt x="467996" y="181408"/>
                  </a:lnTo>
                  <a:lnTo>
                    <a:pt x="475933" y="172195"/>
                  </a:lnTo>
                  <a:lnTo>
                    <a:pt x="483871" y="163299"/>
                  </a:lnTo>
                  <a:lnTo>
                    <a:pt x="491808" y="154403"/>
                  </a:lnTo>
                  <a:lnTo>
                    <a:pt x="500381" y="146143"/>
                  </a:lnTo>
                  <a:lnTo>
                    <a:pt x="508953" y="137565"/>
                  </a:lnTo>
                  <a:lnTo>
                    <a:pt x="517526" y="129305"/>
                  </a:lnTo>
                  <a:lnTo>
                    <a:pt x="526416" y="121680"/>
                  </a:lnTo>
                  <a:lnTo>
                    <a:pt x="535623" y="113738"/>
                  </a:lnTo>
                  <a:lnTo>
                    <a:pt x="545148" y="106113"/>
                  </a:lnTo>
                  <a:lnTo>
                    <a:pt x="554673" y="99123"/>
                  </a:lnTo>
                  <a:lnTo>
                    <a:pt x="564516" y="92134"/>
                  </a:lnTo>
                  <a:lnTo>
                    <a:pt x="574041" y="85462"/>
                  </a:lnTo>
                  <a:lnTo>
                    <a:pt x="584201" y="78473"/>
                  </a:lnTo>
                  <a:lnTo>
                    <a:pt x="594361" y="72119"/>
                  </a:lnTo>
                  <a:lnTo>
                    <a:pt x="604838" y="66082"/>
                  </a:lnTo>
                  <a:lnTo>
                    <a:pt x="615316" y="60046"/>
                  </a:lnTo>
                  <a:lnTo>
                    <a:pt x="625793" y="54645"/>
                  </a:lnTo>
                  <a:lnTo>
                    <a:pt x="636906" y="48926"/>
                  </a:lnTo>
                  <a:lnTo>
                    <a:pt x="647701" y="44161"/>
                  </a:lnTo>
                  <a:lnTo>
                    <a:pt x="658813" y="39395"/>
                  </a:lnTo>
                  <a:lnTo>
                    <a:pt x="670243" y="34630"/>
                  </a:lnTo>
                  <a:lnTo>
                    <a:pt x="681356" y="30182"/>
                  </a:lnTo>
                  <a:lnTo>
                    <a:pt x="693103" y="26052"/>
                  </a:lnTo>
                  <a:lnTo>
                    <a:pt x="704533" y="22239"/>
                  </a:lnTo>
                  <a:lnTo>
                    <a:pt x="716281" y="19062"/>
                  </a:lnTo>
                  <a:lnTo>
                    <a:pt x="728346" y="15568"/>
                  </a:lnTo>
                  <a:lnTo>
                    <a:pt x="740093" y="12708"/>
                  </a:lnTo>
                  <a:lnTo>
                    <a:pt x="752158" y="10167"/>
                  </a:lnTo>
                  <a:lnTo>
                    <a:pt x="764541" y="7625"/>
                  </a:lnTo>
                  <a:lnTo>
                    <a:pt x="776606" y="5719"/>
                  </a:lnTo>
                  <a:lnTo>
                    <a:pt x="788988" y="3813"/>
                  </a:lnTo>
                  <a:lnTo>
                    <a:pt x="801688" y="2542"/>
                  </a:lnTo>
                  <a:lnTo>
                    <a:pt x="814071" y="1271"/>
                  </a:lnTo>
                  <a:lnTo>
                    <a:pt x="826771" y="636"/>
                  </a:lnTo>
                  <a:lnTo>
                    <a:pt x="839471" y="0"/>
                  </a:lnTo>
                  <a:close/>
                </a:path>
              </a:pathLst>
            </a:custGeom>
            <a:solidFill>
              <a:srgbClr val="F7F7F7"/>
            </a:solidFill>
            <a:ln>
              <a:noFill/>
            </a:ln>
            <a:extLst/>
          </p:spPr>
          <p:txBody>
            <a:bodyPr anchor="ctr">
              <a:scene3d>
                <a:camera prst="orthographicFront"/>
                <a:lightRig rig="threePt" dir="t"/>
              </a:scene3d>
              <a:sp3d>
                <a:contourClr>
                  <a:srgbClr val="FFFFFF"/>
                </a:contourClr>
              </a:sp3d>
            </a:bodyPr>
            <a:lstStyle/>
            <a:p>
              <a:pPr algn="ctr">
                <a:defRPr/>
              </a:pPr>
              <a:endParaRPr lang="zh-CN" altLang="en-US" sz="2400">
                <a:solidFill>
                  <a:srgbClr val="FFFFFF"/>
                </a:solidFill>
              </a:endParaRPr>
            </a:p>
          </p:txBody>
        </p:sp>
      </p:grpSp>
      <p:grpSp>
        <p:nvGrpSpPr>
          <p:cNvPr id="22" name="组合 21"/>
          <p:cNvGrpSpPr/>
          <p:nvPr/>
        </p:nvGrpSpPr>
        <p:grpSpPr>
          <a:xfrm>
            <a:off x="6312292" y="3606442"/>
            <a:ext cx="565200" cy="563259"/>
            <a:chOff x="1519237" y="1651743"/>
            <a:chExt cx="447675" cy="447675"/>
          </a:xfrm>
        </p:grpSpPr>
        <p:sp>
          <p:nvSpPr>
            <p:cNvPr id="23" name="椭圆 22"/>
            <p:cNvSpPr/>
            <p:nvPr/>
          </p:nvSpPr>
          <p:spPr>
            <a:xfrm>
              <a:off x="1519237" y="1651743"/>
              <a:ext cx="447675" cy="447675"/>
            </a:xfrm>
            <a:prstGeom prst="ellipse">
              <a:avLst/>
            </a:prstGeom>
            <a:solidFill>
              <a:schemeClr val="accent1">
                <a:lumMod val="50000"/>
              </a:schemeClr>
            </a:solidFill>
            <a:ln w="19050">
              <a:solidFill>
                <a:srgbClr val="F9F9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4" name="KSO_Shape"/>
            <p:cNvSpPr>
              <a:spLocks/>
            </p:cNvSpPr>
            <p:nvPr/>
          </p:nvSpPr>
          <p:spPr bwMode="auto">
            <a:xfrm>
              <a:off x="1632717" y="1704975"/>
              <a:ext cx="247650" cy="313481"/>
            </a:xfrm>
            <a:custGeom>
              <a:avLst/>
              <a:gdLst>
                <a:gd name="T0" fmla="*/ 508479 w 1679575"/>
                <a:gd name="T1" fmla="*/ 933537 h 2125662"/>
                <a:gd name="T2" fmla="*/ 645344 w 1679575"/>
                <a:gd name="T3" fmla="*/ 1004349 h 2125662"/>
                <a:gd name="T4" fmla="*/ 637947 w 1679575"/>
                <a:gd name="T5" fmla="*/ 1045870 h 2125662"/>
                <a:gd name="T6" fmla="*/ 629410 w 1679575"/>
                <a:gd name="T7" fmla="*/ 1095637 h 2125662"/>
                <a:gd name="T8" fmla="*/ 645913 w 1679575"/>
                <a:gd name="T9" fmla="*/ 1148533 h 2125662"/>
                <a:gd name="T10" fmla="*/ 923628 w 1679575"/>
                <a:gd name="T11" fmla="*/ 1679766 h 2125662"/>
                <a:gd name="T12" fmla="*/ 886068 w 1679575"/>
                <a:gd name="T13" fmla="*/ 1137442 h 2125662"/>
                <a:gd name="T14" fmla="*/ 896597 w 1679575"/>
                <a:gd name="T15" fmla="*/ 1083408 h 2125662"/>
                <a:gd name="T16" fmla="*/ 885214 w 1679575"/>
                <a:gd name="T17" fmla="*/ 1039044 h 2125662"/>
                <a:gd name="T18" fmla="*/ 917083 w 1679575"/>
                <a:gd name="T19" fmla="*/ 999799 h 2125662"/>
                <a:gd name="T20" fmla="*/ 1048543 w 1679575"/>
                <a:gd name="T21" fmla="*/ 927280 h 2125662"/>
                <a:gd name="T22" fmla="*/ 1168905 w 1679575"/>
                <a:gd name="T23" fmla="*/ 933822 h 2125662"/>
                <a:gd name="T24" fmla="*/ 1257397 w 1679575"/>
                <a:gd name="T25" fmla="*/ 1021128 h 2125662"/>
                <a:gd name="T26" fmla="*/ 1333655 w 1679575"/>
                <a:gd name="T27" fmla="*/ 1118957 h 2125662"/>
                <a:gd name="T28" fmla="*/ 1397392 w 1679575"/>
                <a:gd name="T29" fmla="*/ 1227592 h 2125662"/>
                <a:gd name="T30" fmla="*/ 1446903 w 1679575"/>
                <a:gd name="T31" fmla="*/ 1349025 h 2125662"/>
                <a:gd name="T32" fmla="*/ 1482186 w 1679575"/>
                <a:gd name="T33" fmla="*/ 1483540 h 2125662"/>
                <a:gd name="T34" fmla="*/ 1501820 w 1679575"/>
                <a:gd name="T35" fmla="*/ 1632274 h 2125662"/>
                <a:gd name="T36" fmla="*/ 1439790 w 1679575"/>
                <a:gd name="T37" fmla="*/ 1742331 h 2125662"/>
                <a:gd name="T38" fmla="*/ 1242601 w 1679575"/>
                <a:gd name="T39" fmla="*/ 1826794 h 2125662"/>
                <a:gd name="T40" fmla="*/ 1035738 w 1679575"/>
                <a:gd name="T41" fmla="*/ 1881112 h 2125662"/>
                <a:gd name="T42" fmla="*/ 822331 w 1679575"/>
                <a:gd name="T43" fmla="*/ 1904432 h 2125662"/>
                <a:gd name="T44" fmla="*/ 596403 w 1679575"/>
                <a:gd name="T45" fmla="*/ 1894194 h 2125662"/>
                <a:gd name="T46" fmla="*/ 373036 w 1679575"/>
                <a:gd name="T47" fmla="*/ 1847838 h 2125662"/>
                <a:gd name="T48" fmla="*/ 159344 w 1679575"/>
                <a:gd name="T49" fmla="*/ 1766788 h 2125662"/>
                <a:gd name="T50" fmla="*/ 0 w 1679575"/>
                <a:gd name="T51" fmla="*/ 1676354 h 2125662"/>
                <a:gd name="T52" fmla="*/ 15365 w 1679575"/>
                <a:gd name="T53" fmla="*/ 1518519 h 2125662"/>
                <a:gd name="T54" fmla="*/ 47234 w 1679575"/>
                <a:gd name="T55" fmla="*/ 1376611 h 2125662"/>
                <a:gd name="T56" fmla="*/ 94468 w 1679575"/>
                <a:gd name="T57" fmla="*/ 1249206 h 2125662"/>
                <a:gd name="T58" fmla="*/ 155930 w 1679575"/>
                <a:gd name="T59" fmla="*/ 1135735 h 2125662"/>
                <a:gd name="T60" fmla="*/ 230765 w 1679575"/>
                <a:gd name="T61" fmla="*/ 1035348 h 2125662"/>
                <a:gd name="T62" fmla="*/ 317835 w 1679575"/>
                <a:gd name="T63" fmla="*/ 946334 h 2125662"/>
                <a:gd name="T64" fmla="*/ 427669 w 1679575"/>
                <a:gd name="T65" fmla="*/ 860449 h 2125662"/>
                <a:gd name="T66" fmla="*/ 831848 w 1679575"/>
                <a:gd name="T67" fmla="*/ 5125 h 2125662"/>
                <a:gd name="T68" fmla="*/ 927152 w 1679575"/>
                <a:gd name="T69" fmla="*/ 31035 h 2125662"/>
                <a:gd name="T70" fmla="*/ 1013353 w 1679575"/>
                <a:gd name="T71" fmla="*/ 76590 h 2125662"/>
                <a:gd name="T72" fmla="*/ 1087035 w 1679575"/>
                <a:gd name="T73" fmla="*/ 138945 h 2125662"/>
                <a:gd name="T74" fmla="*/ 1145356 w 1679575"/>
                <a:gd name="T75" fmla="*/ 215250 h 2125662"/>
                <a:gd name="T76" fmla="*/ 1186607 w 1679575"/>
                <a:gd name="T77" fmla="*/ 303514 h 2125662"/>
                <a:gd name="T78" fmla="*/ 1207944 w 1679575"/>
                <a:gd name="T79" fmla="*/ 401174 h 2125662"/>
                <a:gd name="T80" fmla="*/ 1205383 w 1679575"/>
                <a:gd name="T81" fmla="*/ 513924 h 2125662"/>
                <a:gd name="T82" fmla="*/ 1172382 w 1679575"/>
                <a:gd name="T83" fmla="*/ 626673 h 2125662"/>
                <a:gd name="T84" fmla="*/ 1112924 w 1679575"/>
                <a:gd name="T85" fmla="*/ 725187 h 2125662"/>
                <a:gd name="T86" fmla="*/ 1030706 w 1679575"/>
                <a:gd name="T87" fmla="*/ 804625 h 2125662"/>
                <a:gd name="T88" fmla="*/ 915204 w 1679575"/>
                <a:gd name="T89" fmla="*/ 867264 h 2125662"/>
                <a:gd name="T90" fmla="*/ 837253 w 1679575"/>
                <a:gd name="T91" fmla="*/ 887764 h 2125662"/>
                <a:gd name="T92" fmla="*/ 753044 w 1679575"/>
                <a:gd name="T93" fmla="*/ 893458 h 2125662"/>
                <a:gd name="T94" fmla="*/ 658879 w 1679575"/>
                <a:gd name="T95" fmla="*/ 881215 h 2125662"/>
                <a:gd name="T96" fmla="*/ 572394 w 1679575"/>
                <a:gd name="T97" fmla="*/ 850180 h 2125662"/>
                <a:gd name="T98" fmla="*/ 494728 w 1679575"/>
                <a:gd name="T99" fmla="*/ 802917 h 2125662"/>
                <a:gd name="T100" fmla="*/ 424459 w 1679575"/>
                <a:gd name="T101" fmla="*/ 736576 h 2125662"/>
                <a:gd name="T102" fmla="*/ 366992 w 1679575"/>
                <a:gd name="T103" fmla="*/ 651159 h 2125662"/>
                <a:gd name="T104" fmla="*/ 330578 w 1679575"/>
                <a:gd name="T105" fmla="*/ 553500 h 2125662"/>
                <a:gd name="T106" fmla="*/ 317206 w 1679575"/>
                <a:gd name="T107" fmla="*/ 446729 h 2125662"/>
                <a:gd name="T108" fmla="*/ 328586 w 1679575"/>
                <a:gd name="T109" fmla="*/ 345653 h 2125662"/>
                <a:gd name="T110" fmla="*/ 361587 w 1679575"/>
                <a:gd name="T111" fmla="*/ 253403 h 2125662"/>
                <a:gd name="T112" fmla="*/ 412795 w 1679575"/>
                <a:gd name="T113" fmla="*/ 171118 h 2125662"/>
                <a:gd name="T114" fmla="*/ 479934 w 1679575"/>
                <a:gd name="T115" fmla="*/ 101931 h 2125662"/>
                <a:gd name="T116" fmla="*/ 560729 w 1679575"/>
                <a:gd name="T117" fmla="*/ 48972 h 2125662"/>
                <a:gd name="T118" fmla="*/ 652620 w 1679575"/>
                <a:gd name="T119" fmla="*/ 13952 h 2125662"/>
                <a:gd name="T120" fmla="*/ 752191 w 1679575"/>
                <a:gd name="T121" fmla="*/ 0 h 212566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1679575" h="2125662">
                  <a:moveTo>
                    <a:pt x="481421" y="957262"/>
                  </a:moveTo>
                  <a:lnTo>
                    <a:pt x="484914" y="961070"/>
                  </a:lnTo>
                  <a:lnTo>
                    <a:pt x="490948" y="968686"/>
                  </a:lnTo>
                  <a:lnTo>
                    <a:pt x="497299" y="975667"/>
                  </a:lnTo>
                  <a:lnTo>
                    <a:pt x="510319" y="990264"/>
                  </a:lnTo>
                  <a:lnTo>
                    <a:pt x="523657" y="1003909"/>
                  </a:lnTo>
                  <a:lnTo>
                    <a:pt x="537947" y="1017237"/>
                  </a:lnTo>
                  <a:lnTo>
                    <a:pt x="552237" y="1029613"/>
                  </a:lnTo>
                  <a:lnTo>
                    <a:pt x="567480" y="1041671"/>
                  </a:lnTo>
                  <a:lnTo>
                    <a:pt x="583040" y="1053095"/>
                  </a:lnTo>
                  <a:lnTo>
                    <a:pt x="598601" y="1063884"/>
                  </a:lnTo>
                  <a:lnTo>
                    <a:pt x="615114" y="1074039"/>
                  </a:lnTo>
                  <a:lnTo>
                    <a:pt x="631627" y="1083558"/>
                  </a:lnTo>
                  <a:lnTo>
                    <a:pt x="649093" y="1092126"/>
                  </a:lnTo>
                  <a:lnTo>
                    <a:pt x="666241" y="1100377"/>
                  </a:lnTo>
                  <a:lnTo>
                    <a:pt x="684025" y="1107993"/>
                  </a:lnTo>
                  <a:lnTo>
                    <a:pt x="701808" y="1114657"/>
                  </a:lnTo>
                  <a:lnTo>
                    <a:pt x="720226" y="1120686"/>
                  </a:lnTo>
                  <a:lnTo>
                    <a:pt x="738645" y="1125763"/>
                  </a:lnTo>
                  <a:lnTo>
                    <a:pt x="734517" y="1130840"/>
                  </a:lnTo>
                  <a:lnTo>
                    <a:pt x="730706" y="1135283"/>
                  </a:lnTo>
                  <a:lnTo>
                    <a:pt x="727213" y="1140043"/>
                  </a:lnTo>
                  <a:lnTo>
                    <a:pt x="723402" y="1145437"/>
                  </a:lnTo>
                  <a:lnTo>
                    <a:pt x="720544" y="1150515"/>
                  </a:lnTo>
                  <a:lnTo>
                    <a:pt x="717368" y="1155909"/>
                  </a:lnTo>
                  <a:lnTo>
                    <a:pt x="714510" y="1161304"/>
                  </a:lnTo>
                  <a:lnTo>
                    <a:pt x="711970" y="1167016"/>
                  </a:lnTo>
                  <a:lnTo>
                    <a:pt x="710064" y="1172410"/>
                  </a:lnTo>
                  <a:lnTo>
                    <a:pt x="708159" y="1178439"/>
                  </a:lnTo>
                  <a:lnTo>
                    <a:pt x="706254" y="1184151"/>
                  </a:lnTo>
                  <a:lnTo>
                    <a:pt x="704983" y="1190498"/>
                  </a:lnTo>
                  <a:lnTo>
                    <a:pt x="704031" y="1196210"/>
                  </a:lnTo>
                  <a:lnTo>
                    <a:pt x="702761" y="1202556"/>
                  </a:lnTo>
                  <a:lnTo>
                    <a:pt x="702443" y="1208903"/>
                  </a:lnTo>
                  <a:lnTo>
                    <a:pt x="702125" y="1215249"/>
                  </a:lnTo>
                  <a:lnTo>
                    <a:pt x="702443" y="1222548"/>
                  </a:lnTo>
                  <a:lnTo>
                    <a:pt x="703078" y="1229529"/>
                  </a:lnTo>
                  <a:lnTo>
                    <a:pt x="704348" y="1236510"/>
                  </a:lnTo>
                  <a:lnTo>
                    <a:pt x="705619" y="1243174"/>
                  </a:lnTo>
                  <a:lnTo>
                    <a:pt x="707206" y="1249838"/>
                  </a:lnTo>
                  <a:lnTo>
                    <a:pt x="709112" y="1256819"/>
                  </a:lnTo>
                  <a:lnTo>
                    <a:pt x="711652" y="1263166"/>
                  </a:lnTo>
                  <a:lnTo>
                    <a:pt x="714193" y="1269512"/>
                  </a:lnTo>
                  <a:lnTo>
                    <a:pt x="717686" y="1275542"/>
                  </a:lnTo>
                  <a:lnTo>
                    <a:pt x="720861" y="1281571"/>
                  </a:lnTo>
                  <a:lnTo>
                    <a:pt x="724355" y="1287283"/>
                  </a:lnTo>
                  <a:lnTo>
                    <a:pt x="728483" y="1292995"/>
                  </a:lnTo>
                  <a:lnTo>
                    <a:pt x="732611" y="1298389"/>
                  </a:lnTo>
                  <a:lnTo>
                    <a:pt x="737057" y="1303784"/>
                  </a:lnTo>
                  <a:lnTo>
                    <a:pt x="742138" y="1308861"/>
                  </a:lnTo>
                  <a:lnTo>
                    <a:pt x="746901" y="1313304"/>
                  </a:lnTo>
                  <a:lnTo>
                    <a:pt x="672275" y="1874339"/>
                  </a:lnTo>
                  <a:lnTo>
                    <a:pt x="854237" y="2050773"/>
                  </a:lnTo>
                  <a:lnTo>
                    <a:pt x="1030800" y="1874339"/>
                  </a:lnTo>
                  <a:lnTo>
                    <a:pt x="956173" y="1313304"/>
                  </a:lnTo>
                  <a:lnTo>
                    <a:pt x="961572" y="1308544"/>
                  </a:lnTo>
                  <a:lnTo>
                    <a:pt x="966018" y="1303466"/>
                  </a:lnTo>
                  <a:lnTo>
                    <a:pt x="970781" y="1298072"/>
                  </a:lnTo>
                  <a:lnTo>
                    <a:pt x="974910" y="1292995"/>
                  </a:lnTo>
                  <a:lnTo>
                    <a:pt x="978720" y="1286965"/>
                  </a:lnTo>
                  <a:lnTo>
                    <a:pt x="982531" y="1281571"/>
                  </a:lnTo>
                  <a:lnTo>
                    <a:pt x="986024" y="1275224"/>
                  </a:lnTo>
                  <a:lnTo>
                    <a:pt x="988882" y="1269195"/>
                  </a:lnTo>
                  <a:lnTo>
                    <a:pt x="991423" y="1262849"/>
                  </a:lnTo>
                  <a:lnTo>
                    <a:pt x="994281" y="1256502"/>
                  </a:lnTo>
                  <a:lnTo>
                    <a:pt x="996186" y="1249838"/>
                  </a:lnTo>
                  <a:lnTo>
                    <a:pt x="997774" y="1243174"/>
                  </a:lnTo>
                  <a:lnTo>
                    <a:pt x="999044" y="1236510"/>
                  </a:lnTo>
                  <a:lnTo>
                    <a:pt x="999997" y="1229212"/>
                  </a:lnTo>
                  <a:lnTo>
                    <a:pt x="1000632" y="1222548"/>
                  </a:lnTo>
                  <a:lnTo>
                    <a:pt x="1000632" y="1215249"/>
                  </a:lnTo>
                  <a:lnTo>
                    <a:pt x="1000632" y="1208903"/>
                  </a:lnTo>
                  <a:lnTo>
                    <a:pt x="1000314" y="1203191"/>
                  </a:lnTo>
                  <a:lnTo>
                    <a:pt x="999679" y="1197479"/>
                  </a:lnTo>
                  <a:lnTo>
                    <a:pt x="998727" y="1191767"/>
                  </a:lnTo>
                  <a:lnTo>
                    <a:pt x="997456" y="1186055"/>
                  </a:lnTo>
                  <a:lnTo>
                    <a:pt x="996186" y="1180661"/>
                  </a:lnTo>
                  <a:lnTo>
                    <a:pt x="994598" y="1175266"/>
                  </a:lnTo>
                  <a:lnTo>
                    <a:pt x="992375" y="1169872"/>
                  </a:lnTo>
                  <a:lnTo>
                    <a:pt x="990152" y="1164794"/>
                  </a:lnTo>
                  <a:lnTo>
                    <a:pt x="987929" y="1159400"/>
                  </a:lnTo>
                  <a:lnTo>
                    <a:pt x="985389" y="1154640"/>
                  </a:lnTo>
                  <a:lnTo>
                    <a:pt x="982849" y="1149563"/>
                  </a:lnTo>
                  <a:lnTo>
                    <a:pt x="979355" y="1144803"/>
                  </a:lnTo>
                  <a:lnTo>
                    <a:pt x="976497" y="1139725"/>
                  </a:lnTo>
                  <a:lnTo>
                    <a:pt x="973004" y="1135283"/>
                  </a:lnTo>
                  <a:lnTo>
                    <a:pt x="969829" y="1130840"/>
                  </a:lnTo>
                  <a:lnTo>
                    <a:pt x="987612" y="1126398"/>
                  </a:lnTo>
                  <a:lnTo>
                    <a:pt x="1005713" y="1121320"/>
                  </a:lnTo>
                  <a:lnTo>
                    <a:pt x="1023496" y="1115609"/>
                  </a:lnTo>
                  <a:lnTo>
                    <a:pt x="1041280" y="1109262"/>
                  </a:lnTo>
                  <a:lnTo>
                    <a:pt x="1058428" y="1101963"/>
                  </a:lnTo>
                  <a:lnTo>
                    <a:pt x="1075576" y="1094665"/>
                  </a:lnTo>
                  <a:lnTo>
                    <a:pt x="1092089" y="1086097"/>
                  </a:lnTo>
                  <a:lnTo>
                    <a:pt x="1108602" y="1076895"/>
                  </a:lnTo>
                  <a:lnTo>
                    <a:pt x="1124480" y="1067375"/>
                  </a:lnTo>
                  <a:lnTo>
                    <a:pt x="1140041" y="1056903"/>
                  </a:lnTo>
                  <a:lnTo>
                    <a:pt x="1155601" y="1046114"/>
                  </a:lnTo>
                  <a:lnTo>
                    <a:pt x="1170209" y="1034690"/>
                  </a:lnTo>
                  <a:lnTo>
                    <a:pt x="1184817" y="1022632"/>
                  </a:lnTo>
                  <a:lnTo>
                    <a:pt x="1198472" y="1009938"/>
                  </a:lnTo>
                  <a:lnTo>
                    <a:pt x="1211809" y="996928"/>
                  </a:lnTo>
                  <a:lnTo>
                    <a:pt x="1225147" y="983283"/>
                  </a:lnTo>
                  <a:lnTo>
                    <a:pt x="1228640" y="979792"/>
                  </a:lnTo>
                  <a:lnTo>
                    <a:pt x="1232451" y="982966"/>
                  </a:lnTo>
                  <a:lnTo>
                    <a:pt x="1257220" y="1002005"/>
                  </a:lnTo>
                  <a:lnTo>
                    <a:pt x="1281037" y="1021680"/>
                  </a:lnTo>
                  <a:lnTo>
                    <a:pt x="1304537" y="1041989"/>
                  </a:lnTo>
                  <a:lnTo>
                    <a:pt x="1316604" y="1052143"/>
                  </a:lnTo>
                  <a:lnTo>
                    <a:pt x="1327719" y="1062615"/>
                  </a:lnTo>
                  <a:lnTo>
                    <a:pt x="1338833" y="1073404"/>
                  </a:lnTo>
                  <a:lnTo>
                    <a:pt x="1349948" y="1084193"/>
                  </a:lnTo>
                  <a:lnTo>
                    <a:pt x="1361062" y="1094982"/>
                  </a:lnTo>
                  <a:lnTo>
                    <a:pt x="1371860" y="1105771"/>
                  </a:lnTo>
                  <a:lnTo>
                    <a:pt x="1382339" y="1116561"/>
                  </a:lnTo>
                  <a:lnTo>
                    <a:pt x="1392818" y="1127984"/>
                  </a:lnTo>
                  <a:lnTo>
                    <a:pt x="1403298" y="1139408"/>
                  </a:lnTo>
                  <a:lnTo>
                    <a:pt x="1413460" y="1150832"/>
                  </a:lnTo>
                  <a:lnTo>
                    <a:pt x="1423304" y="1162573"/>
                  </a:lnTo>
                  <a:lnTo>
                    <a:pt x="1433149" y="1174314"/>
                  </a:lnTo>
                  <a:lnTo>
                    <a:pt x="1442675" y="1186373"/>
                  </a:lnTo>
                  <a:lnTo>
                    <a:pt x="1452202" y="1198748"/>
                  </a:lnTo>
                  <a:lnTo>
                    <a:pt x="1461411" y="1210807"/>
                  </a:lnTo>
                  <a:lnTo>
                    <a:pt x="1470621" y="1223183"/>
                  </a:lnTo>
                  <a:lnTo>
                    <a:pt x="1479830" y="1235876"/>
                  </a:lnTo>
                  <a:lnTo>
                    <a:pt x="1488404" y="1248569"/>
                  </a:lnTo>
                  <a:lnTo>
                    <a:pt x="1496978" y="1261262"/>
                  </a:lnTo>
                  <a:lnTo>
                    <a:pt x="1505552" y="1274272"/>
                  </a:lnTo>
                  <a:lnTo>
                    <a:pt x="1513809" y="1287600"/>
                  </a:lnTo>
                  <a:lnTo>
                    <a:pt x="1521748" y="1300611"/>
                  </a:lnTo>
                  <a:lnTo>
                    <a:pt x="1529687" y="1314573"/>
                  </a:lnTo>
                  <a:lnTo>
                    <a:pt x="1537308" y="1328218"/>
                  </a:lnTo>
                  <a:lnTo>
                    <a:pt x="1544930" y="1341863"/>
                  </a:lnTo>
                  <a:lnTo>
                    <a:pt x="1552234" y="1355826"/>
                  </a:lnTo>
                  <a:lnTo>
                    <a:pt x="1559537" y="1369788"/>
                  </a:lnTo>
                  <a:lnTo>
                    <a:pt x="1566206" y="1384385"/>
                  </a:lnTo>
                  <a:lnTo>
                    <a:pt x="1573193" y="1398982"/>
                  </a:lnTo>
                  <a:lnTo>
                    <a:pt x="1579544" y="1413579"/>
                  </a:lnTo>
                  <a:lnTo>
                    <a:pt x="1586213" y="1428176"/>
                  </a:lnTo>
                  <a:lnTo>
                    <a:pt x="1592246" y="1443725"/>
                  </a:lnTo>
                  <a:lnTo>
                    <a:pt x="1598280" y="1458640"/>
                  </a:lnTo>
                  <a:lnTo>
                    <a:pt x="1603996" y="1473871"/>
                  </a:lnTo>
                  <a:lnTo>
                    <a:pt x="1609712" y="1489738"/>
                  </a:lnTo>
                  <a:lnTo>
                    <a:pt x="1614793" y="1505287"/>
                  </a:lnTo>
                  <a:lnTo>
                    <a:pt x="1620191" y="1521153"/>
                  </a:lnTo>
                  <a:lnTo>
                    <a:pt x="1624955" y="1537337"/>
                  </a:lnTo>
                  <a:lnTo>
                    <a:pt x="1630036" y="1553521"/>
                  </a:lnTo>
                  <a:lnTo>
                    <a:pt x="1634482" y="1570339"/>
                  </a:lnTo>
                  <a:lnTo>
                    <a:pt x="1638610" y="1586840"/>
                  </a:lnTo>
                  <a:lnTo>
                    <a:pt x="1643056" y="1603976"/>
                  </a:lnTo>
                  <a:lnTo>
                    <a:pt x="1646867" y="1620794"/>
                  </a:lnTo>
                  <a:lnTo>
                    <a:pt x="1650677" y="1637930"/>
                  </a:lnTo>
                  <a:lnTo>
                    <a:pt x="1654170" y="1655383"/>
                  </a:lnTo>
                  <a:lnTo>
                    <a:pt x="1657664" y="1673153"/>
                  </a:lnTo>
                  <a:lnTo>
                    <a:pt x="1660522" y="1690923"/>
                  </a:lnTo>
                  <a:lnTo>
                    <a:pt x="1663697" y="1709011"/>
                  </a:lnTo>
                  <a:lnTo>
                    <a:pt x="1666238" y="1727099"/>
                  </a:lnTo>
                  <a:lnTo>
                    <a:pt x="1668461" y="1745821"/>
                  </a:lnTo>
                  <a:lnTo>
                    <a:pt x="1670684" y="1764226"/>
                  </a:lnTo>
                  <a:lnTo>
                    <a:pt x="1672589" y="1783266"/>
                  </a:lnTo>
                  <a:lnTo>
                    <a:pt x="1674177" y="1802305"/>
                  </a:lnTo>
                  <a:lnTo>
                    <a:pt x="1676082" y="1821345"/>
                  </a:lnTo>
                  <a:lnTo>
                    <a:pt x="1677352" y="1841019"/>
                  </a:lnTo>
                  <a:lnTo>
                    <a:pt x="1678305" y="1860694"/>
                  </a:lnTo>
                  <a:lnTo>
                    <a:pt x="1679258" y="1880368"/>
                  </a:lnTo>
                  <a:lnTo>
                    <a:pt x="1679575" y="1900677"/>
                  </a:lnTo>
                  <a:lnTo>
                    <a:pt x="1679575" y="1903850"/>
                  </a:lnTo>
                  <a:lnTo>
                    <a:pt x="1677035" y="1905437"/>
                  </a:lnTo>
                  <a:lnTo>
                    <a:pt x="1653853" y="1918765"/>
                  </a:lnTo>
                  <a:lnTo>
                    <a:pt x="1630353" y="1931775"/>
                  </a:lnTo>
                  <a:lnTo>
                    <a:pt x="1606854" y="1944151"/>
                  </a:lnTo>
                  <a:lnTo>
                    <a:pt x="1583037" y="1956209"/>
                  </a:lnTo>
                  <a:lnTo>
                    <a:pt x="1558902" y="1967950"/>
                  </a:lnTo>
                  <a:lnTo>
                    <a:pt x="1534768" y="1979374"/>
                  </a:lnTo>
                  <a:lnTo>
                    <a:pt x="1510316" y="1990163"/>
                  </a:lnTo>
                  <a:lnTo>
                    <a:pt x="1485864" y="2000635"/>
                  </a:lnTo>
                  <a:lnTo>
                    <a:pt x="1461411" y="2010790"/>
                  </a:lnTo>
                  <a:lnTo>
                    <a:pt x="1436642" y="2020627"/>
                  </a:lnTo>
                  <a:lnTo>
                    <a:pt x="1411872" y="2029512"/>
                  </a:lnTo>
                  <a:lnTo>
                    <a:pt x="1386785" y="2038397"/>
                  </a:lnTo>
                  <a:lnTo>
                    <a:pt x="1361380" y="2046965"/>
                  </a:lnTo>
                  <a:lnTo>
                    <a:pt x="1335975" y="2054581"/>
                  </a:lnTo>
                  <a:lnTo>
                    <a:pt x="1310570" y="2062514"/>
                  </a:lnTo>
                  <a:lnTo>
                    <a:pt x="1285166" y="2069495"/>
                  </a:lnTo>
                  <a:lnTo>
                    <a:pt x="1259443" y="2076159"/>
                  </a:lnTo>
                  <a:lnTo>
                    <a:pt x="1233403" y="2082506"/>
                  </a:lnTo>
                  <a:lnTo>
                    <a:pt x="1207681" y="2088535"/>
                  </a:lnTo>
                  <a:lnTo>
                    <a:pt x="1181959" y="2093929"/>
                  </a:lnTo>
                  <a:lnTo>
                    <a:pt x="1155919" y="2099007"/>
                  </a:lnTo>
                  <a:lnTo>
                    <a:pt x="1129561" y="2103767"/>
                  </a:lnTo>
                  <a:lnTo>
                    <a:pt x="1103204" y="2107892"/>
                  </a:lnTo>
                  <a:lnTo>
                    <a:pt x="1077164" y="2111382"/>
                  </a:lnTo>
                  <a:lnTo>
                    <a:pt x="1050806" y="2114873"/>
                  </a:lnTo>
                  <a:lnTo>
                    <a:pt x="1024131" y="2117729"/>
                  </a:lnTo>
                  <a:lnTo>
                    <a:pt x="997774" y="2119950"/>
                  </a:lnTo>
                  <a:lnTo>
                    <a:pt x="971099" y="2121854"/>
                  </a:lnTo>
                  <a:lnTo>
                    <a:pt x="944424" y="2123441"/>
                  </a:lnTo>
                  <a:lnTo>
                    <a:pt x="917749" y="2125028"/>
                  </a:lnTo>
                  <a:lnTo>
                    <a:pt x="891074" y="2125662"/>
                  </a:lnTo>
                  <a:lnTo>
                    <a:pt x="864399" y="2125662"/>
                  </a:lnTo>
                  <a:lnTo>
                    <a:pt x="835818" y="2125662"/>
                  </a:lnTo>
                  <a:lnTo>
                    <a:pt x="807238" y="2124710"/>
                  </a:lnTo>
                  <a:lnTo>
                    <a:pt x="778657" y="2123124"/>
                  </a:lnTo>
                  <a:lnTo>
                    <a:pt x="750395" y="2121537"/>
                  </a:lnTo>
                  <a:lnTo>
                    <a:pt x="722132" y="2119316"/>
                  </a:lnTo>
                  <a:lnTo>
                    <a:pt x="693869" y="2116777"/>
                  </a:lnTo>
                  <a:lnTo>
                    <a:pt x="665606" y="2113604"/>
                  </a:lnTo>
                  <a:lnTo>
                    <a:pt x="637661" y="2109478"/>
                  </a:lnTo>
                  <a:lnTo>
                    <a:pt x="609398" y="2105353"/>
                  </a:lnTo>
                  <a:lnTo>
                    <a:pt x="581453" y="2100593"/>
                  </a:lnTo>
                  <a:lnTo>
                    <a:pt x="553825" y="2095199"/>
                  </a:lnTo>
                  <a:lnTo>
                    <a:pt x="525880" y="2089487"/>
                  </a:lnTo>
                  <a:lnTo>
                    <a:pt x="498252" y="2083458"/>
                  </a:lnTo>
                  <a:lnTo>
                    <a:pt x="470624" y="2076476"/>
                  </a:lnTo>
                  <a:lnTo>
                    <a:pt x="443314" y="2069495"/>
                  </a:lnTo>
                  <a:lnTo>
                    <a:pt x="416321" y="2061879"/>
                  </a:lnTo>
                  <a:lnTo>
                    <a:pt x="389011" y="2053629"/>
                  </a:lnTo>
                  <a:lnTo>
                    <a:pt x="362019" y="2045378"/>
                  </a:lnTo>
                  <a:lnTo>
                    <a:pt x="335343" y="2036176"/>
                  </a:lnTo>
                  <a:lnTo>
                    <a:pt x="308668" y="2026656"/>
                  </a:lnTo>
                  <a:lnTo>
                    <a:pt x="282311" y="2016502"/>
                  </a:lnTo>
                  <a:lnTo>
                    <a:pt x="255953" y="2006030"/>
                  </a:lnTo>
                  <a:lnTo>
                    <a:pt x="229913" y="1994923"/>
                  </a:lnTo>
                  <a:lnTo>
                    <a:pt x="203556" y="1983499"/>
                  </a:lnTo>
                  <a:lnTo>
                    <a:pt x="177833" y="1971441"/>
                  </a:lnTo>
                  <a:lnTo>
                    <a:pt x="152429" y="1959065"/>
                  </a:lnTo>
                  <a:lnTo>
                    <a:pt x="127024" y="1946372"/>
                  </a:lnTo>
                  <a:lnTo>
                    <a:pt x="101619" y="1933044"/>
                  </a:lnTo>
                  <a:lnTo>
                    <a:pt x="76532" y="1919399"/>
                  </a:lnTo>
                  <a:lnTo>
                    <a:pt x="51762" y="1905437"/>
                  </a:lnTo>
                  <a:lnTo>
                    <a:pt x="27310" y="1890523"/>
                  </a:lnTo>
                  <a:lnTo>
                    <a:pt x="2858" y="1875291"/>
                  </a:lnTo>
                  <a:lnTo>
                    <a:pt x="0" y="1888301"/>
                  </a:lnTo>
                  <a:lnTo>
                    <a:pt x="0" y="1870531"/>
                  </a:lnTo>
                  <a:lnTo>
                    <a:pt x="952" y="1850222"/>
                  </a:lnTo>
                  <a:lnTo>
                    <a:pt x="2223" y="1829913"/>
                  </a:lnTo>
                  <a:lnTo>
                    <a:pt x="3493" y="1809604"/>
                  </a:lnTo>
                  <a:lnTo>
                    <a:pt x="5398" y="1790247"/>
                  </a:lnTo>
                  <a:lnTo>
                    <a:pt x="6986" y="1770573"/>
                  </a:lnTo>
                  <a:lnTo>
                    <a:pt x="9209" y="1750898"/>
                  </a:lnTo>
                  <a:lnTo>
                    <a:pt x="11749" y="1732176"/>
                  </a:lnTo>
                  <a:lnTo>
                    <a:pt x="14290" y="1713136"/>
                  </a:lnTo>
                  <a:lnTo>
                    <a:pt x="17148" y="1694414"/>
                  </a:lnTo>
                  <a:lnTo>
                    <a:pt x="20006" y="1676009"/>
                  </a:lnTo>
                  <a:lnTo>
                    <a:pt x="23499" y="1657604"/>
                  </a:lnTo>
                  <a:lnTo>
                    <a:pt x="26992" y="1639834"/>
                  </a:lnTo>
                  <a:lnTo>
                    <a:pt x="30486" y="1621746"/>
                  </a:lnTo>
                  <a:lnTo>
                    <a:pt x="34931" y="1604293"/>
                  </a:lnTo>
                  <a:lnTo>
                    <a:pt x="38742" y="1586840"/>
                  </a:lnTo>
                  <a:lnTo>
                    <a:pt x="43188" y="1569704"/>
                  </a:lnTo>
                  <a:lnTo>
                    <a:pt x="47951" y="1552569"/>
                  </a:lnTo>
                  <a:lnTo>
                    <a:pt x="52715" y="1536068"/>
                  </a:lnTo>
                  <a:lnTo>
                    <a:pt x="57796" y="1519249"/>
                  </a:lnTo>
                  <a:lnTo>
                    <a:pt x="62877" y="1503066"/>
                  </a:lnTo>
                  <a:lnTo>
                    <a:pt x="68593" y="1486564"/>
                  </a:lnTo>
                  <a:lnTo>
                    <a:pt x="73991" y="1470698"/>
                  </a:lnTo>
                  <a:lnTo>
                    <a:pt x="80025" y="1455149"/>
                  </a:lnTo>
                  <a:lnTo>
                    <a:pt x="86059" y="1439283"/>
                  </a:lnTo>
                  <a:lnTo>
                    <a:pt x="92410" y="1424051"/>
                  </a:lnTo>
                  <a:lnTo>
                    <a:pt x="98761" y="1409137"/>
                  </a:lnTo>
                  <a:lnTo>
                    <a:pt x="105430" y="1393905"/>
                  </a:lnTo>
                  <a:lnTo>
                    <a:pt x="112098" y="1378990"/>
                  </a:lnTo>
                  <a:lnTo>
                    <a:pt x="119402" y="1364393"/>
                  </a:lnTo>
                  <a:lnTo>
                    <a:pt x="126706" y="1350114"/>
                  </a:lnTo>
                  <a:lnTo>
                    <a:pt x="134010" y="1335834"/>
                  </a:lnTo>
                  <a:lnTo>
                    <a:pt x="141632" y="1321871"/>
                  </a:lnTo>
                  <a:lnTo>
                    <a:pt x="149571" y="1307909"/>
                  </a:lnTo>
                  <a:lnTo>
                    <a:pt x="157510" y="1294264"/>
                  </a:lnTo>
                  <a:lnTo>
                    <a:pt x="165766" y="1280936"/>
                  </a:lnTo>
                  <a:lnTo>
                    <a:pt x="174023" y="1267291"/>
                  </a:lnTo>
                  <a:lnTo>
                    <a:pt x="182597" y="1253963"/>
                  </a:lnTo>
                  <a:lnTo>
                    <a:pt x="191171" y="1241270"/>
                  </a:lnTo>
                  <a:lnTo>
                    <a:pt x="200380" y="1228260"/>
                  </a:lnTo>
                  <a:lnTo>
                    <a:pt x="209589" y="1215884"/>
                  </a:lnTo>
                  <a:lnTo>
                    <a:pt x="218799" y="1203191"/>
                  </a:lnTo>
                  <a:lnTo>
                    <a:pt x="228008" y="1191133"/>
                  </a:lnTo>
                  <a:lnTo>
                    <a:pt x="237852" y="1178757"/>
                  </a:lnTo>
                  <a:lnTo>
                    <a:pt x="247697" y="1167016"/>
                  </a:lnTo>
                  <a:lnTo>
                    <a:pt x="257541" y="1155275"/>
                  </a:lnTo>
                  <a:lnTo>
                    <a:pt x="267703" y="1143533"/>
                  </a:lnTo>
                  <a:lnTo>
                    <a:pt x="278182" y="1132110"/>
                  </a:lnTo>
                  <a:lnTo>
                    <a:pt x="288662" y="1120686"/>
                  </a:lnTo>
                  <a:lnTo>
                    <a:pt x="298824" y="1109579"/>
                  </a:lnTo>
                  <a:lnTo>
                    <a:pt x="309938" y="1098473"/>
                  </a:lnTo>
                  <a:lnTo>
                    <a:pt x="320735" y="1087684"/>
                  </a:lnTo>
                  <a:lnTo>
                    <a:pt x="331850" y="1076895"/>
                  </a:lnTo>
                  <a:lnTo>
                    <a:pt x="343282" y="1066423"/>
                  </a:lnTo>
                  <a:lnTo>
                    <a:pt x="354715" y="1055951"/>
                  </a:lnTo>
                  <a:lnTo>
                    <a:pt x="366147" y="1045797"/>
                  </a:lnTo>
                  <a:lnTo>
                    <a:pt x="377897" y="1035642"/>
                  </a:lnTo>
                  <a:lnTo>
                    <a:pt x="389964" y="1025805"/>
                  </a:lnTo>
                  <a:lnTo>
                    <a:pt x="401714" y="1015968"/>
                  </a:lnTo>
                  <a:lnTo>
                    <a:pt x="414099" y="1006448"/>
                  </a:lnTo>
                  <a:lnTo>
                    <a:pt x="426801" y="996928"/>
                  </a:lnTo>
                  <a:lnTo>
                    <a:pt x="439186" y="987408"/>
                  </a:lnTo>
                  <a:lnTo>
                    <a:pt x="451571" y="977888"/>
                  </a:lnTo>
                  <a:lnTo>
                    <a:pt x="477293" y="960118"/>
                  </a:lnTo>
                  <a:lnTo>
                    <a:pt x="481421" y="957262"/>
                  </a:lnTo>
                  <a:close/>
                  <a:moveTo>
                    <a:pt x="839471" y="0"/>
                  </a:moveTo>
                  <a:lnTo>
                    <a:pt x="852171" y="0"/>
                  </a:lnTo>
                  <a:lnTo>
                    <a:pt x="865506" y="0"/>
                  </a:lnTo>
                  <a:lnTo>
                    <a:pt x="878206" y="636"/>
                  </a:lnTo>
                  <a:lnTo>
                    <a:pt x="890906" y="1271"/>
                  </a:lnTo>
                  <a:lnTo>
                    <a:pt x="903288" y="2542"/>
                  </a:lnTo>
                  <a:lnTo>
                    <a:pt x="915988" y="3813"/>
                  </a:lnTo>
                  <a:lnTo>
                    <a:pt x="928371" y="5719"/>
                  </a:lnTo>
                  <a:lnTo>
                    <a:pt x="940436" y="7943"/>
                  </a:lnTo>
                  <a:lnTo>
                    <a:pt x="952818" y="10167"/>
                  </a:lnTo>
                  <a:lnTo>
                    <a:pt x="964883" y="12708"/>
                  </a:lnTo>
                  <a:lnTo>
                    <a:pt x="976631" y="15568"/>
                  </a:lnTo>
                  <a:lnTo>
                    <a:pt x="988696" y="19062"/>
                  </a:lnTo>
                  <a:lnTo>
                    <a:pt x="1000443" y="22239"/>
                  </a:lnTo>
                  <a:lnTo>
                    <a:pt x="1011873" y="26052"/>
                  </a:lnTo>
                  <a:lnTo>
                    <a:pt x="1023621" y="30182"/>
                  </a:lnTo>
                  <a:lnTo>
                    <a:pt x="1034733" y="34630"/>
                  </a:lnTo>
                  <a:lnTo>
                    <a:pt x="1046163" y="39395"/>
                  </a:lnTo>
                  <a:lnTo>
                    <a:pt x="1057276" y="44161"/>
                  </a:lnTo>
                  <a:lnTo>
                    <a:pt x="1068388" y="48926"/>
                  </a:lnTo>
                  <a:lnTo>
                    <a:pt x="1079183" y="54645"/>
                  </a:lnTo>
                  <a:lnTo>
                    <a:pt x="1089661" y="60046"/>
                  </a:lnTo>
                  <a:lnTo>
                    <a:pt x="1100456" y="66082"/>
                  </a:lnTo>
                  <a:lnTo>
                    <a:pt x="1110616" y="72119"/>
                  </a:lnTo>
                  <a:lnTo>
                    <a:pt x="1120776" y="78790"/>
                  </a:lnTo>
                  <a:lnTo>
                    <a:pt x="1130936" y="85462"/>
                  </a:lnTo>
                  <a:lnTo>
                    <a:pt x="1140461" y="92134"/>
                  </a:lnTo>
                  <a:lnTo>
                    <a:pt x="1150303" y="99123"/>
                  </a:lnTo>
                  <a:lnTo>
                    <a:pt x="1159828" y="106430"/>
                  </a:lnTo>
                  <a:lnTo>
                    <a:pt x="1169353" y="114055"/>
                  </a:lnTo>
                  <a:lnTo>
                    <a:pt x="1178561" y="121680"/>
                  </a:lnTo>
                  <a:lnTo>
                    <a:pt x="1187133" y="129623"/>
                  </a:lnTo>
                  <a:lnTo>
                    <a:pt x="1196023" y="137883"/>
                  </a:lnTo>
                  <a:lnTo>
                    <a:pt x="1204596" y="146143"/>
                  </a:lnTo>
                  <a:lnTo>
                    <a:pt x="1213168" y="155039"/>
                  </a:lnTo>
                  <a:lnTo>
                    <a:pt x="1221106" y="163299"/>
                  </a:lnTo>
                  <a:lnTo>
                    <a:pt x="1229043" y="172513"/>
                  </a:lnTo>
                  <a:lnTo>
                    <a:pt x="1236981" y="181726"/>
                  </a:lnTo>
                  <a:lnTo>
                    <a:pt x="1244283" y="190939"/>
                  </a:lnTo>
                  <a:lnTo>
                    <a:pt x="1251586" y="200153"/>
                  </a:lnTo>
                  <a:lnTo>
                    <a:pt x="1258888" y="210001"/>
                  </a:lnTo>
                  <a:lnTo>
                    <a:pt x="1265556" y="219850"/>
                  </a:lnTo>
                  <a:lnTo>
                    <a:pt x="1272223" y="230017"/>
                  </a:lnTo>
                  <a:lnTo>
                    <a:pt x="1278256" y="240183"/>
                  </a:lnTo>
                  <a:lnTo>
                    <a:pt x="1284606" y="250667"/>
                  </a:lnTo>
                  <a:lnTo>
                    <a:pt x="1290321" y="261151"/>
                  </a:lnTo>
                  <a:lnTo>
                    <a:pt x="1296353" y="271953"/>
                  </a:lnTo>
                  <a:lnTo>
                    <a:pt x="1301433" y="282755"/>
                  </a:lnTo>
                  <a:lnTo>
                    <a:pt x="1306831" y="293239"/>
                  </a:lnTo>
                  <a:lnTo>
                    <a:pt x="1311593" y="304359"/>
                  </a:lnTo>
                  <a:lnTo>
                    <a:pt x="1316356" y="315796"/>
                  </a:lnTo>
                  <a:lnTo>
                    <a:pt x="1320483" y="327234"/>
                  </a:lnTo>
                  <a:lnTo>
                    <a:pt x="1324293" y="338671"/>
                  </a:lnTo>
                  <a:lnTo>
                    <a:pt x="1328421" y="350426"/>
                  </a:lnTo>
                  <a:lnTo>
                    <a:pt x="1331913" y="362181"/>
                  </a:lnTo>
                  <a:lnTo>
                    <a:pt x="1335088" y="373936"/>
                  </a:lnTo>
                  <a:lnTo>
                    <a:pt x="1337946" y="386009"/>
                  </a:lnTo>
                  <a:lnTo>
                    <a:pt x="1340803" y="398081"/>
                  </a:lnTo>
                  <a:lnTo>
                    <a:pt x="1343026" y="410472"/>
                  </a:lnTo>
                  <a:lnTo>
                    <a:pt x="1344931" y="422862"/>
                  </a:lnTo>
                  <a:lnTo>
                    <a:pt x="1346518" y="435252"/>
                  </a:lnTo>
                  <a:lnTo>
                    <a:pt x="1348106" y="447643"/>
                  </a:lnTo>
                  <a:lnTo>
                    <a:pt x="1349058" y="460033"/>
                  </a:lnTo>
                  <a:lnTo>
                    <a:pt x="1350011" y="472741"/>
                  </a:lnTo>
                  <a:lnTo>
                    <a:pt x="1350646" y="485449"/>
                  </a:lnTo>
                  <a:lnTo>
                    <a:pt x="1350963" y="498475"/>
                  </a:lnTo>
                  <a:lnTo>
                    <a:pt x="1350646" y="513407"/>
                  </a:lnTo>
                  <a:lnTo>
                    <a:pt x="1349693" y="528975"/>
                  </a:lnTo>
                  <a:lnTo>
                    <a:pt x="1348423" y="543907"/>
                  </a:lnTo>
                  <a:lnTo>
                    <a:pt x="1347153" y="558521"/>
                  </a:lnTo>
                  <a:lnTo>
                    <a:pt x="1345248" y="573453"/>
                  </a:lnTo>
                  <a:lnTo>
                    <a:pt x="1342708" y="588067"/>
                  </a:lnTo>
                  <a:lnTo>
                    <a:pt x="1339851" y="602682"/>
                  </a:lnTo>
                  <a:lnTo>
                    <a:pt x="1336358" y="616660"/>
                  </a:lnTo>
                  <a:lnTo>
                    <a:pt x="1332866" y="631275"/>
                  </a:lnTo>
                  <a:lnTo>
                    <a:pt x="1328738" y="645254"/>
                  </a:lnTo>
                  <a:lnTo>
                    <a:pt x="1324293" y="658915"/>
                  </a:lnTo>
                  <a:lnTo>
                    <a:pt x="1319531" y="672576"/>
                  </a:lnTo>
                  <a:lnTo>
                    <a:pt x="1314133" y="685920"/>
                  </a:lnTo>
                  <a:lnTo>
                    <a:pt x="1308418" y="699263"/>
                  </a:lnTo>
                  <a:lnTo>
                    <a:pt x="1302386" y="712607"/>
                  </a:lnTo>
                  <a:lnTo>
                    <a:pt x="1296353" y="725315"/>
                  </a:lnTo>
                  <a:lnTo>
                    <a:pt x="1289368" y="738023"/>
                  </a:lnTo>
                  <a:lnTo>
                    <a:pt x="1282383" y="750413"/>
                  </a:lnTo>
                  <a:lnTo>
                    <a:pt x="1275081" y="762486"/>
                  </a:lnTo>
                  <a:lnTo>
                    <a:pt x="1267143" y="774559"/>
                  </a:lnTo>
                  <a:lnTo>
                    <a:pt x="1259206" y="786313"/>
                  </a:lnTo>
                  <a:lnTo>
                    <a:pt x="1250633" y="797751"/>
                  </a:lnTo>
                  <a:lnTo>
                    <a:pt x="1242061" y="809188"/>
                  </a:lnTo>
                  <a:lnTo>
                    <a:pt x="1232853" y="819990"/>
                  </a:lnTo>
                  <a:lnTo>
                    <a:pt x="1223963" y="830792"/>
                  </a:lnTo>
                  <a:lnTo>
                    <a:pt x="1214121" y="841276"/>
                  </a:lnTo>
                  <a:lnTo>
                    <a:pt x="1204278" y="851442"/>
                  </a:lnTo>
                  <a:lnTo>
                    <a:pt x="1193801" y="860974"/>
                  </a:lnTo>
                  <a:lnTo>
                    <a:pt x="1183323" y="870822"/>
                  </a:lnTo>
                  <a:lnTo>
                    <a:pt x="1172528" y="880036"/>
                  </a:lnTo>
                  <a:lnTo>
                    <a:pt x="1161733" y="889249"/>
                  </a:lnTo>
                  <a:lnTo>
                    <a:pt x="1150303" y="897827"/>
                  </a:lnTo>
                  <a:lnTo>
                    <a:pt x="1134746" y="909264"/>
                  </a:lnTo>
                  <a:lnTo>
                    <a:pt x="1118236" y="920066"/>
                  </a:lnTo>
                  <a:lnTo>
                    <a:pt x="1101408" y="929915"/>
                  </a:lnTo>
                  <a:lnTo>
                    <a:pt x="1084581" y="939446"/>
                  </a:lnTo>
                  <a:lnTo>
                    <a:pt x="1066801" y="948342"/>
                  </a:lnTo>
                  <a:lnTo>
                    <a:pt x="1048703" y="956602"/>
                  </a:lnTo>
                  <a:lnTo>
                    <a:pt x="1040131" y="960414"/>
                  </a:lnTo>
                  <a:lnTo>
                    <a:pt x="1030606" y="963909"/>
                  </a:lnTo>
                  <a:lnTo>
                    <a:pt x="1021398" y="967722"/>
                  </a:lnTo>
                  <a:lnTo>
                    <a:pt x="1011873" y="970899"/>
                  </a:lnTo>
                  <a:lnTo>
                    <a:pt x="1002348" y="973758"/>
                  </a:lnTo>
                  <a:lnTo>
                    <a:pt x="993141" y="976617"/>
                  </a:lnTo>
                  <a:lnTo>
                    <a:pt x="983616" y="979794"/>
                  </a:lnTo>
                  <a:lnTo>
                    <a:pt x="973773" y="982018"/>
                  </a:lnTo>
                  <a:lnTo>
                    <a:pt x="963931" y="984560"/>
                  </a:lnTo>
                  <a:lnTo>
                    <a:pt x="954088" y="986466"/>
                  </a:lnTo>
                  <a:lnTo>
                    <a:pt x="944246" y="988372"/>
                  </a:lnTo>
                  <a:lnTo>
                    <a:pt x="934403" y="990596"/>
                  </a:lnTo>
                  <a:lnTo>
                    <a:pt x="924561" y="991867"/>
                  </a:lnTo>
                  <a:lnTo>
                    <a:pt x="914401" y="993455"/>
                  </a:lnTo>
                  <a:lnTo>
                    <a:pt x="904241" y="994409"/>
                  </a:lnTo>
                  <a:lnTo>
                    <a:pt x="893763" y="995362"/>
                  </a:lnTo>
                  <a:lnTo>
                    <a:pt x="883603" y="995997"/>
                  </a:lnTo>
                  <a:lnTo>
                    <a:pt x="873126" y="996632"/>
                  </a:lnTo>
                  <a:lnTo>
                    <a:pt x="862648" y="996950"/>
                  </a:lnTo>
                  <a:lnTo>
                    <a:pt x="852171" y="996950"/>
                  </a:lnTo>
                  <a:lnTo>
                    <a:pt x="840423" y="996950"/>
                  </a:lnTo>
                  <a:lnTo>
                    <a:pt x="828358" y="996315"/>
                  </a:lnTo>
                  <a:lnTo>
                    <a:pt x="816293" y="995679"/>
                  </a:lnTo>
                  <a:lnTo>
                    <a:pt x="804546" y="994726"/>
                  </a:lnTo>
                  <a:lnTo>
                    <a:pt x="792798" y="993455"/>
                  </a:lnTo>
                  <a:lnTo>
                    <a:pt x="781368" y="992185"/>
                  </a:lnTo>
                  <a:lnTo>
                    <a:pt x="769621" y="990278"/>
                  </a:lnTo>
                  <a:lnTo>
                    <a:pt x="758191" y="988054"/>
                  </a:lnTo>
                  <a:lnTo>
                    <a:pt x="746761" y="985831"/>
                  </a:lnTo>
                  <a:lnTo>
                    <a:pt x="735331" y="983289"/>
                  </a:lnTo>
                  <a:lnTo>
                    <a:pt x="724218" y="980430"/>
                  </a:lnTo>
                  <a:lnTo>
                    <a:pt x="713106" y="977253"/>
                  </a:lnTo>
                  <a:lnTo>
                    <a:pt x="702311" y="973758"/>
                  </a:lnTo>
                  <a:lnTo>
                    <a:pt x="691198" y="970263"/>
                  </a:lnTo>
                  <a:lnTo>
                    <a:pt x="680721" y="966768"/>
                  </a:lnTo>
                  <a:lnTo>
                    <a:pt x="670243" y="962321"/>
                  </a:lnTo>
                  <a:lnTo>
                    <a:pt x="659448" y="958190"/>
                  </a:lnTo>
                  <a:lnTo>
                    <a:pt x="648971" y="953425"/>
                  </a:lnTo>
                  <a:lnTo>
                    <a:pt x="638811" y="948659"/>
                  </a:lnTo>
                  <a:lnTo>
                    <a:pt x="628651" y="943894"/>
                  </a:lnTo>
                  <a:lnTo>
                    <a:pt x="618491" y="938493"/>
                  </a:lnTo>
                  <a:lnTo>
                    <a:pt x="608648" y="933410"/>
                  </a:lnTo>
                  <a:lnTo>
                    <a:pt x="599123" y="927373"/>
                  </a:lnTo>
                  <a:lnTo>
                    <a:pt x="589281" y="921655"/>
                  </a:lnTo>
                  <a:lnTo>
                    <a:pt x="579756" y="915618"/>
                  </a:lnTo>
                  <a:lnTo>
                    <a:pt x="570548" y="909264"/>
                  </a:lnTo>
                  <a:lnTo>
                    <a:pt x="561023" y="902910"/>
                  </a:lnTo>
                  <a:lnTo>
                    <a:pt x="552133" y="895921"/>
                  </a:lnTo>
                  <a:lnTo>
                    <a:pt x="543561" y="889249"/>
                  </a:lnTo>
                  <a:lnTo>
                    <a:pt x="534671" y="881942"/>
                  </a:lnTo>
                  <a:lnTo>
                    <a:pt x="526098" y="874952"/>
                  </a:lnTo>
                  <a:lnTo>
                    <a:pt x="517526" y="867328"/>
                  </a:lnTo>
                  <a:lnTo>
                    <a:pt x="508318" y="858750"/>
                  </a:lnTo>
                  <a:lnTo>
                    <a:pt x="499428" y="849854"/>
                  </a:lnTo>
                  <a:lnTo>
                    <a:pt x="490538" y="840958"/>
                  </a:lnTo>
                  <a:lnTo>
                    <a:pt x="481648" y="831427"/>
                  </a:lnTo>
                  <a:lnTo>
                    <a:pt x="473711" y="821896"/>
                  </a:lnTo>
                  <a:lnTo>
                    <a:pt x="465456" y="812047"/>
                  </a:lnTo>
                  <a:lnTo>
                    <a:pt x="457518" y="801881"/>
                  </a:lnTo>
                  <a:lnTo>
                    <a:pt x="449898" y="791714"/>
                  </a:lnTo>
                  <a:lnTo>
                    <a:pt x="442596" y="781548"/>
                  </a:lnTo>
                  <a:lnTo>
                    <a:pt x="435293" y="770746"/>
                  </a:lnTo>
                  <a:lnTo>
                    <a:pt x="428626" y="759944"/>
                  </a:lnTo>
                  <a:lnTo>
                    <a:pt x="421958" y="749142"/>
                  </a:lnTo>
                  <a:lnTo>
                    <a:pt x="415608" y="738023"/>
                  </a:lnTo>
                  <a:lnTo>
                    <a:pt x="409576" y="726585"/>
                  </a:lnTo>
                  <a:lnTo>
                    <a:pt x="403861" y="715148"/>
                  </a:lnTo>
                  <a:lnTo>
                    <a:pt x="398463" y="703393"/>
                  </a:lnTo>
                  <a:lnTo>
                    <a:pt x="393383" y="691638"/>
                  </a:lnTo>
                  <a:lnTo>
                    <a:pt x="388303" y="679566"/>
                  </a:lnTo>
                  <a:lnTo>
                    <a:pt x="383858" y="667493"/>
                  </a:lnTo>
                  <a:lnTo>
                    <a:pt x="379731" y="655420"/>
                  </a:lnTo>
                  <a:lnTo>
                    <a:pt x="375603" y="643030"/>
                  </a:lnTo>
                  <a:lnTo>
                    <a:pt x="372111" y="630322"/>
                  </a:lnTo>
                  <a:lnTo>
                    <a:pt x="368936" y="617614"/>
                  </a:lnTo>
                  <a:lnTo>
                    <a:pt x="365443" y="604588"/>
                  </a:lnTo>
                  <a:lnTo>
                    <a:pt x="362903" y="591880"/>
                  </a:lnTo>
                  <a:lnTo>
                    <a:pt x="360681" y="578854"/>
                  </a:lnTo>
                  <a:lnTo>
                    <a:pt x="358776" y="565828"/>
                  </a:lnTo>
                  <a:lnTo>
                    <a:pt x="357188" y="552485"/>
                  </a:lnTo>
                  <a:lnTo>
                    <a:pt x="355601" y="539141"/>
                  </a:lnTo>
                  <a:lnTo>
                    <a:pt x="354648" y="525480"/>
                  </a:lnTo>
                  <a:lnTo>
                    <a:pt x="354331" y="511819"/>
                  </a:lnTo>
                  <a:lnTo>
                    <a:pt x="354013" y="498475"/>
                  </a:lnTo>
                  <a:lnTo>
                    <a:pt x="354331" y="485449"/>
                  </a:lnTo>
                  <a:lnTo>
                    <a:pt x="354648" y="472741"/>
                  </a:lnTo>
                  <a:lnTo>
                    <a:pt x="355601" y="460033"/>
                  </a:lnTo>
                  <a:lnTo>
                    <a:pt x="356871" y="447643"/>
                  </a:lnTo>
                  <a:lnTo>
                    <a:pt x="358141" y="434935"/>
                  </a:lnTo>
                  <a:lnTo>
                    <a:pt x="360046" y="422544"/>
                  </a:lnTo>
                  <a:lnTo>
                    <a:pt x="361951" y="410472"/>
                  </a:lnTo>
                  <a:lnTo>
                    <a:pt x="364173" y="397763"/>
                  </a:lnTo>
                  <a:lnTo>
                    <a:pt x="366713" y="385691"/>
                  </a:lnTo>
                  <a:lnTo>
                    <a:pt x="369888" y="373936"/>
                  </a:lnTo>
                  <a:lnTo>
                    <a:pt x="373063" y="361863"/>
                  </a:lnTo>
                  <a:lnTo>
                    <a:pt x="376556" y="350108"/>
                  </a:lnTo>
                  <a:lnTo>
                    <a:pt x="380683" y="338671"/>
                  </a:lnTo>
                  <a:lnTo>
                    <a:pt x="384493" y="326916"/>
                  </a:lnTo>
                  <a:lnTo>
                    <a:pt x="388621" y="315796"/>
                  </a:lnTo>
                  <a:lnTo>
                    <a:pt x="393383" y="304359"/>
                  </a:lnTo>
                  <a:lnTo>
                    <a:pt x="398146" y="293239"/>
                  </a:lnTo>
                  <a:lnTo>
                    <a:pt x="403543" y="282755"/>
                  </a:lnTo>
                  <a:lnTo>
                    <a:pt x="408623" y="271636"/>
                  </a:lnTo>
                  <a:lnTo>
                    <a:pt x="414656" y="261151"/>
                  </a:lnTo>
                  <a:lnTo>
                    <a:pt x="420371" y="250667"/>
                  </a:lnTo>
                  <a:lnTo>
                    <a:pt x="426721" y="240183"/>
                  </a:lnTo>
                  <a:lnTo>
                    <a:pt x="432753" y="230017"/>
                  </a:lnTo>
                  <a:lnTo>
                    <a:pt x="439421" y="219850"/>
                  </a:lnTo>
                  <a:lnTo>
                    <a:pt x="446088" y="210001"/>
                  </a:lnTo>
                  <a:lnTo>
                    <a:pt x="453391" y="200153"/>
                  </a:lnTo>
                  <a:lnTo>
                    <a:pt x="460693" y="190939"/>
                  </a:lnTo>
                  <a:lnTo>
                    <a:pt x="467996" y="181408"/>
                  </a:lnTo>
                  <a:lnTo>
                    <a:pt x="475933" y="172195"/>
                  </a:lnTo>
                  <a:lnTo>
                    <a:pt x="483871" y="163299"/>
                  </a:lnTo>
                  <a:lnTo>
                    <a:pt x="491808" y="154403"/>
                  </a:lnTo>
                  <a:lnTo>
                    <a:pt x="500381" y="146143"/>
                  </a:lnTo>
                  <a:lnTo>
                    <a:pt x="508953" y="137565"/>
                  </a:lnTo>
                  <a:lnTo>
                    <a:pt x="517526" y="129305"/>
                  </a:lnTo>
                  <a:lnTo>
                    <a:pt x="526416" y="121680"/>
                  </a:lnTo>
                  <a:lnTo>
                    <a:pt x="535623" y="113738"/>
                  </a:lnTo>
                  <a:lnTo>
                    <a:pt x="545148" y="106113"/>
                  </a:lnTo>
                  <a:lnTo>
                    <a:pt x="554673" y="99123"/>
                  </a:lnTo>
                  <a:lnTo>
                    <a:pt x="564516" y="92134"/>
                  </a:lnTo>
                  <a:lnTo>
                    <a:pt x="574041" y="85462"/>
                  </a:lnTo>
                  <a:lnTo>
                    <a:pt x="584201" y="78473"/>
                  </a:lnTo>
                  <a:lnTo>
                    <a:pt x="594361" y="72119"/>
                  </a:lnTo>
                  <a:lnTo>
                    <a:pt x="604838" y="66082"/>
                  </a:lnTo>
                  <a:lnTo>
                    <a:pt x="615316" y="60046"/>
                  </a:lnTo>
                  <a:lnTo>
                    <a:pt x="625793" y="54645"/>
                  </a:lnTo>
                  <a:lnTo>
                    <a:pt x="636906" y="48926"/>
                  </a:lnTo>
                  <a:lnTo>
                    <a:pt x="647701" y="44161"/>
                  </a:lnTo>
                  <a:lnTo>
                    <a:pt x="658813" y="39395"/>
                  </a:lnTo>
                  <a:lnTo>
                    <a:pt x="670243" y="34630"/>
                  </a:lnTo>
                  <a:lnTo>
                    <a:pt x="681356" y="30182"/>
                  </a:lnTo>
                  <a:lnTo>
                    <a:pt x="693103" y="26052"/>
                  </a:lnTo>
                  <a:lnTo>
                    <a:pt x="704533" y="22239"/>
                  </a:lnTo>
                  <a:lnTo>
                    <a:pt x="716281" y="19062"/>
                  </a:lnTo>
                  <a:lnTo>
                    <a:pt x="728346" y="15568"/>
                  </a:lnTo>
                  <a:lnTo>
                    <a:pt x="740093" y="12708"/>
                  </a:lnTo>
                  <a:lnTo>
                    <a:pt x="752158" y="10167"/>
                  </a:lnTo>
                  <a:lnTo>
                    <a:pt x="764541" y="7625"/>
                  </a:lnTo>
                  <a:lnTo>
                    <a:pt x="776606" y="5719"/>
                  </a:lnTo>
                  <a:lnTo>
                    <a:pt x="788988" y="3813"/>
                  </a:lnTo>
                  <a:lnTo>
                    <a:pt x="801688" y="2542"/>
                  </a:lnTo>
                  <a:lnTo>
                    <a:pt x="814071" y="1271"/>
                  </a:lnTo>
                  <a:lnTo>
                    <a:pt x="826771" y="636"/>
                  </a:lnTo>
                  <a:lnTo>
                    <a:pt x="839471" y="0"/>
                  </a:lnTo>
                  <a:close/>
                </a:path>
              </a:pathLst>
            </a:custGeom>
            <a:solidFill>
              <a:srgbClr val="F7F7F7"/>
            </a:solidFill>
            <a:ln>
              <a:noFill/>
            </a:ln>
            <a:extLst/>
          </p:spPr>
          <p:txBody>
            <a:bodyPr anchor="ctr">
              <a:scene3d>
                <a:camera prst="orthographicFront"/>
                <a:lightRig rig="threePt" dir="t"/>
              </a:scene3d>
              <a:sp3d>
                <a:contourClr>
                  <a:srgbClr val="FFFFFF"/>
                </a:contourClr>
              </a:sp3d>
            </a:bodyPr>
            <a:lstStyle/>
            <a:p>
              <a:pPr algn="ctr">
                <a:defRPr/>
              </a:pPr>
              <a:endParaRPr lang="zh-CN" altLang="en-US" sz="2400">
                <a:solidFill>
                  <a:srgbClr val="FFFFFF"/>
                </a:solidFill>
              </a:endParaRPr>
            </a:p>
          </p:txBody>
        </p:sp>
      </p:grpSp>
      <p:grpSp>
        <p:nvGrpSpPr>
          <p:cNvPr id="25" name="组合 24"/>
          <p:cNvGrpSpPr/>
          <p:nvPr/>
        </p:nvGrpSpPr>
        <p:grpSpPr>
          <a:xfrm>
            <a:off x="8130335" y="1654108"/>
            <a:ext cx="565200" cy="563259"/>
            <a:chOff x="1519237" y="1651743"/>
            <a:chExt cx="447675" cy="447675"/>
          </a:xfrm>
        </p:grpSpPr>
        <p:sp>
          <p:nvSpPr>
            <p:cNvPr id="26" name="椭圆 25"/>
            <p:cNvSpPr/>
            <p:nvPr/>
          </p:nvSpPr>
          <p:spPr>
            <a:xfrm>
              <a:off x="1519237" y="1651743"/>
              <a:ext cx="447675" cy="447675"/>
            </a:xfrm>
            <a:prstGeom prst="ellipse">
              <a:avLst/>
            </a:prstGeom>
            <a:solidFill>
              <a:schemeClr val="accent1">
                <a:lumMod val="50000"/>
              </a:schemeClr>
            </a:solidFill>
            <a:ln w="19050">
              <a:solidFill>
                <a:srgbClr val="F9F9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7" name="KSO_Shape"/>
            <p:cNvSpPr>
              <a:spLocks/>
            </p:cNvSpPr>
            <p:nvPr/>
          </p:nvSpPr>
          <p:spPr bwMode="auto">
            <a:xfrm>
              <a:off x="1621221" y="1704975"/>
              <a:ext cx="247650" cy="313481"/>
            </a:xfrm>
            <a:custGeom>
              <a:avLst/>
              <a:gdLst>
                <a:gd name="T0" fmla="*/ 508479 w 1679575"/>
                <a:gd name="T1" fmla="*/ 933537 h 2125662"/>
                <a:gd name="T2" fmla="*/ 645344 w 1679575"/>
                <a:gd name="T3" fmla="*/ 1004349 h 2125662"/>
                <a:gd name="T4" fmla="*/ 637947 w 1679575"/>
                <a:gd name="T5" fmla="*/ 1045870 h 2125662"/>
                <a:gd name="T6" fmla="*/ 629410 w 1679575"/>
                <a:gd name="T7" fmla="*/ 1095637 h 2125662"/>
                <a:gd name="T8" fmla="*/ 645913 w 1679575"/>
                <a:gd name="T9" fmla="*/ 1148533 h 2125662"/>
                <a:gd name="T10" fmla="*/ 923628 w 1679575"/>
                <a:gd name="T11" fmla="*/ 1679766 h 2125662"/>
                <a:gd name="T12" fmla="*/ 886068 w 1679575"/>
                <a:gd name="T13" fmla="*/ 1137442 h 2125662"/>
                <a:gd name="T14" fmla="*/ 896597 w 1679575"/>
                <a:gd name="T15" fmla="*/ 1083408 h 2125662"/>
                <a:gd name="T16" fmla="*/ 885214 w 1679575"/>
                <a:gd name="T17" fmla="*/ 1039044 h 2125662"/>
                <a:gd name="T18" fmla="*/ 917083 w 1679575"/>
                <a:gd name="T19" fmla="*/ 999799 h 2125662"/>
                <a:gd name="T20" fmla="*/ 1048543 w 1679575"/>
                <a:gd name="T21" fmla="*/ 927280 h 2125662"/>
                <a:gd name="T22" fmla="*/ 1168905 w 1679575"/>
                <a:gd name="T23" fmla="*/ 933822 h 2125662"/>
                <a:gd name="T24" fmla="*/ 1257397 w 1679575"/>
                <a:gd name="T25" fmla="*/ 1021128 h 2125662"/>
                <a:gd name="T26" fmla="*/ 1333655 w 1679575"/>
                <a:gd name="T27" fmla="*/ 1118957 h 2125662"/>
                <a:gd name="T28" fmla="*/ 1397392 w 1679575"/>
                <a:gd name="T29" fmla="*/ 1227592 h 2125662"/>
                <a:gd name="T30" fmla="*/ 1446903 w 1679575"/>
                <a:gd name="T31" fmla="*/ 1349025 h 2125662"/>
                <a:gd name="T32" fmla="*/ 1482186 w 1679575"/>
                <a:gd name="T33" fmla="*/ 1483540 h 2125662"/>
                <a:gd name="T34" fmla="*/ 1501820 w 1679575"/>
                <a:gd name="T35" fmla="*/ 1632274 h 2125662"/>
                <a:gd name="T36" fmla="*/ 1439790 w 1679575"/>
                <a:gd name="T37" fmla="*/ 1742331 h 2125662"/>
                <a:gd name="T38" fmla="*/ 1242601 w 1679575"/>
                <a:gd name="T39" fmla="*/ 1826794 h 2125662"/>
                <a:gd name="T40" fmla="*/ 1035738 w 1679575"/>
                <a:gd name="T41" fmla="*/ 1881112 h 2125662"/>
                <a:gd name="T42" fmla="*/ 822331 w 1679575"/>
                <a:gd name="T43" fmla="*/ 1904432 h 2125662"/>
                <a:gd name="T44" fmla="*/ 596403 w 1679575"/>
                <a:gd name="T45" fmla="*/ 1894194 h 2125662"/>
                <a:gd name="T46" fmla="*/ 373036 w 1679575"/>
                <a:gd name="T47" fmla="*/ 1847838 h 2125662"/>
                <a:gd name="T48" fmla="*/ 159344 w 1679575"/>
                <a:gd name="T49" fmla="*/ 1766788 h 2125662"/>
                <a:gd name="T50" fmla="*/ 0 w 1679575"/>
                <a:gd name="T51" fmla="*/ 1676354 h 2125662"/>
                <a:gd name="T52" fmla="*/ 15365 w 1679575"/>
                <a:gd name="T53" fmla="*/ 1518519 h 2125662"/>
                <a:gd name="T54" fmla="*/ 47234 w 1679575"/>
                <a:gd name="T55" fmla="*/ 1376611 h 2125662"/>
                <a:gd name="T56" fmla="*/ 94468 w 1679575"/>
                <a:gd name="T57" fmla="*/ 1249206 h 2125662"/>
                <a:gd name="T58" fmla="*/ 155930 w 1679575"/>
                <a:gd name="T59" fmla="*/ 1135735 h 2125662"/>
                <a:gd name="T60" fmla="*/ 230765 w 1679575"/>
                <a:gd name="T61" fmla="*/ 1035348 h 2125662"/>
                <a:gd name="T62" fmla="*/ 317835 w 1679575"/>
                <a:gd name="T63" fmla="*/ 946334 h 2125662"/>
                <a:gd name="T64" fmla="*/ 427669 w 1679575"/>
                <a:gd name="T65" fmla="*/ 860449 h 2125662"/>
                <a:gd name="T66" fmla="*/ 831848 w 1679575"/>
                <a:gd name="T67" fmla="*/ 5125 h 2125662"/>
                <a:gd name="T68" fmla="*/ 927152 w 1679575"/>
                <a:gd name="T69" fmla="*/ 31035 h 2125662"/>
                <a:gd name="T70" fmla="*/ 1013353 w 1679575"/>
                <a:gd name="T71" fmla="*/ 76590 h 2125662"/>
                <a:gd name="T72" fmla="*/ 1087035 w 1679575"/>
                <a:gd name="T73" fmla="*/ 138945 h 2125662"/>
                <a:gd name="T74" fmla="*/ 1145356 w 1679575"/>
                <a:gd name="T75" fmla="*/ 215250 h 2125662"/>
                <a:gd name="T76" fmla="*/ 1186607 w 1679575"/>
                <a:gd name="T77" fmla="*/ 303514 h 2125662"/>
                <a:gd name="T78" fmla="*/ 1207944 w 1679575"/>
                <a:gd name="T79" fmla="*/ 401174 h 2125662"/>
                <a:gd name="T80" fmla="*/ 1205383 w 1679575"/>
                <a:gd name="T81" fmla="*/ 513924 h 2125662"/>
                <a:gd name="T82" fmla="*/ 1172382 w 1679575"/>
                <a:gd name="T83" fmla="*/ 626673 h 2125662"/>
                <a:gd name="T84" fmla="*/ 1112924 w 1679575"/>
                <a:gd name="T85" fmla="*/ 725187 h 2125662"/>
                <a:gd name="T86" fmla="*/ 1030706 w 1679575"/>
                <a:gd name="T87" fmla="*/ 804625 h 2125662"/>
                <a:gd name="T88" fmla="*/ 915204 w 1679575"/>
                <a:gd name="T89" fmla="*/ 867264 h 2125662"/>
                <a:gd name="T90" fmla="*/ 837253 w 1679575"/>
                <a:gd name="T91" fmla="*/ 887764 h 2125662"/>
                <a:gd name="T92" fmla="*/ 753044 w 1679575"/>
                <a:gd name="T93" fmla="*/ 893458 h 2125662"/>
                <a:gd name="T94" fmla="*/ 658879 w 1679575"/>
                <a:gd name="T95" fmla="*/ 881215 h 2125662"/>
                <a:gd name="T96" fmla="*/ 572394 w 1679575"/>
                <a:gd name="T97" fmla="*/ 850180 h 2125662"/>
                <a:gd name="T98" fmla="*/ 494728 w 1679575"/>
                <a:gd name="T99" fmla="*/ 802917 h 2125662"/>
                <a:gd name="T100" fmla="*/ 424459 w 1679575"/>
                <a:gd name="T101" fmla="*/ 736576 h 2125662"/>
                <a:gd name="T102" fmla="*/ 366992 w 1679575"/>
                <a:gd name="T103" fmla="*/ 651159 h 2125662"/>
                <a:gd name="T104" fmla="*/ 330578 w 1679575"/>
                <a:gd name="T105" fmla="*/ 553500 h 2125662"/>
                <a:gd name="T106" fmla="*/ 317206 w 1679575"/>
                <a:gd name="T107" fmla="*/ 446729 h 2125662"/>
                <a:gd name="T108" fmla="*/ 328586 w 1679575"/>
                <a:gd name="T109" fmla="*/ 345653 h 2125662"/>
                <a:gd name="T110" fmla="*/ 361587 w 1679575"/>
                <a:gd name="T111" fmla="*/ 253403 h 2125662"/>
                <a:gd name="T112" fmla="*/ 412795 w 1679575"/>
                <a:gd name="T113" fmla="*/ 171118 h 2125662"/>
                <a:gd name="T114" fmla="*/ 479934 w 1679575"/>
                <a:gd name="T115" fmla="*/ 101931 h 2125662"/>
                <a:gd name="T116" fmla="*/ 560729 w 1679575"/>
                <a:gd name="T117" fmla="*/ 48972 h 2125662"/>
                <a:gd name="T118" fmla="*/ 652620 w 1679575"/>
                <a:gd name="T119" fmla="*/ 13952 h 2125662"/>
                <a:gd name="T120" fmla="*/ 752191 w 1679575"/>
                <a:gd name="T121" fmla="*/ 0 h 212566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1679575" h="2125662">
                  <a:moveTo>
                    <a:pt x="481421" y="957262"/>
                  </a:moveTo>
                  <a:lnTo>
                    <a:pt x="484914" y="961070"/>
                  </a:lnTo>
                  <a:lnTo>
                    <a:pt x="490948" y="968686"/>
                  </a:lnTo>
                  <a:lnTo>
                    <a:pt x="497299" y="975667"/>
                  </a:lnTo>
                  <a:lnTo>
                    <a:pt x="510319" y="990264"/>
                  </a:lnTo>
                  <a:lnTo>
                    <a:pt x="523657" y="1003909"/>
                  </a:lnTo>
                  <a:lnTo>
                    <a:pt x="537947" y="1017237"/>
                  </a:lnTo>
                  <a:lnTo>
                    <a:pt x="552237" y="1029613"/>
                  </a:lnTo>
                  <a:lnTo>
                    <a:pt x="567480" y="1041671"/>
                  </a:lnTo>
                  <a:lnTo>
                    <a:pt x="583040" y="1053095"/>
                  </a:lnTo>
                  <a:lnTo>
                    <a:pt x="598601" y="1063884"/>
                  </a:lnTo>
                  <a:lnTo>
                    <a:pt x="615114" y="1074039"/>
                  </a:lnTo>
                  <a:lnTo>
                    <a:pt x="631627" y="1083558"/>
                  </a:lnTo>
                  <a:lnTo>
                    <a:pt x="649093" y="1092126"/>
                  </a:lnTo>
                  <a:lnTo>
                    <a:pt x="666241" y="1100377"/>
                  </a:lnTo>
                  <a:lnTo>
                    <a:pt x="684025" y="1107993"/>
                  </a:lnTo>
                  <a:lnTo>
                    <a:pt x="701808" y="1114657"/>
                  </a:lnTo>
                  <a:lnTo>
                    <a:pt x="720226" y="1120686"/>
                  </a:lnTo>
                  <a:lnTo>
                    <a:pt x="738645" y="1125763"/>
                  </a:lnTo>
                  <a:lnTo>
                    <a:pt x="734517" y="1130840"/>
                  </a:lnTo>
                  <a:lnTo>
                    <a:pt x="730706" y="1135283"/>
                  </a:lnTo>
                  <a:lnTo>
                    <a:pt x="727213" y="1140043"/>
                  </a:lnTo>
                  <a:lnTo>
                    <a:pt x="723402" y="1145437"/>
                  </a:lnTo>
                  <a:lnTo>
                    <a:pt x="720544" y="1150515"/>
                  </a:lnTo>
                  <a:lnTo>
                    <a:pt x="717368" y="1155909"/>
                  </a:lnTo>
                  <a:lnTo>
                    <a:pt x="714510" y="1161304"/>
                  </a:lnTo>
                  <a:lnTo>
                    <a:pt x="711970" y="1167016"/>
                  </a:lnTo>
                  <a:lnTo>
                    <a:pt x="710064" y="1172410"/>
                  </a:lnTo>
                  <a:lnTo>
                    <a:pt x="708159" y="1178439"/>
                  </a:lnTo>
                  <a:lnTo>
                    <a:pt x="706254" y="1184151"/>
                  </a:lnTo>
                  <a:lnTo>
                    <a:pt x="704983" y="1190498"/>
                  </a:lnTo>
                  <a:lnTo>
                    <a:pt x="704031" y="1196210"/>
                  </a:lnTo>
                  <a:lnTo>
                    <a:pt x="702761" y="1202556"/>
                  </a:lnTo>
                  <a:lnTo>
                    <a:pt x="702443" y="1208903"/>
                  </a:lnTo>
                  <a:lnTo>
                    <a:pt x="702125" y="1215249"/>
                  </a:lnTo>
                  <a:lnTo>
                    <a:pt x="702443" y="1222548"/>
                  </a:lnTo>
                  <a:lnTo>
                    <a:pt x="703078" y="1229529"/>
                  </a:lnTo>
                  <a:lnTo>
                    <a:pt x="704348" y="1236510"/>
                  </a:lnTo>
                  <a:lnTo>
                    <a:pt x="705619" y="1243174"/>
                  </a:lnTo>
                  <a:lnTo>
                    <a:pt x="707206" y="1249838"/>
                  </a:lnTo>
                  <a:lnTo>
                    <a:pt x="709112" y="1256819"/>
                  </a:lnTo>
                  <a:lnTo>
                    <a:pt x="711652" y="1263166"/>
                  </a:lnTo>
                  <a:lnTo>
                    <a:pt x="714193" y="1269512"/>
                  </a:lnTo>
                  <a:lnTo>
                    <a:pt x="717686" y="1275542"/>
                  </a:lnTo>
                  <a:lnTo>
                    <a:pt x="720861" y="1281571"/>
                  </a:lnTo>
                  <a:lnTo>
                    <a:pt x="724355" y="1287283"/>
                  </a:lnTo>
                  <a:lnTo>
                    <a:pt x="728483" y="1292995"/>
                  </a:lnTo>
                  <a:lnTo>
                    <a:pt x="732611" y="1298389"/>
                  </a:lnTo>
                  <a:lnTo>
                    <a:pt x="737057" y="1303784"/>
                  </a:lnTo>
                  <a:lnTo>
                    <a:pt x="742138" y="1308861"/>
                  </a:lnTo>
                  <a:lnTo>
                    <a:pt x="746901" y="1313304"/>
                  </a:lnTo>
                  <a:lnTo>
                    <a:pt x="672275" y="1874339"/>
                  </a:lnTo>
                  <a:lnTo>
                    <a:pt x="854237" y="2050773"/>
                  </a:lnTo>
                  <a:lnTo>
                    <a:pt x="1030800" y="1874339"/>
                  </a:lnTo>
                  <a:lnTo>
                    <a:pt x="956173" y="1313304"/>
                  </a:lnTo>
                  <a:lnTo>
                    <a:pt x="961572" y="1308544"/>
                  </a:lnTo>
                  <a:lnTo>
                    <a:pt x="966018" y="1303466"/>
                  </a:lnTo>
                  <a:lnTo>
                    <a:pt x="970781" y="1298072"/>
                  </a:lnTo>
                  <a:lnTo>
                    <a:pt x="974910" y="1292995"/>
                  </a:lnTo>
                  <a:lnTo>
                    <a:pt x="978720" y="1286965"/>
                  </a:lnTo>
                  <a:lnTo>
                    <a:pt x="982531" y="1281571"/>
                  </a:lnTo>
                  <a:lnTo>
                    <a:pt x="986024" y="1275224"/>
                  </a:lnTo>
                  <a:lnTo>
                    <a:pt x="988882" y="1269195"/>
                  </a:lnTo>
                  <a:lnTo>
                    <a:pt x="991423" y="1262849"/>
                  </a:lnTo>
                  <a:lnTo>
                    <a:pt x="994281" y="1256502"/>
                  </a:lnTo>
                  <a:lnTo>
                    <a:pt x="996186" y="1249838"/>
                  </a:lnTo>
                  <a:lnTo>
                    <a:pt x="997774" y="1243174"/>
                  </a:lnTo>
                  <a:lnTo>
                    <a:pt x="999044" y="1236510"/>
                  </a:lnTo>
                  <a:lnTo>
                    <a:pt x="999997" y="1229212"/>
                  </a:lnTo>
                  <a:lnTo>
                    <a:pt x="1000632" y="1222548"/>
                  </a:lnTo>
                  <a:lnTo>
                    <a:pt x="1000632" y="1215249"/>
                  </a:lnTo>
                  <a:lnTo>
                    <a:pt x="1000632" y="1208903"/>
                  </a:lnTo>
                  <a:lnTo>
                    <a:pt x="1000314" y="1203191"/>
                  </a:lnTo>
                  <a:lnTo>
                    <a:pt x="999679" y="1197479"/>
                  </a:lnTo>
                  <a:lnTo>
                    <a:pt x="998727" y="1191767"/>
                  </a:lnTo>
                  <a:lnTo>
                    <a:pt x="997456" y="1186055"/>
                  </a:lnTo>
                  <a:lnTo>
                    <a:pt x="996186" y="1180661"/>
                  </a:lnTo>
                  <a:lnTo>
                    <a:pt x="994598" y="1175266"/>
                  </a:lnTo>
                  <a:lnTo>
                    <a:pt x="992375" y="1169872"/>
                  </a:lnTo>
                  <a:lnTo>
                    <a:pt x="990152" y="1164794"/>
                  </a:lnTo>
                  <a:lnTo>
                    <a:pt x="987929" y="1159400"/>
                  </a:lnTo>
                  <a:lnTo>
                    <a:pt x="985389" y="1154640"/>
                  </a:lnTo>
                  <a:lnTo>
                    <a:pt x="982849" y="1149563"/>
                  </a:lnTo>
                  <a:lnTo>
                    <a:pt x="979355" y="1144803"/>
                  </a:lnTo>
                  <a:lnTo>
                    <a:pt x="976497" y="1139725"/>
                  </a:lnTo>
                  <a:lnTo>
                    <a:pt x="973004" y="1135283"/>
                  </a:lnTo>
                  <a:lnTo>
                    <a:pt x="969829" y="1130840"/>
                  </a:lnTo>
                  <a:lnTo>
                    <a:pt x="987612" y="1126398"/>
                  </a:lnTo>
                  <a:lnTo>
                    <a:pt x="1005713" y="1121320"/>
                  </a:lnTo>
                  <a:lnTo>
                    <a:pt x="1023496" y="1115609"/>
                  </a:lnTo>
                  <a:lnTo>
                    <a:pt x="1041280" y="1109262"/>
                  </a:lnTo>
                  <a:lnTo>
                    <a:pt x="1058428" y="1101963"/>
                  </a:lnTo>
                  <a:lnTo>
                    <a:pt x="1075576" y="1094665"/>
                  </a:lnTo>
                  <a:lnTo>
                    <a:pt x="1092089" y="1086097"/>
                  </a:lnTo>
                  <a:lnTo>
                    <a:pt x="1108602" y="1076895"/>
                  </a:lnTo>
                  <a:lnTo>
                    <a:pt x="1124480" y="1067375"/>
                  </a:lnTo>
                  <a:lnTo>
                    <a:pt x="1140041" y="1056903"/>
                  </a:lnTo>
                  <a:lnTo>
                    <a:pt x="1155601" y="1046114"/>
                  </a:lnTo>
                  <a:lnTo>
                    <a:pt x="1170209" y="1034690"/>
                  </a:lnTo>
                  <a:lnTo>
                    <a:pt x="1184817" y="1022632"/>
                  </a:lnTo>
                  <a:lnTo>
                    <a:pt x="1198472" y="1009938"/>
                  </a:lnTo>
                  <a:lnTo>
                    <a:pt x="1211809" y="996928"/>
                  </a:lnTo>
                  <a:lnTo>
                    <a:pt x="1225147" y="983283"/>
                  </a:lnTo>
                  <a:lnTo>
                    <a:pt x="1228640" y="979792"/>
                  </a:lnTo>
                  <a:lnTo>
                    <a:pt x="1232451" y="982966"/>
                  </a:lnTo>
                  <a:lnTo>
                    <a:pt x="1257220" y="1002005"/>
                  </a:lnTo>
                  <a:lnTo>
                    <a:pt x="1281037" y="1021680"/>
                  </a:lnTo>
                  <a:lnTo>
                    <a:pt x="1304537" y="1041989"/>
                  </a:lnTo>
                  <a:lnTo>
                    <a:pt x="1316604" y="1052143"/>
                  </a:lnTo>
                  <a:lnTo>
                    <a:pt x="1327719" y="1062615"/>
                  </a:lnTo>
                  <a:lnTo>
                    <a:pt x="1338833" y="1073404"/>
                  </a:lnTo>
                  <a:lnTo>
                    <a:pt x="1349948" y="1084193"/>
                  </a:lnTo>
                  <a:lnTo>
                    <a:pt x="1361062" y="1094982"/>
                  </a:lnTo>
                  <a:lnTo>
                    <a:pt x="1371860" y="1105771"/>
                  </a:lnTo>
                  <a:lnTo>
                    <a:pt x="1382339" y="1116561"/>
                  </a:lnTo>
                  <a:lnTo>
                    <a:pt x="1392818" y="1127984"/>
                  </a:lnTo>
                  <a:lnTo>
                    <a:pt x="1403298" y="1139408"/>
                  </a:lnTo>
                  <a:lnTo>
                    <a:pt x="1413460" y="1150832"/>
                  </a:lnTo>
                  <a:lnTo>
                    <a:pt x="1423304" y="1162573"/>
                  </a:lnTo>
                  <a:lnTo>
                    <a:pt x="1433149" y="1174314"/>
                  </a:lnTo>
                  <a:lnTo>
                    <a:pt x="1442675" y="1186373"/>
                  </a:lnTo>
                  <a:lnTo>
                    <a:pt x="1452202" y="1198748"/>
                  </a:lnTo>
                  <a:lnTo>
                    <a:pt x="1461411" y="1210807"/>
                  </a:lnTo>
                  <a:lnTo>
                    <a:pt x="1470621" y="1223183"/>
                  </a:lnTo>
                  <a:lnTo>
                    <a:pt x="1479830" y="1235876"/>
                  </a:lnTo>
                  <a:lnTo>
                    <a:pt x="1488404" y="1248569"/>
                  </a:lnTo>
                  <a:lnTo>
                    <a:pt x="1496978" y="1261262"/>
                  </a:lnTo>
                  <a:lnTo>
                    <a:pt x="1505552" y="1274272"/>
                  </a:lnTo>
                  <a:lnTo>
                    <a:pt x="1513809" y="1287600"/>
                  </a:lnTo>
                  <a:lnTo>
                    <a:pt x="1521748" y="1300611"/>
                  </a:lnTo>
                  <a:lnTo>
                    <a:pt x="1529687" y="1314573"/>
                  </a:lnTo>
                  <a:lnTo>
                    <a:pt x="1537308" y="1328218"/>
                  </a:lnTo>
                  <a:lnTo>
                    <a:pt x="1544930" y="1341863"/>
                  </a:lnTo>
                  <a:lnTo>
                    <a:pt x="1552234" y="1355826"/>
                  </a:lnTo>
                  <a:lnTo>
                    <a:pt x="1559537" y="1369788"/>
                  </a:lnTo>
                  <a:lnTo>
                    <a:pt x="1566206" y="1384385"/>
                  </a:lnTo>
                  <a:lnTo>
                    <a:pt x="1573193" y="1398982"/>
                  </a:lnTo>
                  <a:lnTo>
                    <a:pt x="1579544" y="1413579"/>
                  </a:lnTo>
                  <a:lnTo>
                    <a:pt x="1586213" y="1428176"/>
                  </a:lnTo>
                  <a:lnTo>
                    <a:pt x="1592246" y="1443725"/>
                  </a:lnTo>
                  <a:lnTo>
                    <a:pt x="1598280" y="1458640"/>
                  </a:lnTo>
                  <a:lnTo>
                    <a:pt x="1603996" y="1473871"/>
                  </a:lnTo>
                  <a:lnTo>
                    <a:pt x="1609712" y="1489738"/>
                  </a:lnTo>
                  <a:lnTo>
                    <a:pt x="1614793" y="1505287"/>
                  </a:lnTo>
                  <a:lnTo>
                    <a:pt x="1620191" y="1521153"/>
                  </a:lnTo>
                  <a:lnTo>
                    <a:pt x="1624955" y="1537337"/>
                  </a:lnTo>
                  <a:lnTo>
                    <a:pt x="1630036" y="1553521"/>
                  </a:lnTo>
                  <a:lnTo>
                    <a:pt x="1634482" y="1570339"/>
                  </a:lnTo>
                  <a:lnTo>
                    <a:pt x="1638610" y="1586840"/>
                  </a:lnTo>
                  <a:lnTo>
                    <a:pt x="1643056" y="1603976"/>
                  </a:lnTo>
                  <a:lnTo>
                    <a:pt x="1646867" y="1620794"/>
                  </a:lnTo>
                  <a:lnTo>
                    <a:pt x="1650677" y="1637930"/>
                  </a:lnTo>
                  <a:lnTo>
                    <a:pt x="1654170" y="1655383"/>
                  </a:lnTo>
                  <a:lnTo>
                    <a:pt x="1657664" y="1673153"/>
                  </a:lnTo>
                  <a:lnTo>
                    <a:pt x="1660522" y="1690923"/>
                  </a:lnTo>
                  <a:lnTo>
                    <a:pt x="1663697" y="1709011"/>
                  </a:lnTo>
                  <a:lnTo>
                    <a:pt x="1666238" y="1727099"/>
                  </a:lnTo>
                  <a:lnTo>
                    <a:pt x="1668461" y="1745821"/>
                  </a:lnTo>
                  <a:lnTo>
                    <a:pt x="1670684" y="1764226"/>
                  </a:lnTo>
                  <a:lnTo>
                    <a:pt x="1672589" y="1783266"/>
                  </a:lnTo>
                  <a:lnTo>
                    <a:pt x="1674177" y="1802305"/>
                  </a:lnTo>
                  <a:lnTo>
                    <a:pt x="1676082" y="1821345"/>
                  </a:lnTo>
                  <a:lnTo>
                    <a:pt x="1677352" y="1841019"/>
                  </a:lnTo>
                  <a:lnTo>
                    <a:pt x="1678305" y="1860694"/>
                  </a:lnTo>
                  <a:lnTo>
                    <a:pt x="1679258" y="1880368"/>
                  </a:lnTo>
                  <a:lnTo>
                    <a:pt x="1679575" y="1900677"/>
                  </a:lnTo>
                  <a:lnTo>
                    <a:pt x="1679575" y="1903850"/>
                  </a:lnTo>
                  <a:lnTo>
                    <a:pt x="1677035" y="1905437"/>
                  </a:lnTo>
                  <a:lnTo>
                    <a:pt x="1653853" y="1918765"/>
                  </a:lnTo>
                  <a:lnTo>
                    <a:pt x="1630353" y="1931775"/>
                  </a:lnTo>
                  <a:lnTo>
                    <a:pt x="1606854" y="1944151"/>
                  </a:lnTo>
                  <a:lnTo>
                    <a:pt x="1583037" y="1956209"/>
                  </a:lnTo>
                  <a:lnTo>
                    <a:pt x="1558902" y="1967950"/>
                  </a:lnTo>
                  <a:lnTo>
                    <a:pt x="1534768" y="1979374"/>
                  </a:lnTo>
                  <a:lnTo>
                    <a:pt x="1510316" y="1990163"/>
                  </a:lnTo>
                  <a:lnTo>
                    <a:pt x="1485864" y="2000635"/>
                  </a:lnTo>
                  <a:lnTo>
                    <a:pt x="1461411" y="2010790"/>
                  </a:lnTo>
                  <a:lnTo>
                    <a:pt x="1436642" y="2020627"/>
                  </a:lnTo>
                  <a:lnTo>
                    <a:pt x="1411872" y="2029512"/>
                  </a:lnTo>
                  <a:lnTo>
                    <a:pt x="1386785" y="2038397"/>
                  </a:lnTo>
                  <a:lnTo>
                    <a:pt x="1361380" y="2046965"/>
                  </a:lnTo>
                  <a:lnTo>
                    <a:pt x="1335975" y="2054581"/>
                  </a:lnTo>
                  <a:lnTo>
                    <a:pt x="1310570" y="2062514"/>
                  </a:lnTo>
                  <a:lnTo>
                    <a:pt x="1285166" y="2069495"/>
                  </a:lnTo>
                  <a:lnTo>
                    <a:pt x="1259443" y="2076159"/>
                  </a:lnTo>
                  <a:lnTo>
                    <a:pt x="1233403" y="2082506"/>
                  </a:lnTo>
                  <a:lnTo>
                    <a:pt x="1207681" y="2088535"/>
                  </a:lnTo>
                  <a:lnTo>
                    <a:pt x="1181959" y="2093929"/>
                  </a:lnTo>
                  <a:lnTo>
                    <a:pt x="1155919" y="2099007"/>
                  </a:lnTo>
                  <a:lnTo>
                    <a:pt x="1129561" y="2103767"/>
                  </a:lnTo>
                  <a:lnTo>
                    <a:pt x="1103204" y="2107892"/>
                  </a:lnTo>
                  <a:lnTo>
                    <a:pt x="1077164" y="2111382"/>
                  </a:lnTo>
                  <a:lnTo>
                    <a:pt x="1050806" y="2114873"/>
                  </a:lnTo>
                  <a:lnTo>
                    <a:pt x="1024131" y="2117729"/>
                  </a:lnTo>
                  <a:lnTo>
                    <a:pt x="997774" y="2119950"/>
                  </a:lnTo>
                  <a:lnTo>
                    <a:pt x="971099" y="2121854"/>
                  </a:lnTo>
                  <a:lnTo>
                    <a:pt x="944424" y="2123441"/>
                  </a:lnTo>
                  <a:lnTo>
                    <a:pt x="917749" y="2125028"/>
                  </a:lnTo>
                  <a:lnTo>
                    <a:pt x="891074" y="2125662"/>
                  </a:lnTo>
                  <a:lnTo>
                    <a:pt x="864399" y="2125662"/>
                  </a:lnTo>
                  <a:lnTo>
                    <a:pt x="835818" y="2125662"/>
                  </a:lnTo>
                  <a:lnTo>
                    <a:pt x="807238" y="2124710"/>
                  </a:lnTo>
                  <a:lnTo>
                    <a:pt x="778657" y="2123124"/>
                  </a:lnTo>
                  <a:lnTo>
                    <a:pt x="750395" y="2121537"/>
                  </a:lnTo>
                  <a:lnTo>
                    <a:pt x="722132" y="2119316"/>
                  </a:lnTo>
                  <a:lnTo>
                    <a:pt x="693869" y="2116777"/>
                  </a:lnTo>
                  <a:lnTo>
                    <a:pt x="665606" y="2113604"/>
                  </a:lnTo>
                  <a:lnTo>
                    <a:pt x="637661" y="2109478"/>
                  </a:lnTo>
                  <a:lnTo>
                    <a:pt x="609398" y="2105353"/>
                  </a:lnTo>
                  <a:lnTo>
                    <a:pt x="581453" y="2100593"/>
                  </a:lnTo>
                  <a:lnTo>
                    <a:pt x="553825" y="2095199"/>
                  </a:lnTo>
                  <a:lnTo>
                    <a:pt x="525880" y="2089487"/>
                  </a:lnTo>
                  <a:lnTo>
                    <a:pt x="498252" y="2083458"/>
                  </a:lnTo>
                  <a:lnTo>
                    <a:pt x="470624" y="2076476"/>
                  </a:lnTo>
                  <a:lnTo>
                    <a:pt x="443314" y="2069495"/>
                  </a:lnTo>
                  <a:lnTo>
                    <a:pt x="416321" y="2061879"/>
                  </a:lnTo>
                  <a:lnTo>
                    <a:pt x="389011" y="2053629"/>
                  </a:lnTo>
                  <a:lnTo>
                    <a:pt x="362019" y="2045378"/>
                  </a:lnTo>
                  <a:lnTo>
                    <a:pt x="335343" y="2036176"/>
                  </a:lnTo>
                  <a:lnTo>
                    <a:pt x="308668" y="2026656"/>
                  </a:lnTo>
                  <a:lnTo>
                    <a:pt x="282311" y="2016502"/>
                  </a:lnTo>
                  <a:lnTo>
                    <a:pt x="255953" y="2006030"/>
                  </a:lnTo>
                  <a:lnTo>
                    <a:pt x="229913" y="1994923"/>
                  </a:lnTo>
                  <a:lnTo>
                    <a:pt x="203556" y="1983499"/>
                  </a:lnTo>
                  <a:lnTo>
                    <a:pt x="177833" y="1971441"/>
                  </a:lnTo>
                  <a:lnTo>
                    <a:pt x="152429" y="1959065"/>
                  </a:lnTo>
                  <a:lnTo>
                    <a:pt x="127024" y="1946372"/>
                  </a:lnTo>
                  <a:lnTo>
                    <a:pt x="101619" y="1933044"/>
                  </a:lnTo>
                  <a:lnTo>
                    <a:pt x="76532" y="1919399"/>
                  </a:lnTo>
                  <a:lnTo>
                    <a:pt x="51762" y="1905437"/>
                  </a:lnTo>
                  <a:lnTo>
                    <a:pt x="27310" y="1890523"/>
                  </a:lnTo>
                  <a:lnTo>
                    <a:pt x="2858" y="1875291"/>
                  </a:lnTo>
                  <a:lnTo>
                    <a:pt x="0" y="1888301"/>
                  </a:lnTo>
                  <a:lnTo>
                    <a:pt x="0" y="1870531"/>
                  </a:lnTo>
                  <a:lnTo>
                    <a:pt x="952" y="1850222"/>
                  </a:lnTo>
                  <a:lnTo>
                    <a:pt x="2223" y="1829913"/>
                  </a:lnTo>
                  <a:lnTo>
                    <a:pt x="3493" y="1809604"/>
                  </a:lnTo>
                  <a:lnTo>
                    <a:pt x="5398" y="1790247"/>
                  </a:lnTo>
                  <a:lnTo>
                    <a:pt x="6986" y="1770573"/>
                  </a:lnTo>
                  <a:lnTo>
                    <a:pt x="9209" y="1750898"/>
                  </a:lnTo>
                  <a:lnTo>
                    <a:pt x="11749" y="1732176"/>
                  </a:lnTo>
                  <a:lnTo>
                    <a:pt x="14290" y="1713136"/>
                  </a:lnTo>
                  <a:lnTo>
                    <a:pt x="17148" y="1694414"/>
                  </a:lnTo>
                  <a:lnTo>
                    <a:pt x="20006" y="1676009"/>
                  </a:lnTo>
                  <a:lnTo>
                    <a:pt x="23499" y="1657604"/>
                  </a:lnTo>
                  <a:lnTo>
                    <a:pt x="26992" y="1639834"/>
                  </a:lnTo>
                  <a:lnTo>
                    <a:pt x="30486" y="1621746"/>
                  </a:lnTo>
                  <a:lnTo>
                    <a:pt x="34931" y="1604293"/>
                  </a:lnTo>
                  <a:lnTo>
                    <a:pt x="38742" y="1586840"/>
                  </a:lnTo>
                  <a:lnTo>
                    <a:pt x="43188" y="1569704"/>
                  </a:lnTo>
                  <a:lnTo>
                    <a:pt x="47951" y="1552569"/>
                  </a:lnTo>
                  <a:lnTo>
                    <a:pt x="52715" y="1536068"/>
                  </a:lnTo>
                  <a:lnTo>
                    <a:pt x="57796" y="1519249"/>
                  </a:lnTo>
                  <a:lnTo>
                    <a:pt x="62877" y="1503066"/>
                  </a:lnTo>
                  <a:lnTo>
                    <a:pt x="68593" y="1486564"/>
                  </a:lnTo>
                  <a:lnTo>
                    <a:pt x="73991" y="1470698"/>
                  </a:lnTo>
                  <a:lnTo>
                    <a:pt x="80025" y="1455149"/>
                  </a:lnTo>
                  <a:lnTo>
                    <a:pt x="86059" y="1439283"/>
                  </a:lnTo>
                  <a:lnTo>
                    <a:pt x="92410" y="1424051"/>
                  </a:lnTo>
                  <a:lnTo>
                    <a:pt x="98761" y="1409137"/>
                  </a:lnTo>
                  <a:lnTo>
                    <a:pt x="105430" y="1393905"/>
                  </a:lnTo>
                  <a:lnTo>
                    <a:pt x="112098" y="1378990"/>
                  </a:lnTo>
                  <a:lnTo>
                    <a:pt x="119402" y="1364393"/>
                  </a:lnTo>
                  <a:lnTo>
                    <a:pt x="126706" y="1350114"/>
                  </a:lnTo>
                  <a:lnTo>
                    <a:pt x="134010" y="1335834"/>
                  </a:lnTo>
                  <a:lnTo>
                    <a:pt x="141632" y="1321871"/>
                  </a:lnTo>
                  <a:lnTo>
                    <a:pt x="149571" y="1307909"/>
                  </a:lnTo>
                  <a:lnTo>
                    <a:pt x="157510" y="1294264"/>
                  </a:lnTo>
                  <a:lnTo>
                    <a:pt x="165766" y="1280936"/>
                  </a:lnTo>
                  <a:lnTo>
                    <a:pt x="174023" y="1267291"/>
                  </a:lnTo>
                  <a:lnTo>
                    <a:pt x="182597" y="1253963"/>
                  </a:lnTo>
                  <a:lnTo>
                    <a:pt x="191171" y="1241270"/>
                  </a:lnTo>
                  <a:lnTo>
                    <a:pt x="200380" y="1228260"/>
                  </a:lnTo>
                  <a:lnTo>
                    <a:pt x="209589" y="1215884"/>
                  </a:lnTo>
                  <a:lnTo>
                    <a:pt x="218799" y="1203191"/>
                  </a:lnTo>
                  <a:lnTo>
                    <a:pt x="228008" y="1191133"/>
                  </a:lnTo>
                  <a:lnTo>
                    <a:pt x="237852" y="1178757"/>
                  </a:lnTo>
                  <a:lnTo>
                    <a:pt x="247697" y="1167016"/>
                  </a:lnTo>
                  <a:lnTo>
                    <a:pt x="257541" y="1155275"/>
                  </a:lnTo>
                  <a:lnTo>
                    <a:pt x="267703" y="1143533"/>
                  </a:lnTo>
                  <a:lnTo>
                    <a:pt x="278182" y="1132110"/>
                  </a:lnTo>
                  <a:lnTo>
                    <a:pt x="288662" y="1120686"/>
                  </a:lnTo>
                  <a:lnTo>
                    <a:pt x="298824" y="1109579"/>
                  </a:lnTo>
                  <a:lnTo>
                    <a:pt x="309938" y="1098473"/>
                  </a:lnTo>
                  <a:lnTo>
                    <a:pt x="320735" y="1087684"/>
                  </a:lnTo>
                  <a:lnTo>
                    <a:pt x="331850" y="1076895"/>
                  </a:lnTo>
                  <a:lnTo>
                    <a:pt x="343282" y="1066423"/>
                  </a:lnTo>
                  <a:lnTo>
                    <a:pt x="354715" y="1055951"/>
                  </a:lnTo>
                  <a:lnTo>
                    <a:pt x="366147" y="1045797"/>
                  </a:lnTo>
                  <a:lnTo>
                    <a:pt x="377897" y="1035642"/>
                  </a:lnTo>
                  <a:lnTo>
                    <a:pt x="389964" y="1025805"/>
                  </a:lnTo>
                  <a:lnTo>
                    <a:pt x="401714" y="1015968"/>
                  </a:lnTo>
                  <a:lnTo>
                    <a:pt x="414099" y="1006448"/>
                  </a:lnTo>
                  <a:lnTo>
                    <a:pt x="426801" y="996928"/>
                  </a:lnTo>
                  <a:lnTo>
                    <a:pt x="439186" y="987408"/>
                  </a:lnTo>
                  <a:lnTo>
                    <a:pt x="451571" y="977888"/>
                  </a:lnTo>
                  <a:lnTo>
                    <a:pt x="477293" y="960118"/>
                  </a:lnTo>
                  <a:lnTo>
                    <a:pt x="481421" y="957262"/>
                  </a:lnTo>
                  <a:close/>
                  <a:moveTo>
                    <a:pt x="839471" y="0"/>
                  </a:moveTo>
                  <a:lnTo>
                    <a:pt x="852171" y="0"/>
                  </a:lnTo>
                  <a:lnTo>
                    <a:pt x="865506" y="0"/>
                  </a:lnTo>
                  <a:lnTo>
                    <a:pt x="878206" y="636"/>
                  </a:lnTo>
                  <a:lnTo>
                    <a:pt x="890906" y="1271"/>
                  </a:lnTo>
                  <a:lnTo>
                    <a:pt x="903288" y="2542"/>
                  </a:lnTo>
                  <a:lnTo>
                    <a:pt x="915988" y="3813"/>
                  </a:lnTo>
                  <a:lnTo>
                    <a:pt x="928371" y="5719"/>
                  </a:lnTo>
                  <a:lnTo>
                    <a:pt x="940436" y="7943"/>
                  </a:lnTo>
                  <a:lnTo>
                    <a:pt x="952818" y="10167"/>
                  </a:lnTo>
                  <a:lnTo>
                    <a:pt x="964883" y="12708"/>
                  </a:lnTo>
                  <a:lnTo>
                    <a:pt x="976631" y="15568"/>
                  </a:lnTo>
                  <a:lnTo>
                    <a:pt x="988696" y="19062"/>
                  </a:lnTo>
                  <a:lnTo>
                    <a:pt x="1000443" y="22239"/>
                  </a:lnTo>
                  <a:lnTo>
                    <a:pt x="1011873" y="26052"/>
                  </a:lnTo>
                  <a:lnTo>
                    <a:pt x="1023621" y="30182"/>
                  </a:lnTo>
                  <a:lnTo>
                    <a:pt x="1034733" y="34630"/>
                  </a:lnTo>
                  <a:lnTo>
                    <a:pt x="1046163" y="39395"/>
                  </a:lnTo>
                  <a:lnTo>
                    <a:pt x="1057276" y="44161"/>
                  </a:lnTo>
                  <a:lnTo>
                    <a:pt x="1068388" y="48926"/>
                  </a:lnTo>
                  <a:lnTo>
                    <a:pt x="1079183" y="54645"/>
                  </a:lnTo>
                  <a:lnTo>
                    <a:pt x="1089661" y="60046"/>
                  </a:lnTo>
                  <a:lnTo>
                    <a:pt x="1100456" y="66082"/>
                  </a:lnTo>
                  <a:lnTo>
                    <a:pt x="1110616" y="72119"/>
                  </a:lnTo>
                  <a:lnTo>
                    <a:pt x="1120776" y="78790"/>
                  </a:lnTo>
                  <a:lnTo>
                    <a:pt x="1130936" y="85462"/>
                  </a:lnTo>
                  <a:lnTo>
                    <a:pt x="1140461" y="92134"/>
                  </a:lnTo>
                  <a:lnTo>
                    <a:pt x="1150303" y="99123"/>
                  </a:lnTo>
                  <a:lnTo>
                    <a:pt x="1159828" y="106430"/>
                  </a:lnTo>
                  <a:lnTo>
                    <a:pt x="1169353" y="114055"/>
                  </a:lnTo>
                  <a:lnTo>
                    <a:pt x="1178561" y="121680"/>
                  </a:lnTo>
                  <a:lnTo>
                    <a:pt x="1187133" y="129623"/>
                  </a:lnTo>
                  <a:lnTo>
                    <a:pt x="1196023" y="137883"/>
                  </a:lnTo>
                  <a:lnTo>
                    <a:pt x="1204596" y="146143"/>
                  </a:lnTo>
                  <a:lnTo>
                    <a:pt x="1213168" y="155039"/>
                  </a:lnTo>
                  <a:lnTo>
                    <a:pt x="1221106" y="163299"/>
                  </a:lnTo>
                  <a:lnTo>
                    <a:pt x="1229043" y="172513"/>
                  </a:lnTo>
                  <a:lnTo>
                    <a:pt x="1236981" y="181726"/>
                  </a:lnTo>
                  <a:lnTo>
                    <a:pt x="1244283" y="190939"/>
                  </a:lnTo>
                  <a:lnTo>
                    <a:pt x="1251586" y="200153"/>
                  </a:lnTo>
                  <a:lnTo>
                    <a:pt x="1258888" y="210001"/>
                  </a:lnTo>
                  <a:lnTo>
                    <a:pt x="1265556" y="219850"/>
                  </a:lnTo>
                  <a:lnTo>
                    <a:pt x="1272223" y="230017"/>
                  </a:lnTo>
                  <a:lnTo>
                    <a:pt x="1278256" y="240183"/>
                  </a:lnTo>
                  <a:lnTo>
                    <a:pt x="1284606" y="250667"/>
                  </a:lnTo>
                  <a:lnTo>
                    <a:pt x="1290321" y="261151"/>
                  </a:lnTo>
                  <a:lnTo>
                    <a:pt x="1296353" y="271953"/>
                  </a:lnTo>
                  <a:lnTo>
                    <a:pt x="1301433" y="282755"/>
                  </a:lnTo>
                  <a:lnTo>
                    <a:pt x="1306831" y="293239"/>
                  </a:lnTo>
                  <a:lnTo>
                    <a:pt x="1311593" y="304359"/>
                  </a:lnTo>
                  <a:lnTo>
                    <a:pt x="1316356" y="315796"/>
                  </a:lnTo>
                  <a:lnTo>
                    <a:pt x="1320483" y="327234"/>
                  </a:lnTo>
                  <a:lnTo>
                    <a:pt x="1324293" y="338671"/>
                  </a:lnTo>
                  <a:lnTo>
                    <a:pt x="1328421" y="350426"/>
                  </a:lnTo>
                  <a:lnTo>
                    <a:pt x="1331913" y="362181"/>
                  </a:lnTo>
                  <a:lnTo>
                    <a:pt x="1335088" y="373936"/>
                  </a:lnTo>
                  <a:lnTo>
                    <a:pt x="1337946" y="386009"/>
                  </a:lnTo>
                  <a:lnTo>
                    <a:pt x="1340803" y="398081"/>
                  </a:lnTo>
                  <a:lnTo>
                    <a:pt x="1343026" y="410472"/>
                  </a:lnTo>
                  <a:lnTo>
                    <a:pt x="1344931" y="422862"/>
                  </a:lnTo>
                  <a:lnTo>
                    <a:pt x="1346518" y="435252"/>
                  </a:lnTo>
                  <a:lnTo>
                    <a:pt x="1348106" y="447643"/>
                  </a:lnTo>
                  <a:lnTo>
                    <a:pt x="1349058" y="460033"/>
                  </a:lnTo>
                  <a:lnTo>
                    <a:pt x="1350011" y="472741"/>
                  </a:lnTo>
                  <a:lnTo>
                    <a:pt x="1350646" y="485449"/>
                  </a:lnTo>
                  <a:lnTo>
                    <a:pt x="1350963" y="498475"/>
                  </a:lnTo>
                  <a:lnTo>
                    <a:pt x="1350646" y="513407"/>
                  </a:lnTo>
                  <a:lnTo>
                    <a:pt x="1349693" y="528975"/>
                  </a:lnTo>
                  <a:lnTo>
                    <a:pt x="1348423" y="543907"/>
                  </a:lnTo>
                  <a:lnTo>
                    <a:pt x="1347153" y="558521"/>
                  </a:lnTo>
                  <a:lnTo>
                    <a:pt x="1345248" y="573453"/>
                  </a:lnTo>
                  <a:lnTo>
                    <a:pt x="1342708" y="588067"/>
                  </a:lnTo>
                  <a:lnTo>
                    <a:pt x="1339851" y="602682"/>
                  </a:lnTo>
                  <a:lnTo>
                    <a:pt x="1336358" y="616660"/>
                  </a:lnTo>
                  <a:lnTo>
                    <a:pt x="1332866" y="631275"/>
                  </a:lnTo>
                  <a:lnTo>
                    <a:pt x="1328738" y="645254"/>
                  </a:lnTo>
                  <a:lnTo>
                    <a:pt x="1324293" y="658915"/>
                  </a:lnTo>
                  <a:lnTo>
                    <a:pt x="1319531" y="672576"/>
                  </a:lnTo>
                  <a:lnTo>
                    <a:pt x="1314133" y="685920"/>
                  </a:lnTo>
                  <a:lnTo>
                    <a:pt x="1308418" y="699263"/>
                  </a:lnTo>
                  <a:lnTo>
                    <a:pt x="1302386" y="712607"/>
                  </a:lnTo>
                  <a:lnTo>
                    <a:pt x="1296353" y="725315"/>
                  </a:lnTo>
                  <a:lnTo>
                    <a:pt x="1289368" y="738023"/>
                  </a:lnTo>
                  <a:lnTo>
                    <a:pt x="1282383" y="750413"/>
                  </a:lnTo>
                  <a:lnTo>
                    <a:pt x="1275081" y="762486"/>
                  </a:lnTo>
                  <a:lnTo>
                    <a:pt x="1267143" y="774559"/>
                  </a:lnTo>
                  <a:lnTo>
                    <a:pt x="1259206" y="786313"/>
                  </a:lnTo>
                  <a:lnTo>
                    <a:pt x="1250633" y="797751"/>
                  </a:lnTo>
                  <a:lnTo>
                    <a:pt x="1242061" y="809188"/>
                  </a:lnTo>
                  <a:lnTo>
                    <a:pt x="1232853" y="819990"/>
                  </a:lnTo>
                  <a:lnTo>
                    <a:pt x="1223963" y="830792"/>
                  </a:lnTo>
                  <a:lnTo>
                    <a:pt x="1214121" y="841276"/>
                  </a:lnTo>
                  <a:lnTo>
                    <a:pt x="1204278" y="851442"/>
                  </a:lnTo>
                  <a:lnTo>
                    <a:pt x="1193801" y="860974"/>
                  </a:lnTo>
                  <a:lnTo>
                    <a:pt x="1183323" y="870822"/>
                  </a:lnTo>
                  <a:lnTo>
                    <a:pt x="1172528" y="880036"/>
                  </a:lnTo>
                  <a:lnTo>
                    <a:pt x="1161733" y="889249"/>
                  </a:lnTo>
                  <a:lnTo>
                    <a:pt x="1150303" y="897827"/>
                  </a:lnTo>
                  <a:lnTo>
                    <a:pt x="1134746" y="909264"/>
                  </a:lnTo>
                  <a:lnTo>
                    <a:pt x="1118236" y="920066"/>
                  </a:lnTo>
                  <a:lnTo>
                    <a:pt x="1101408" y="929915"/>
                  </a:lnTo>
                  <a:lnTo>
                    <a:pt x="1084581" y="939446"/>
                  </a:lnTo>
                  <a:lnTo>
                    <a:pt x="1066801" y="948342"/>
                  </a:lnTo>
                  <a:lnTo>
                    <a:pt x="1048703" y="956602"/>
                  </a:lnTo>
                  <a:lnTo>
                    <a:pt x="1040131" y="960414"/>
                  </a:lnTo>
                  <a:lnTo>
                    <a:pt x="1030606" y="963909"/>
                  </a:lnTo>
                  <a:lnTo>
                    <a:pt x="1021398" y="967722"/>
                  </a:lnTo>
                  <a:lnTo>
                    <a:pt x="1011873" y="970899"/>
                  </a:lnTo>
                  <a:lnTo>
                    <a:pt x="1002348" y="973758"/>
                  </a:lnTo>
                  <a:lnTo>
                    <a:pt x="993141" y="976617"/>
                  </a:lnTo>
                  <a:lnTo>
                    <a:pt x="983616" y="979794"/>
                  </a:lnTo>
                  <a:lnTo>
                    <a:pt x="973773" y="982018"/>
                  </a:lnTo>
                  <a:lnTo>
                    <a:pt x="963931" y="984560"/>
                  </a:lnTo>
                  <a:lnTo>
                    <a:pt x="954088" y="986466"/>
                  </a:lnTo>
                  <a:lnTo>
                    <a:pt x="944246" y="988372"/>
                  </a:lnTo>
                  <a:lnTo>
                    <a:pt x="934403" y="990596"/>
                  </a:lnTo>
                  <a:lnTo>
                    <a:pt x="924561" y="991867"/>
                  </a:lnTo>
                  <a:lnTo>
                    <a:pt x="914401" y="993455"/>
                  </a:lnTo>
                  <a:lnTo>
                    <a:pt x="904241" y="994409"/>
                  </a:lnTo>
                  <a:lnTo>
                    <a:pt x="893763" y="995362"/>
                  </a:lnTo>
                  <a:lnTo>
                    <a:pt x="883603" y="995997"/>
                  </a:lnTo>
                  <a:lnTo>
                    <a:pt x="873126" y="996632"/>
                  </a:lnTo>
                  <a:lnTo>
                    <a:pt x="862648" y="996950"/>
                  </a:lnTo>
                  <a:lnTo>
                    <a:pt x="852171" y="996950"/>
                  </a:lnTo>
                  <a:lnTo>
                    <a:pt x="840423" y="996950"/>
                  </a:lnTo>
                  <a:lnTo>
                    <a:pt x="828358" y="996315"/>
                  </a:lnTo>
                  <a:lnTo>
                    <a:pt x="816293" y="995679"/>
                  </a:lnTo>
                  <a:lnTo>
                    <a:pt x="804546" y="994726"/>
                  </a:lnTo>
                  <a:lnTo>
                    <a:pt x="792798" y="993455"/>
                  </a:lnTo>
                  <a:lnTo>
                    <a:pt x="781368" y="992185"/>
                  </a:lnTo>
                  <a:lnTo>
                    <a:pt x="769621" y="990278"/>
                  </a:lnTo>
                  <a:lnTo>
                    <a:pt x="758191" y="988054"/>
                  </a:lnTo>
                  <a:lnTo>
                    <a:pt x="746761" y="985831"/>
                  </a:lnTo>
                  <a:lnTo>
                    <a:pt x="735331" y="983289"/>
                  </a:lnTo>
                  <a:lnTo>
                    <a:pt x="724218" y="980430"/>
                  </a:lnTo>
                  <a:lnTo>
                    <a:pt x="713106" y="977253"/>
                  </a:lnTo>
                  <a:lnTo>
                    <a:pt x="702311" y="973758"/>
                  </a:lnTo>
                  <a:lnTo>
                    <a:pt x="691198" y="970263"/>
                  </a:lnTo>
                  <a:lnTo>
                    <a:pt x="680721" y="966768"/>
                  </a:lnTo>
                  <a:lnTo>
                    <a:pt x="670243" y="962321"/>
                  </a:lnTo>
                  <a:lnTo>
                    <a:pt x="659448" y="958190"/>
                  </a:lnTo>
                  <a:lnTo>
                    <a:pt x="648971" y="953425"/>
                  </a:lnTo>
                  <a:lnTo>
                    <a:pt x="638811" y="948659"/>
                  </a:lnTo>
                  <a:lnTo>
                    <a:pt x="628651" y="943894"/>
                  </a:lnTo>
                  <a:lnTo>
                    <a:pt x="618491" y="938493"/>
                  </a:lnTo>
                  <a:lnTo>
                    <a:pt x="608648" y="933410"/>
                  </a:lnTo>
                  <a:lnTo>
                    <a:pt x="599123" y="927373"/>
                  </a:lnTo>
                  <a:lnTo>
                    <a:pt x="589281" y="921655"/>
                  </a:lnTo>
                  <a:lnTo>
                    <a:pt x="579756" y="915618"/>
                  </a:lnTo>
                  <a:lnTo>
                    <a:pt x="570548" y="909264"/>
                  </a:lnTo>
                  <a:lnTo>
                    <a:pt x="561023" y="902910"/>
                  </a:lnTo>
                  <a:lnTo>
                    <a:pt x="552133" y="895921"/>
                  </a:lnTo>
                  <a:lnTo>
                    <a:pt x="543561" y="889249"/>
                  </a:lnTo>
                  <a:lnTo>
                    <a:pt x="534671" y="881942"/>
                  </a:lnTo>
                  <a:lnTo>
                    <a:pt x="526098" y="874952"/>
                  </a:lnTo>
                  <a:lnTo>
                    <a:pt x="517526" y="867328"/>
                  </a:lnTo>
                  <a:lnTo>
                    <a:pt x="508318" y="858750"/>
                  </a:lnTo>
                  <a:lnTo>
                    <a:pt x="499428" y="849854"/>
                  </a:lnTo>
                  <a:lnTo>
                    <a:pt x="490538" y="840958"/>
                  </a:lnTo>
                  <a:lnTo>
                    <a:pt x="481648" y="831427"/>
                  </a:lnTo>
                  <a:lnTo>
                    <a:pt x="473711" y="821896"/>
                  </a:lnTo>
                  <a:lnTo>
                    <a:pt x="465456" y="812047"/>
                  </a:lnTo>
                  <a:lnTo>
                    <a:pt x="457518" y="801881"/>
                  </a:lnTo>
                  <a:lnTo>
                    <a:pt x="449898" y="791714"/>
                  </a:lnTo>
                  <a:lnTo>
                    <a:pt x="442596" y="781548"/>
                  </a:lnTo>
                  <a:lnTo>
                    <a:pt x="435293" y="770746"/>
                  </a:lnTo>
                  <a:lnTo>
                    <a:pt x="428626" y="759944"/>
                  </a:lnTo>
                  <a:lnTo>
                    <a:pt x="421958" y="749142"/>
                  </a:lnTo>
                  <a:lnTo>
                    <a:pt x="415608" y="738023"/>
                  </a:lnTo>
                  <a:lnTo>
                    <a:pt x="409576" y="726585"/>
                  </a:lnTo>
                  <a:lnTo>
                    <a:pt x="403861" y="715148"/>
                  </a:lnTo>
                  <a:lnTo>
                    <a:pt x="398463" y="703393"/>
                  </a:lnTo>
                  <a:lnTo>
                    <a:pt x="393383" y="691638"/>
                  </a:lnTo>
                  <a:lnTo>
                    <a:pt x="388303" y="679566"/>
                  </a:lnTo>
                  <a:lnTo>
                    <a:pt x="383858" y="667493"/>
                  </a:lnTo>
                  <a:lnTo>
                    <a:pt x="379731" y="655420"/>
                  </a:lnTo>
                  <a:lnTo>
                    <a:pt x="375603" y="643030"/>
                  </a:lnTo>
                  <a:lnTo>
                    <a:pt x="372111" y="630322"/>
                  </a:lnTo>
                  <a:lnTo>
                    <a:pt x="368936" y="617614"/>
                  </a:lnTo>
                  <a:lnTo>
                    <a:pt x="365443" y="604588"/>
                  </a:lnTo>
                  <a:lnTo>
                    <a:pt x="362903" y="591880"/>
                  </a:lnTo>
                  <a:lnTo>
                    <a:pt x="360681" y="578854"/>
                  </a:lnTo>
                  <a:lnTo>
                    <a:pt x="358776" y="565828"/>
                  </a:lnTo>
                  <a:lnTo>
                    <a:pt x="357188" y="552485"/>
                  </a:lnTo>
                  <a:lnTo>
                    <a:pt x="355601" y="539141"/>
                  </a:lnTo>
                  <a:lnTo>
                    <a:pt x="354648" y="525480"/>
                  </a:lnTo>
                  <a:lnTo>
                    <a:pt x="354331" y="511819"/>
                  </a:lnTo>
                  <a:lnTo>
                    <a:pt x="354013" y="498475"/>
                  </a:lnTo>
                  <a:lnTo>
                    <a:pt x="354331" y="485449"/>
                  </a:lnTo>
                  <a:lnTo>
                    <a:pt x="354648" y="472741"/>
                  </a:lnTo>
                  <a:lnTo>
                    <a:pt x="355601" y="460033"/>
                  </a:lnTo>
                  <a:lnTo>
                    <a:pt x="356871" y="447643"/>
                  </a:lnTo>
                  <a:lnTo>
                    <a:pt x="358141" y="434935"/>
                  </a:lnTo>
                  <a:lnTo>
                    <a:pt x="360046" y="422544"/>
                  </a:lnTo>
                  <a:lnTo>
                    <a:pt x="361951" y="410472"/>
                  </a:lnTo>
                  <a:lnTo>
                    <a:pt x="364173" y="397763"/>
                  </a:lnTo>
                  <a:lnTo>
                    <a:pt x="366713" y="385691"/>
                  </a:lnTo>
                  <a:lnTo>
                    <a:pt x="369888" y="373936"/>
                  </a:lnTo>
                  <a:lnTo>
                    <a:pt x="373063" y="361863"/>
                  </a:lnTo>
                  <a:lnTo>
                    <a:pt x="376556" y="350108"/>
                  </a:lnTo>
                  <a:lnTo>
                    <a:pt x="380683" y="338671"/>
                  </a:lnTo>
                  <a:lnTo>
                    <a:pt x="384493" y="326916"/>
                  </a:lnTo>
                  <a:lnTo>
                    <a:pt x="388621" y="315796"/>
                  </a:lnTo>
                  <a:lnTo>
                    <a:pt x="393383" y="304359"/>
                  </a:lnTo>
                  <a:lnTo>
                    <a:pt x="398146" y="293239"/>
                  </a:lnTo>
                  <a:lnTo>
                    <a:pt x="403543" y="282755"/>
                  </a:lnTo>
                  <a:lnTo>
                    <a:pt x="408623" y="271636"/>
                  </a:lnTo>
                  <a:lnTo>
                    <a:pt x="414656" y="261151"/>
                  </a:lnTo>
                  <a:lnTo>
                    <a:pt x="420371" y="250667"/>
                  </a:lnTo>
                  <a:lnTo>
                    <a:pt x="426721" y="240183"/>
                  </a:lnTo>
                  <a:lnTo>
                    <a:pt x="432753" y="230017"/>
                  </a:lnTo>
                  <a:lnTo>
                    <a:pt x="439421" y="219850"/>
                  </a:lnTo>
                  <a:lnTo>
                    <a:pt x="446088" y="210001"/>
                  </a:lnTo>
                  <a:lnTo>
                    <a:pt x="453391" y="200153"/>
                  </a:lnTo>
                  <a:lnTo>
                    <a:pt x="460693" y="190939"/>
                  </a:lnTo>
                  <a:lnTo>
                    <a:pt x="467996" y="181408"/>
                  </a:lnTo>
                  <a:lnTo>
                    <a:pt x="475933" y="172195"/>
                  </a:lnTo>
                  <a:lnTo>
                    <a:pt x="483871" y="163299"/>
                  </a:lnTo>
                  <a:lnTo>
                    <a:pt x="491808" y="154403"/>
                  </a:lnTo>
                  <a:lnTo>
                    <a:pt x="500381" y="146143"/>
                  </a:lnTo>
                  <a:lnTo>
                    <a:pt x="508953" y="137565"/>
                  </a:lnTo>
                  <a:lnTo>
                    <a:pt x="517526" y="129305"/>
                  </a:lnTo>
                  <a:lnTo>
                    <a:pt x="526416" y="121680"/>
                  </a:lnTo>
                  <a:lnTo>
                    <a:pt x="535623" y="113738"/>
                  </a:lnTo>
                  <a:lnTo>
                    <a:pt x="545148" y="106113"/>
                  </a:lnTo>
                  <a:lnTo>
                    <a:pt x="554673" y="99123"/>
                  </a:lnTo>
                  <a:lnTo>
                    <a:pt x="564516" y="92134"/>
                  </a:lnTo>
                  <a:lnTo>
                    <a:pt x="574041" y="85462"/>
                  </a:lnTo>
                  <a:lnTo>
                    <a:pt x="584201" y="78473"/>
                  </a:lnTo>
                  <a:lnTo>
                    <a:pt x="594361" y="72119"/>
                  </a:lnTo>
                  <a:lnTo>
                    <a:pt x="604838" y="66082"/>
                  </a:lnTo>
                  <a:lnTo>
                    <a:pt x="615316" y="60046"/>
                  </a:lnTo>
                  <a:lnTo>
                    <a:pt x="625793" y="54645"/>
                  </a:lnTo>
                  <a:lnTo>
                    <a:pt x="636906" y="48926"/>
                  </a:lnTo>
                  <a:lnTo>
                    <a:pt x="647701" y="44161"/>
                  </a:lnTo>
                  <a:lnTo>
                    <a:pt x="658813" y="39395"/>
                  </a:lnTo>
                  <a:lnTo>
                    <a:pt x="670243" y="34630"/>
                  </a:lnTo>
                  <a:lnTo>
                    <a:pt x="681356" y="30182"/>
                  </a:lnTo>
                  <a:lnTo>
                    <a:pt x="693103" y="26052"/>
                  </a:lnTo>
                  <a:lnTo>
                    <a:pt x="704533" y="22239"/>
                  </a:lnTo>
                  <a:lnTo>
                    <a:pt x="716281" y="19062"/>
                  </a:lnTo>
                  <a:lnTo>
                    <a:pt x="728346" y="15568"/>
                  </a:lnTo>
                  <a:lnTo>
                    <a:pt x="740093" y="12708"/>
                  </a:lnTo>
                  <a:lnTo>
                    <a:pt x="752158" y="10167"/>
                  </a:lnTo>
                  <a:lnTo>
                    <a:pt x="764541" y="7625"/>
                  </a:lnTo>
                  <a:lnTo>
                    <a:pt x="776606" y="5719"/>
                  </a:lnTo>
                  <a:lnTo>
                    <a:pt x="788988" y="3813"/>
                  </a:lnTo>
                  <a:lnTo>
                    <a:pt x="801688" y="2542"/>
                  </a:lnTo>
                  <a:lnTo>
                    <a:pt x="814071" y="1271"/>
                  </a:lnTo>
                  <a:lnTo>
                    <a:pt x="826771" y="636"/>
                  </a:lnTo>
                  <a:lnTo>
                    <a:pt x="839471" y="0"/>
                  </a:lnTo>
                  <a:close/>
                </a:path>
              </a:pathLst>
            </a:custGeom>
            <a:solidFill>
              <a:srgbClr val="F7F7F7"/>
            </a:solidFill>
            <a:ln>
              <a:noFill/>
            </a:ln>
            <a:extLst/>
          </p:spPr>
          <p:txBody>
            <a:bodyPr anchor="ctr">
              <a:scene3d>
                <a:camera prst="orthographicFront"/>
                <a:lightRig rig="threePt" dir="t"/>
              </a:scene3d>
              <a:sp3d>
                <a:contourClr>
                  <a:srgbClr val="FFFFFF"/>
                </a:contourClr>
              </a:sp3d>
            </a:bodyPr>
            <a:lstStyle/>
            <a:p>
              <a:pPr algn="ctr">
                <a:defRPr/>
              </a:pPr>
              <a:endParaRPr lang="zh-CN" altLang="en-US" sz="2400">
                <a:solidFill>
                  <a:srgbClr val="FFFFFF"/>
                </a:solidFill>
              </a:endParaRPr>
            </a:p>
          </p:txBody>
        </p:sp>
      </p:grpSp>
      <p:grpSp>
        <p:nvGrpSpPr>
          <p:cNvPr id="28" name="组合 27"/>
          <p:cNvGrpSpPr/>
          <p:nvPr/>
        </p:nvGrpSpPr>
        <p:grpSpPr>
          <a:xfrm>
            <a:off x="9982800" y="1175270"/>
            <a:ext cx="565200" cy="563259"/>
            <a:chOff x="1519237" y="1651743"/>
            <a:chExt cx="447675" cy="447675"/>
          </a:xfrm>
        </p:grpSpPr>
        <p:sp>
          <p:nvSpPr>
            <p:cNvPr id="29" name="椭圆 28"/>
            <p:cNvSpPr/>
            <p:nvPr/>
          </p:nvSpPr>
          <p:spPr>
            <a:xfrm>
              <a:off x="1519237" y="1651743"/>
              <a:ext cx="447675" cy="447675"/>
            </a:xfrm>
            <a:prstGeom prst="ellipse">
              <a:avLst/>
            </a:prstGeom>
            <a:solidFill>
              <a:schemeClr val="accent1">
                <a:lumMod val="50000"/>
              </a:schemeClr>
            </a:solidFill>
            <a:ln w="19050">
              <a:solidFill>
                <a:srgbClr val="F9F9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0" name="KSO_Shape"/>
            <p:cNvSpPr>
              <a:spLocks/>
            </p:cNvSpPr>
            <p:nvPr/>
          </p:nvSpPr>
          <p:spPr bwMode="auto">
            <a:xfrm>
              <a:off x="1621221" y="1704975"/>
              <a:ext cx="247650" cy="313481"/>
            </a:xfrm>
            <a:custGeom>
              <a:avLst/>
              <a:gdLst>
                <a:gd name="T0" fmla="*/ 508479 w 1679575"/>
                <a:gd name="T1" fmla="*/ 933537 h 2125662"/>
                <a:gd name="T2" fmla="*/ 645344 w 1679575"/>
                <a:gd name="T3" fmla="*/ 1004349 h 2125662"/>
                <a:gd name="T4" fmla="*/ 637947 w 1679575"/>
                <a:gd name="T5" fmla="*/ 1045870 h 2125662"/>
                <a:gd name="T6" fmla="*/ 629410 w 1679575"/>
                <a:gd name="T7" fmla="*/ 1095637 h 2125662"/>
                <a:gd name="T8" fmla="*/ 645913 w 1679575"/>
                <a:gd name="T9" fmla="*/ 1148533 h 2125662"/>
                <a:gd name="T10" fmla="*/ 923628 w 1679575"/>
                <a:gd name="T11" fmla="*/ 1679766 h 2125662"/>
                <a:gd name="T12" fmla="*/ 886068 w 1679575"/>
                <a:gd name="T13" fmla="*/ 1137442 h 2125662"/>
                <a:gd name="T14" fmla="*/ 896597 w 1679575"/>
                <a:gd name="T15" fmla="*/ 1083408 h 2125662"/>
                <a:gd name="T16" fmla="*/ 885214 w 1679575"/>
                <a:gd name="T17" fmla="*/ 1039044 h 2125662"/>
                <a:gd name="T18" fmla="*/ 917083 w 1679575"/>
                <a:gd name="T19" fmla="*/ 999799 h 2125662"/>
                <a:gd name="T20" fmla="*/ 1048543 w 1679575"/>
                <a:gd name="T21" fmla="*/ 927280 h 2125662"/>
                <a:gd name="T22" fmla="*/ 1168905 w 1679575"/>
                <a:gd name="T23" fmla="*/ 933822 h 2125662"/>
                <a:gd name="T24" fmla="*/ 1257397 w 1679575"/>
                <a:gd name="T25" fmla="*/ 1021128 h 2125662"/>
                <a:gd name="T26" fmla="*/ 1333655 w 1679575"/>
                <a:gd name="T27" fmla="*/ 1118957 h 2125662"/>
                <a:gd name="T28" fmla="*/ 1397392 w 1679575"/>
                <a:gd name="T29" fmla="*/ 1227592 h 2125662"/>
                <a:gd name="T30" fmla="*/ 1446903 w 1679575"/>
                <a:gd name="T31" fmla="*/ 1349025 h 2125662"/>
                <a:gd name="T32" fmla="*/ 1482186 w 1679575"/>
                <a:gd name="T33" fmla="*/ 1483540 h 2125662"/>
                <a:gd name="T34" fmla="*/ 1501820 w 1679575"/>
                <a:gd name="T35" fmla="*/ 1632274 h 2125662"/>
                <a:gd name="T36" fmla="*/ 1439790 w 1679575"/>
                <a:gd name="T37" fmla="*/ 1742331 h 2125662"/>
                <a:gd name="T38" fmla="*/ 1242601 w 1679575"/>
                <a:gd name="T39" fmla="*/ 1826794 h 2125662"/>
                <a:gd name="T40" fmla="*/ 1035738 w 1679575"/>
                <a:gd name="T41" fmla="*/ 1881112 h 2125662"/>
                <a:gd name="T42" fmla="*/ 822331 w 1679575"/>
                <a:gd name="T43" fmla="*/ 1904432 h 2125662"/>
                <a:gd name="T44" fmla="*/ 596403 w 1679575"/>
                <a:gd name="T45" fmla="*/ 1894194 h 2125662"/>
                <a:gd name="T46" fmla="*/ 373036 w 1679575"/>
                <a:gd name="T47" fmla="*/ 1847838 h 2125662"/>
                <a:gd name="T48" fmla="*/ 159344 w 1679575"/>
                <a:gd name="T49" fmla="*/ 1766788 h 2125662"/>
                <a:gd name="T50" fmla="*/ 0 w 1679575"/>
                <a:gd name="T51" fmla="*/ 1676354 h 2125662"/>
                <a:gd name="T52" fmla="*/ 15365 w 1679575"/>
                <a:gd name="T53" fmla="*/ 1518519 h 2125662"/>
                <a:gd name="T54" fmla="*/ 47234 w 1679575"/>
                <a:gd name="T55" fmla="*/ 1376611 h 2125662"/>
                <a:gd name="T56" fmla="*/ 94468 w 1679575"/>
                <a:gd name="T57" fmla="*/ 1249206 h 2125662"/>
                <a:gd name="T58" fmla="*/ 155930 w 1679575"/>
                <a:gd name="T59" fmla="*/ 1135735 h 2125662"/>
                <a:gd name="T60" fmla="*/ 230765 w 1679575"/>
                <a:gd name="T61" fmla="*/ 1035348 h 2125662"/>
                <a:gd name="T62" fmla="*/ 317835 w 1679575"/>
                <a:gd name="T63" fmla="*/ 946334 h 2125662"/>
                <a:gd name="T64" fmla="*/ 427669 w 1679575"/>
                <a:gd name="T65" fmla="*/ 860449 h 2125662"/>
                <a:gd name="T66" fmla="*/ 831848 w 1679575"/>
                <a:gd name="T67" fmla="*/ 5125 h 2125662"/>
                <a:gd name="T68" fmla="*/ 927152 w 1679575"/>
                <a:gd name="T69" fmla="*/ 31035 h 2125662"/>
                <a:gd name="T70" fmla="*/ 1013353 w 1679575"/>
                <a:gd name="T71" fmla="*/ 76590 h 2125662"/>
                <a:gd name="T72" fmla="*/ 1087035 w 1679575"/>
                <a:gd name="T73" fmla="*/ 138945 h 2125662"/>
                <a:gd name="T74" fmla="*/ 1145356 w 1679575"/>
                <a:gd name="T75" fmla="*/ 215250 h 2125662"/>
                <a:gd name="T76" fmla="*/ 1186607 w 1679575"/>
                <a:gd name="T77" fmla="*/ 303514 h 2125662"/>
                <a:gd name="T78" fmla="*/ 1207944 w 1679575"/>
                <a:gd name="T79" fmla="*/ 401174 h 2125662"/>
                <a:gd name="T80" fmla="*/ 1205383 w 1679575"/>
                <a:gd name="T81" fmla="*/ 513924 h 2125662"/>
                <a:gd name="T82" fmla="*/ 1172382 w 1679575"/>
                <a:gd name="T83" fmla="*/ 626673 h 2125662"/>
                <a:gd name="T84" fmla="*/ 1112924 w 1679575"/>
                <a:gd name="T85" fmla="*/ 725187 h 2125662"/>
                <a:gd name="T86" fmla="*/ 1030706 w 1679575"/>
                <a:gd name="T87" fmla="*/ 804625 h 2125662"/>
                <a:gd name="T88" fmla="*/ 915204 w 1679575"/>
                <a:gd name="T89" fmla="*/ 867264 h 2125662"/>
                <a:gd name="T90" fmla="*/ 837253 w 1679575"/>
                <a:gd name="T91" fmla="*/ 887764 h 2125662"/>
                <a:gd name="T92" fmla="*/ 753044 w 1679575"/>
                <a:gd name="T93" fmla="*/ 893458 h 2125662"/>
                <a:gd name="T94" fmla="*/ 658879 w 1679575"/>
                <a:gd name="T95" fmla="*/ 881215 h 2125662"/>
                <a:gd name="T96" fmla="*/ 572394 w 1679575"/>
                <a:gd name="T97" fmla="*/ 850180 h 2125662"/>
                <a:gd name="T98" fmla="*/ 494728 w 1679575"/>
                <a:gd name="T99" fmla="*/ 802917 h 2125662"/>
                <a:gd name="T100" fmla="*/ 424459 w 1679575"/>
                <a:gd name="T101" fmla="*/ 736576 h 2125662"/>
                <a:gd name="T102" fmla="*/ 366992 w 1679575"/>
                <a:gd name="T103" fmla="*/ 651159 h 2125662"/>
                <a:gd name="T104" fmla="*/ 330578 w 1679575"/>
                <a:gd name="T105" fmla="*/ 553500 h 2125662"/>
                <a:gd name="T106" fmla="*/ 317206 w 1679575"/>
                <a:gd name="T107" fmla="*/ 446729 h 2125662"/>
                <a:gd name="T108" fmla="*/ 328586 w 1679575"/>
                <a:gd name="T109" fmla="*/ 345653 h 2125662"/>
                <a:gd name="T110" fmla="*/ 361587 w 1679575"/>
                <a:gd name="T111" fmla="*/ 253403 h 2125662"/>
                <a:gd name="T112" fmla="*/ 412795 w 1679575"/>
                <a:gd name="T113" fmla="*/ 171118 h 2125662"/>
                <a:gd name="T114" fmla="*/ 479934 w 1679575"/>
                <a:gd name="T115" fmla="*/ 101931 h 2125662"/>
                <a:gd name="T116" fmla="*/ 560729 w 1679575"/>
                <a:gd name="T117" fmla="*/ 48972 h 2125662"/>
                <a:gd name="T118" fmla="*/ 652620 w 1679575"/>
                <a:gd name="T119" fmla="*/ 13952 h 2125662"/>
                <a:gd name="T120" fmla="*/ 752191 w 1679575"/>
                <a:gd name="T121" fmla="*/ 0 h 212566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1679575" h="2125662">
                  <a:moveTo>
                    <a:pt x="481421" y="957262"/>
                  </a:moveTo>
                  <a:lnTo>
                    <a:pt x="484914" y="961070"/>
                  </a:lnTo>
                  <a:lnTo>
                    <a:pt x="490948" y="968686"/>
                  </a:lnTo>
                  <a:lnTo>
                    <a:pt x="497299" y="975667"/>
                  </a:lnTo>
                  <a:lnTo>
                    <a:pt x="510319" y="990264"/>
                  </a:lnTo>
                  <a:lnTo>
                    <a:pt x="523657" y="1003909"/>
                  </a:lnTo>
                  <a:lnTo>
                    <a:pt x="537947" y="1017237"/>
                  </a:lnTo>
                  <a:lnTo>
                    <a:pt x="552237" y="1029613"/>
                  </a:lnTo>
                  <a:lnTo>
                    <a:pt x="567480" y="1041671"/>
                  </a:lnTo>
                  <a:lnTo>
                    <a:pt x="583040" y="1053095"/>
                  </a:lnTo>
                  <a:lnTo>
                    <a:pt x="598601" y="1063884"/>
                  </a:lnTo>
                  <a:lnTo>
                    <a:pt x="615114" y="1074039"/>
                  </a:lnTo>
                  <a:lnTo>
                    <a:pt x="631627" y="1083558"/>
                  </a:lnTo>
                  <a:lnTo>
                    <a:pt x="649093" y="1092126"/>
                  </a:lnTo>
                  <a:lnTo>
                    <a:pt x="666241" y="1100377"/>
                  </a:lnTo>
                  <a:lnTo>
                    <a:pt x="684025" y="1107993"/>
                  </a:lnTo>
                  <a:lnTo>
                    <a:pt x="701808" y="1114657"/>
                  </a:lnTo>
                  <a:lnTo>
                    <a:pt x="720226" y="1120686"/>
                  </a:lnTo>
                  <a:lnTo>
                    <a:pt x="738645" y="1125763"/>
                  </a:lnTo>
                  <a:lnTo>
                    <a:pt x="734517" y="1130840"/>
                  </a:lnTo>
                  <a:lnTo>
                    <a:pt x="730706" y="1135283"/>
                  </a:lnTo>
                  <a:lnTo>
                    <a:pt x="727213" y="1140043"/>
                  </a:lnTo>
                  <a:lnTo>
                    <a:pt x="723402" y="1145437"/>
                  </a:lnTo>
                  <a:lnTo>
                    <a:pt x="720544" y="1150515"/>
                  </a:lnTo>
                  <a:lnTo>
                    <a:pt x="717368" y="1155909"/>
                  </a:lnTo>
                  <a:lnTo>
                    <a:pt x="714510" y="1161304"/>
                  </a:lnTo>
                  <a:lnTo>
                    <a:pt x="711970" y="1167016"/>
                  </a:lnTo>
                  <a:lnTo>
                    <a:pt x="710064" y="1172410"/>
                  </a:lnTo>
                  <a:lnTo>
                    <a:pt x="708159" y="1178439"/>
                  </a:lnTo>
                  <a:lnTo>
                    <a:pt x="706254" y="1184151"/>
                  </a:lnTo>
                  <a:lnTo>
                    <a:pt x="704983" y="1190498"/>
                  </a:lnTo>
                  <a:lnTo>
                    <a:pt x="704031" y="1196210"/>
                  </a:lnTo>
                  <a:lnTo>
                    <a:pt x="702761" y="1202556"/>
                  </a:lnTo>
                  <a:lnTo>
                    <a:pt x="702443" y="1208903"/>
                  </a:lnTo>
                  <a:lnTo>
                    <a:pt x="702125" y="1215249"/>
                  </a:lnTo>
                  <a:lnTo>
                    <a:pt x="702443" y="1222548"/>
                  </a:lnTo>
                  <a:lnTo>
                    <a:pt x="703078" y="1229529"/>
                  </a:lnTo>
                  <a:lnTo>
                    <a:pt x="704348" y="1236510"/>
                  </a:lnTo>
                  <a:lnTo>
                    <a:pt x="705619" y="1243174"/>
                  </a:lnTo>
                  <a:lnTo>
                    <a:pt x="707206" y="1249838"/>
                  </a:lnTo>
                  <a:lnTo>
                    <a:pt x="709112" y="1256819"/>
                  </a:lnTo>
                  <a:lnTo>
                    <a:pt x="711652" y="1263166"/>
                  </a:lnTo>
                  <a:lnTo>
                    <a:pt x="714193" y="1269512"/>
                  </a:lnTo>
                  <a:lnTo>
                    <a:pt x="717686" y="1275542"/>
                  </a:lnTo>
                  <a:lnTo>
                    <a:pt x="720861" y="1281571"/>
                  </a:lnTo>
                  <a:lnTo>
                    <a:pt x="724355" y="1287283"/>
                  </a:lnTo>
                  <a:lnTo>
                    <a:pt x="728483" y="1292995"/>
                  </a:lnTo>
                  <a:lnTo>
                    <a:pt x="732611" y="1298389"/>
                  </a:lnTo>
                  <a:lnTo>
                    <a:pt x="737057" y="1303784"/>
                  </a:lnTo>
                  <a:lnTo>
                    <a:pt x="742138" y="1308861"/>
                  </a:lnTo>
                  <a:lnTo>
                    <a:pt x="746901" y="1313304"/>
                  </a:lnTo>
                  <a:lnTo>
                    <a:pt x="672275" y="1874339"/>
                  </a:lnTo>
                  <a:lnTo>
                    <a:pt x="854237" y="2050773"/>
                  </a:lnTo>
                  <a:lnTo>
                    <a:pt x="1030800" y="1874339"/>
                  </a:lnTo>
                  <a:lnTo>
                    <a:pt x="956173" y="1313304"/>
                  </a:lnTo>
                  <a:lnTo>
                    <a:pt x="961572" y="1308544"/>
                  </a:lnTo>
                  <a:lnTo>
                    <a:pt x="966018" y="1303466"/>
                  </a:lnTo>
                  <a:lnTo>
                    <a:pt x="970781" y="1298072"/>
                  </a:lnTo>
                  <a:lnTo>
                    <a:pt x="974910" y="1292995"/>
                  </a:lnTo>
                  <a:lnTo>
                    <a:pt x="978720" y="1286965"/>
                  </a:lnTo>
                  <a:lnTo>
                    <a:pt x="982531" y="1281571"/>
                  </a:lnTo>
                  <a:lnTo>
                    <a:pt x="986024" y="1275224"/>
                  </a:lnTo>
                  <a:lnTo>
                    <a:pt x="988882" y="1269195"/>
                  </a:lnTo>
                  <a:lnTo>
                    <a:pt x="991423" y="1262849"/>
                  </a:lnTo>
                  <a:lnTo>
                    <a:pt x="994281" y="1256502"/>
                  </a:lnTo>
                  <a:lnTo>
                    <a:pt x="996186" y="1249838"/>
                  </a:lnTo>
                  <a:lnTo>
                    <a:pt x="997774" y="1243174"/>
                  </a:lnTo>
                  <a:lnTo>
                    <a:pt x="999044" y="1236510"/>
                  </a:lnTo>
                  <a:lnTo>
                    <a:pt x="999997" y="1229212"/>
                  </a:lnTo>
                  <a:lnTo>
                    <a:pt x="1000632" y="1222548"/>
                  </a:lnTo>
                  <a:lnTo>
                    <a:pt x="1000632" y="1215249"/>
                  </a:lnTo>
                  <a:lnTo>
                    <a:pt x="1000632" y="1208903"/>
                  </a:lnTo>
                  <a:lnTo>
                    <a:pt x="1000314" y="1203191"/>
                  </a:lnTo>
                  <a:lnTo>
                    <a:pt x="999679" y="1197479"/>
                  </a:lnTo>
                  <a:lnTo>
                    <a:pt x="998727" y="1191767"/>
                  </a:lnTo>
                  <a:lnTo>
                    <a:pt x="997456" y="1186055"/>
                  </a:lnTo>
                  <a:lnTo>
                    <a:pt x="996186" y="1180661"/>
                  </a:lnTo>
                  <a:lnTo>
                    <a:pt x="994598" y="1175266"/>
                  </a:lnTo>
                  <a:lnTo>
                    <a:pt x="992375" y="1169872"/>
                  </a:lnTo>
                  <a:lnTo>
                    <a:pt x="990152" y="1164794"/>
                  </a:lnTo>
                  <a:lnTo>
                    <a:pt x="987929" y="1159400"/>
                  </a:lnTo>
                  <a:lnTo>
                    <a:pt x="985389" y="1154640"/>
                  </a:lnTo>
                  <a:lnTo>
                    <a:pt x="982849" y="1149563"/>
                  </a:lnTo>
                  <a:lnTo>
                    <a:pt x="979355" y="1144803"/>
                  </a:lnTo>
                  <a:lnTo>
                    <a:pt x="976497" y="1139725"/>
                  </a:lnTo>
                  <a:lnTo>
                    <a:pt x="973004" y="1135283"/>
                  </a:lnTo>
                  <a:lnTo>
                    <a:pt x="969829" y="1130840"/>
                  </a:lnTo>
                  <a:lnTo>
                    <a:pt x="987612" y="1126398"/>
                  </a:lnTo>
                  <a:lnTo>
                    <a:pt x="1005713" y="1121320"/>
                  </a:lnTo>
                  <a:lnTo>
                    <a:pt x="1023496" y="1115609"/>
                  </a:lnTo>
                  <a:lnTo>
                    <a:pt x="1041280" y="1109262"/>
                  </a:lnTo>
                  <a:lnTo>
                    <a:pt x="1058428" y="1101963"/>
                  </a:lnTo>
                  <a:lnTo>
                    <a:pt x="1075576" y="1094665"/>
                  </a:lnTo>
                  <a:lnTo>
                    <a:pt x="1092089" y="1086097"/>
                  </a:lnTo>
                  <a:lnTo>
                    <a:pt x="1108602" y="1076895"/>
                  </a:lnTo>
                  <a:lnTo>
                    <a:pt x="1124480" y="1067375"/>
                  </a:lnTo>
                  <a:lnTo>
                    <a:pt x="1140041" y="1056903"/>
                  </a:lnTo>
                  <a:lnTo>
                    <a:pt x="1155601" y="1046114"/>
                  </a:lnTo>
                  <a:lnTo>
                    <a:pt x="1170209" y="1034690"/>
                  </a:lnTo>
                  <a:lnTo>
                    <a:pt x="1184817" y="1022632"/>
                  </a:lnTo>
                  <a:lnTo>
                    <a:pt x="1198472" y="1009938"/>
                  </a:lnTo>
                  <a:lnTo>
                    <a:pt x="1211809" y="996928"/>
                  </a:lnTo>
                  <a:lnTo>
                    <a:pt x="1225147" y="983283"/>
                  </a:lnTo>
                  <a:lnTo>
                    <a:pt x="1228640" y="979792"/>
                  </a:lnTo>
                  <a:lnTo>
                    <a:pt x="1232451" y="982966"/>
                  </a:lnTo>
                  <a:lnTo>
                    <a:pt x="1257220" y="1002005"/>
                  </a:lnTo>
                  <a:lnTo>
                    <a:pt x="1281037" y="1021680"/>
                  </a:lnTo>
                  <a:lnTo>
                    <a:pt x="1304537" y="1041989"/>
                  </a:lnTo>
                  <a:lnTo>
                    <a:pt x="1316604" y="1052143"/>
                  </a:lnTo>
                  <a:lnTo>
                    <a:pt x="1327719" y="1062615"/>
                  </a:lnTo>
                  <a:lnTo>
                    <a:pt x="1338833" y="1073404"/>
                  </a:lnTo>
                  <a:lnTo>
                    <a:pt x="1349948" y="1084193"/>
                  </a:lnTo>
                  <a:lnTo>
                    <a:pt x="1361062" y="1094982"/>
                  </a:lnTo>
                  <a:lnTo>
                    <a:pt x="1371860" y="1105771"/>
                  </a:lnTo>
                  <a:lnTo>
                    <a:pt x="1382339" y="1116561"/>
                  </a:lnTo>
                  <a:lnTo>
                    <a:pt x="1392818" y="1127984"/>
                  </a:lnTo>
                  <a:lnTo>
                    <a:pt x="1403298" y="1139408"/>
                  </a:lnTo>
                  <a:lnTo>
                    <a:pt x="1413460" y="1150832"/>
                  </a:lnTo>
                  <a:lnTo>
                    <a:pt x="1423304" y="1162573"/>
                  </a:lnTo>
                  <a:lnTo>
                    <a:pt x="1433149" y="1174314"/>
                  </a:lnTo>
                  <a:lnTo>
                    <a:pt x="1442675" y="1186373"/>
                  </a:lnTo>
                  <a:lnTo>
                    <a:pt x="1452202" y="1198748"/>
                  </a:lnTo>
                  <a:lnTo>
                    <a:pt x="1461411" y="1210807"/>
                  </a:lnTo>
                  <a:lnTo>
                    <a:pt x="1470621" y="1223183"/>
                  </a:lnTo>
                  <a:lnTo>
                    <a:pt x="1479830" y="1235876"/>
                  </a:lnTo>
                  <a:lnTo>
                    <a:pt x="1488404" y="1248569"/>
                  </a:lnTo>
                  <a:lnTo>
                    <a:pt x="1496978" y="1261262"/>
                  </a:lnTo>
                  <a:lnTo>
                    <a:pt x="1505552" y="1274272"/>
                  </a:lnTo>
                  <a:lnTo>
                    <a:pt x="1513809" y="1287600"/>
                  </a:lnTo>
                  <a:lnTo>
                    <a:pt x="1521748" y="1300611"/>
                  </a:lnTo>
                  <a:lnTo>
                    <a:pt x="1529687" y="1314573"/>
                  </a:lnTo>
                  <a:lnTo>
                    <a:pt x="1537308" y="1328218"/>
                  </a:lnTo>
                  <a:lnTo>
                    <a:pt x="1544930" y="1341863"/>
                  </a:lnTo>
                  <a:lnTo>
                    <a:pt x="1552234" y="1355826"/>
                  </a:lnTo>
                  <a:lnTo>
                    <a:pt x="1559537" y="1369788"/>
                  </a:lnTo>
                  <a:lnTo>
                    <a:pt x="1566206" y="1384385"/>
                  </a:lnTo>
                  <a:lnTo>
                    <a:pt x="1573193" y="1398982"/>
                  </a:lnTo>
                  <a:lnTo>
                    <a:pt x="1579544" y="1413579"/>
                  </a:lnTo>
                  <a:lnTo>
                    <a:pt x="1586213" y="1428176"/>
                  </a:lnTo>
                  <a:lnTo>
                    <a:pt x="1592246" y="1443725"/>
                  </a:lnTo>
                  <a:lnTo>
                    <a:pt x="1598280" y="1458640"/>
                  </a:lnTo>
                  <a:lnTo>
                    <a:pt x="1603996" y="1473871"/>
                  </a:lnTo>
                  <a:lnTo>
                    <a:pt x="1609712" y="1489738"/>
                  </a:lnTo>
                  <a:lnTo>
                    <a:pt x="1614793" y="1505287"/>
                  </a:lnTo>
                  <a:lnTo>
                    <a:pt x="1620191" y="1521153"/>
                  </a:lnTo>
                  <a:lnTo>
                    <a:pt x="1624955" y="1537337"/>
                  </a:lnTo>
                  <a:lnTo>
                    <a:pt x="1630036" y="1553521"/>
                  </a:lnTo>
                  <a:lnTo>
                    <a:pt x="1634482" y="1570339"/>
                  </a:lnTo>
                  <a:lnTo>
                    <a:pt x="1638610" y="1586840"/>
                  </a:lnTo>
                  <a:lnTo>
                    <a:pt x="1643056" y="1603976"/>
                  </a:lnTo>
                  <a:lnTo>
                    <a:pt x="1646867" y="1620794"/>
                  </a:lnTo>
                  <a:lnTo>
                    <a:pt x="1650677" y="1637930"/>
                  </a:lnTo>
                  <a:lnTo>
                    <a:pt x="1654170" y="1655383"/>
                  </a:lnTo>
                  <a:lnTo>
                    <a:pt x="1657664" y="1673153"/>
                  </a:lnTo>
                  <a:lnTo>
                    <a:pt x="1660522" y="1690923"/>
                  </a:lnTo>
                  <a:lnTo>
                    <a:pt x="1663697" y="1709011"/>
                  </a:lnTo>
                  <a:lnTo>
                    <a:pt x="1666238" y="1727099"/>
                  </a:lnTo>
                  <a:lnTo>
                    <a:pt x="1668461" y="1745821"/>
                  </a:lnTo>
                  <a:lnTo>
                    <a:pt x="1670684" y="1764226"/>
                  </a:lnTo>
                  <a:lnTo>
                    <a:pt x="1672589" y="1783266"/>
                  </a:lnTo>
                  <a:lnTo>
                    <a:pt x="1674177" y="1802305"/>
                  </a:lnTo>
                  <a:lnTo>
                    <a:pt x="1676082" y="1821345"/>
                  </a:lnTo>
                  <a:lnTo>
                    <a:pt x="1677352" y="1841019"/>
                  </a:lnTo>
                  <a:lnTo>
                    <a:pt x="1678305" y="1860694"/>
                  </a:lnTo>
                  <a:lnTo>
                    <a:pt x="1679258" y="1880368"/>
                  </a:lnTo>
                  <a:lnTo>
                    <a:pt x="1679575" y="1900677"/>
                  </a:lnTo>
                  <a:lnTo>
                    <a:pt x="1679575" y="1903850"/>
                  </a:lnTo>
                  <a:lnTo>
                    <a:pt x="1677035" y="1905437"/>
                  </a:lnTo>
                  <a:lnTo>
                    <a:pt x="1653853" y="1918765"/>
                  </a:lnTo>
                  <a:lnTo>
                    <a:pt x="1630353" y="1931775"/>
                  </a:lnTo>
                  <a:lnTo>
                    <a:pt x="1606854" y="1944151"/>
                  </a:lnTo>
                  <a:lnTo>
                    <a:pt x="1583037" y="1956209"/>
                  </a:lnTo>
                  <a:lnTo>
                    <a:pt x="1558902" y="1967950"/>
                  </a:lnTo>
                  <a:lnTo>
                    <a:pt x="1534768" y="1979374"/>
                  </a:lnTo>
                  <a:lnTo>
                    <a:pt x="1510316" y="1990163"/>
                  </a:lnTo>
                  <a:lnTo>
                    <a:pt x="1485864" y="2000635"/>
                  </a:lnTo>
                  <a:lnTo>
                    <a:pt x="1461411" y="2010790"/>
                  </a:lnTo>
                  <a:lnTo>
                    <a:pt x="1436642" y="2020627"/>
                  </a:lnTo>
                  <a:lnTo>
                    <a:pt x="1411872" y="2029512"/>
                  </a:lnTo>
                  <a:lnTo>
                    <a:pt x="1386785" y="2038397"/>
                  </a:lnTo>
                  <a:lnTo>
                    <a:pt x="1361380" y="2046965"/>
                  </a:lnTo>
                  <a:lnTo>
                    <a:pt x="1335975" y="2054581"/>
                  </a:lnTo>
                  <a:lnTo>
                    <a:pt x="1310570" y="2062514"/>
                  </a:lnTo>
                  <a:lnTo>
                    <a:pt x="1285166" y="2069495"/>
                  </a:lnTo>
                  <a:lnTo>
                    <a:pt x="1259443" y="2076159"/>
                  </a:lnTo>
                  <a:lnTo>
                    <a:pt x="1233403" y="2082506"/>
                  </a:lnTo>
                  <a:lnTo>
                    <a:pt x="1207681" y="2088535"/>
                  </a:lnTo>
                  <a:lnTo>
                    <a:pt x="1181959" y="2093929"/>
                  </a:lnTo>
                  <a:lnTo>
                    <a:pt x="1155919" y="2099007"/>
                  </a:lnTo>
                  <a:lnTo>
                    <a:pt x="1129561" y="2103767"/>
                  </a:lnTo>
                  <a:lnTo>
                    <a:pt x="1103204" y="2107892"/>
                  </a:lnTo>
                  <a:lnTo>
                    <a:pt x="1077164" y="2111382"/>
                  </a:lnTo>
                  <a:lnTo>
                    <a:pt x="1050806" y="2114873"/>
                  </a:lnTo>
                  <a:lnTo>
                    <a:pt x="1024131" y="2117729"/>
                  </a:lnTo>
                  <a:lnTo>
                    <a:pt x="997774" y="2119950"/>
                  </a:lnTo>
                  <a:lnTo>
                    <a:pt x="971099" y="2121854"/>
                  </a:lnTo>
                  <a:lnTo>
                    <a:pt x="944424" y="2123441"/>
                  </a:lnTo>
                  <a:lnTo>
                    <a:pt x="917749" y="2125028"/>
                  </a:lnTo>
                  <a:lnTo>
                    <a:pt x="891074" y="2125662"/>
                  </a:lnTo>
                  <a:lnTo>
                    <a:pt x="864399" y="2125662"/>
                  </a:lnTo>
                  <a:lnTo>
                    <a:pt x="835818" y="2125662"/>
                  </a:lnTo>
                  <a:lnTo>
                    <a:pt x="807238" y="2124710"/>
                  </a:lnTo>
                  <a:lnTo>
                    <a:pt x="778657" y="2123124"/>
                  </a:lnTo>
                  <a:lnTo>
                    <a:pt x="750395" y="2121537"/>
                  </a:lnTo>
                  <a:lnTo>
                    <a:pt x="722132" y="2119316"/>
                  </a:lnTo>
                  <a:lnTo>
                    <a:pt x="693869" y="2116777"/>
                  </a:lnTo>
                  <a:lnTo>
                    <a:pt x="665606" y="2113604"/>
                  </a:lnTo>
                  <a:lnTo>
                    <a:pt x="637661" y="2109478"/>
                  </a:lnTo>
                  <a:lnTo>
                    <a:pt x="609398" y="2105353"/>
                  </a:lnTo>
                  <a:lnTo>
                    <a:pt x="581453" y="2100593"/>
                  </a:lnTo>
                  <a:lnTo>
                    <a:pt x="553825" y="2095199"/>
                  </a:lnTo>
                  <a:lnTo>
                    <a:pt x="525880" y="2089487"/>
                  </a:lnTo>
                  <a:lnTo>
                    <a:pt x="498252" y="2083458"/>
                  </a:lnTo>
                  <a:lnTo>
                    <a:pt x="470624" y="2076476"/>
                  </a:lnTo>
                  <a:lnTo>
                    <a:pt x="443314" y="2069495"/>
                  </a:lnTo>
                  <a:lnTo>
                    <a:pt x="416321" y="2061879"/>
                  </a:lnTo>
                  <a:lnTo>
                    <a:pt x="389011" y="2053629"/>
                  </a:lnTo>
                  <a:lnTo>
                    <a:pt x="362019" y="2045378"/>
                  </a:lnTo>
                  <a:lnTo>
                    <a:pt x="335343" y="2036176"/>
                  </a:lnTo>
                  <a:lnTo>
                    <a:pt x="308668" y="2026656"/>
                  </a:lnTo>
                  <a:lnTo>
                    <a:pt x="282311" y="2016502"/>
                  </a:lnTo>
                  <a:lnTo>
                    <a:pt x="255953" y="2006030"/>
                  </a:lnTo>
                  <a:lnTo>
                    <a:pt x="229913" y="1994923"/>
                  </a:lnTo>
                  <a:lnTo>
                    <a:pt x="203556" y="1983499"/>
                  </a:lnTo>
                  <a:lnTo>
                    <a:pt x="177833" y="1971441"/>
                  </a:lnTo>
                  <a:lnTo>
                    <a:pt x="152429" y="1959065"/>
                  </a:lnTo>
                  <a:lnTo>
                    <a:pt x="127024" y="1946372"/>
                  </a:lnTo>
                  <a:lnTo>
                    <a:pt x="101619" y="1933044"/>
                  </a:lnTo>
                  <a:lnTo>
                    <a:pt x="76532" y="1919399"/>
                  </a:lnTo>
                  <a:lnTo>
                    <a:pt x="51762" y="1905437"/>
                  </a:lnTo>
                  <a:lnTo>
                    <a:pt x="27310" y="1890523"/>
                  </a:lnTo>
                  <a:lnTo>
                    <a:pt x="2858" y="1875291"/>
                  </a:lnTo>
                  <a:lnTo>
                    <a:pt x="0" y="1888301"/>
                  </a:lnTo>
                  <a:lnTo>
                    <a:pt x="0" y="1870531"/>
                  </a:lnTo>
                  <a:lnTo>
                    <a:pt x="952" y="1850222"/>
                  </a:lnTo>
                  <a:lnTo>
                    <a:pt x="2223" y="1829913"/>
                  </a:lnTo>
                  <a:lnTo>
                    <a:pt x="3493" y="1809604"/>
                  </a:lnTo>
                  <a:lnTo>
                    <a:pt x="5398" y="1790247"/>
                  </a:lnTo>
                  <a:lnTo>
                    <a:pt x="6986" y="1770573"/>
                  </a:lnTo>
                  <a:lnTo>
                    <a:pt x="9209" y="1750898"/>
                  </a:lnTo>
                  <a:lnTo>
                    <a:pt x="11749" y="1732176"/>
                  </a:lnTo>
                  <a:lnTo>
                    <a:pt x="14290" y="1713136"/>
                  </a:lnTo>
                  <a:lnTo>
                    <a:pt x="17148" y="1694414"/>
                  </a:lnTo>
                  <a:lnTo>
                    <a:pt x="20006" y="1676009"/>
                  </a:lnTo>
                  <a:lnTo>
                    <a:pt x="23499" y="1657604"/>
                  </a:lnTo>
                  <a:lnTo>
                    <a:pt x="26992" y="1639834"/>
                  </a:lnTo>
                  <a:lnTo>
                    <a:pt x="30486" y="1621746"/>
                  </a:lnTo>
                  <a:lnTo>
                    <a:pt x="34931" y="1604293"/>
                  </a:lnTo>
                  <a:lnTo>
                    <a:pt x="38742" y="1586840"/>
                  </a:lnTo>
                  <a:lnTo>
                    <a:pt x="43188" y="1569704"/>
                  </a:lnTo>
                  <a:lnTo>
                    <a:pt x="47951" y="1552569"/>
                  </a:lnTo>
                  <a:lnTo>
                    <a:pt x="52715" y="1536068"/>
                  </a:lnTo>
                  <a:lnTo>
                    <a:pt x="57796" y="1519249"/>
                  </a:lnTo>
                  <a:lnTo>
                    <a:pt x="62877" y="1503066"/>
                  </a:lnTo>
                  <a:lnTo>
                    <a:pt x="68593" y="1486564"/>
                  </a:lnTo>
                  <a:lnTo>
                    <a:pt x="73991" y="1470698"/>
                  </a:lnTo>
                  <a:lnTo>
                    <a:pt x="80025" y="1455149"/>
                  </a:lnTo>
                  <a:lnTo>
                    <a:pt x="86059" y="1439283"/>
                  </a:lnTo>
                  <a:lnTo>
                    <a:pt x="92410" y="1424051"/>
                  </a:lnTo>
                  <a:lnTo>
                    <a:pt x="98761" y="1409137"/>
                  </a:lnTo>
                  <a:lnTo>
                    <a:pt x="105430" y="1393905"/>
                  </a:lnTo>
                  <a:lnTo>
                    <a:pt x="112098" y="1378990"/>
                  </a:lnTo>
                  <a:lnTo>
                    <a:pt x="119402" y="1364393"/>
                  </a:lnTo>
                  <a:lnTo>
                    <a:pt x="126706" y="1350114"/>
                  </a:lnTo>
                  <a:lnTo>
                    <a:pt x="134010" y="1335834"/>
                  </a:lnTo>
                  <a:lnTo>
                    <a:pt x="141632" y="1321871"/>
                  </a:lnTo>
                  <a:lnTo>
                    <a:pt x="149571" y="1307909"/>
                  </a:lnTo>
                  <a:lnTo>
                    <a:pt x="157510" y="1294264"/>
                  </a:lnTo>
                  <a:lnTo>
                    <a:pt x="165766" y="1280936"/>
                  </a:lnTo>
                  <a:lnTo>
                    <a:pt x="174023" y="1267291"/>
                  </a:lnTo>
                  <a:lnTo>
                    <a:pt x="182597" y="1253963"/>
                  </a:lnTo>
                  <a:lnTo>
                    <a:pt x="191171" y="1241270"/>
                  </a:lnTo>
                  <a:lnTo>
                    <a:pt x="200380" y="1228260"/>
                  </a:lnTo>
                  <a:lnTo>
                    <a:pt x="209589" y="1215884"/>
                  </a:lnTo>
                  <a:lnTo>
                    <a:pt x="218799" y="1203191"/>
                  </a:lnTo>
                  <a:lnTo>
                    <a:pt x="228008" y="1191133"/>
                  </a:lnTo>
                  <a:lnTo>
                    <a:pt x="237852" y="1178757"/>
                  </a:lnTo>
                  <a:lnTo>
                    <a:pt x="247697" y="1167016"/>
                  </a:lnTo>
                  <a:lnTo>
                    <a:pt x="257541" y="1155275"/>
                  </a:lnTo>
                  <a:lnTo>
                    <a:pt x="267703" y="1143533"/>
                  </a:lnTo>
                  <a:lnTo>
                    <a:pt x="278182" y="1132110"/>
                  </a:lnTo>
                  <a:lnTo>
                    <a:pt x="288662" y="1120686"/>
                  </a:lnTo>
                  <a:lnTo>
                    <a:pt x="298824" y="1109579"/>
                  </a:lnTo>
                  <a:lnTo>
                    <a:pt x="309938" y="1098473"/>
                  </a:lnTo>
                  <a:lnTo>
                    <a:pt x="320735" y="1087684"/>
                  </a:lnTo>
                  <a:lnTo>
                    <a:pt x="331850" y="1076895"/>
                  </a:lnTo>
                  <a:lnTo>
                    <a:pt x="343282" y="1066423"/>
                  </a:lnTo>
                  <a:lnTo>
                    <a:pt x="354715" y="1055951"/>
                  </a:lnTo>
                  <a:lnTo>
                    <a:pt x="366147" y="1045797"/>
                  </a:lnTo>
                  <a:lnTo>
                    <a:pt x="377897" y="1035642"/>
                  </a:lnTo>
                  <a:lnTo>
                    <a:pt x="389964" y="1025805"/>
                  </a:lnTo>
                  <a:lnTo>
                    <a:pt x="401714" y="1015968"/>
                  </a:lnTo>
                  <a:lnTo>
                    <a:pt x="414099" y="1006448"/>
                  </a:lnTo>
                  <a:lnTo>
                    <a:pt x="426801" y="996928"/>
                  </a:lnTo>
                  <a:lnTo>
                    <a:pt x="439186" y="987408"/>
                  </a:lnTo>
                  <a:lnTo>
                    <a:pt x="451571" y="977888"/>
                  </a:lnTo>
                  <a:lnTo>
                    <a:pt x="477293" y="960118"/>
                  </a:lnTo>
                  <a:lnTo>
                    <a:pt x="481421" y="957262"/>
                  </a:lnTo>
                  <a:close/>
                  <a:moveTo>
                    <a:pt x="839471" y="0"/>
                  </a:moveTo>
                  <a:lnTo>
                    <a:pt x="852171" y="0"/>
                  </a:lnTo>
                  <a:lnTo>
                    <a:pt x="865506" y="0"/>
                  </a:lnTo>
                  <a:lnTo>
                    <a:pt x="878206" y="636"/>
                  </a:lnTo>
                  <a:lnTo>
                    <a:pt x="890906" y="1271"/>
                  </a:lnTo>
                  <a:lnTo>
                    <a:pt x="903288" y="2542"/>
                  </a:lnTo>
                  <a:lnTo>
                    <a:pt x="915988" y="3813"/>
                  </a:lnTo>
                  <a:lnTo>
                    <a:pt x="928371" y="5719"/>
                  </a:lnTo>
                  <a:lnTo>
                    <a:pt x="940436" y="7943"/>
                  </a:lnTo>
                  <a:lnTo>
                    <a:pt x="952818" y="10167"/>
                  </a:lnTo>
                  <a:lnTo>
                    <a:pt x="964883" y="12708"/>
                  </a:lnTo>
                  <a:lnTo>
                    <a:pt x="976631" y="15568"/>
                  </a:lnTo>
                  <a:lnTo>
                    <a:pt x="988696" y="19062"/>
                  </a:lnTo>
                  <a:lnTo>
                    <a:pt x="1000443" y="22239"/>
                  </a:lnTo>
                  <a:lnTo>
                    <a:pt x="1011873" y="26052"/>
                  </a:lnTo>
                  <a:lnTo>
                    <a:pt x="1023621" y="30182"/>
                  </a:lnTo>
                  <a:lnTo>
                    <a:pt x="1034733" y="34630"/>
                  </a:lnTo>
                  <a:lnTo>
                    <a:pt x="1046163" y="39395"/>
                  </a:lnTo>
                  <a:lnTo>
                    <a:pt x="1057276" y="44161"/>
                  </a:lnTo>
                  <a:lnTo>
                    <a:pt x="1068388" y="48926"/>
                  </a:lnTo>
                  <a:lnTo>
                    <a:pt x="1079183" y="54645"/>
                  </a:lnTo>
                  <a:lnTo>
                    <a:pt x="1089661" y="60046"/>
                  </a:lnTo>
                  <a:lnTo>
                    <a:pt x="1100456" y="66082"/>
                  </a:lnTo>
                  <a:lnTo>
                    <a:pt x="1110616" y="72119"/>
                  </a:lnTo>
                  <a:lnTo>
                    <a:pt x="1120776" y="78790"/>
                  </a:lnTo>
                  <a:lnTo>
                    <a:pt x="1130936" y="85462"/>
                  </a:lnTo>
                  <a:lnTo>
                    <a:pt x="1140461" y="92134"/>
                  </a:lnTo>
                  <a:lnTo>
                    <a:pt x="1150303" y="99123"/>
                  </a:lnTo>
                  <a:lnTo>
                    <a:pt x="1159828" y="106430"/>
                  </a:lnTo>
                  <a:lnTo>
                    <a:pt x="1169353" y="114055"/>
                  </a:lnTo>
                  <a:lnTo>
                    <a:pt x="1178561" y="121680"/>
                  </a:lnTo>
                  <a:lnTo>
                    <a:pt x="1187133" y="129623"/>
                  </a:lnTo>
                  <a:lnTo>
                    <a:pt x="1196023" y="137883"/>
                  </a:lnTo>
                  <a:lnTo>
                    <a:pt x="1204596" y="146143"/>
                  </a:lnTo>
                  <a:lnTo>
                    <a:pt x="1213168" y="155039"/>
                  </a:lnTo>
                  <a:lnTo>
                    <a:pt x="1221106" y="163299"/>
                  </a:lnTo>
                  <a:lnTo>
                    <a:pt x="1229043" y="172513"/>
                  </a:lnTo>
                  <a:lnTo>
                    <a:pt x="1236981" y="181726"/>
                  </a:lnTo>
                  <a:lnTo>
                    <a:pt x="1244283" y="190939"/>
                  </a:lnTo>
                  <a:lnTo>
                    <a:pt x="1251586" y="200153"/>
                  </a:lnTo>
                  <a:lnTo>
                    <a:pt x="1258888" y="210001"/>
                  </a:lnTo>
                  <a:lnTo>
                    <a:pt x="1265556" y="219850"/>
                  </a:lnTo>
                  <a:lnTo>
                    <a:pt x="1272223" y="230017"/>
                  </a:lnTo>
                  <a:lnTo>
                    <a:pt x="1278256" y="240183"/>
                  </a:lnTo>
                  <a:lnTo>
                    <a:pt x="1284606" y="250667"/>
                  </a:lnTo>
                  <a:lnTo>
                    <a:pt x="1290321" y="261151"/>
                  </a:lnTo>
                  <a:lnTo>
                    <a:pt x="1296353" y="271953"/>
                  </a:lnTo>
                  <a:lnTo>
                    <a:pt x="1301433" y="282755"/>
                  </a:lnTo>
                  <a:lnTo>
                    <a:pt x="1306831" y="293239"/>
                  </a:lnTo>
                  <a:lnTo>
                    <a:pt x="1311593" y="304359"/>
                  </a:lnTo>
                  <a:lnTo>
                    <a:pt x="1316356" y="315796"/>
                  </a:lnTo>
                  <a:lnTo>
                    <a:pt x="1320483" y="327234"/>
                  </a:lnTo>
                  <a:lnTo>
                    <a:pt x="1324293" y="338671"/>
                  </a:lnTo>
                  <a:lnTo>
                    <a:pt x="1328421" y="350426"/>
                  </a:lnTo>
                  <a:lnTo>
                    <a:pt x="1331913" y="362181"/>
                  </a:lnTo>
                  <a:lnTo>
                    <a:pt x="1335088" y="373936"/>
                  </a:lnTo>
                  <a:lnTo>
                    <a:pt x="1337946" y="386009"/>
                  </a:lnTo>
                  <a:lnTo>
                    <a:pt x="1340803" y="398081"/>
                  </a:lnTo>
                  <a:lnTo>
                    <a:pt x="1343026" y="410472"/>
                  </a:lnTo>
                  <a:lnTo>
                    <a:pt x="1344931" y="422862"/>
                  </a:lnTo>
                  <a:lnTo>
                    <a:pt x="1346518" y="435252"/>
                  </a:lnTo>
                  <a:lnTo>
                    <a:pt x="1348106" y="447643"/>
                  </a:lnTo>
                  <a:lnTo>
                    <a:pt x="1349058" y="460033"/>
                  </a:lnTo>
                  <a:lnTo>
                    <a:pt x="1350011" y="472741"/>
                  </a:lnTo>
                  <a:lnTo>
                    <a:pt x="1350646" y="485449"/>
                  </a:lnTo>
                  <a:lnTo>
                    <a:pt x="1350963" y="498475"/>
                  </a:lnTo>
                  <a:lnTo>
                    <a:pt x="1350646" y="513407"/>
                  </a:lnTo>
                  <a:lnTo>
                    <a:pt x="1349693" y="528975"/>
                  </a:lnTo>
                  <a:lnTo>
                    <a:pt x="1348423" y="543907"/>
                  </a:lnTo>
                  <a:lnTo>
                    <a:pt x="1347153" y="558521"/>
                  </a:lnTo>
                  <a:lnTo>
                    <a:pt x="1345248" y="573453"/>
                  </a:lnTo>
                  <a:lnTo>
                    <a:pt x="1342708" y="588067"/>
                  </a:lnTo>
                  <a:lnTo>
                    <a:pt x="1339851" y="602682"/>
                  </a:lnTo>
                  <a:lnTo>
                    <a:pt x="1336358" y="616660"/>
                  </a:lnTo>
                  <a:lnTo>
                    <a:pt x="1332866" y="631275"/>
                  </a:lnTo>
                  <a:lnTo>
                    <a:pt x="1328738" y="645254"/>
                  </a:lnTo>
                  <a:lnTo>
                    <a:pt x="1324293" y="658915"/>
                  </a:lnTo>
                  <a:lnTo>
                    <a:pt x="1319531" y="672576"/>
                  </a:lnTo>
                  <a:lnTo>
                    <a:pt x="1314133" y="685920"/>
                  </a:lnTo>
                  <a:lnTo>
                    <a:pt x="1308418" y="699263"/>
                  </a:lnTo>
                  <a:lnTo>
                    <a:pt x="1302386" y="712607"/>
                  </a:lnTo>
                  <a:lnTo>
                    <a:pt x="1296353" y="725315"/>
                  </a:lnTo>
                  <a:lnTo>
                    <a:pt x="1289368" y="738023"/>
                  </a:lnTo>
                  <a:lnTo>
                    <a:pt x="1282383" y="750413"/>
                  </a:lnTo>
                  <a:lnTo>
                    <a:pt x="1275081" y="762486"/>
                  </a:lnTo>
                  <a:lnTo>
                    <a:pt x="1267143" y="774559"/>
                  </a:lnTo>
                  <a:lnTo>
                    <a:pt x="1259206" y="786313"/>
                  </a:lnTo>
                  <a:lnTo>
                    <a:pt x="1250633" y="797751"/>
                  </a:lnTo>
                  <a:lnTo>
                    <a:pt x="1242061" y="809188"/>
                  </a:lnTo>
                  <a:lnTo>
                    <a:pt x="1232853" y="819990"/>
                  </a:lnTo>
                  <a:lnTo>
                    <a:pt x="1223963" y="830792"/>
                  </a:lnTo>
                  <a:lnTo>
                    <a:pt x="1214121" y="841276"/>
                  </a:lnTo>
                  <a:lnTo>
                    <a:pt x="1204278" y="851442"/>
                  </a:lnTo>
                  <a:lnTo>
                    <a:pt x="1193801" y="860974"/>
                  </a:lnTo>
                  <a:lnTo>
                    <a:pt x="1183323" y="870822"/>
                  </a:lnTo>
                  <a:lnTo>
                    <a:pt x="1172528" y="880036"/>
                  </a:lnTo>
                  <a:lnTo>
                    <a:pt x="1161733" y="889249"/>
                  </a:lnTo>
                  <a:lnTo>
                    <a:pt x="1150303" y="897827"/>
                  </a:lnTo>
                  <a:lnTo>
                    <a:pt x="1134746" y="909264"/>
                  </a:lnTo>
                  <a:lnTo>
                    <a:pt x="1118236" y="920066"/>
                  </a:lnTo>
                  <a:lnTo>
                    <a:pt x="1101408" y="929915"/>
                  </a:lnTo>
                  <a:lnTo>
                    <a:pt x="1084581" y="939446"/>
                  </a:lnTo>
                  <a:lnTo>
                    <a:pt x="1066801" y="948342"/>
                  </a:lnTo>
                  <a:lnTo>
                    <a:pt x="1048703" y="956602"/>
                  </a:lnTo>
                  <a:lnTo>
                    <a:pt x="1040131" y="960414"/>
                  </a:lnTo>
                  <a:lnTo>
                    <a:pt x="1030606" y="963909"/>
                  </a:lnTo>
                  <a:lnTo>
                    <a:pt x="1021398" y="967722"/>
                  </a:lnTo>
                  <a:lnTo>
                    <a:pt x="1011873" y="970899"/>
                  </a:lnTo>
                  <a:lnTo>
                    <a:pt x="1002348" y="973758"/>
                  </a:lnTo>
                  <a:lnTo>
                    <a:pt x="993141" y="976617"/>
                  </a:lnTo>
                  <a:lnTo>
                    <a:pt x="983616" y="979794"/>
                  </a:lnTo>
                  <a:lnTo>
                    <a:pt x="973773" y="982018"/>
                  </a:lnTo>
                  <a:lnTo>
                    <a:pt x="963931" y="984560"/>
                  </a:lnTo>
                  <a:lnTo>
                    <a:pt x="954088" y="986466"/>
                  </a:lnTo>
                  <a:lnTo>
                    <a:pt x="944246" y="988372"/>
                  </a:lnTo>
                  <a:lnTo>
                    <a:pt x="934403" y="990596"/>
                  </a:lnTo>
                  <a:lnTo>
                    <a:pt x="924561" y="991867"/>
                  </a:lnTo>
                  <a:lnTo>
                    <a:pt x="914401" y="993455"/>
                  </a:lnTo>
                  <a:lnTo>
                    <a:pt x="904241" y="994409"/>
                  </a:lnTo>
                  <a:lnTo>
                    <a:pt x="893763" y="995362"/>
                  </a:lnTo>
                  <a:lnTo>
                    <a:pt x="883603" y="995997"/>
                  </a:lnTo>
                  <a:lnTo>
                    <a:pt x="873126" y="996632"/>
                  </a:lnTo>
                  <a:lnTo>
                    <a:pt x="862648" y="996950"/>
                  </a:lnTo>
                  <a:lnTo>
                    <a:pt x="852171" y="996950"/>
                  </a:lnTo>
                  <a:lnTo>
                    <a:pt x="840423" y="996950"/>
                  </a:lnTo>
                  <a:lnTo>
                    <a:pt x="828358" y="996315"/>
                  </a:lnTo>
                  <a:lnTo>
                    <a:pt x="816293" y="995679"/>
                  </a:lnTo>
                  <a:lnTo>
                    <a:pt x="804546" y="994726"/>
                  </a:lnTo>
                  <a:lnTo>
                    <a:pt x="792798" y="993455"/>
                  </a:lnTo>
                  <a:lnTo>
                    <a:pt x="781368" y="992185"/>
                  </a:lnTo>
                  <a:lnTo>
                    <a:pt x="769621" y="990278"/>
                  </a:lnTo>
                  <a:lnTo>
                    <a:pt x="758191" y="988054"/>
                  </a:lnTo>
                  <a:lnTo>
                    <a:pt x="746761" y="985831"/>
                  </a:lnTo>
                  <a:lnTo>
                    <a:pt x="735331" y="983289"/>
                  </a:lnTo>
                  <a:lnTo>
                    <a:pt x="724218" y="980430"/>
                  </a:lnTo>
                  <a:lnTo>
                    <a:pt x="713106" y="977253"/>
                  </a:lnTo>
                  <a:lnTo>
                    <a:pt x="702311" y="973758"/>
                  </a:lnTo>
                  <a:lnTo>
                    <a:pt x="691198" y="970263"/>
                  </a:lnTo>
                  <a:lnTo>
                    <a:pt x="680721" y="966768"/>
                  </a:lnTo>
                  <a:lnTo>
                    <a:pt x="670243" y="962321"/>
                  </a:lnTo>
                  <a:lnTo>
                    <a:pt x="659448" y="958190"/>
                  </a:lnTo>
                  <a:lnTo>
                    <a:pt x="648971" y="953425"/>
                  </a:lnTo>
                  <a:lnTo>
                    <a:pt x="638811" y="948659"/>
                  </a:lnTo>
                  <a:lnTo>
                    <a:pt x="628651" y="943894"/>
                  </a:lnTo>
                  <a:lnTo>
                    <a:pt x="618491" y="938493"/>
                  </a:lnTo>
                  <a:lnTo>
                    <a:pt x="608648" y="933410"/>
                  </a:lnTo>
                  <a:lnTo>
                    <a:pt x="599123" y="927373"/>
                  </a:lnTo>
                  <a:lnTo>
                    <a:pt x="589281" y="921655"/>
                  </a:lnTo>
                  <a:lnTo>
                    <a:pt x="579756" y="915618"/>
                  </a:lnTo>
                  <a:lnTo>
                    <a:pt x="570548" y="909264"/>
                  </a:lnTo>
                  <a:lnTo>
                    <a:pt x="561023" y="902910"/>
                  </a:lnTo>
                  <a:lnTo>
                    <a:pt x="552133" y="895921"/>
                  </a:lnTo>
                  <a:lnTo>
                    <a:pt x="543561" y="889249"/>
                  </a:lnTo>
                  <a:lnTo>
                    <a:pt x="534671" y="881942"/>
                  </a:lnTo>
                  <a:lnTo>
                    <a:pt x="526098" y="874952"/>
                  </a:lnTo>
                  <a:lnTo>
                    <a:pt x="517526" y="867328"/>
                  </a:lnTo>
                  <a:lnTo>
                    <a:pt x="508318" y="858750"/>
                  </a:lnTo>
                  <a:lnTo>
                    <a:pt x="499428" y="849854"/>
                  </a:lnTo>
                  <a:lnTo>
                    <a:pt x="490538" y="840958"/>
                  </a:lnTo>
                  <a:lnTo>
                    <a:pt x="481648" y="831427"/>
                  </a:lnTo>
                  <a:lnTo>
                    <a:pt x="473711" y="821896"/>
                  </a:lnTo>
                  <a:lnTo>
                    <a:pt x="465456" y="812047"/>
                  </a:lnTo>
                  <a:lnTo>
                    <a:pt x="457518" y="801881"/>
                  </a:lnTo>
                  <a:lnTo>
                    <a:pt x="449898" y="791714"/>
                  </a:lnTo>
                  <a:lnTo>
                    <a:pt x="442596" y="781548"/>
                  </a:lnTo>
                  <a:lnTo>
                    <a:pt x="435293" y="770746"/>
                  </a:lnTo>
                  <a:lnTo>
                    <a:pt x="428626" y="759944"/>
                  </a:lnTo>
                  <a:lnTo>
                    <a:pt x="421958" y="749142"/>
                  </a:lnTo>
                  <a:lnTo>
                    <a:pt x="415608" y="738023"/>
                  </a:lnTo>
                  <a:lnTo>
                    <a:pt x="409576" y="726585"/>
                  </a:lnTo>
                  <a:lnTo>
                    <a:pt x="403861" y="715148"/>
                  </a:lnTo>
                  <a:lnTo>
                    <a:pt x="398463" y="703393"/>
                  </a:lnTo>
                  <a:lnTo>
                    <a:pt x="393383" y="691638"/>
                  </a:lnTo>
                  <a:lnTo>
                    <a:pt x="388303" y="679566"/>
                  </a:lnTo>
                  <a:lnTo>
                    <a:pt x="383858" y="667493"/>
                  </a:lnTo>
                  <a:lnTo>
                    <a:pt x="379731" y="655420"/>
                  </a:lnTo>
                  <a:lnTo>
                    <a:pt x="375603" y="643030"/>
                  </a:lnTo>
                  <a:lnTo>
                    <a:pt x="372111" y="630322"/>
                  </a:lnTo>
                  <a:lnTo>
                    <a:pt x="368936" y="617614"/>
                  </a:lnTo>
                  <a:lnTo>
                    <a:pt x="365443" y="604588"/>
                  </a:lnTo>
                  <a:lnTo>
                    <a:pt x="362903" y="591880"/>
                  </a:lnTo>
                  <a:lnTo>
                    <a:pt x="360681" y="578854"/>
                  </a:lnTo>
                  <a:lnTo>
                    <a:pt x="358776" y="565828"/>
                  </a:lnTo>
                  <a:lnTo>
                    <a:pt x="357188" y="552485"/>
                  </a:lnTo>
                  <a:lnTo>
                    <a:pt x="355601" y="539141"/>
                  </a:lnTo>
                  <a:lnTo>
                    <a:pt x="354648" y="525480"/>
                  </a:lnTo>
                  <a:lnTo>
                    <a:pt x="354331" y="511819"/>
                  </a:lnTo>
                  <a:lnTo>
                    <a:pt x="354013" y="498475"/>
                  </a:lnTo>
                  <a:lnTo>
                    <a:pt x="354331" y="485449"/>
                  </a:lnTo>
                  <a:lnTo>
                    <a:pt x="354648" y="472741"/>
                  </a:lnTo>
                  <a:lnTo>
                    <a:pt x="355601" y="460033"/>
                  </a:lnTo>
                  <a:lnTo>
                    <a:pt x="356871" y="447643"/>
                  </a:lnTo>
                  <a:lnTo>
                    <a:pt x="358141" y="434935"/>
                  </a:lnTo>
                  <a:lnTo>
                    <a:pt x="360046" y="422544"/>
                  </a:lnTo>
                  <a:lnTo>
                    <a:pt x="361951" y="410472"/>
                  </a:lnTo>
                  <a:lnTo>
                    <a:pt x="364173" y="397763"/>
                  </a:lnTo>
                  <a:lnTo>
                    <a:pt x="366713" y="385691"/>
                  </a:lnTo>
                  <a:lnTo>
                    <a:pt x="369888" y="373936"/>
                  </a:lnTo>
                  <a:lnTo>
                    <a:pt x="373063" y="361863"/>
                  </a:lnTo>
                  <a:lnTo>
                    <a:pt x="376556" y="350108"/>
                  </a:lnTo>
                  <a:lnTo>
                    <a:pt x="380683" y="338671"/>
                  </a:lnTo>
                  <a:lnTo>
                    <a:pt x="384493" y="326916"/>
                  </a:lnTo>
                  <a:lnTo>
                    <a:pt x="388621" y="315796"/>
                  </a:lnTo>
                  <a:lnTo>
                    <a:pt x="393383" y="304359"/>
                  </a:lnTo>
                  <a:lnTo>
                    <a:pt x="398146" y="293239"/>
                  </a:lnTo>
                  <a:lnTo>
                    <a:pt x="403543" y="282755"/>
                  </a:lnTo>
                  <a:lnTo>
                    <a:pt x="408623" y="271636"/>
                  </a:lnTo>
                  <a:lnTo>
                    <a:pt x="414656" y="261151"/>
                  </a:lnTo>
                  <a:lnTo>
                    <a:pt x="420371" y="250667"/>
                  </a:lnTo>
                  <a:lnTo>
                    <a:pt x="426721" y="240183"/>
                  </a:lnTo>
                  <a:lnTo>
                    <a:pt x="432753" y="230017"/>
                  </a:lnTo>
                  <a:lnTo>
                    <a:pt x="439421" y="219850"/>
                  </a:lnTo>
                  <a:lnTo>
                    <a:pt x="446088" y="210001"/>
                  </a:lnTo>
                  <a:lnTo>
                    <a:pt x="453391" y="200153"/>
                  </a:lnTo>
                  <a:lnTo>
                    <a:pt x="460693" y="190939"/>
                  </a:lnTo>
                  <a:lnTo>
                    <a:pt x="467996" y="181408"/>
                  </a:lnTo>
                  <a:lnTo>
                    <a:pt x="475933" y="172195"/>
                  </a:lnTo>
                  <a:lnTo>
                    <a:pt x="483871" y="163299"/>
                  </a:lnTo>
                  <a:lnTo>
                    <a:pt x="491808" y="154403"/>
                  </a:lnTo>
                  <a:lnTo>
                    <a:pt x="500381" y="146143"/>
                  </a:lnTo>
                  <a:lnTo>
                    <a:pt x="508953" y="137565"/>
                  </a:lnTo>
                  <a:lnTo>
                    <a:pt x="517526" y="129305"/>
                  </a:lnTo>
                  <a:lnTo>
                    <a:pt x="526416" y="121680"/>
                  </a:lnTo>
                  <a:lnTo>
                    <a:pt x="535623" y="113738"/>
                  </a:lnTo>
                  <a:lnTo>
                    <a:pt x="545148" y="106113"/>
                  </a:lnTo>
                  <a:lnTo>
                    <a:pt x="554673" y="99123"/>
                  </a:lnTo>
                  <a:lnTo>
                    <a:pt x="564516" y="92134"/>
                  </a:lnTo>
                  <a:lnTo>
                    <a:pt x="574041" y="85462"/>
                  </a:lnTo>
                  <a:lnTo>
                    <a:pt x="584201" y="78473"/>
                  </a:lnTo>
                  <a:lnTo>
                    <a:pt x="594361" y="72119"/>
                  </a:lnTo>
                  <a:lnTo>
                    <a:pt x="604838" y="66082"/>
                  </a:lnTo>
                  <a:lnTo>
                    <a:pt x="615316" y="60046"/>
                  </a:lnTo>
                  <a:lnTo>
                    <a:pt x="625793" y="54645"/>
                  </a:lnTo>
                  <a:lnTo>
                    <a:pt x="636906" y="48926"/>
                  </a:lnTo>
                  <a:lnTo>
                    <a:pt x="647701" y="44161"/>
                  </a:lnTo>
                  <a:lnTo>
                    <a:pt x="658813" y="39395"/>
                  </a:lnTo>
                  <a:lnTo>
                    <a:pt x="670243" y="34630"/>
                  </a:lnTo>
                  <a:lnTo>
                    <a:pt x="681356" y="30182"/>
                  </a:lnTo>
                  <a:lnTo>
                    <a:pt x="693103" y="26052"/>
                  </a:lnTo>
                  <a:lnTo>
                    <a:pt x="704533" y="22239"/>
                  </a:lnTo>
                  <a:lnTo>
                    <a:pt x="716281" y="19062"/>
                  </a:lnTo>
                  <a:lnTo>
                    <a:pt x="728346" y="15568"/>
                  </a:lnTo>
                  <a:lnTo>
                    <a:pt x="740093" y="12708"/>
                  </a:lnTo>
                  <a:lnTo>
                    <a:pt x="752158" y="10167"/>
                  </a:lnTo>
                  <a:lnTo>
                    <a:pt x="764541" y="7625"/>
                  </a:lnTo>
                  <a:lnTo>
                    <a:pt x="776606" y="5719"/>
                  </a:lnTo>
                  <a:lnTo>
                    <a:pt x="788988" y="3813"/>
                  </a:lnTo>
                  <a:lnTo>
                    <a:pt x="801688" y="2542"/>
                  </a:lnTo>
                  <a:lnTo>
                    <a:pt x="814071" y="1271"/>
                  </a:lnTo>
                  <a:lnTo>
                    <a:pt x="826771" y="636"/>
                  </a:lnTo>
                  <a:lnTo>
                    <a:pt x="839471" y="0"/>
                  </a:lnTo>
                  <a:close/>
                </a:path>
              </a:pathLst>
            </a:custGeom>
            <a:solidFill>
              <a:srgbClr val="F7F7F7"/>
            </a:solidFill>
            <a:ln>
              <a:noFill/>
            </a:ln>
            <a:extLst/>
          </p:spPr>
          <p:txBody>
            <a:bodyPr anchor="ctr">
              <a:scene3d>
                <a:camera prst="orthographicFront"/>
                <a:lightRig rig="threePt" dir="t"/>
              </a:scene3d>
              <a:sp3d>
                <a:contourClr>
                  <a:srgbClr val="FFFFFF"/>
                </a:contourClr>
              </a:sp3d>
            </a:bodyPr>
            <a:lstStyle/>
            <a:p>
              <a:pPr algn="ctr">
                <a:defRPr/>
              </a:pPr>
              <a:endParaRPr lang="zh-CN" altLang="en-US" sz="2400">
                <a:solidFill>
                  <a:srgbClr val="FFFFFF"/>
                </a:solidFill>
              </a:endParaRPr>
            </a:p>
          </p:txBody>
        </p:sp>
      </p:grpSp>
      <p:cxnSp>
        <p:nvCxnSpPr>
          <p:cNvPr id="31" name="直接连接符 30"/>
          <p:cNvCxnSpPr>
            <a:stCxn id="17" idx="5"/>
            <a:endCxn id="20" idx="1"/>
          </p:cNvCxnSpPr>
          <p:nvPr/>
        </p:nvCxnSpPr>
        <p:spPr>
          <a:xfrm>
            <a:off x="2459387" y="1955117"/>
            <a:ext cx="1278537" cy="1567128"/>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a:stCxn id="20" idx="5"/>
            <a:endCxn id="23" idx="2"/>
          </p:cNvCxnSpPr>
          <p:nvPr/>
        </p:nvCxnSpPr>
        <p:spPr>
          <a:xfrm flipV="1">
            <a:off x="4137580" y="3888072"/>
            <a:ext cx="2174712" cy="32458"/>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23" idx="7"/>
            <a:endCxn id="26" idx="3"/>
          </p:cNvCxnSpPr>
          <p:nvPr/>
        </p:nvCxnSpPr>
        <p:spPr>
          <a:xfrm flipV="1">
            <a:off x="6794720" y="2134880"/>
            <a:ext cx="1418387" cy="1554049"/>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20" idx="7"/>
            <a:endCxn id="26" idx="2"/>
          </p:cNvCxnSpPr>
          <p:nvPr/>
        </p:nvCxnSpPr>
        <p:spPr>
          <a:xfrm flipV="1">
            <a:off x="4137580" y="1935738"/>
            <a:ext cx="3992755" cy="1586507"/>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17" idx="6"/>
            <a:endCxn id="23" idx="1"/>
          </p:cNvCxnSpPr>
          <p:nvPr/>
        </p:nvCxnSpPr>
        <p:spPr>
          <a:xfrm>
            <a:off x="2542159" y="1755975"/>
            <a:ext cx="3852905" cy="1932954"/>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26" idx="6"/>
            <a:endCxn id="29" idx="2"/>
          </p:cNvCxnSpPr>
          <p:nvPr/>
        </p:nvCxnSpPr>
        <p:spPr>
          <a:xfrm flipV="1">
            <a:off x="8695535" y="1456900"/>
            <a:ext cx="1287265" cy="478838"/>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23" idx="6"/>
            <a:endCxn id="29" idx="3"/>
          </p:cNvCxnSpPr>
          <p:nvPr/>
        </p:nvCxnSpPr>
        <p:spPr>
          <a:xfrm flipV="1">
            <a:off x="6877492" y="1656042"/>
            <a:ext cx="3188080" cy="223203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4" name="KSO_FD"/>
          <p:cNvSpPr>
            <a:spLocks noGrp="1"/>
          </p:cNvSpPr>
          <p:nvPr>
            <p:ph type="dt" sz="half" idx="10"/>
          </p:nvPr>
        </p:nvSpPr>
        <p:spPr/>
        <p:txBody>
          <a:bodyPr/>
          <a:lstStyle/>
          <a:p>
            <a:fld id="{D8C72DFA-A2EB-4034-AACA-B442907C5898}" type="datetimeFigureOut">
              <a:rPr lang="zh-CN" altLang="en-US" smtClean="0"/>
              <a:t>2017/12/14</a:t>
            </a:fld>
            <a:endParaRPr lang="zh-CN" altLang="en-US"/>
          </a:p>
        </p:txBody>
      </p:sp>
      <p:sp>
        <p:nvSpPr>
          <p:cNvPr id="5" name="KSO_FT"/>
          <p:cNvSpPr>
            <a:spLocks noGrp="1"/>
          </p:cNvSpPr>
          <p:nvPr>
            <p:ph type="ftr" sz="quarter" idx="11"/>
          </p:nvPr>
        </p:nvSpPr>
        <p:spPr/>
        <p:txBody>
          <a:bodyPr/>
          <a:lstStyle/>
          <a:p>
            <a:endParaRPr lang="zh-CN" altLang="en-US"/>
          </a:p>
        </p:txBody>
      </p:sp>
      <p:sp>
        <p:nvSpPr>
          <p:cNvPr id="6" name="KSO_FN"/>
          <p:cNvSpPr>
            <a:spLocks noGrp="1"/>
          </p:cNvSpPr>
          <p:nvPr>
            <p:ph type="sldNum" sz="quarter" idx="12"/>
          </p:nvPr>
        </p:nvSpPr>
        <p:spPr/>
        <p:txBody>
          <a:bodyPr/>
          <a:lstStyle/>
          <a:p>
            <a:fld id="{ABD12271-4E04-4506-9AFF-EC7A1B4A1386}" type="slidenum">
              <a:rPr lang="zh-CN" altLang="en-US" smtClean="0"/>
              <a:t>‹#›</a:t>
            </a:fld>
            <a:endParaRPr lang="zh-CN" altLang="en-US"/>
          </a:p>
        </p:txBody>
      </p:sp>
      <p:sp>
        <p:nvSpPr>
          <p:cNvPr id="3" name="KSO_CT2"/>
          <p:cNvSpPr>
            <a:spLocks noGrp="1"/>
          </p:cNvSpPr>
          <p:nvPr>
            <p:ph type="subTitle" idx="1" hasCustomPrompt="1"/>
          </p:nvPr>
        </p:nvSpPr>
        <p:spPr>
          <a:xfrm>
            <a:off x="2169708" y="5636647"/>
            <a:ext cx="8736417" cy="391425"/>
          </a:xfrm>
          <a:noFill/>
        </p:spPr>
        <p:txBody>
          <a:bodyPr anchor="ctr">
            <a:noAutofit/>
          </a:bodyPr>
          <a:lstStyle>
            <a:lvl1pPr marL="0" indent="0" algn="l">
              <a:buNone/>
              <a:defRPr sz="1600" b="0">
                <a:solidFill>
                  <a:schemeClr val="tx1"/>
                </a:solidFill>
                <a:effectLst/>
                <a:latin typeface="+mn-ea"/>
                <a:ea typeface="+mn-ea"/>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smtClean="0"/>
              <a:t>单击此处添加您的副标题</a:t>
            </a:r>
          </a:p>
        </p:txBody>
      </p:sp>
      <p:sp>
        <p:nvSpPr>
          <p:cNvPr id="7" name="KSO_CT1"/>
          <p:cNvSpPr>
            <a:spLocks noGrp="1"/>
          </p:cNvSpPr>
          <p:nvPr>
            <p:ph type="title" hasCustomPrompt="1"/>
          </p:nvPr>
        </p:nvSpPr>
        <p:spPr>
          <a:xfrm>
            <a:off x="2169708" y="4863839"/>
            <a:ext cx="8736417" cy="705950"/>
          </a:xfrm>
        </p:spPr>
        <p:txBody>
          <a:bodyPr anchor="b">
            <a:noAutofit/>
          </a:bodyPr>
          <a:lstStyle>
            <a:lvl1pPr algn="l">
              <a:lnSpc>
                <a:spcPct val="100000"/>
              </a:lnSpc>
              <a:defRPr sz="3400" b="1" kern="1000" baseline="0">
                <a:solidFill>
                  <a:schemeClr val="accent1"/>
                </a:solidFill>
                <a:effectLst/>
                <a:latin typeface="+mj-ea"/>
                <a:ea typeface="+mj-ea"/>
              </a:defRPr>
            </a:lvl1pPr>
          </a:lstStyle>
          <a:p>
            <a:r>
              <a:rPr lang="zh-CN" altLang="en-US" dirty="0" smtClean="0"/>
              <a:t>单击此处添加您的标题文字</a:t>
            </a:r>
            <a:endParaRPr lang="zh-CN" altLang="en-US" dirty="0"/>
          </a:p>
        </p:txBody>
      </p:sp>
      <p:grpSp>
        <p:nvGrpSpPr>
          <p:cNvPr id="9" name="组合 8"/>
          <p:cNvGrpSpPr/>
          <p:nvPr/>
        </p:nvGrpSpPr>
        <p:grpSpPr>
          <a:xfrm>
            <a:off x="1277837" y="5061674"/>
            <a:ext cx="745200" cy="744037"/>
            <a:chOff x="625003" y="5195170"/>
            <a:chExt cx="447675" cy="447675"/>
          </a:xfrm>
        </p:grpSpPr>
        <p:sp>
          <p:nvSpPr>
            <p:cNvPr id="39" name="椭圆 38"/>
            <p:cNvSpPr/>
            <p:nvPr userDrawn="1"/>
          </p:nvSpPr>
          <p:spPr>
            <a:xfrm>
              <a:off x="625003" y="5195170"/>
              <a:ext cx="447675" cy="447675"/>
            </a:xfrm>
            <a:prstGeom prst="ellipse">
              <a:avLst/>
            </a:prstGeom>
            <a:solidFill>
              <a:schemeClr val="accent1">
                <a:lumMod val="50000"/>
              </a:schemeClr>
            </a:solidFill>
            <a:ln w="19050">
              <a:solidFill>
                <a:srgbClr val="F9F9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40" name="KSO_Shape"/>
            <p:cNvSpPr>
              <a:spLocks/>
            </p:cNvSpPr>
            <p:nvPr userDrawn="1"/>
          </p:nvSpPr>
          <p:spPr bwMode="auto">
            <a:xfrm>
              <a:off x="715491" y="5248402"/>
              <a:ext cx="247650" cy="313481"/>
            </a:xfrm>
            <a:custGeom>
              <a:avLst/>
              <a:gdLst>
                <a:gd name="T0" fmla="*/ 508479 w 1679575"/>
                <a:gd name="T1" fmla="*/ 933537 h 2125662"/>
                <a:gd name="T2" fmla="*/ 645344 w 1679575"/>
                <a:gd name="T3" fmla="*/ 1004349 h 2125662"/>
                <a:gd name="T4" fmla="*/ 637947 w 1679575"/>
                <a:gd name="T5" fmla="*/ 1045870 h 2125662"/>
                <a:gd name="T6" fmla="*/ 629410 w 1679575"/>
                <a:gd name="T7" fmla="*/ 1095637 h 2125662"/>
                <a:gd name="T8" fmla="*/ 645913 w 1679575"/>
                <a:gd name="T9" fmla="*/ 1148533 h 2125662"/>
                <a:gd name="T10" fmla="*/ 923628 w 1679575"/>
                <a:gd name="T11" fmla="*/ 1679766 h 2125662"/>
                <a:gd name="T12" fmla="*/ 886068 w 1679575"/>
                <a:gd name="T13" fmla="*/ 1137442 h 2125662"/>
                <a:gd name="T14" fmla="*/ 896597 w 1679575"/>
                <a:gd name="T15" fmla="*/ 1083408 h 2125662"/>
                <a:gd name="T16" fmla="*/ 885214 w 1679575"/>
                <a:gd name="T17" fmla="*/ 1039044 h 2125662"/>
                <a:gd name="T18" fmla="*/ 917083 w 1679575"/>
                <a:gd name="T19" fmla="*/ 999799 h 2125662"/>
                <a:gd name="T20" fmla="*/ 1048543 w 1679575"/>
                <a:gd name="T21" fmla="*/ 927280 h 2125662"/>
                <a:gd name="T22" fmla="*/ 1168905 w 1679575"/>
                <a:gd name="T23" fmla="*/ 933822 h 2125662"/>
                <a:gd name="T24" fmla="*/ 1257397 w 1679575"/>
                <a:gd name="T25" fmla="*/ 1021128 h 2125662"/>
                <a:gd name="T26" fmla="*/ 1333655 w 1679575"/>
                <a:gd name="T27" fmla="*/ 1118957 h 2125662"/>
                <a:gd name="T28" fmla="*/ 1397392 w 1679575"/>
                <a:gd name="T29" fmla="*/ 1227592 h 2125662"/>
                <a:gd name="T30" fmla="*/ 1446903 w 1679575"/>
                <a:gd name="T31" fmla="*/ 1349025 h 2125662"/>
                <a:gd name="T32" fmla="*/ 1482186 w 1679575"/>
                <a:gd name="T33" fmla="*/ 1483540 h 2125662"/>
                <a:gd name="T34" fmla="*/ 1501820 w 1679575"/>
                <a:gd name="T35" fmla="*/ 1632274 h 2125662"/>
                <a:gd name="T36" fmla="*/ 1439790 w 1679575"/>
                <a:gd name="T37" fmla="*/ 1742331 h 2125662"/>
                <a:gd name="T38" fmla="*/ 1242601 w 1679575"/>
                <a:gd name="T39" fmla="*/ 1826794 h 2125662"/>
                <a:gd name="T40" fmla="*/ 1035738 w 1679575"/>
                <a:gd name="T41" fmla="*/ 1881112 h 2125662"/>
                <a:gd name="T42" fmla="*/ 822331 w 1679575"/>
                <a:gd name="T43" fmla="*/ 1904432 h 2125662"/>
                <a:gd name="T44" fmla="*/ 596403 w 1679575"/>
                <a:gd name="T45" fmla="*/ 1894194 h 2125662"/>
                <a:gd name="T46" fmla="*/ 373036 w 1679575"/>
                <a:gd name="T47" fmla="*/ 1847838 h 2125662"/>
                <a:gd name="T48" fmla="*/ 159344 w 1679575"/>
                <a:gd name="T49" fmla="*/ 1766788 h 2125662"/>
                <a:gd name="T50" fmla="*/ 0 w 1679575"/>
                <a:gd name="T51" fmla="*/ 1676354 h 2125662"/>
                <a:gd name="T52" fmla="*/ 15365 w 1679575"/>
                <a:gd name="T53" fmla="*/ 1518519 h 2125662"/>
                <a:gd name="T54" fmla="*/ 47234 w 1679575"/>
                <a:gd name="T55" fmla="*/ 1376611 h 2125662"/>
                <a:gd name="T56" fmla="*/ 94468 w 1679575"/>
                <a:gd name="T57" fmla="*/ 1249206 h 2125662"/>
                <a:gd name="T58" fmla="*/ 155930 w 1679575"/>
                <a:gd name="T59" fmla="*/ 1135735 h 2125662"/>
                <a:gd name="T60" fmla="*/ 230765 w 1679575"/>
                <a:gd name="T61" fmla="*/ 1035348 h 2125662"/>
                <a:gd name="T62" fmla="*/ 317835 w 1679575"/>
                <a:gd name="T63" fmla="*/ 946334 h 2125662"/>
                <a:gd name="T64" fmla="*/ 427669 w 1679575"/>
                <a:gd name="T65" fmla="*/ 860449 h 2125662"/>
                <a:gd name="T66" fmla="*/ 831848 w 1679575"/>
                <a:gd name="T67" fmla="*/ 5125 h 2125662"/>
                <a:gd name="T68" fmla="*/ 927152 w 1679575"/>
                <a:gd name="T69" fmla="*/ 31035 h 2125662"/>
                <a:gd name="T70" fmla="*/ 1013353 w 1679575"/>
                <a:gd name="T71" fmla="*/ 76590 h 2125662"/>
                <a:gd name="T72" fmla="*/ 1087035 w 1679575"/>
                <a:gd name="T73" fmla="*/ 138945 h 2125662"/>
                <a:gd name="T74" fmla="*/ 1145356 w 1679575"/>
                <a:gd name="T75" fmla="*/ 215250 h 2125662"/>
                <a:gd name="T76" fmla="*/ 1186607 w 1679575"/>
                <a:gd name="T77" fmla="*/ 303514 h 2125662"/>
                <a:gd name="T78" fmla="*/ 1207944 w 1679575"/>
                <a:gd name="T79" fmla="*/ 401174 h 2125662"/>
                <a:gd name="T80" fmla="*/ 1205383 w 1679575"/>
                <a:gd name="T81" fmla="*/ 513924 h 2125662"/>
                <a:gd name="T82" fmla="*/ 1172382 w 1679575"/>
                <a:gd name="T83" fmla="*/ 626673 h 2125662"/>
                <a:gd name="T84" fmla="*/ 1112924 w 1679575"/>
                <a:gd name="T85" fmla="*/ 725187 h 2125662"/>
                <a:gd name="T86" fmla="*/ 1030706 w 1679575"/>
                <a:gd name="T87" fmla="*/ 804625 h 2125662"/>
                <a:gd name="T88" fmla="*/ 915204 w 1679575"/>
                <a:gd name="T89" fmla="*/ 867264 h 2125662"/>
                <a:gd name="T90" fmla="*/ 837253 w 1679575"/>
                <a:gd name="T91" fmla="*/ 887764 h 2125662"/>
                <a:gd name="T92" fmla="*/ 753044 w 1679575"/>
                <a:gd name="T93" fmla="*/ 893458 h 2125662"/>
                <a:gd name="T94" fmla="*/ 658879 w 1679575"/>
                <a:gd name="T95" fmla="*/ 881215 h 2125662"/>
                <a:gd name="T96" fmla="*/ 572394 w 1679575"/>
                <a:gd name="T97" fmla="*/ 850180 h 2125662"/>
                <a:gd name="T98" fmla="*/ 494728 w 1679575"/>
                <a:gd name="T99" fmla="*/ 802917 h 2125662"/>
                <a:gd name="T100" fmla="*/ 424459 w 1679575"/>
                <a:gd name="T101" fmla="*/ 736576 h 2125662"/>
                <a:gd name="T102" fmla="*/ 366992 w 1679575"/>
                <a:gd name="T103" fmla="*/ 651159 h 2125662"/>
                <a:gd name="T104" fmla="*/ 330578 w 1679575"/>
                <a:gd name="T105" fmla="*/ 553500 h 2125662"/>
                <a:gd name="T106" fmla="*/ 317206 w 1679575"/>
                <a:gd name="T107" fmla="*/ 446729 h 2125662"/>
                <a:gd name="T108" fmla="*/ 328586 w 1679575"/>
                <a:gd name="T109" fmla="*/ 345653 h 2125662"/>
                <a:gd name="T110" fmla="*/ 361587 w 1679575"/>
                <a:gd name="T111" fmla="*/ 253403 h 2125662"/>
                <a:gd name="T112" fmla="*/ 412795 w 1679575"/>
                <a:gd name="T113" fmla="*/ 171118 h 2125662"/>
                <a:gd name="T114" fmla="*/ 479934 w 1679575"/>
                <a:gd name="T115" fmla="*/ 101931 h 2125662"/>
                <a:gd name="T116" fmla="*/ 560729 w 1679575"/>
                <a:gd name="T117" fmla="*/ 48972 h 2125662"/>
                <a:gd name="T118" fmla="*/ 652620 w 1679575"/>
                <a:gd name="T119" fmla="*/ 13952 h 2125662"/>
                <a:gd name="T120" fmla="*/ 752191 w 1679575"/>
                <a:gd name="T121" fmla="*/ 0 h 212566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1679575" h="2125662">
                  <a:moveTo>
                    <a:pt x="481421" y="957262"/>
                  </a:moveTo>
                  <a:lnTo>
                    <a:pt x="484914" y="961070"/>
                  </a:lnTo>
                  <a:lnTo>
                    <a:pt x="490948" y="968686"/>
                  </a:lnTo>
                  <a:lnTo>
                    <a:pt x="497299" y="975667"/>
                  </a:lnTo>
                  <a:lnTo>
                    <a:pt x="510319" y="990264"/>
                  </a:lnTo>
                  <a:lnTo>
                    <a:pt x="523657" y="1003909"/>
                  </a:lnTo>
                  <a:lnTo>
                    <a:pt x="537947" y="1017237"/>
                  </a:lnTo>
                  <a:lnTo>
                    <a:pt x="552237" y="1029613"/>
                  </a:lnTo>
                  <a:lnTo>
                    <a:pt x="567480" y="1041671"/>
                  </a:lnTo>
                  <a:lnTo>
                    <a:pt x="583040" y="1053095"/>
                  </a:lnTo>
                  <a:lnTo>
                    <a:pt x="598601" y="1063884"/>
                  </a:lnTo>
                  <a:lnTo>
                    <a:pt x="615114" y="1074039"/>
                  </a:lnTo>
                  <a:lnTo>
                    <a:pt x="631627" y="1083558"/>
                  </a:lnTo>
                  <a:lnTo>
                    <a:pt x="649093" y="1092126"/>
                  </a:lnTo>
                  <a:lnTo>
                    <a:pt x="666241" y="1100377"/>
                  </a:lnTo>
                  <a:lnTo>
                    <a:pt x="684025" y="1107993"/>
                  </a:lnTo>
                  <a:lnTo>
                    <a:pt x="701808" y="1114657"/>
                  </a:lnTo>
                  <a:lnTo>
                    <a:pt x="720226" y="1120686"/>
                  </a:lnTo>
                  <a:lnTo>
                    <a:pt x="738645" y="1125763"/>
                  </a:lnTo>
                  <a:lnTo>
                    <a:pt x="734517" y="1130840"/>
                  </a:lnTo>
                  <a:lnTo>
                    <a:pt x="730706" y="1135283"/>
                  </a:lnTo>
                  <a:lnTo>
                    <a:pt x="727213" y="1140043"/>
                  </a:lnTo>
                  <a:lnTo>
                    <a:pt x="723402" y="1145437"/>
                  </a:lnTo>
                  <a:lnTo>
                    <a:pt x="720544" y="1150515"/>
                  </a:lnTo>
                  <a:lnTo>
                    <a:pt x="717368" y="1155909"/>
                  </a:lnTo>
                  <a:lnTo>
                    <a:pt x="714510" y="1161304"/>
                  </a:lnTo>
                  <a:lnTo>
                    <a:pt x="711970" y="1167016"/>
                  </a:lnTo>
                  <a:lnTo>
                    <a:pt x="710064" y="1172410"/>
                  </a:lnTo>
                  <a:lnTo>
                    <a:pt x="708159" y="1178439"/>
                  </a:lnTo>
                  <a:lnTo>
                    <a:pt x="706254" y="1184151"/>
                  </a:lnTo>
                  <a:lnTo>
                    <a:pt x="704983" y="1190498"/>
                  </a:lnTo>
                  <a:lnTo>
                    <a:pt x="704031" y="1196210"/>
                  </a:lnTo>
                  <a:lnTo>
                    <a:pt x="702761" y="1202556"/>
                  </a:lnTo>
                  <a:lnTo>
                    <a:pt x="702443" y="1208903"/>
                  </a:lnTo>
                  <a:lnTo>
                    <a:pt x="702125" y="1215249"/>
                  </a:lnTo>
                  <a:lnTo>
                    <a:pt x="702443" y="1222548"/>
                  </a:lnTo>
                  <a:lnTo>
                    <a:pt x="703078" y="1229529"/>
                  </a:lnTo>
                  <a:lnTo>
                    <a:pt x="704348" y="1236510"/>
                  </a:lnTo>
                  <a:lnTo>
                    <a:pt x="705619" y="1243174"/>
                  </a:lnTo>
                  <a:lnTo>
                    <a:pt x="707206" y="1249838"/>
                  </a:lnTo>
                  <a:lnTo>
                    <a:pt x="709112" y="1256819"/>
                  </a:lnTo>
                  <a:lnTo>
                    <a:pt x="711652" y="1263166"/>
                  </a:lnTo>
                  <a:lnTo>
                    <a:pt x="714193" y="1269512"/>
                  </a:lnTo>
                  <a:lnTo>
                    <a:pt x="717686" y="1275542"/>
                  </a:lnTo>
                  <a:lnTo>
                    <a:pt x="720861" y="1281571"/>
                  </a:lnTo>
                  <a:lnTo>
                    <a:pt x="724355" y="1287283"/>
                  </a:lnTo>
                  <a:lnTo>
                    <a:pt x="728483" y="1292995"/>
                  </a:lnTo>
                  <a:lnTo>
                    <a:pt x="732611" y="1298389"/>
                  </a:lnTo>
                  <a:lnTo>
                    <a:pt x="737057" y="1303784"/>
                  </a:lnTo>
                  <a:lnTo>
                    <a:pt x="742138" y="1308861"/>
                  </a:lnTo>
                  <a:lnTo>
                    <a:pt x="746901" y="1313304"/>
                  </a:lnTo>
                  <a:lnTo>
                    <a:pt x="672275" y="1874339"/>
                  </a:lnTo>
                  <a:lnTo>
                    <a:pt x="854237" y="2050773"/>
                  </a:lnTo>
                  <a:lnTo>
                    <a:pt x="1030800" y="1874339"/>
                  </a:lnTo>
                  <a:lnTo>
                    <a:pt x="956173" y="1313304"/>
                  </a:lnTo>
                  <a:lnTo>
                    <a:pt x="961572" y="1308544"/>
                  </a:lnTo>
                  <a:lnTo>
                    <a:pt x="966018" y="1303466"/>
                  </a:lnTo>
                  <a:lnTo>
                    <a:pt x="970781" y="1298072"/>
                  </a:lnTo>
                  <a:lnTo>
                    <a:pt x="974910" y="1292995"/>
                  </a:lnTo>
                  <a:lnTo>
                    <a:pt x="978720" y="1286965"/>
                  </a:lnTo>
                  <a:lnTo>
                    <a:pt x="982531" y="1281571"/>
                  </a:lnTo>
                  <a:lnTo>
                    <a:pt x="986024" y="1275224"/>
                  </a:lnTo>
                  <a:lnTo>
                    <a:pt x="988882" y="1269195"/>
                  </a:lnTo>
                  <a:lnTo>
                    <a:pt x="991423" y="1262849"/>
                  </a:lnTo>
                  <a:lnTo>
                    <a:pt x="994281" y="1256502"/>
                  </a:lnTo>
                  <a:lnTo>
                    <a:pt x="996186" y="1249838"/>
                  </a:lnTo>
                  <a:lnTo>
                    <a:pt x="997774" y="1243174"/>
                  </a:lnTo>
                  <a:lnTo>
                    <a:pt x="999044" y="1236510"/>
                  </a:lnTo>
                  <a:lnTo>
                    <a:pt x="999997" y="1229212"/>
                  </a:lnTo>
                  <a:lnTo>
                    <a:pt x="1000632" y="1222548"/>
                  </a:lnTo>
                  <a:lnTo>
                    <a:pt x="1000632" y="1215249"/>
                  </a:lnTo>
                  <a:lnTo>
                    <a:pt x="1000632" y="1208903"/>
                  </a:lnTo>
                  <a:lnTo>
                    <a:pt x="1000314" y="1203191"/>
                  </a:lnTo>
                  <a:lnTo>
                    <a:pt x="999679" y="1197479"/>
                  </a:lnTo>
                  <a:lnTo>
                    <a:pt x="998727" y="1191767"/>
                  </a:lnTo>
                  <a:lnTo>
                    <a:pt x="997456" y="1186055"/>
                  </a:lnTo>
                  <a:lnTo>
                    <a:pt x="996186" y="1180661"/>
                  </a:lnTo>
                  <a:lnTo>
                    <a:pt x="994598" y="1175266"/>
                  </a:lnTo>
                  <a:lnTo>
                    <a:pt x="992375" y="1169872"/>
                  </a:lnTo>
                  <a:lnTo>
                    <a:pt x="990152" y="1164794"/>
                  </a:lnTo>
                  <a:lnTo>
                    <a:pt x="987929" y="1159400"/>
                  </a:lnTo>
                  <a:lnTo>
                    <a:pt x="985389" y="1154640"/>
                  </a:lnTo>
                  <a:lnTo>
                    <a:pt x="982849" y="1149563"/>
                  </a:lnTo>
                  <a:lnTo>
                    <a:pt x="979355" y="1144803"/>
                  </a:lnTo>
                  <a:lnTo>
                    <a:pt x="976497" y="1139725"/>
                  </a:lnTo>
                  <a:lnTo>
                    <a:pt x="973004" y="1135283"/>
                  </a:lnTo>
                  <a:lnTo>
                    <a:pt x="969829" y="1130840"/>
                  </a:lnTo>
                  <a:lnTo>
                    <a:pt x="987612" y="1126398"/>
                  </a:lnTo>
                  <a:lnTo>
                    <a:pt x="1005713" y="1121320"/>
                  </a:lnTo>
                  <a:lnTo>
                    <a:pt x="1023496" y="1115609"/>
                  </a:lnTo>
                  <a:lnTo>
                    <a:pt x="1041280" y="1109262"/>
                  </a:lnTo>
                  <a:lnTo>
                    <a:pt x="1058428" y="1101963"/>
                  </a:lnTo>
                  <a:lnTo>
                    <a:pt x="1075576" y="1094665"/>
                  </a:lnTo>
                  <a:lnTo>
                    <a:pt x="1092089" y="1086097"/>
                  </a:lnTo>
                  <a:lnTo>
                    <a:pt x="1108602" y="1076895"/>
                  </a:lnTo>
                  <a:lnTo>
                    <a:pt x="1124480" y="1067375"/>
                  </a:lnTo>
                  <a:lnTo>
                    <a:pt x="1140041" y="1056903"/>
                  </a:lnTo>
                  <a:lnTo>
                    <a:pt x="1155601" y="1046114"/>
                  </a:lnTo>
                  <a:lnTo>
                    <a:pt x="1170209" y="1034690"/>
                  </a:lnTo>
                  <a:lnTo>
                    <a:pt x="1184817" y="1022632"/>
                  </a:lnTo>
                  <a:lnTo>
                    <a:pt x="1198472" y="1009938"/>
                  </a:lnTo>
                  <a:lnTo>
                    <a:pt x="1211809" y="996928"/>
                  </a:lnTo>
                  <a:lnTo>
                    <a:pt x="1225147" y="983283"/>
                  </a:lnTo>
                  <a:lnTo>
                    <a:pt x="1228640" y="979792"/>
                  </a:lnTo>
                  <a:lnTo>
                    <a:pt x="1232451" y="982966"/>
                  </a:lnTo>
                  <a:lnTo>
                    <a:pt x="1257220" y="1002005"/>
                  </a:lnTo>
                  <a:lnTo>
                    <a:pt x="1281037" y="1021680"/>
                  </a:lnTo>
                  <a:lnTo>
                    <a:pt x="1304537" y="1041989"/>
                  </a:lnTo>
                  <a:lnTo>
                    <a:pt x="1316604" y="1052143"/>
                  </a:lnTo>
                  <a:lnTo>
                    <a:pt x="1327719" y="1062615"/>
                  </a:lnTo>
                  <a:lnTo>
                    <a:pt x="1338833" y="1073404"/>
                  </a:lnTo>
                  <a:lnTo>
                    <a:pt x="1349948" y="1084193"/>
                  </a:lnTo>
                  <a:lnTo>
                    <a:pt x="1361062" y="1094982"/>
                  </a:lnTo>
                  <a:lnTo>
                    <a:pt x="1371860" y="1105771"/>
                  </a:lnTo>
                  <a:lnTo>
                    <a:pt x="1382339" y="1116561"/>
                  </a:lnTo>
                  <a:lnTo>
                    <a:pt x="1392818" y="1127984"/>
                  </a:lnTo>
                  <a:lnTo>
                    <a:pt x="1403298" y="1139408"/>
                  </a:lnTo>
                  <a:lnTo>
                    <a:pt x="1413460" y="1150832"/>
                  </a:lnTo>
                  <a:lnTo>
                    <a:pt x="1423304" y="1162573"/>
                  </a:lnTo>
                  <a:lnTo>
                    <a:pt x="1433149" y="1174314"/>
                  </a:lnTo>
                  <a:lnTo>
                    <a:pt x="1442675" y="1186373"/>
                  </a:lnTo>
                  <a:lnTo>
                    <a:pt x="1452202" y="1198748"/>
                  </a:lnTo>
                  <a:lnTo>
                    <a:pt x="1461411" y="1210807"/>
                  </a:lnTo>
                  <a:lnTo>
                    <a:pt x="1470621" y="1223183"/>
                  </a:lnTo>
                  <a:lnTo>
                    <a:pt x="1479830" y="1235876"/>
                  </a:lnTo>
                  <a:lnTo>
                    <a:pt x="1488404" y="1248569"/>
                  </a:lnTo>
                  <a:lnTo>
                    <a:pt x="1496978" y="1261262"/>
                  </a:lnTo>
                  <a:lnTo>
                    <a:pt x="1505552" y="1274272"/>
                  </a:lnTo>
                  <a:lnTo>
                    <a:pt x="1513809" y="1287600"/>
                  </a:lnTo>
                  <a:lnTo>
                    <a:pt x="1521748" y="1300611"/>
                  </a:lnTo>
                  <a:lnTo>
                    <a:pt x="1529687" y="1314573"/>
                  </a:lnTo>
                  <a:lnTo>
                    <a:pt x="1537308" y="1328218"/>
                  </a:lnTo>
                  <a:lnTo>
                    <a:pt x="1544930" y="1341863"/>
                  </a:lnTo>
                  <a:lnTo>
                    <a:pt x="1552234" y="1355826"/>
                  </a:lnTo>
                  <a:lnTo>
                    <a:pt x="1559537" y="1369788"/>
                  </a:lnTo>
                  <a:lnTo>
                    <a:pt x="1566206" y="1384385"/>
                  </a:lnTo>
                  <a:lnTo>
                    <a:pt x="1573193" y="1398982"/>
                  </a:lnTo>
                  <a:lnTo>
                    <a:pt x="1579544" y="1413579"/>
                  </a:lnTo>
                  <a:lnTo>
                    <a:pt x="1586213" y="1428176"/>
                  </a:lnTo>
                  <a:lnTo>
                    <a:pt x="1592246" y="1443725"/>
                  </a:lnTo>
                  <a:lnTo>
                    <a:pt x="1598280" y="1458640"/>
                  </a:lnTo>
                  <a:lnTo>
                    <a:pt x="1603996" y="1473871"/>
                  </a:lnTo>
                  <a:lnTo>
                    <a:pt x="1609712" y="1489738"/>
                  </a:lnTo>
                  <a:lnTo>
                    <a:pt x="1614793" y="1505287"/>
                  </a:lnTo>
                  <a:lnTo>
                    <a:pt x="1620191" y="1521153"/>
                  </a:lnTo>
                  <a:lnTo>
                    <a:pt x="1624955" y="1537337"/>
                  </a:lnTo>
                  <a:lnTo>
                    <a:pt x="1630036" y="1553521"/>
                  </a:lnTo>
                  <a:lnTo>
                    <a:pt x="1634482" y="1570339"/>
                  </a:lnTo>
                  <a:lnTo>
                    <a:pt x="1638610" y="1586840"/>
                  </a:lnTo>
                  <a:lnTo>
                    <a:pt x="1643056" y="1603976"/>
                  </a:lnTo>
                  <a:lnTo>
                    <a:pt x="1646867" y="1620794"/>
                  </a:lnTo>
                  <a:lnTo>
                    <a:pt x="1650677" y="1637930"/>
                  </a:lnTo>
                  <a:lnTo>
                    <a:pt x="1654170" y="1655383"/>
                  </a:lnTo>
                  <a:lnTo>
                    <a:pt x="1657664" y="1673153"/>
                  </a:lnTo>
                  <a:lnTo>
                    <a:pt x="1660522" y="1690923"/>
                  </a:lnTo>
                  <a:lnTo>
                    <a:pt x="1663697" y="1709011"/>
                  </a:lnTo>
                  <a:lnTo>
                    <a:pt x="1666238" y="1727099"/>
                  </a:lnTo>
                  <a:lnTo>
                    <a:pt x="1668461" y="1745821"/>
                  </a:lnTo>
                  <a:lnTo>
                    <a:pt x="1670684" y="1764226"/>
                  </a:lnTo>
                  <a:lnTo>
                    <a:pt x="1672589" y="1783266"/>
                  </a:lnTo>
                  <a:lnTo>
                    <a:pt x="1674177" y="1802305"/>
                  </a:lnTo>
                  <a:lnTo>
                    <a:pt x="1676082" y="1821345"/>
                  </a:lnTo>
                  <a:lnTo>
                    <a:pt x="1677352" y="1841019"/>
                  </a:lnTo>
                  <a:lnTo>
                    <a:pt x="1678305" y="1860694"/>
                  </a:lnTo>
                  <a:lnTo>
                    <a:pt x="1679258" y="1880368"/>
                  </a:lnTo>
                  <a:lnTo>
                    <a:pt x="1679575" y="1900677"/>
                  </a:lnTo>
                  <a:lnTo>
                    <a:pt x="1679575" y="1903850"/>
                  </a:lnTo>
                  <a:lnTo>
                    <a:pt x="1677035" y="1905437"/>
                  </a:lnTo>
                  <a:lnTo>
                    <a:pt x="1653853" y="1918765"/>
                  </a:lnTo>
                  <a:lnTo>
                    <a:pt x="1630353" y="1931775"/>
                  </a:lnTo>
                  <a:lnTo>
                    <a:pt x="1606854" y="1944151"/>
                  </a:lnTo>
                  <a:lnTo>
                    <a:pt x="1583037" y="1956209"/>
                  </a:lnTo>
                  <a:lnTo>
                    <a:pt x="1558902" y="1967950"/>
                  </a:lnTo>
                  <a:lnTo>
                    <a:pt x="1534768" y="1979374"/>
                  </a:lnTo>
                  <a:lnTo>
                    <a:pt x="1510316" y="1990163"/>
                  </a:lnTo>
                  <a:lnTo>
                    <a:pt x="1485864" y="2000635"/>
                  </a:lnTo>
                  <a:lnTo>
                    <a:pt x="1461411" y="2010790"/>
                  </a:lnTo>
                  <a:lnTo>
                    <a:pt x="1436642" y="2020627"/>
                  </a:lnTo>
                  <a:lnTo>
                    <a:pt x="1411872" y="2029512"/>
                  </a:lnTo>
                  <a:lnTo>
                    <a:pt x="1386785" y="2038397"/>
                  </a:lnTo>
                  <a:lnTo>
                    <a:pt x="1361380" y="2046965"/>
                  </a:lnTo>
                  <a:lnTo>
                    <a:pt x="1335975" y="2054581"/>
                  </a:lnTo>
                  <a:lnTo>
                    <a:pt x="1310570" y="2062514"/>
                  </a:lnTo>
                  <a:lnTo>
                    <a:pt x="1285166" y="2069495"/>
                  </a:lnTo>
                  <a:lnTo>
                    <a:pt x="1259443" y="2076159"/>
                  </a:lnTo>
                  <a:lnTo>
                    <a:pt x="1233403" y="2082506"/>
                  </a:lnTo>
                  <a:lnTo>
                    <a:pt x="1207681" y="2088535"/>
                  </a:lnTo>
                  <a:lnTo>
                    <a:pt x="1181959" y="2093929"/>
                  </a:lnTo>
                  <a:lnTo>
                    <a:pt x="1155919" y="2099007"/>
                  </a:lnTo>
                  <a:lnTo>
                    <a:pt x="1129561" y="2103767"/>
                  </a:lnTo>
                  <a:lnTo>
                    <a:pt x="1103204" y="2107892"/>
                  </a:lnTo>
                  <a:lnTo>
                    <a:pt x="1077164" y="2111382"/>
                  </a:lnTo>
                  <a:lnTo>
                    <a:pt x="1050806" y="2114873"/>
                  </a:lnTo>
                  <a:lnTo>
                    <a:pt x="1024131" y="2117729"/>
                  </a:lnTo>
                  <a:lnTo>
                    <a:pt x="997774" y="2119950"/>
                  </a:lnTo>
                  <a:lnTo>
                    <a:pt x="971099" y="2121854"/>
                  </a:lnTo>
                  <a:lnTo>
                    <a:pt x="944424" y="2123441"/>
                  </a:lnTo>
                  <a:lnTo>
                    <a:pt x="917749" y="2125028"/>
                  </a:lnTo>
                  <a:lnTo>
                    <a:pt x="891074" y="2125662"/>
                  </a:lnTo>
                  <a:lnTo>
                    <a:pt x="864399" y="2125662"/>
                  </a:lnTo>
                  <a:lnTo>
                    <a:pt x="835818" y="2125662"/>
                  </a:lnTo>
                  <a:lnTo>
                    <a:pt x="807238" y="2124710"/>
                  </a:lnTo>
                  <a:lnTo>
                    <a:pt x="778657" y="2123124"/>
                  </a:lnTo>
                  <a:lnTo>
                    <a:pt x="750395" y="2121537"/>
                  </a:lnTo>
                  <a:lnTo>
                    <a:pt x="722132" y="2119316"/>
                  </a:lnTo>
                  <a:lnTo>
                    <a:pt x="693869" y="2116777"/>
                  </a:lnTo>
                  <a:lnTo>
                    <a:pt x="665606" y="2113604"/>
                  </a:lnTo>
                  <a:lnTo>
                    <a:pt x="637661" y="2109478"/>
                  </a:lnTo>
                  <a:lnTo>
                    <a:pt x="609398" y="2105353"/>
                  </a:lnTo>
                  <a:lnTo>
                    <a:pt x="581453" y="2100593"/>
                  </a:lnTo>
                  <a:lnTo>
                    <a:pt x="553825" y="2095199"/>
                  </a:lnTo>
                  <a:lnTo>
                    <a:pt x="525880" y="2089487"/>
                  </a:lnTo>
                  <a:lnTo>
                    <a:pt x="498252" y="2083458"/>
                  </a:lnTo>
                  <a:lnTo>
                    <a:pt x="470624" y="2076476"/>
                  </a:lnTo>
                  <a:lnTo>
                    <a:pt x="443314" y="2069495"/>
                  </a:lnTo>
                  <a:lnTo>
                    <a:pt x="416321" y="2061879"/>
                  </a:lnTo>
                  <a:lnTo>
                    <a:pt x="389011" y="2053629"/>
                  </a:lnTo>
                  <a:lnTo>
                    <a:pt x="362019" y="2045378"/>
                  </a:lnTo>
                  <a:lnTo>
                    <a:pt x="335343" y="2036176"/>
                  </a:lnTo>
                  <a:lnTo>
                    <a:pt x="308668" y="2026656"/>
                  </a:lnTo>
                  <a:lnTo>
                    <a:pt x="282311" y="2016502"/>
                  </a:lnTo>
                  <a:lnTo>
                    <a:pt x="255953" y="2006030"/>
                  </a:lnTo>
                  <a:lnTo>
                    <a:pt x="229913" y="1994923"/>
                  </a:lnTo>
                  <a:lnTo>
                    <a:pt x="203556" y="1983499"/>
                  </a:lnTo>
                  <a:lnTo>
                    <a:pt x="177833" y="1971441"/>
                  </a:lnTo>
                  <a:lnTo>
                    <a:pt x="152429" y="1959065"/>
                  </a:lnTo>
                  <a:lnTo>
                    <a:pt x="127024" y="1946372"/>
                  </a:lnTo>
                  <a:lnTo>
                    <a:pt x="101619" y="1933044"/>
                  </a:lnTo>
                  <a:lnTo>
                    <a:pt x="76532" y="1919399"/>
                  </a:lnTo>
                  <a:lnTo>
                    <a:pt x="51762" y="1905437"/>
                  </a:lnTo>
                  <a:lnTo>
                    <a:pt x="27310" y="1890523"/>
                  </a:lnTo>
                  <a:lnTo>
                    <a:pt x="2858" y="1875291"/>
                  </a:lnTo>
                  <a:lnTo>
                    <a:pt x="0" y="1888301"/>
                  </a:lnTo>
                  <a:lnTo>
                    <a:pt x="0" y="1870531"/>
                  </a:lnTo>
                  <a:lnTo>
                    <a:pt x="952" y="1850222"/>
                  </a:lnTo>
                  <a:lnTo>
                    <a:pt x="2223" y="1829913"/>
                  </a:lnTo>
                  <a:lnTo>
                    <a:pt x="3493" y="1809604"/>
                  </a:lnTo>
                  <a:lnTo>
                    <a:pt x="5398" y="1790247"/>
                  </a:lnTo>
                  <a:lnTo>
                    <a:pt x="6986" y="1770573"/>
                  </a:lnTo>
                  <a:lnTo>
                    <a:pt x="9209" y="1750898"/>
                  </a:lnTo>
                  <a:lnTo>
                    <a:pt x="11749" y="1732176"/>
                  </a:lnTo>
                  <a:lnTo>
                    <a:pt x="14290" y="1713136"/>
                  </a:lnTo>
                  <a:lnTo>
                    <a:pt x="17148" y="1694414"/>
                  </a:lnTo>
                  <a:lnTo>
                    <a:pt x="20006" y="1676009"/>
                  </a:lnTo>
                  <a:lnTo>
                    <a:pt x="23499" y="1657604"/>
                  </a:lnTo>
                  <a:lnTo>
                    <a:pt x="26992" y="1639834"/>
                  </a:lnTo>
                  <a:lnTo>
                    <a:pt x="30486" y="1621746"/>
                  </a:lnTo>
                  <a:lnTo>
                    <a:pt x="34931" y="1604293"/>
                  </a:lnTo>
                  <a:lnTo>
                    <a:pt x="38742" y="1586840"/>
                  </a:lnTo>
                  <a:lnTo>
                    <a:pt x="43188" y="1569704"/>
                  </a:lnTo>
                  <a:lnTo>
                    <a:pt x="47951" y="1552569"/>
                  </a:lnTo>
                  <a:lnTo>
                    <a:pt x="52715" y="1536068"/>
                  </a:lnTo>
                  <a:lnTo>
                    <a:pt x="57796" y="1519249"/>
                  </a:lnTo>
                  <a:lnTo>
                    <a:pt x="62877" y="1503066"/>
                  </a:lnTo>
                  <a:lnTo>
                    <a:pt x="68593" y="1486564"/>
                  </a:lnTo>
                  <a:lnTo>
                    <a:pt x="73991" y="1470698"/>
                  </a:lnTo>
                  <a:lnTo>
                    <a:pt x="80025" y="1455149"/>
                  </a:lnTo>
                  <a:lnTo>
                    <a:pt x="86059" y="1439283"/>
                  </a:lnTo>
                  <a:lnTo>
                    <a:pt x="92410" y="1424051"/>
                  </a:lnTo>
                  <a:lnTo>
                    <a:pt x="98761" y="1409137"/>
                  </a:lnTo>
                  <a:lnTo>
                    <a:pt x="105430" y="1393905"/>
                  </a:lnTo>
                  <a:lnTo>
                    <a:pt x="112098" y="1378990"/>
                  </a:lnTo>
                  <a:lnTo>
                    <a:pt x="119402" y="1364393"/>
                  </a:lnTo>
                  <a:lnTo>
                    <a:pt x="126706" y="1350114"/>
                  </a:lnTo>
                  <a:lnTo>
                    <a:pt x="134010" y="1335834"/>
                  </a:lnTo>
                  <a:lnTo>
                    <a:pt x="141632" y="1321871"/>
                  </a:lnTo>
                  <a:lnTo>
                    <a:pt x="149571" y="1307909"/>
                  </a:lnTo>
                  <a:lnTo>
                    <a:pt x="157510" y="1294264"/>
                  </a:lnTo>
                  <a:lnTo>
                    <a:pt x="165766" y="1280936"/>
                  </a:lnTo>
                  <a:lnTo>
                    <a:pt x="174023" y="1267291"/>
                  </a:lnTo>
                  <a:lnTo>
                    <a:pt x="182597" y="1253963"/>
                  </a:lnTo>
                  <a:lnTo>
                    <a:pt x="191171" y="1241270"/>
                  </a:lnTo>
                  <a:lnTo>
                    <a:pt x="200380" y="1228260"/>
                  </a:lnTo>
                  <a:lnTo>
                    <a:pt x="209589" y="1215884"/>
                  </a:lnTo>
                  <a:lnTo>
                    <a:pt x="218799" y="1203191"/>
                  </a:lnTo>
                  <a:lnTo>
                    <a:pt x="228008" y="1191133"/>
                  </a:lnTo>
                  <a:lnTo>
                    <a:pt x="237852" y="1178757"/>
                  </a:lnTo>
                  <a:lnTo>
                    <a:pt x="247697" y="1167016"/>
                  </a:lnTo>
                  <a:lnTo>
                    <a:pt x="257541" y="1155275"/>
                  </a:lnTo>
                  <a:lnTo>
                    <a:pt x="267703" y="1143533"/>
                  </a:lnTo>
                  <a:lnTo>
                    <a:pt x="278182" y="1132110"/>
                  </a:lnTo>
                  <a:lnTo>
                    <a:pt x="288662" y="1120686"/>
                  </a:lnTo>
                  <a:lnTo>
                    <a:pt x="298824" y="1109579"/>
                  </a:lnTo>
                  <a:lnTo>
                    <a:pt x="309938" y="1098473"/>
                  </a:lnTo>
                  <a:lnTo>
                    <a:pt x="320735" y="1087684"/>
                  </a:lnTo>
                  <a:lnTo>
                    <a:pt x="331850" y="1076895"/>
                  </a:lnTo>
                  <a:lnTo>
                    <a:pt x="343282" y="1066423"/>
                  </a:lnTo>
                  <a:lnTo>
                    <a:pt x="354715" y="1055951"/>
                  </a:lnTo>
                  <a:lnTo>
                    <a:pt x="366147" y="1045797"/>
                  </a:lnTo>
                  <a:lnTo>
                    <a:pt x="377897" y="1035642"/>
                  </a:lnTo>
                  <a:lnTo>
                    <a:pt x="389964" y="1025805"/>
                  </a:lnTo>
                  <a:lnTo>
                    <a:pt x="401714" y="1015968"/>
                  </a:lnTo>
                  <a:lnTo>
                    <a:pt x="414099" y="1006448"/>
                  </a:lnTo>
                  <a:lnTo>
                    <a:pt x="426801" y="996928"/>
                  </a:lnTo>
                  <a:lnTo>
                    <a:pt x="439186" y="987408"/>
                  </a:lnTo>
                  <a:lnTo>
                    <a:pt x="451571" y="977888"/>
                  </a:lnTo>
                  <a:lnTo>
                    <a:pt x="477293" y="960118"/>
                  </a:lnTo>
                  <a:lnTo>
                    <a:pt x="481421" y="957262"/>
                  </a:lnTo>
                  <a:close/>
                  <a:moveTo>
                    <a:pt x="839471" y="0"/>
                  </a:moveTo>
                  <a:lnTo>
                    <a:pt x="852171" y="0"/>
                  </a:lnTo>
                  <a:lnTo>
                    <a:pt x="865506" y="0"/>
                  </a:lnTo>
                  <a:lnTo>
                    <a:pt x="878206" y="636"/>
                  </a:lnTo>
                  <a:lnTo>
                    <a:pt x="890906" y="1271"/>
                  </a:lnTo>
                  <a:lnTo>
                    <a:pt x="903288" y="2542"/>
                  </a:lnTo>
                  <a:lnTo>
                    <a:pt x="915988" y="3813"/>
                  </a:lnTo>
                  <a:lnTo>
                    <a:pt x="928371" y="5719"/>
                  </a:lnTo>
                  <a:lnTo>
                    <a:pt x="940436" y="7943"/>
                  </a:lnTo>
                  <a:lnTo>
                    <a:pt x="952818" y="10167"/>
                  </a:lnTo>
                  <a:lnTo>
                    <a:pt x="964883" y="12708"/>
                  </a:lnTo>
                  <a:lnTo>
                    <a:pt x="976631" y="15568"/>
                  </a:lnTo>
                  <a:lnTo>
                    <a:pt x="988696" y="19062"/>
                  </a:lnTo>
                  <a:lnTo>
                    <a:pt x="1000443" y="22239"/>
                  </a:lnTo>
                  <a:lnTo>
                    <a:pt x="1011873" y="26052"/>
                  </a:lnTo>
                  <a:lnTo>
                    <a:pt x="1023621" y="30182"/>
                  </a:lnTo>
                  <a:lnTo>
                    <a:pt x="1034733" y="34630"/>
                  </a:lnTo>
                  <a:lnTo>
                    <a:pt x="1046163" y="39395"/>
                  </a:lnTo>
                  <a:lnTo>
                    <a:pt x="1057276" y="44161"/>
                  </a:lnTo>
                  <a:lnTo>
                    <a:pt x="1068388" y="48926"/>
                  </a:lnTo>
                  <a:lnTo>
                    <a:pt x="1079183" y="54645"/>
                  </a:lnTo>
                  <a:lnTo>
                    <a:pt x="1089661" y="60046"/>
                  </a:lnTo>
                  <a:lnTo>
                    <a:pt x="1100456" y="66082"/>
                  </a:lnTo>
                  <a:lnTo>
                    <a:pt x="1110616" y="72119"/>
                  </a:lnTo>
                  <a:lnTo>
                    <a:pt x="1120776" y="78790"/>
                  </a:lnTo>
                  <a:lnTo>
                    <a:pt x="1130936" y="85462"/>
                  </a:lnTo>
                  <a:lnTo>
                    <a:pt x="1140461" y="92134"/>
                  </a:lnTo>
                  <a:lnTo>
                    <a:pt x="1150303" y="99123"/>
                  </a:lnTo>
                  <a:lnTo>
                    <a:pt x="1159828" y="106430"/>
                  </a:lnTo>
                  <a:lnTo>
                    <a:pt x="1169353" y="114055"/>
                  </a:lnTo>
                  <a:lnTo>
                    <a:pt x="1178561" y="121680"/>
                  </a:lnTo>
                  <a:lnTo>
                    <a:pt x="1187133" y="129623"/>
                  </a:lnTo>
                  <a:lnTo>
                    <a:pt x="1196023" y="137883"/>
                  </a:lnTo>
                  <a:lnTo>
                    <a:pt x="1204596" y="146143"/>
                  </a:lnTo>
                  <a:lnTo>
                    <a:pt x="1213168" y="155039"/>
                  </a:lnTo>
                  <a:lnTo>
                    <a:pt x="1221106" y="163299"/>
                  </a:lnTo>
                  <a:lnTo>
                    <a:pt x="1229043" y="172513"/>
                  </a:lnTo>
                  <a:lnTo>
                    <a:pt x="1236981" y="181726"/>
                  </a:lnTo>
                  <a:lnTo>
                    <a:pt x="1244283" y="190939"/>
                  </a:lnTo>
                  <a:lnTo>
                    <a:pt x="1251586" y="200153"/>
                  </a:lnTo>
                  <a:lnTo>
                    <a:pt x="1258888" y="210001"/>
                  </a:lnTo>
                  <a:lnTo>
                    <a:pt x="1265556" y="219850"/>
                  </a:lnTo>
                  <a:lnTo>
                    <a:pt x="1272223" y="230017"/>
                  </a:lnTo>
                  <a:lnTo>
                    <a:pt x="1278256" y="240183"/>
                  </a:lnTo>
                  <a:lnTo>
                    <a:pt x="1284606" y="250667"/>
                  </a:lnTo>
                  <a:lnTo>
                    <a:pt x="1290321" y="261151"/>
                  </a:lnTo>
                  <a:lnTo>
                    <a:pt x="1296353" y="271953"/>
                  </a:lnTo>
                  <a:lnTo>
                    <a:pt x="1301433" y="282755"/>
                  </a:lnTo>
                  <a:lnTo>
                    <a:pt x="1306831" y="293239"/>
                  </a:lnTo>
                  <a:lnTo>
                    <a:pt x="1311593" y="304359"/>
                  </a:lnTo>
                  <a:lnTo>
                    <a:pt x="1316356" y="315796"/>
                  </a:lnTo>
                  <a:lnTo>
                    <a:pt x="1320483" y="327234"/>
                  </a:lnTo>
                  <a:lnTo>
                    <a:pt x="1324293" y="338671"/>
                  </a:lnTo>
                  <a:lnTo>
                    <a:pt x="1328421" y="350426"/>
                  </a:lnTo>
                  <a:lnTo>
                    <a:pt x="1331913" y="362181"/>
                  </a:lnTo>
                  <a:lnTo>
                    <a:pt x="1335088" y="373936"/>
                  </a:lnTo>
                  <a:lnTo>
                    <a:pt x="1337946" y="386009"/>
                  </a:lnTo>
                  <a:lnTo>
                    <a:pt x="1340803" y="398081"/>
                  </a:lnTo>
                  <a:lnTo>
                    <a:pt x="1343026" y="410472"/>
                  </a:lnTo>
                  <a:lnTo>
                    <a:pt x="1344931" y="422862"/>
                  </a:lnTo>
                  <a:lnTo>
                    <a:pt x="1346518" y="435252"/>
                  </a:lnTo>
                  <a:lnTo>
                    <a:pt x="1348106" y="447643"/>
                  </a:lnTo>
                  <a:lnTo>
                    <a:pt x="1349058" y="460033"/>
                  </a:lnTo>
                  <a:lnTo>
                    <a:pt x="1350011" y="472741"/>
                  </a:lnTo>
                  <a:lnTo>
                    <a:pt x="1350646" y="485449"/>
                  </a:lnTo>
                  <a:lnTo>
                    <a:pt x="1350963" y="498475"/>
                  </a:lnTo>
                  <a:lnTo>
                    <a:pt x="1350646" y="513407"/>
                  </a:lnTo>
                  <a:lnTo>
                    <a:pt x="1349693" y="528975"/>
                  </a:lnTo>
                  <a:lnTo>
                    <a:pt x="1348423" y="543907"/>
                  </a:lnTo>
                  <a:lnTo>
                    <a:pt x="1347153" y="558521"/>
                  </a:lnTo>
                  <a:lnTo>
                    <a:pt x="1345248" y="573453"/>
                  </a:lnTo>
                  <a:lnTo>
                    <a:pt x="1342708" y="588067"/>
                  </a:lnTo>
                  <a:lnTo>
                    <a:pt x="1339851" y="602682"/>
                  </a:lnTo>
                  <a:lnTo>
                    <a:pt x="1336358" y="616660"/>
                  </a:lnTo>
                  <a:lnTo>
                    <a:pt x="1332866" y="631275"/>
                  </a:lnTo>
                  <a:lnTo>
                    <a:pt x="1328738" y="645254"/>
                  </a:lnTo>
                  <a:lnTo>
                    <a:pt x="1324293" y="658915"/>
                  </a:lnTo>
                  <a:lnTo>
                    <a:pt x="1319531" y="672576"/>
                  </a:lnTo>
                  <a:lnTo>
                    <a:pt x="1314133" y="685920"/>
                  </a:lnTo>
                  <a:lnTo>
                    <a:pt x="1308418" y="699263"/>
                  </a:lnTo>
                  <a:lnTo>
                    <a:pt x="1302386" y="712607"/>
                  </a:lnTo>
                  <a:lnTo>
                    <a:pt x="1296353" y="725315"/>
                  </a:lnTo>
                  <a:lnTo>
                    <a:pt x="1289368" y="738023"/>
                  </a:lnTo>
                  <a:lnTo>
                    <a:pt x="1282383" y="750413"/>
                  </a:lnTo>
                  <a:lnTo>
                    <a:pt x="1275081" y="762486"/>
                  </a:lnTo>
                  <a:lnTo>
                    <a:pt x="1267143" y="774559"/>
                  </a:lnTo>
                  <a:lnTo>
                    <a:pt x="1259206" y="786313"/>
                  </a:lnTo>
                  <a:lnTo>
                    <a:pt x="1250633" y="797751"/>
                  </a:lnTo>
                  <a:lnTo>
                    <a:pt x="1242061" y="809188"/>
                  </a:lnTo>
                  <a:lnTo>
                    <a:pt x="1232853" y="819990"/>
                  </a:lnTo>
                  <a:lnTo>
                    <a:pt x="1223963" y="830792"/>
                  </a:lnTo>
                  <a:lnTo>
                    <a:pt x="1214121" y="841276"/>
                  </a:lnTo>
                  <a:lnTo>
                    <a:pt x="1204278" y="851442"/>
                  </a:lnTo>
                  <a:lnTo>
                    <a:pt x="1193801" y="860974"/>
                  </a:lnTo>
                  <a:lnTo>
                    <a:pt x="1183323" y="870822"/>
                  </a:lnTo>
                  <a:lnTo>
                    <a:pt x="1172528" y="880036"/>
                  </a:lnTo>
                  <a:lnTo>
                    <a:pt x="1161733" y="889249"/>
                  </a:lnTo>
                  <a:lnTo>
                    <a:pt x="1150303" y="897827"/>
                  </a:lnTo>
                  <a:lnTo>
                    <a:pt x="1134746" y="909264"/>
                  </a:lnTo>
                  <a:lnTo>
                    <a:pt x="1118236" y="920066"/>
                  </a:lnTo>
                  <a:lnTo>
                    <a:pt x="1101408" y="929915"/>
                  </a:lnTo>
                  <a:lnTo>
                    <a:pt x="1084581" y="939446"/>
                  </a:lnTo>
                  <a:lnTo>
                    <a:pt x="1066801" y="948342"/>
                  </a:lnTo>
                  <a:lnTo>
                    <a:pt x="1048703" y="956602"/>
                  </a:lnTo>
                  <a:lnTo>
                    <a:pt x="1040131" y="960414"/>
                  </a:lnTo>
                  <a:lnTo>
                    <a:pt x="1030606" y="963909"/>
                  </a:lnTo>
                  <a:lnTo>
                    <a:pt x="1021398" y="967722"/>
                  </a:lnTo>
                  <a:lnTo>
                    <a:pt x="1011873" y="970899"/>
                  </a:lnTo>
                  <a:lnTo>
                    <a:pt x="1002348" y="973758"/>
                  </a:lnTo>
                  <a:lnTo>
                    <a:pt x="993141" y="976617"/>
                  </a:lnTo>
                  <a:lnTo>
                    <a:pt x="983616" y="979794"/>
                  </a:lnTo>
                  <a:lnTo>
                    <a:pt x="973773" y="982018"/>
                  </a:lnTo>
                  <a:lnTo>
                    <a:pt x="963931" y="984560"/>
                  </a:lnTo>
                  <a:lnTo>
                    <a:pt x="954088" y="986466"/>
                  </a:lnTo>
                  <a:lnTo>
                    <a:pt x="944246" y="988372"/>
                  </a:lnTo>
                  <a:lnTo>
                    <a:pt x="934403" y="990596"/>
                  </a:lnTo>
                  <a:lnTo>
                    <a:pt x="924561" y="991867"/>
                  </a:lnTo>
                  <a:lnTo>
                    <a:pt x="914401" y="993455"/>
                  </a:lnTo>
                  <a:lnTo>
                    <a:pt x="904241" y="994409"/>
                  </a:lnTo>
                  <a:lnTo>
                    <a:pt x="893763" y="995362"/>
                  </a:lnTo>
                  <a:lnTo>
                    <a:pt x="883603" y="995997"/>
                  </a:lnTo>
                  <a:lnTo>
                    <a:pt x="873126" y="996632"/>
                  </a:lnTo>
                  <a:lnTo>
                    <a:pt x="862648" y="996950"/>
                  </a:lnTo>
                  <a:lnTo>
                    <a:pt x="852171" y="996950"/>
                  </a:lnTo>
                  <a:lnTo>
                    <a:pt x="840423" y="996950"/>
                  </a:lnTo>
                  <a:lnTo>
                    <a:pt x="828358" y="996315"/>
                  </a:lnTo>
                  <a:lnTo>
                    <a:pt x="816293" y="995679"/>
                  </a:lnTo>
                  <a:lnTo>
                    <a:pt x="804546" y="994726"/>
                  </a:lnTo>
                  <a:lnTo>
                    <a:pt x="792798" y="993455"/>
                  </a:lnTo>
                  <a:lnTo>
                    <a:pt x="781368" y="992185"/>
                  </a:lnTo>
                  <a:lnTo>
                    <a:pt x="769621" y="990278"/>
                  </a:lnTo>
                  <a:lnTo>
                    <a:pt x="758191" y="988054"/>
                  </a:lnTo>
                  <a:lnTo>
                    <a:pt x="746761" y="985831"/>
                  </a:lnTo>
                  <a:lnTo>
                    <a:pt x="735331" y="983289"/>
                  </a:lnTo>
                  <a:lnTo>
                    <a:pt x="724218" y="980430"/>
                  </a:lnTo>
                  <a:lnTo>
                    <a:pt x="713106" y="977253"/>
                  </a:lnTo>
                  <a:lnTo>
                    <a:pt x="702311" y="973758"/>
                  </a:lnTo>
                  <a:lnTo>
                    <a:pt x="691198" y="970263"/>
                  </a:lnTo>
                  <a:lnTo>
                    <a:pt x="680721" y="966768"/>
                  </a:lnTo>
                  <a:lnTo>
                    <a:pt x="670243" y="962321"/>
                  </a:lnTo>
                  <a:lnTo>
                    <a:pt x="659448" y="958190"/>
                  </a:lnTo>
                  <a:lnTo>
                    <a:pt x="648971" y="953425"/>
                  </a:lnTo>
                  <a:lnTo>
                    <a:pt x="638811" y="948659"/>
                  </a:lnTo>
                  <a:lnTo>
                    <a:pt x="628651" y="943894"/>
                  </a:lnTo>
                  <a:lnTo>
                    <a:pt x="618491" y="938493"/>
                  </a:lnTo>
                  <a:lnTo>
                    <a:pt x="608648" y="933410"/>
                  </a:lnTo>
                  <a:lnTo>
                    <a:pt x="599123" y="927373"/>
                  </a:lnTo>
                  <a:lnTo>
                    <a:pt x="589281" y="921655"/>
                  </a:lnTo>
                  <a:lnTo>
                    <a:pt x="579756" y="915618"/>
                  </a:lnTo>
                  <a:lnTo>
                    <a:pt x="570548" y="909264"/>
                  </a:lnTo>
                  <a:lnTo>
                    <a:pt x="561023" y="902910"/>
                  </a:lnTo>
                  <a:lnTo>
                    <a:pt x="552133" y="895921"/>
                  </a:lnTo>
                  <a:lnTo>
                    <a:pt x="543561" y="889249"/>
                  </a:lnTo>
                  <a:lnTo>
                    <a:pt x="534671" y="881942"/>
                  </a:lnTo>
                  <a:lnTo>
                    <a:pt x="526098" y="874952"/>
                  </a:lnTo>
                  <a:lnTo>
                    <a:pt x="517526" y="867328"/>
                  </a:lnTo>
                  <a:lnTo>
                    <a:pt x="508318" y="858750"/>
                  </a:lnTo>
                  <a:lnTo>
                    <a:pt x="499428" y="849854"/>
                  </a:lnTo>
                  <a:lnTo>
                    <a:pt x="490538" y="840958"/>
                  </a:lnTo>
                  <a:lnTo>
                    <a:pt x="481648" y="831427"/>
                  </a:lnTo>
                  <a:lnTo>
                    <a:pt x="473711" y="821896"/>
                  </a:lnTo>
                  <a:lnTo>
                    <a:pt x="465456" y="812047"/>
                  </a:lnTo>
                  <a:lnTo>
                    <a:pt x="457518" y="801881"/>
                  </a:lnTo>
                  <a:lnTo>
                    <a:pt x="449898" y="791714"/>
                  </a:lnTo>
                  <a:lnTo>
                    <a:pt x="442596" y="781548"/>
                  </a:lnTo>
                  <a:lnTo>
                    <a:pt x="435293" y="770746"/>
                  </a:lnTo>
                  <a:lnTo>
                    <a:pt x="428626" y="759944"/>
                  </a:lnTo>
                  <a:lnTo>
                    <a:pt x="421958" y="749142"/>
                  </a:lnTo>
                  <a:lnTo>
                    <a:pt x="415608" y="738023"/>
                  </a:lnTo>
                  <a:lnTo>
                    <a:pt x="409576" y="726585"/>
                  </a:lnTo>
                  <a:lnTo>
                    <a:pt x="403861" y="715148"/>
                  </a:lnTo>
                  <a:lnTo>
                    <a:pt x="398463" y="703393"/>
                  </a:lnTo>
                  <a:lnTo>
                    <a:pt x="393383" y="691638"/>
                  </a:lnTo>
                  <a:lnTo>
                    <a:pt x="388303" y="679566"/>
                  </a:lnTo>
                  <a:lnTo>
                    <a:pt x="383858" y="667493"/>
                  </a:lnTo>
                  <a:lnTo>
                    <a:pt x="379731" y="655420"/>
                  </a:lnTo>
                  <a:lnTo>
                    <a:pt x="375603" y="643030"/>
                  </a:lnTo>
                  <a:lnTo>
                    <a:pt x="372111" y="630322"/>
                  </a:lnTo>
                  <a:lnTo>
                    <a:pt x="368936" y="617614"/>
                  </a:lnTo>
                  <a:lnTo>
                    <a:pt x="365443" y="604588"/>
                  </a:lnTo>
                  <a:lnTo>
                    <a:pt x="362903" y="591880"/>
                  </a:lnTo>
                  <a:lnTo>
                    <a:pt x="360681" y="578854"/>
                  </a:lnTo>
                  <a:lnTo>
                    <a:pt x="358776" y="565828"/>
                  </a:lnTo>
                  <a:lnTo>
                    <a:pt x="357188" y="552485"/>
                  </a:lnTo>
                  <a:lnTo>
                    <a:pt x="355601" y="539141"/>
                  </a:lnTo>
                  <a:lnTo>
                    <a:pt x="354648" y="525480"/>
                  </a:lnTo>
                  <a:lnTo>
                    <a:pt x="354331" y="511819"/>
                  </a:lnTo>
                  <a:lnTo>
                    <a:pt x="354013" y="498475"/>
                  </a:lnTo>
                  <a:lnTo>
                    <a:pt x="354331" y="485449"/>
                  </a:lnTo>
                  <a:lnTo>
                    <a:pt x="354648" y="472741"/>
                  </a:lnTo>
                  <a:lnTo>
                    <a:pt x="355601" y="460033"/>
                  </a:lnTo>
                  <a:lnTo>
                    <a:pt x="356871" y="447643"/>
                  </a:lnTo>
                  <a:lnTo>
                    <a:pt x="358141" y="434935"/>
                  </a:lnTo>
                  <a:lnTo>
                    <a:pt x="360046" y="422544"/>
                  </a:lnTo>
                  <a:lnTo>
                    <a:pt x="361951" y="410472"/>
                  </a:lnTo>
                  <a:lnTo>
                    <a:pt x="364173" y="397763"/>
                  </a:lnTo>
                  <a:lnTo>
                    <a:pt x="366713" y="385691"/>
                  </a:lnTo>
                  <a:lnTo>
                    <a:pt x="369888" y="373936"/>
                  </a:lnTo>
                  <a:lnTo>
                    <a:pt x="373063" y="361863"/>
                  </a:lnTo>
                  <a:lnTo>
                    <a:pt x="376556" y="350108"/>
                  </a:lnTo>
                  <a:lnTo>
                    <a:pt x="380683" y="338671"/>
                  </a:lnTo>
                  <a:lnTo>
                    <a:pt x="384493" y="326916"/>
                  </a:lnTo>
                  <a:lnTo>
                    <a:pt x="388621" y="315796"/>
                  </a:lnTo>
                  <a:lnTo>
                    <a:pt x="393383" y="304359"/>
                  </a:lnTo>
                  <a:lnTo>
                    <a:pt x="398146" y="293239"/>
                  </a:lnTo>
                  <a:lnTo>
                    <a:pt x="403543" y="282755"/>
                  </a:lnTo>
                  <a:lnTo>
                    <a:pt x="408623" y="271636"/>
                  </a:lnTo>
                  <a:lnTo>
                    <a:pt x="414656" y="261151"/>
                  </a:lnTo>
                  <a:lnTo>
                    <a:pt x="420371" y="250667"/>
                  </a:lnTo>
                  <a:lnTo>
                    <a:pt x="426721" y="240183"/>
                  </a:lnTo>
                  <a:lnTo>
                    <a:pt x="432753" y="230017"/>
                  </a:lnTo>
                  <a:lnTo>
                    <a:pt x="439421" y="219850"/>
                  </a:lnTo>
                  <a:lnTo>
                    <a:pt x="446088" y="210001"/>
                  </a:lnTo>
                  <a:lnTo>
                    <a:pt x="453391" y="200153"/>
                  </a:lnTo>
                  <a:lnTo>
                    <a:pt x="460693" y="190939"/>
                  </a:lnTo>
                  <a:lnTo>
                    <a:pt x="467996" y="181408"/>
                  </a:lnTo>
                  <a:lnTo>
                    <a:pt x="475933" y="172195"/>
                  </a:lnTo>
                  <a:lnTo>
                    <a:pt x="483871" y="163299"/>
                  </a:lnTo>
                  <a:lnTo>
                    <a:pt x="491808" y="154403"/>
                  </a:lnTo>
                  <a:lnTo>
                    <a:pt x="500381" y="146143"/>
                  </a:lnTo>
                  <a:lnTo>
                    <a:pt x="508953" y="137565"/>
                  </a:lnTo>
                  <a:lnTo>
                    <a:pt x="517526" y="129305"/>
                  </a:lnTo>
                  <a:lnTo>
                    <a:pt x="526416" y="121680"/>
                  </a:lnTo>
                  <a:lnTo>
                    <a:pt x="535623" y="113738"/>
                  </a:lnTo>
                  <a:lnTo>
                    <a:pt x="545148" y="106113"/>
                  </a:lnTo>
                  <a:lnTo>
                    <a:pt x="554673" y="99123"/>
                  </a:lnTo>
                  <a:lnTo>
                    <a:pt x="564516" y="92134"/>
                  </a:lnTo>
                  <a:lnTo>
                    <a:pt x="574041" y="85462"/>
                  </a:lnTo>
                  <a:lnTo>
                    <a:pt x="584201" y="78473"/>
                  </a:lnTo>
                  <a:lnTo>
                    <a:pt x="594361" y="72119"/>
                  </a:lnTo>
                  <a:lnTo>
                    <a:pt x="604838" y="66082"/>
                  </a:lnTo>
                  <a:lnTo>
                    <a:pt x="615316" y="60046"/>
                  </a:lnTo>
                  <a:lnTo>
                    <a:pt x="625793" y="54645"/>
                  </a:lnTo>
                  <a:lnTo>
                    <a:pt x="636906" y="48926"/>
                  </a:lnTo>
                  <a:lnTo>
                    <a:pt x="647701" y="44161"/>
                  </a:lnTo>
                  <a:lnTo>
                    <a:pt x="658813" y="39395"/>
                  </a:lnTo>
                  <a:lnTo>
                    <a:pt x="670243" y="34630"/>
                  </a:lnTo>
                  <a:lnTo>
                    <a:pt x="681356" y="30182"/>
                  </a:lnTo>
                  <a:lnTo>
                    <a:pt x="693103" y="26052"/>
                  </a:lnTo>
                  <a:lnTo>
                    <a:pt x="704533" y="22239"/>
                  </a:lnTo>
                  <a:lnTo>
                    <a:pt x="716281" y="19062"/>
                  </a:lnTo>
                  <a:lnTo>
                    <a:pt x="728346" y="15568"/>
                  </a:lnTo>
                  <a:lnTo>
                    <a:pt x="740093" y="12708"/>
                  </a:lnTo>
                  <a:lnTo>
                    <a:pt x="752158" y="10167"/>
                  </a:lnTo>
                  <a:lnTo>
                    <a:pt x="764541" y="7625"/>
                  </a:lnTo>
                  <a:lnTo>
                    <a:pt x="776606" y="5719"/>
                  </a:lnTo>
                  <a:lnTo>
                    <a:pt x="788988" y="3813"/>
                  </a:lnTo>
                  <a:lnTo>
                    <a:pt x="801688" y="2542"/>
                  </a:lnTo>
                  <a:lnTo>
                    <a:pt x="814071" y="1271"/>
                  </a:lnTo>
                  <a:lnTo>
                    <a:pt x="826771" y="636"/>
                  </a:lnTo>
                  <a:lnTo>
                    <a:pt x="839471" y="0"/>
                  </a:lnTo>
                  <a:close/>
                </a:path>
              </a:pathLst>
            </a:custGeom>
            <a:solidFill>
              <a:srgbClr val="F7F7F7"/>
            </a:solidFill>
            <a:ln>
              <a:noFill/>
            </a:ln>
            <a:extLst/>
          </p:spPr>
          <p:txBody>
            <a:bodyPr anchor="ctr">
              <a:scene3d>
                <a:camera prst="orthographicFront"/>
                <a:lightRig rig="threePt" dir="t"/>
              </a:scene3d>
              <a:sp3d>
                <a:contourClr>
                  <a:srgbClr val="FFFFFF"/>
                </a:contourClr>
              </a:sp3d>
            </a:bodyPr>
            <a:lstStyle/>
            <a:p>
              <a:pPr algn="ctr">
                <a:defRPr/>
              </a:pPr>
              <a:endParaRPr lang="zh-CN" altLang="en-US" sz="2400">
                <a:solidFill>
                  <a:srgbClr val="FFFFFF"/>
                </a:solidFill>
              </a:endParaRPr>
            </a:p>
          </p:txBody>
        </p:sp>
      </p:grpSp>
    </p:spTree>
    <p:extLst>
      <p:ext uri="{BB962C8B-B14F-4D97-AF65-F5344CB8AC3E}">
        <p14:creationId xmlns:p14="http://schemas.microsoft.com/office/powerpoint/2010/main" val="998019199"/>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4967">
          <p15:clr>
            <a:srgbClr val="FBAE40"/>
          </p15:clr>
        </p15:guide>
        <p15:guide id="2" orient="horz" pos="2160">
          <p15:clr>
            <a:srgbClr val="FBAE40"/>
          </p15:clr>
        </p15:guide>
        <p15:guide id="3" pos="6623">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BC1"/>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p:txBody>
      </p:sp>
      <p:sp>
        <p:nvSpPr>
          <p:cNvPr id="4" name="KSO_FD"/>
          <p:cNvSpPr>
            <a:spLocks noGrp="1"/>
          </p:cNvSpPr>
          <p:nvPr>
            <p:ph type="dt" sz="half" idx="10"/>
          </p:nvPr>
        </p:nvSpPr>
        <p:spPr/>
        <p:txBody>
          <a:bodyPr/>
          <a:lstStyle/>
          <a:p>
            <a:fld id="{D8C72DFA-A2EB-4034-AACA-B442907C5898}" type="datetimeFigureOut">
              <a:rPr lang="zh-CN" altLang="en-US" smtClean="0"/>
              <a:t>2017/12/14</a:t>
            </a:fld>
            <a:endParaRPr lang="zh-CN" altLang="en-US"/>
          </a:p>
        </p:txBody>
      </p:sp>
      <p:sp>
        <p:nvSpPr>
          <p:cNvPr id="5" name="KSO_FT"/>
          <p:cNvSpPr>
            <a:spLocks noGrp="1"/>
          </p:cNvSpPr>
          <p:nvPr>
            <p:ph type="ftr" sz="quarter" idx="11"/>
          </p:nvPr>
        </p:nvSpPr>
        <p:spPr/>
        <p:txBody>
          <a:bodyPr/>
          <a:lstStyle/>
          <a:p>
            <a:endParaRPr lang="zh-CN" altLang="en-US"/>
          </a:p>
        </p:txBody>
      </p:sp>
      <p:sp>
        <p:nvSpPr>
          <p:cNvPr id="6" name="KSO_FN"/>
          <p:cNvSpPr>
            <a:spLocks noGrp="1"/>
          </p:cNvSpPr>
          <p:nvPr>
            <p:ph type="sldNum" sz="quarter" idx="12"/>
          </p:nvPr>
        </p:nvSpPr>
        <p:spPr/>
        <p:txBody>
          <a:bodyPr/>
          <a:lstStyle/>
          <a:p>
            <a:fld id="{ABD12271-4E04-4506-9AFF-EC7A1B4A1386}" type="slidenum">
              <a:rPr lang="zh-CN" altLang="en-US" smtClean="0"/>
              <a:t>‹#›</a:t>
            </a:fld>
            <a:endParaRPr lang="zh-CN" altLang="en-US"/>
          </a:p>
        </p:txBody>
      </p:sp>
    </p:spTree>
    <p:extLst>
      <p:ext uri="{BB962C8B-B14F-4D97-AF65-F5344CB8AC3E}">
        <p14:creationId xmlns:p14="http://schemas.microsoft.com/office/powerpoint/2010/main" val="624008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KSO_BT1"/>
          <p:cNvSpPr>
            <a:spLocks noGrp="1"/>
          </p:cNvSpPr>
          <p:nvPr>
            <p:ph type="title" orient="vert"/>
          </p:nvPr>
        </p:nvSpPr>
        <p:spPr>
          <a:xfrm>
            <a:off x="10171291" y="365125"/>
            <a:ext cx="1182511" cy="5811838"/>
          </a:xfrm>
        </p:spPr>
        <p:txBody>
          <a:bodyPr vert="eaVert"/>
          <a:lstStyle/>
          <a:p>
            <a:r>
              <a:rPr lang="zh-CN" altLang="en-US" smtClean="0"/>
              <a:t>单击此处编辑母版标题样式</a:t>
            </a:r>
            <a:endParaRPr lang="en-US" dirty="0"/>
          </a:p>
        </p:txBody>
      </p:sp>
      <p:sp>
        <p:nvSpPr>
          <p:cNvPr id="3" name="KSO_BC1"/>
          <p:cNvSpPr>
            <a:spLocks noGrp="1"/>
          </p:cNvSpPr>
          <p:nvPr>
            <p:ph type="body" orient="vert" idx="1"/>
          </p:nvPr>
        </p:nvSpPr>
        <p:spPr>
          <a:xfrm>
            <a:off x="2113843" y="365125"/>
            <a:ext cx="7933269" cy="5811838"/>
          </a:xfrm>
        </p:spPr>
        <p:txBody>
          <a:bodyPr vert="eaVert"/>
          <a:lstStyle/>
          <a:p>
            <a:pPr lvl="0"/>
            <a:r>
              <a:rPr lang="zh-CN" altLang="en-US" smtClean="0"/>
              <a:t>单击此处编辑母版文本样式</a:t>
            </a:r>
          </a:p>
          <a:p>
            <a:pPr lvl="1"/>
            <a:r>
              <a:rPr lang="zh-CN" altLang="en-US" smtClean="0"/>
              <a:t>第二级</a:t>
            </a:r>
          </a:p>
        </p:txBody>
      </p:sp>
      <p:sp>
        <p:nvSpPr>
          <p:cNvPr id="4" name="KSO_FD"/>
          <p:cNvSpPr>
            <a:spLocks noGrp="1"/>
          </p:cNvSpPr>
          <p:nvPr>
            <p:ph type="dt" sz="half" idx="10"/>
          </p:nvPr>
        </p:nvSpPr>
        <p:spPr/>
        <p:txBody>
          <a:bodyPr/>
          <a:lstStyle/>
          <a:p>
            <a:fld id="{D8C72DFA-A2EB-4034-AACA-B442907C5898}" type="datetimeFigureOut">
              <a:rPr lang="zh-CN" altLang="en-US" smtClean="0"/>
              <a:t>2017/12/14</a:t>
            </a:fld>
            <a:endParaRPr lang="zh-CN" altLang="en-US"/>
          </a:p>
        </p:txBody>
      </p:sp>
      <p:sp>
        <p:nvSpPr>
          <p:cNvPr id="5" name="KSO_FT"/>
          <p:cNvSpPr>
            <a:spLocks noGrp="1"/>
          </p:cNvSpPr>
          <p:nvPr>
            <p:ph type="ftr" sz="quarter" idx="11"/>
          </p:nvPr>
        </p:nvSpPr>
        <p:spPr/>
        <p:txBody>
          <a:bodyPr/>
          <a:lstStyle/>
          <a:p>
            <a:endParaRPr lang="zh-CN" altLang="en-US"/>
          </a:p>
        </p:txBody>
      </p:sp>
      <p:sp>
        <p:nvSpPr>
          <p:cNvPr id="6" name="KSO_FN"/>
          <p:cNvSpPr>
            <a:spLocks noGrp="1"/>
          </p:cNvSpPr>
          <p:nvPr>
            <p:ph type="sldNum" sz="quarter" idx="12"/>
          </p:nvPr>
        </p:nvSpPr>
        <p:spPr/>
        <p:txBody>
          <a:bodyPr/>
          <a:lstStyle/>
          <a:p>
            <a:fld id="{ABD12271-4E04-4506-9AFF-EC7A1B4A1386}" type="slidenum">
              <a:rPr lang="zh-CN" altLang="en-US" smtClean="0"/>
              <a:t>‹#›</a:t>
            </a:fld>
            <a:endParaRPr lang="zh-CN" altLang="en-US"/>
          </a:p>
        </p:txBody>
      </p:sp>
    </p:spTree>
    <p:extLst>
      <p:ext uri="{BB962C8B-B14F-4D97-AF65-F5344CB8AC3E}">
        <p14:creationId xmlns:p14="http://schemas.microsoft.com/office/powerpoint/2010/main" val="18086878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KSO_BT1"/>
          <p:cNvSpPr>
            <a:spLocks noGrp="1"/>
          </p:cNvSpPr>
          <p:nvPr>
            <p:ph type="title"/>
          </p:nvPr>
        </p:nvSpPr>
        <p:spPr/>
        <p:txBody>
          <a:bodyPr>
            <a:normAutofit/>
          </a:bodyPr>
          <a:lstStyle>
            <a:lvl1pPr>
              <a:defRPr sz="3600"/>
            </a:lvl1pPr>
          </a:lstStyle>
          <a:p>
            <a:r>
              <a:rPr lang="zh-CN" altLang="en-US" smtClean="0"/>
              <a:t>单击此处编辑母版标题样式</a:t>
            </a:r>
            <a:endParaRPr lang="en-US" dirty="0"/>
          </a:p>
        </p:txBody>
      </p:sp>
      <p:sp>
        <p:nvSpPr>
          <p:cNvPr id="3" name="KSO_BC1"/>
          <p:cNvSpPr>
            <a:spLocks noGrp="1"/>
          </p:cNvSpPr>
          <p:nvPr>
            <p:ph idx="1"/>
          </p:nvPr>
        </p:nvSpPr>
        <p:spPr/>
        <p:txBody>
          <a:bodyPr>
            <a:normAutofit/>
          </a:bodyPr>
          <a:lstStyle>
            <a:lvl1pPr>
              <a:defRPr sz="2800">
                <a:solidFill>
                  <a:schemeClr val="accent1"/>
                </a:solidFill>
              </a:defRPr>
            </a:lvl1pPr>
            <a:lvl2pPr>
              <a:defRPr sz="1800"/>
            </a:lvl2pPr>
          </a:lstStyle>
          <a:p>
            <a:pPr lvl="0"/>
            <a:r>
              <a:rPr lang="zh-CN" altLang="en-US" smtClean="0"/>
              <a:t>单击此处编辑母版文本样式</a:t>
            </a:r>
          </a:p>
          <a:p>
            <a:pPr lvl="1"/>
            <a:r>
              <a:rPr lang="zh-CN" altLang="en-US" smtClean="0"/>
              <a:t>第二级</a:t>
            </a:r>
          </a:p>
        </p:txBody>
      </p:sp>
      <p:sp>
        <p:nvSpPr>
          <p:cNvPr id="4" name="KSO_FD"/>
          <p:cNvSpPr>
            <a:spLocks noGrp="1"/>
          </p:cNvSpPr>
          <p:nvPr>
            <p:ph type="dt" sz="half" idx="10"/>
          </p:nvPr>
        </p:nvSpPr>
        <p:spPr/>
        <p:txBody>
          <a:bodyPr/>
          <a:lstStyle/>
          <a:p>
            <a:fld id="{D8C72DFA-A2EB-4034-AACA-B442907C5898}" type="datetimeFigureOut">
              <a:rPr lang="zh-CN" altLang="en-US" smtClean="0"/>
              <a:t>2017/12/14</a:t>
            </a:fld>
            <a:endParaRPr lang="zh-CN" altLang="en-US"/>
          </a:p>
        </p:txBody>
      </p:sp>
      <p:sp>
        <p:nvSpPr>
          <p:cNvPr id="5" name="KSO_FT"/>
          <p:cNvSpPr>
            <a:spLocks noGrp="1"/>
          </p:cNvSpPr>
          <p:nvPr>
            <p:ph type="ftr" sz="quarter" idx="11"/>
          </p:nvPr>
        </p:nvSpPr>
        <p:spPr/>
        <p:txBody>
          <a:bodyPr/>
          <a:lstStyle/>
          <a:p>
            <a:endParaRPr lang="zh-CN" altLang="en-US"/>
          </a:p>
        </p:txBody>
      </p:sp>
      <p:sp>
        <p:nvSpPr>
          <p:cNvPr id="6" name="KSO_FN"/>
          <p:cNvSpPr>
            <a:spLocks noGrp="1"/>
          </p:cNvSpPr>
          <p:nvPr>
            <p:ph type="sldNum" sz="quarter" idx="12"/>
          </p:nvPr>
        </p:nvSpPr>
        <p:spPr/>
        <p:txBody>
          <a:bodyPr/>
          <a:lstStyle/>
          <a:p>
            <a:fld id="{ABD12271-4E04-4506-9AFF-EC7A1B4A1386}" type="slidenum">
              <a:rPr lang="zh-CN" altLang="en-US" smtClean="0"/>
              <a:t>‹#›</a:t>
            </a:fld>
            <a:endParaRPr lang="zh-CN" altLang="en-US"/>
          </a:p>
        </p:txBody>
      </p:sp>
    </p:spTree>
    <p:extLst>
      <p:ext uri="{BB962C8B-B14F-4D97-AF65-F5344CB8AC3E}">
        <p14:creationId xmlns:p14="http://schemas.microsoft.com/office/powerpoint/2010/main" val="15121685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KSO_ST1"/>
          <p:cNvSpPr>
            <a:spLocks noGrp="1"/>
          </p:cNvSpPr>
          <p:nvPr>
            <p:ph type="title" hasCustomPrompt="1"/>
          </p:nvPr>
        </p:nvSpPr>
        <p:spPr>
          <a:xfrm>
            <a:off x="2098676" y="2108202"/>
            <a:ext cx="7994651" cy="1235075"/>
          </a:xfrm>
        </p:spPr>
        <p:txBody>
          <a:bodyPr anchor="b">
            <a:normAutofit/>
          </a:bodyPr>
          <a:lstStyle>
            <a:lvl1pPr algn="ctr">
              <a:defRPr sz="2700">
                <a:solidFill>
                  <a:schemeClr val="tx2"/>
                </a:solidFill>
                <a:effectLst/>
              </a:defRPr>
            </a:lvl1pPr>
          </a:lstStyle>
          <a:p>
            <a:r>
              <a:rPr lang="zh-CN" altLang="en-US" dirty="0" smtClean="0"/>
              <a:t>此处添加您的标题</a:t>
            </a:r>
            <a:endParaRPr lang="en-US" dirty="0"/>
          </a:p>
        </p:txBody>
      </p:sp>
      <p:sp>
        <p:nvSpPr>
          <p:cNvPr id="3" name="KSO_ST2"/>
          <p:cNvSpPr>
            <a:spLocks noGrp="1"/>
          </p:cNvSpPr>
          <p:nvPr>
            <p:ph type="body" idx="1" hasCustomPrompt="1"/>
          </p:nvPr>
        </p:nvSpPr>
        <p:spPr>
          <a:xfrm>
            <a:off x="4050894" y="3400425"/>
            <a:ext cx="4090217" cy="357478"/>
          </a:xfrm>
          <a:prstGeom prst="roundRect">
            <a:avLst>
              <a:gd name="adj" fmla="val 50000"/>
            </a:avLst>
          </a:prstGeom>
          <a:solidFill>
            <a:schemeClr val="accent1"/>
          </a:solidFill>
        </p:spPr>
        <p:txBody>
          <a:bodyPr anchor="ctr">
            <a:normAutofit/>
          </a:bodyPr>
          <a:lstStyle>
            <a:lvl1pPr marL="0" indent="0" algn="ctr">
              <a:buNone/>
              <a:defRPr sz="1200">
                <a:solidFill>
                  <a:schemeClr val="bg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r>
              <a:rPr lang="zh-CN" altLang="en-US" dirty="0" smtClean="0"/>
              <a:t>单击此处添加您的副标题</a:t>
            </a:r>
            <a:endParaRPr lang="en-US" altLang="zh-CN" dirty="0"/>
          </a:p>
        </p:txBody>
      </p:sp>
      <p:sp>
        <p:nvSpPr>
          <p:cNvPr id="4" name="KSO_FD"/>
          <p:cNvSpPr>
            <a:spLocks noGrp="1"/>
          </p:cNvSpPr>
          <p:nvPr>
            <p:ph type="dt" sz="half" idx="10"/>
          </p:nvPr>
        </p:nvSpPr>
        <p:spPr/>
        <p:txBody>
          <a:bodyPr/>
          <a:lstStyle/>
          <a:p>
            <a:fld id="{D8C72DFA-A2EB-4034-AACA-B442907C5898}" type="datetimeFigureOut">
              <a:rPr lang="zh-CN" altLang="en-US" smtClean="0"/>
              <a:t>2017/12/14</a:t>
            </a:fld>
            <a:endParaRPr lang="zh-CN" altLang="en-US"/>
          </a:p>
        </p:txBody>
      </p:sp>
      <p:sp>
        <p:nvSpPr>
          <p:cNvPr id="5" name="KSO_FT"/>
          <p:cNvSpPr>
            <a:spLocks noGrp="1"/>
          </p:cNvSpPr>
          <p:nvPr>
            <p:ph type="ftr" sz="quarter" idx="11"/>
          </p:nvPr>
        </p:nvSpPr>
        <p:spPr/>
        <p:txBody>
          <a:bodyPr/>
          <a:lstStyle/>
          <a:p>
            <a:endParaRPr lang="zh-CN" altLang="en-US"/>
          </a:p>
        </p:txBody>
      </p:sp>
      <p:sp>
        <p:nvSpPr>
          <p:cNvPr id="6" name="KSO_FN"/>
          <p:cNvSpPr>
            <a:spLocks noGrp="1"/>
          </p:cNvSpPr>
          <p:nvPr>
            <p:ph type="sldNum" sz="quarter" idx="12"/>
          </p:nvPr>
        </p:nvSpPr>
        <p:spPr/>
        <p:txBody>
          <a:bodyPr/>
          <a:lstStyle/>
          <a:p>
            <a:fld id="{ABD12271-4E04-4506-9AFF-EC7A1B4A1386}" type="slidenum">
              <a:rPr lang="zh-CN" altLang="en-US" smtClean="0"/>
              <a:t>‹#›</a:t>
            </a:fld>
            <a:endParaRPr lang="zh-CN" altLang="en-US"/>
          </a:p>
        </p:txBody>
      </p:sp>
    </p:spTree>
    <p:extLst>
      <p:ext uri="{BB962C8B-B14F-4D97-AF65-F5344CB8AC3E}">
        <p14:creationId xmlns:p14="http://schemas.microsoft.com/office/powerpoint/2010/main" val="782251315"/>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BC1"/>
          <p:cNvSpPr>
            <a:spLocks noGrp="1"/>
          </p:cNvSpPr>
          <p:nvPr>
            <p:ph sz="half" idx="1"/>
          </p:nvPr>
        </p:nvSpPr>
        <p:spPr>
          <a:xfrm>
            <a:off x="1399823" y="1244603"/>
            <a:ext cx="5080000" cy="4932363"/>
          </a:xfrm>
        </p:spPr>
        <p:txBody>
          <a:bodyPr/>
          <a:lstStyle/>
          <a:p>
            <a:pPr lvl="0"/>
            <a:r>
              <a:rPr lang="zh-CN" altLang="en-US" smtClean="0"/>
              <a:t>单击此处编辑母版文本样式</a:t>
            </a:r>
          </a:p>
          <a:p>
            <a:pPr lvl="1"/>
            <a:r>
              <a:rPr lang="zh-CN" altLang="en-US" smtClean="0"/>
              <a:t>第二级</a:t>
            </a:r>
          </a:p>
        </p:txBody>
      </p:sp>
      <p:sp>
        <p:nvSpPr>
          <p:cNvPr id="4" name="KSO_BC2"/>
          <p:cNvSpPr>
            <a:spLocks noGrp="1"/>
          </p:cNvSpPr>
          <p:nvPr>
            <p:ph sz="half" idx="2"/>
          </p:nvPr>
        </p:nvSpPr>
        <p:spPr>
          <a:xfrm>
            <a:off x="6519334" y="1244603"/>
            <a:ext cx="5094116" cy="4932363"/>
          </a:xfrm>
        </p:spPr>
        <p:txBody>
          <a:bodyPr/>
          <a:lstStyle/>
          <a:p>
            <a:pPr lvl="0"/>
            <a:r>
              <a:rPr lang="zh-CN" altLang="en-US" smtClean="0"/>
              <a:t>单击此处编辑母版文本样式</a:t>
            </a:r>
          </a:p>
          <a:p>
            <a:pPr lvl="1"/>
            <a:r>
              <a:rPr lang="zh-CN" altLang="en-US" smtClean="0"/>
              <a:t>第二级</a:t>
            </a:r>
          </a:p>
        </p:txBody>
      </p:sp>
      <p:sp>
        <p:nvSpPr>
          <p:cNvPr id="5" name="KSO_FD"/>
          <p:cNvSpPr>
            <a:spLocks noGrp="1"/>
          </p:cNvSpPr>
          <p:nvPr>
            <p:ph type="dt" sz="half" idx="10"/>
          </p:nvPr>
        </p:nvSpPr>
        <p:spPr/>
        <p:txBody>
          <a:bodyPr/>
          <a:lstStyle/>
          <a:p>
            <a:fld id="{D8C72DFA-A2EB-4034-AACA-B442907C5898}" type="datetimeFigureOut">
              <a:rPr lang="zh-CN" altLang="en-US" smtClean="0"/>
              <a:t>2017/12/14</a:t>
            </a:fld>
            <a:endParaRPr lang="zh-CN" altLang="en-US"/>
          </a:p>
        </p:txBody>
      </p:sp>
      <p:sp>
        <p:nvSpPr>
          <p:cNvPr id="6" name="KSO_FT"/>
          <p:cNvSpPr>
            <a:spLocks noGrp="1"/>
          </p:cNvSpPr>
          <p:nvPr>
            <p:ph type="ftr" sz="quarter" idx="11"/>
          </p:nvPr>
        </p:nvSpPr>
        <p:spPr/>
        <p:txBody>
          <a:bodyPr/>
          <a:lstStyle/>
          <a:p>
            <a:endParaRPr lang="zh-CN" altLang="en-US"/>
          </a:p>
        </p:txBody>
      </p:sp>
      <p:sp>
        <p:nvSpPr>
          <p:cNvPr id="7" name="KSO_FN"/>
          <p:cNvSpPr>
            <a:spLocks noGrp="1"/>
          </p:cNvSpPr>
          <p:nvPr>
            <p:ph type="sldNum" sz="quarter" idx="12"/>
          </p:nvPr>
        </p:nvSpPr>
        <p:spPr/>
        <p:txBody>
          <a:bodyPr/>
          <a:lstStyle/>
          <a:p>
            <a:fld id="{ABD12271-4E04-4506-9AFF-EC7A1B4A1386}" type="slidenum">
              <a:rPr lang="zh-CN" altLang="en-US" smtClean="0"/>
              <a:t>‹#›</a:t>
            </a:fld>
            <a:endParaRPr lang="zh-CN" altLang="en-US"/>
          </a:p>
        </p:txBody>
      </p:sp>
    </p:spTree>
    <p:extLst>
      <p:ext uri="{BB962C8B-B14F-4D97-AF65-F5344CB8AC3E}">
        <p14:creationId xmlns:p14="http://schemas.microsoft.com/office/powerpoint/2010/main" val="3169567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KSO_BT1"/>
          <p:cNvSpPr>
            <a:spLocks noGrp="1"/>
          </p:cNvSpPr>
          <p:nvPr>
            <p:ph type="title"/>
          </p:nvPr>
        </p:nvSpPr>
        <p:spPr>
          <a:xfrm>
            <a:off x="2302932" y="118532"/>
            <a:ext cx="9312101" cy="717022"/>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9436" y="1376362"/>
            <a:ext cx="5157787" cy="823912"/>
          </a:xfrm>
        </p:spPr>
        <p:txBody>
          <a:bodyPr anchor="b">
            <a:normAutofit/>
          </a:bodyPr>
          <a:lstStyle>
            <a:lvl1pPr marL="0" indent="0">
              <a:buNone/>
              <a:defRPr sz="135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KSO_BC1"/>
          <p:cNvSpPr>
            <a:spLocks noGrp="1"/>
          </p:cNvSpPr>
          <p:nvPr>
            <p:ph sz="half" idx="2"/>
          </p:nvPr>
        </p:nvSpPr>
        <p:spPr>
          <a:xfrm>
            <a:off x="1099436" y="2200274"/>
            <a:ext cx="5157787" cy="3684588"/>
          </a:xfrm>
        </p:spPr>
        <p:txBody>
          <a:bodyPr/>
          <a:lstStyle/>
          <a:p>
            <a:pPr lvl="0"/>
            <a:r>
              <a:rPr lang="zh-CN" altLang="en-US" smtClean="0"/>
              <a:t>单击此处编辑母版文本样式</a:t>
            </a:r>
          </a:p>
          <a:p>
            <a:pPr lvl="1"/>
            <a:r>
              <a:rPr lang="zh-CN" altLang="en-US" smtClean="0"/>
              <a:t>第二级</a:t>
            </a:r>
          </a:p>
        </p:txBody>
      </p:sp>
      <p:sp>
        <p:nvSpPr>
          <p:cNvPr id="5" name="Text Placeholder 4"/>
          <p:cNvSpPr>
            <a:spLocks noGrp="1"/>
          </p:cNvSpPr>
          <p:nvPr>
            <p:ph type="body" sz="quarter" idx="3"/>
          </p:nvPr>
        </p:nvSpPr>
        <p:spPr>
          <a:xfrm>
            <a:off x="6431847" y="1376362"/>
            <a:ext cx="5183188" cy="823912"/>
          </a:xfrm>
        </p:spPr>
        <p:txBody>
          <a:bodyPr anchor="b">
            <a:normAutofit/>
          </a:bodyPr>
          <a:lstStyle>
            <a:lvl1pPr marL="0" indent="0">
              <a:buNone/>
              <a:defRPr sz="135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KSO_BC2"/>
          <p:cNvSpPr>
            <a:spLocks noGrp="1"/>
          </p:cNvSpPr>
          <p:nvPr>
            <p:ph sz="quarter" idx="4"/>
          </p:nvPr>
        </p:nvSpPr>
        <p:spPr>
          <a:xfrm>
            <a:off x="6431847" y="2200274"/>
            <a:ext cx="5183188" cy="3684588"/>
          </a:xfrm>
        </p:spPr>
        <p:txBody>
          <a:bodyPr/>
          <a:lstStyle/>
          <a:p>
            <a:pPr lvl="0"/>
            <a:r>
              <a:rPr lang="zh-CN" altLang="en-US" smtClean="0"/>
              <a:t>单击此处编辑母版文本样式</a:t>
            </a:r>
          </a:p>
          <a:p>
            <a:pPr lvl="1"/>
            <a:r>
              <a:rPr lang="zh-CN" altLang="en-US" smtClean="0"/>
              <a:t>第二级</a:t>
            </a:r>
          </a:p>
        </p:txBody>
      </p:sp>
      <p:sp>
        <p:nvSpPr>
          <p:cNvPr id="7" name="KSO_FD"/>
          <p:cNvSpPr>
            <a:spLocks noGrp="1"/>
          </p:cNvSpPr>
          <p:nvPr>
            <p:ph type="dt" sz="half" idx="10"/>
          </p:nvPr>
        </p:nvSpPr>
        <p:spPr/>
        <p:txBody>
          <a:bodyPr/>
          <a:lstStyle/>
          <a:p>
            <a:fld id="{D8C72DFA-A2EB-4034-AACA-B442907C5898}" type="datetimeFigureOut">
              <a:rPr lang="zh-CN" altLang="en-US" smtClean="0"/>
              <a:t>2017/12/14</a:t>
            </a:fld>
            <a:endParaRPr lang="zh-CN" altLang="en-US"/>
          </a:p>
        </p:txBody>
      </p:sp>
      <p:sp>
        <p:nvSpPr>
          <p:cNvPr id="8" name="KSO_FT"/>
          <p:cNvSpPr>
            <a:spLocks noGrp="1"/>
          </p:cNvSpPr>
          <p:nvPr>
            <p:ph type="ftr" sz="quarter" idx="11"/>
          </p:nvPr>
        </p:nvSpPr>
        <p:spPr/>
        <p:txBody>
          <a:bodyPr/>
          <a:lstStyle/>
          <a:p>
            <a:endParaRPr lang="zh-CN" altLang="en-US"/>
          </a:p>
        </p:txBody>
      </p:sp>
      <p:sp>
        <p:nvSpPr>
          <p:cNvPr id="9" name="KSO_FN"/>
          <p:cNvSpPr>
            <a:spLocks noGrp="1"/>
          </p:cNvSpPr>
          <p:nvPr>
            <p:ph type="sldNum" sz="quarter" idx="12"/>
          </p:nvPr>
        </p:nvSpPr>
        <p:spPr/>
        <p:txBody>
          <a:bodyPr/>
          <a:lstStyle/>
          <a:p>
            <a:fld id="{ABD12271-4E04-4506-9AFF-EC7A1B4A1386}" type="slidenum">
              <a:rPr lang="zh-CN" altLang="en-US" smtClean="0"/>
              <a:t>‹#›</a:t>
            </a:fld>
            <a:endParaRPr lang="zh-CN" altLang="en-US"/>
          </a:p>
        </p:txBody>
      </p:sp>
    </p:spTree>
    <p:extLst>
      <p:ext uri="{BB962C8B-B14F-4D97-AF65-F5344CB8AC3E}">
        <p14:creationId xmlns:p14="http://schemas.microsoft.com/office/powerpoint/2010/main" val="1423462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FD"/>
          <p:cNvSpPr>
            <a:spLocks noGrp="1"/>
          </p:cNvSpPr>
          <p:nvPr>
            <p:ph type="dt" sz="half" idx="10"/>
          </p:nvPr>
        </p:nvSpPr>
        <p:spPr/>
        <p:txBody>
          <a:bodyPr/>
          <a:lstStyle/>
          <a:p>
            <a:fld id="{D8C72DFA-A2EB-4034-AACA-B442907C5898}" type="datetimeFigureOut">
              <a:rPr lang="zh-CN" altLang="en-US" smtClean="0"/>
              <a:t>2017/12/14</a:t>
            </a:fld>
            <a:endParaRPr lang="zh-CN" altLang="en-US"/>
          </a:p>
        </p:txBody>
      </p:sp>
      <p:sp>
        <p:nvSpPr>
          <p:cNvPr id="4" name="KSO_FT"/>
          <p:cNvSpPr>
            <a:spLocks noGrp="1"/>
          </p:cNvSpPr>
          <p:nvPr>
            <p:ph type="ftr" sz="quarter" idx="11"/>
          </p:nvPr>
        </p:nvSpPr>
        <p:spPr/>
        <p:txBody>
          <a:bodyPr/>
          <a:lstStyle/>
          <a:p>
            <a:endParaRPr lang="zh-CN" altLang="en-US"/>
          </a:p>
        </p:txBody>
      </p:sp>
      <p:sp>
        <p:nvSpPr>
          <p:cNvPr id="5" name="KSO_FN"/>
          <p:cNvSpPr>
            <a:spLocks noGrp="1"/>
          </p:cNvSpPr>
          <p:nvPr>
            <p:ph type="sldNum" sz="quarter" idx="12"/>
          </p:nvPr>
        </p:nvSpPr>
        <p:spPr/>
        <p:txBody>
          <a:bodyPr/>
          <a:lstStyle/>
          <a:p>
            <a:fld id="{ABD12271-4E04-4506-9AFF-EC7A1B4A1386}" type="slidenum">
              <a:rPr lang="zh-CN" altLang="en-US" smtClean="0"/>
              <a:t>‹#›</a:t>
            </a:fld>
            <a:endParaRPr lang="zh-CN" altLang="en-US"/>
          </a:p>
        </p:txBody>
      </p:sp>
    </p:spTree>
    <p:extLst>
      <p:ext uri="{BB962C8B-B14F-4D97-AF65-F5344CB8AC3E}">
        <p14:creationId xmlns:p14="http://schemas.microsoft.com/office/powerpoint/2010/main" val="305633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KSO_FD"/>
          <p:cNvSpPr>
            <a:spLocks noGrp="1"/>
          </p:cNvSpPr>
          <p:nvPr>
            <p:ph type="dt" sz="half" idx="10"/>
          </p:nvPr>
        </p:nvSpPr>
        <p:spPr/>
        <p:txBody>
          <a:bodyPr/>
          <a:lstStyle/>
          <a:p>
            <a:fld id="{D8C72DFA-A2EB-4034-AACA-B442907C5898}" type="datetimeFigureOut">
              <a:rPr lang="zh-CN" altLang="en-US" smtClean="0"/>
              <a:t>2017/12/14</a:t>
            </a:fld>
            <a:endParaRPr lang="zh-CN" altLang="en-US"/>
          </a:p>
        </p:txBody>
      </p:sp>
      <p:sp>
        <p:nvSpPr>
          <p:cNvPr id="3" name="KSO_FT"/>
          <p:cNvSpPr>
            <a:spLocks noGrp="1"/>
          </p:cNvSpPr>
          <p:nvPr>
            <p:ph type="ftr" sz="quarter" idx="11"/>
          </p:nvPr>
        </p:nvSpPr>
        <p:spPr/>
        <p:txBody>
          <a:bodyPr/>
          <a:lstStyle/>
          <a:p>
            <a:endParaRPr lang="zh-CN" altLang="en-US"/>
          </a:p>
        </p:txBody>
      </p:sp>
      <p:sp>
        <p:nvSpPr>
          <p:cNvPr id="4" name="KSO_FN"/>
          <p:cNvSpPr>
            <a:spLocks noGrp="1"/>
          </p:cNvSpPr>
          <p:nvPr>
            <p:ph type="sldNum" sz="quarter" idx="12"/>
          </p:nvPr>
        </p:nvSpPr>
        <p:spPr/>
        <p:txBody>
          <a:bodyPr/>
          <a:lstStyle/>
          <a:p>
            <a:fld id="{ABD12271-4E04-4506-9AFF-EC7A1B4A1386}" type="slidenum">
              <a:rPr lang="zh-CN" altLang="en-US" smtClean="0"/>
              <a:t>‹#›</a:t>
            </a:fld>
            <a:endParaRPr lang="zh-CN" altLang="en-US"/>
          </a:p>
        </p:txBody>
      </p:sp>
    </p:spTree>
    <p:extLst>
      <p:ext uri="{BB962C8B-B14F-4D97-AF65-F5344CB8AC3E}">
        <p14:creationId xmlns:p14="http://schemas.microsoft.com/office/powerpoint/2010/main" val="1147747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KSO_BT1"/>
          <p:cNvSpPr>
            <a:spLocks noGrp="1"/>
          </p:cNvSpPr>
          <p:nvPr>
            <p:ph type="title"/>
          </p:nvPr>
        </p:nvSpPr>
        <p:spPr>
          <a:xfrm>
            <a:off x="1144591" y="533402"/>
            <a:ext cx="3932237" cy="1600200"/>
          </a:xfrm>
        </p:spPr>
        <p:txBody>
          <a:bodyPr anchor="b"/>
          <a:lstStyle>
            <a:lvl1pPr>
              <a:defRPr sz="2400"/>
            </a:lvl1pPr>
          </a:lstStyle>
          <a:p>
            <a:r>
              <a:rPr lang="zh-CN" altLang="en-US" smtClean="0"/>
              <a:t>单击此处编辑母版标题样式</a:t>
            </a:r>
            <a:endParaRPr lang="en-US" dirty="0"/>
          </a:p>
        </p:txBody>
      </p:sp>
      <p:sp>
        <p:nvSpPr>
          <p:cNvPr id="3" name="KSO_BC1"/>
          <p:cNvSpPr>
            <a:spLocks noGrp="1"/>
          </p:cNvSpPr>
          <p:nvPr>
            <p:ph idx="1"/>
          </p:nvPr>
        </p:nvSpPr>
        <p:spPr>
          <a:xfrm>
            <a:off x="5487989" y="1063631"/>
            <a:ext cx="6172200" cy="4873625"/>
          </a:xfrm>
        </p:spPr>
        <p:txBody>
          <a:bodyPr>
            <a:normAutofit/>
          </a:bodyPr>
          <a:lstStyle>
            <a:lvl1pPr>
              <a:defRPr sz="1500"/>
            </a:lvl1pPr>
            <a:lvl2pPr>
              <a:defRPr sz="1350"/>
            </a:lvl2pPr>
            <a:lvl3pPr>
              <a:defRPr sz="1200"/>
            </a:lvl3pPr>
            <a:lvl4pPr>
              <a:defRPr sz="1050"/>
            </a:lvl4pPr>
            <a:lvl5pPr>
              <a:defRPr sz="105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p:txBody>
      </p:sp>
      <p:sp>
        <p:nvSpPr>
          <p:cNvPr id="4" name="KSO_BC2"/>
          <p:cNvSpPr>
            <a:spLocks noGrp="1"/>
          </p:cNvSpPr>
          <p:nvPr>
            <p:ph type="body" sz="half" idx="2"/>
          </p:nvPr>
        </p:nvSpPr>
        <p:spPr>
          <a:xfrm>
            <a:off x="1144591" y="2133602"/>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KSO_FD"/>
          <p:cNvSpPr>
            <a:spLocks noGrp="1"/>
          </p:cNvSpPr>
          <p:nvPr>
            <p:ph type="dt" sz="half" idx="10"/>
          </p:nvPr>
        </p:nvSpPr>
        <p:spPr/>
        <p:txBody>
          <a:bodyPr/>
          <a:lstStyle/>
          <a:p>
            <a:fld id="{D8C72DFA-A2EB-4034-AACA-B442907C5898}" type="datetimeFigureOut">
              <a:rPr lang="zh-CN" altLang="en-US" smtClean="0"/>
              <a:t>2017/12/14</a:t>
            </a:fld>
            <a:endParaRPr lang="zh-CN" altLang="en-US"/>
          </a:p>
        </p:txBody>
      </p:sp>
      <p:sp>
        <p:nvSpPr>
          <p:cNvPr id="6" name="KSO_FT"/>
          <p:cNvSpPr>
            <a:spLocks noGrp="1"/>
          </p:cNvSpPr>
          <p:nvPr>
            <p:ph type="ftr" sz="quarter" idx="11"/>
          </p:nvPr>
        </p:nvSpPr>
        <p:spPr/>
        <p:txBody>
          <a:bodyPr/>
          <a:lstStyle/>
          <a:p>
            <a:endParaRPr lang="zh-CN" altLang="en-US"/>
          </a:p>
        </p:txBody>
      </p:sp>
      <p:sp>
        <p:nvSpPr>
          <p:cNvPr id="7" name="KSO_FN"/>
          <p:cNvSpPr>
            <a:spLocks noGrp="1"/>
          </p:cNvSpPr>
          <p:nvPr>
            <p:ph type="sldNum" sz="quarter" idx="12"/>
          </p:nvPr>
        </p:nvSpPr>
        <p:spPr/>
        <p:txBody>
          <a:bodyPr/>
          <a:lstStyle/>
          <a:p>
            <a:fld id="{ABD12271-4E04-4506-9AFF-EC7A1B4A1386}" type="slidenum">
              <a:rPr lang="zh-CN" altLang="en-US" smtClean="0"/>
              <a:t>‹#›</a:t>
            </a:fld>
            <a:endParaRPr lang="zh-CN" altLang="en-US"/>
          </a:p>
        </p:txBody>
      </p:sp>
    </p:spTree>
    <p:extLst>
      <p:ext uri="{BB962C8B-B14F-4D97-AF65-F5344CB8AC3E}">
        <p14:creationId xmlns:p14="http://schemas.microsoft.com/office/powerpoint/2010/main" val="33466833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KSO_BT1"/>
          <p:cNvSpPr>
            <a:spLocks noGrp="1"/>
          </p:cNvSpPr>
          <p:nvPr>
            <p:ph type="title"/>
          </p:nvPr>
        </p:nvSpPr>
        <p:spPr>
          <a:xfrm>
            <a:off x="1246192" y="457200"/>
            <a:ext cx="3932237" cy="1600200"/>
          </a:xfrm>
        </p:spPr>
        <p:txBody>
          <a:bodyPr anchor="b"/>
          <a:lstStyle>
            <a:lvl1pPr>
              <a:defRPr sz="2400"/>
            </a:lvl1pPr>
          </a:lstStyle>
          <a:p>
            <a:r>
              <a:rPr lang="zh-CN" altLang="en-US" smtClean="0"/>
              <a:t>单击此处编辑母版标题样式</a:t>
            </a:r>
            <a:endParaRPr lang="en-US" dirty="0"/>
          </a:p>
        </p:txBody>
      </p:sp>
      <p:sp>
        <p:nvSpPr>
          <p:cNvPr id="3" name="KSO_BC1"/>
          <p:cNvSpPr>
            <a:spLocks noGrp="1" noChangeAspect="1"/>
          </p:cNvSpPr>
          <p:nvPr>
            <p:ph type="pic" idx="1"/>
          </p:nvPr>
        </p:nvSpPr>
        <p:spPr>
          <a:xfrm>
            <a:off x="5442833" y="987429"/>
            <a:ext cx="6172200" cy="4873625"/>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smtClean="0"/>
              <a:t>单击图标添加图片</a:t>
            </a:r>
            <a:endParaRPr lang="en-US" dirty="0"/>
          </a:p>
        </p:txBody>
      </p:sp>
      <p:sp>
        <p:nvSpPr>
          <p:cNvPr id="4" name="KSO_BC2"/>
          <p:cNvSpPr>
            <a:spLocks noGrp="1"/>
          </p:cNvSpPr>
          <p:nvPr>
            <p:ph type="body" sz="half" idx="2"/>
          </p:nvPr>
        </p:nvSpPr>
        <p:spPr>
          <a:xfrm>
            <a:off x="1246192"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KSO_FD"/>
          <p:cNvSpPr>
            <a:spLocks noGrp="1"/>
          </p:cNvSpPr>
          <p:nvPr>
            <p:ph type="dt" sz="half" idx="10"/>
          </p:nvPr>
        </p:nvSpPr>
        <p:spPr/>
        <p:txBody>
          <a:bodyPr/>
          <a:lstStyle/>
          <a:p>
            <a:fld id="{D8C72DFA-A2EB-4034-AACA-B442907C5898}" type="datetimeFigureOut">
              <a:rPr lang="zh-CN" altLang="en-US" smtClean="0"/>
              <a:t>2017/12/14</a:t>
            </a:fld>
            <a:endParaRPr lang="zh-CN" altLang="en-US"/>
          </a:p>
        </p:txBody>
      </p:sp>
      <p:sp>
        <p:nvSpPr>
          <p:cNvPr id="6" name="KSO_FT"/>
          <p:cNvSpPr>
            <a:spLocks noGrp="1"/>
          </p:cNvSpPr>
          <p:nvPr>
            <p:ph type="ftr" sz="quarter" idx="11"/>
          </p:nvPr>
        </p:nvSpPr>
        <p:spPr/>
        <p:txBody>
          <a:bodyPr/>
          <a:lstStyle/>
          <a:p>
            <a:endParaRPr lang="zh-CN" altLang="en-US"/>
          </a:p>
        </p:txBody>
      </p:sp>
      <p:sp>
        <p:nvSpPr>
          <p:cNvPr id="7" name="KSO_FN"/>
          <p:cNvSpPr>
            <a:spLocks noGrp="1"/>
          </p:cNvSpPr>
          <p:nvPr>
            <p:ph type="sldNum" sz="quarter" idx="12"/>
          </p:nvPr>
        </p:nvSpPr>
        <p:spPr/>
        <p:txBody>
          <a:bodyPr/>
          <a:lstStyle/>
          <a:p>
            <a:fld id="{ABD12271-4E04-4506-9AFF-EC7A1B4A1386}" type="slidenum">
              <a:rPr lang="zh-CN" altLang="en-US" smtClean="0"/>
              <a:t>‹#›</a:t>
            </a:fld>
            <a:endParaRPr lang="zh-CN" altLang="en-US"/>
          </a:p>
        </p:txBody>
      </p:sp>
    </p:spTree>
    <p:extLst>
      <p:ext uri="{BB962C8B-B14F-4D97-AF65-F5344CB8AC3E}">
        <p14:creationId xmlns:p14="http://schemas.microsoft.com/office/powerpoint/2010/main" val="27921353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1" name="Picture 4" descr="WorldNetwork"/>
          <p:cNvPicPr>
            <a:picLocks noChangeAspect="1" noChangeArrowheads="1"/>
          </p:cNvPicPr>
          <p:nvPr/>
        </p:nvPicPr>
        <p:blipFill rotWithShape="1">
          <a:blip r:embed="rId13">
            <a:extLst>
              <a:ext uri="{28A0092B-C50C-407E-A947-70E740481C1C}">
                <a14:useLocalDpi xmlns:a14="http://schemas.microsoft.com/office/drawing/2010/main" val="0"/>
              </a:ext>
            </a:extLst>
          </a:blip>
          <a:srcRect l="2384" t="32600" r="5204" b="45000"/>
          <a:stretch/>
        </p:blipFill>
        <p:spPr bwMode="auto">
          <a:xfrm>
            <a:off x="-12699" y="-19051"/>
            <a:ext cx="12204700" cy="106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12699" y="-19052"/>
            <a:ext cx="12204700" cy="1066801"/>
          </a:xfrm>
          <a:prstGeom prst="rect">
            <a:avLst/>
          </a:prstGeom>
          <a:solidFill>
            <a:srgbClr val="0080B2">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4" name="KSO_FD"/>
          <p:cNvSpPr>
            <a:spLocks noGrp="1"/>
          </p:cNvSpPr>
          <p:nvPr>
            <p:ph type="dt" sz="half" idx="2"/>
          </p:nvPr>
        </p:nvSpPr>
        <p:spPr>
          <a:xfrm>
            <a:off x="838200" y="6356354"/>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D8C72DFA-A2EB-4034-AACA-B442907C5898}" type="datetimeFigureOut">
              <a:rPr lang="zh-CN" altLang="en-US" smtClean="0"/>
              <a:t>2017/12/14</a:t>
            </a:fld>
            <a:endParaRPr lang="zh-CN" altLang="en-US"/>
          </a:p>
        </p:txBody>
      </p:sp>
      <p:sp>
        <p:nvSpPr>
          <p:cNvPr id="5" name="KSO_FT"/>
          <p:cNvSpPr>
            <a:spLocks noGrp="1"/>
          </p:cNvSpPr>
          <p:nvPr>
            <p:ph type="ftr" sz="quarter" idx="3"/>
          </p:nvPr>
        </p:nvSpPr>
        <p:spPr>
          <a:xfrm>
            <a:off x="4038600" y="6356354"/>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KSO_FN"/>
          <p:cNvSpPr>
            <a:spLocks noGrp="1"/>
          </p:cNvSpPr>
          <p:nvPr>
            <p:ph type="sldNum" sz="quarter" idx="4"/>
          </p:nvPr>
        </p:nvSpPr>
        <p:spPr>
          <a:xfrm>
            <a:off x="8610600" y="6356354"/>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BD12271-4E04-4506-9AFF-EC7A1B4A1386}" type="slidenum">
              <a:rPr lang="zh-CN" altLang="en-US" smtClean="0"/>
              <a:t>‹#›</a:t>
            </a:fld>
            <a:endParaRPr lang="zh-CN" altLang="en-US"/>
          </a:p>
        </p:txBody>
      </p:sp>
      <p:sp>
        <p:nvSpPr>
          <p:cNvPr id="3" name="KSO_BC1"/>
          <p:cNvSpPr>
            <a:spLocks noGrp="1"/>
          </p:cNvSpPr>
          <p:nvPr>
            <p:ph type="body" idx="1"/>
          </p:nvPr>
        </p:nvSpPr>
        <p:spPr>
          <a:xfrm>
            <a:off x="622300" y="1123951"/>
            <a:ext cx="10954459" cy="5214442"/>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p:txBody>
      </p:sp>
      <p:sp>
        <p:nvSpPr>
          <p:cNvPr id="2" name="KSO_BT1"/>
          <p:cNvSpPr>
            <a:spLocks noGrp="1"/>
          </p:cNvSpPr>
          <p:nvPr>
            <p:ph type="title"/>
          </p:nvPr>
        </p:nvSpPr>
        <p:spPr>
          <a:xfrm>
            <a:off x="622301" y="175819"/>
            <a:ext cx="10954459" cy="796011"/>
          </a:xfrm>
          <a:prstGeom prst="rect">
            <a:avLst/>
          </a:prstGeom>
        </p:spPr>
        <p:txBody>
          <a:bodyPr vert="horz" lIns="91440" tIns="45720" rIns="91440" bIns="45720" rtlCol="0" anchor="ctr">
            <a:normAutofit/>
          </a:bodyPr>
          <a:lstStyle/>
          <a:p>
            <a:r>
              <a:rPr lang="zh-CN" altLang="en-US" dirty="0" smtClean="0"/>
              <a:t>单击此处编辑母版标题样式</a:t>
            </a:r>
            <a:endParaRPr lang="en-US" dirty="0"/>
          </a:p>
        </p:txBody>
      </p:sp>
    </p:spTree>
    <p:extLst>
      <p:ext uri="{BB962C8B-B14F-4D97-AF65-F5344CB8AC3E}">
        <p14:creationId xmlns:p14="http://schemas.microsoft.com/office/powerpoint/2010/main" val="2053127623"/>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timing>
    <p:tnLst>
      <p:par>
        <p:cTn id="1" dur="indefinite" restart="never" nodeType="tmRoot"/>
      </p:par>
    </p:tnLst>
  </p:timing>
  <p:txStyles>
    <p:titleStyle>
      <a:lvl1pPr algn="l" defTabSz="685800" rtl="0" eaLnBrk="1" latinLnBrk="0" hangingPunct="1">
        <a:lnSpc>
          <a:spcPct val="90000"/>
        </a:lnSpc>
        <a:spcBef>
          <a:spcPct val="0"/>
        </a:spcBef>
        <a:buNone/>
        <a:defRPr sz="3600" b="1" i="0" kern="1200" baseline="0">
          <a:solidFill>
            <a:schemeClr val="bg1"/>
          </a:solidFill>
          <a:effectLst>
            <a:outerShdw blurRad="50800" dist="38100" algn="l" rotWithShape="0">
              <a:prstClr val="black">
                <a:alpha val="40000"/>
              </a:prstClr>
            </a:outerShdw>
          </a:effectLst>
          <a:latin typeface="+mj-ea"/>
          <a:ea typeface="+mj-ea"/>
          <a:cs typeface="+mj-cs"/>
        </a:defRPr>
      </a:lvl1pPr>
    </p:titleStyle>
    <p:bodyStyle>
      <a:lvl1pPr marL="361950" indent="-361950" algn="just" defTabSz="685800" rtl="0" eaLnBrk="1" latinLnBrk="0" hangingPunct="1">
        <a:lnSpc>
          <a:spcPct val="110000"/>
        </a:lnSpc>
        <a:spcBef>
          <a:spcPts val="1200"/>
        </a:spcBef>
        <a:spcAft>
          <a:spcPts val="0"/>
        </a:spcAft>
        <a:buClr>
          <a:schemeClr val="accent1"/>
        </a:buClr>
        <a:buSzPct val="60000"/>
        <a:buFont typeface="Wingdings" panose="05000000000000000000" pitchFamily="2" charset="2"/>
        <a:buChar char="m"/>
        <a:defRPr lang="zh-CN" altLang="en-US" sz="2800" kern="1200" baseline="0" dirty="0" smtClean="0">
          <a:solidFill>
            <a:schemeClr val="accent1"/>
          </a:solidFill>
          <a:latin typeface="+mn-ea"/>
          <a:ea typeface="+mn-ea"/>
          <a:cs typeface="+mn-cs"/>
        </a:defRPr>
      </a:lvl1pPr>
      <a:lvl2pPr marL="361950" indent="-361950" algn="just" defTabSz="685800" rtl="0" eaLnBrk="1" latinLnBrk="0" hangingPunct="1">
        <a:lnSpc>
          <a:spcPct val="120000"/>
        </a:lnSpc>
        <a:spcBef>
          <a:spcPts val="0"/>
        </a:spcBef>
        <a:spcAft>
          <a:spcPts val="1200"/>
        </a:spcAft>
        <a:buClr>
          <a:schemeClr val="accent2">
            <a:lumMod val="60000"/>
            <a:lumOff val="40000"/>
          </a:schemeClr>
        </a:buClr>
        <a:buFont typeface="幼圆" panose="02010509060101010101" pitchFamily="49" charset="-122"/>
        <a:buChar char=" "/>
        <a:defRPr sz="1800" kern="1200" baseline="0">
          <a:solidFill>
            <a:schemeClr val="tx1"/>
          </a:solidFill>
          <a:latin typeface="+mn-ea"/>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hyperlink" Target="https://cloud.spring.io/spring-cloud-netflix/multi/multi_spring-cloud-ribbon.html"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hyperlink" Target="https://spring.io/guides/gs/routing-and-filtering/"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2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3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3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3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3.png"/><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3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www.docker.com/" TargetMode="External"/><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hyperlink" Target="https://github.com/go-kit/kit" TargetMode="External"/><Relationship Id="rId3" Type="http://schemas.openxmlformats.org/officeDocument/2006/relationships/hyperlink" Target="http://cloud.spring.io/" TargetMode="External"/><Relationship Id="rId7" Type="http://schemas.openxmlformats.org/officeDocument/2006/relationships/hyperlink" Target="https://github.com/micro" TargetMode="External"/><Relationship Id="rId2" Type="http://schemas.openxmlformats.org/officeDocument/2006/relationships/hyperlink" Target="http://projects.spring.io/spring-boot/" TargetMode="External"/><Relationship Id="rId1" Type="http://schemas.openxmlformats.org/officeDocument/2006/relationships/slideLayout" Target="../slideLayouts/slideLayout2.xml"/><Relationship Id="rId6" Type="http://schemas.openxmlformats.org/officeDocument/2006/relationships/hyperlink" Target="http://open.blogs.nytimes.com/2015/12/17/introducing-gizmo/?_r=2" TargetMode="External"/><Relationship Id="rId5" Type="http://schemas.openxmlformats.org/officeDocument/2006/relationships/hyperlink" Target="https://help.aliyun.com/product/29500.html?spm=5176.doc42934.3.1.BI38Mr" TargetMode="External"/><Relationship Id="rId4" Type="http://schemas.openxmlformats.org/officeDocument/2006/relationships/hyperlink" Target="https://dropwizard.github.io/"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副标题 1"/>
          <p:cNvSpPr>
            <a:spLocks noGrp="1"/>
          </p:cNvSpPr>
          <p:nvPr>
            <p:ph type="subTitle" idx="1"/>
          </p:nvPr>
        </p:nvSpPr>
        <p:spPr/>
        <p:txBody>
          <a:bodyPr/>
          <a:lstStyle/>
          <a:p>
            <a:r>
              <a:rPr lang="en-US" altLang="zh-CN" dirty="0" err="1" smtClean="0"/>
              <a:t>SpringCould</a:t>
            </a:r>
            <a:endParaRPr lang="zh-CN" altLang="en-US" dirty="0"/>
          </a:p>
        </p:txBody>
      </p:sp>
      <p:sp>
        <p:nvSpPr>
          <p:cNvPr id="3" name="标题 2"/>
          <p:cNvSpPr>
            <a:spLocks noGrp="1"/>
          </p:cNvSpPr>
          <p:nvPr>
            <p:ph type="title"/>
          </p:nvPr>
        </p:nvSpPr>
        <p:spPr/>
        <p:txBody>
          <a:bodyPr/>
          <a:lstStyle/>
          <a:p>
            <a:r>
              <a:rPr lang="en-US" altLang="zh-CN" dirty="0" err="1" smtClean="0"/>
              <a:t>Microservices</a:t>
            </a:r>
            <a:endParaRPr lang="zh-CN" altLang="en-US" dirty="0"/>
          </a:p>
        </p:txBody>
      </p:sp>
    </p:spTree>
    <p:extLst>
      <p:ext uri="{BB962C8B-B14F-4D97-AF65-F5344CB8AC3E}">
        <p14:creationId xmlns:p14="http://schemas.microsoft.com/office/powerpoint/2010/main" val="15471560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800" b="0" dirty="0" err="1" smtClean="0">
                <a:effectLst/>
              </a:rPr>
              <a:t>Dubbo</a:t>
            </a:r>
            <a:r>
              <a:rPr lang="en-US" altLang="zh-CN" sz="4800" b="0" dirty="0" smtClean="0">
                <a:effectLst/>
              </a:rPr>
              <a:t> VS </a:t>
            </a:r>
            <a:r>
              <a:rPr lang="en-US" altLang="zh-CN" sz="4800" b="0" dirty="0" err="1" smtClean="0">
                <a:effectLst/>
              </a:rPr>
              <a:t>Springcloud</a:t>
            </a:r>
            <a:r>
              <a:rPr lang="en-US" altLang="zh-CN" sz="4800" b="0" dirty="0" smtClean="0">
                <a:effectLst/>
              </a:rPr>
              <a:t> VS EDAS</a:t>
            </a:r>
            <a:endParaRPr lang="en-US" altLang="zh-CN" sz="4800" b="0" dirty="0">
              <a:effectLst/>
            </a:endParaRPr>
          </a:p>
        </p:txBody>
      </p:sp>
      <p:pic>
        <p:nvPicPr>
          <p:cNvPr id="4" name="内容占位符 3"/>
          <p:cNvPicPr>
            <a:picLocks noGrp="1" noChangeAspect="1"/>
          </p:cNvPicPr>
          <p:nvPr>
            <p:ph idx="1"/>
          </p:nvPr>
        </p:nvPicPr>
        <p:blipFill>
          <a:blip r:embed="rId2"/>
          <a:stretch>
            <a:fillRect/>
          </a:stretch>
        </p:blipFill>
        <p:spPr>
          <a:xfrm>
            <a:off x="248260" y="1214621"/>
            <a:ext cx="3648075" cy="3257550"/>
          </a:xfrm>
          <a:prstGeom prst="rect">
            <a:avLst/>
          </a:prstGeom>
        </p:spPr>
      </p:pic>
      <p:pic>
        <p:nvPicPr>
          <p:cNvPr id="5" name="图片 4"/>
          <p:cNvPicPr>
            <a:picLocks noChangeAspect="1"/>
          </p:cNvPicPr>
          <p:nvPr/>
        </p:nvPicPr>
        <p:blipFill>
          <a:blip r:embed="rId3"/>
          <a:stretch>
            <a:fillRect/>
          </a:stretch>
        </p:blipFill>
        <p:spPr>
          <a:xfrm>
            <a:off x="4556835" y="1214621"/>
            <a:ext cx="7019925" cy="5105400"/>
          </a:xfrm>
          <a:prstGeom prst="rect">
            <a:avLst/>
          </a:prstGeom>
        </p:spPr>
      </p:pic>
      <p:sp>
        <p:nvSpPr>
          <p:cNvPr id="6" name="文本框 5"/>
          <p:cNvSpPr txBox="1"/>
          <p:nvPr/>
        </p:nvSpPr>
        <p:spPr>
          <a:xfrm>
            <a:off x="253355" y="4543344"/>
            <a:ext cx="4262705" cy="343235"/>
          </a:xfrm>
          <a:prstGeom prst="rect">
            <a:avLst/>
          </a:prstGeom>
          <a:noFill/>
        </p:spPr>
        <p:txBody>
          <a:bodyPr wrap="none" rtlCol="0">
            <a:spAutoFit/>
          </a:bodyPr>
          <a:lstStyle/>
          <a:p>
            <a:pPr>
              <a:lnSpc>
                <a:spcPct val="130000"/>
              </a:lnSpc>
            </a:pPr>
            <a:r>
              <a:rPr lang="en-US" altLang="zh-CN" sz="1400" dirty="0">
                <a:latin typeface="Arial" panose="020B0604020202020204" pitchFamily="34" charset="0"/>
                <a:ea typeface="微软雅黑" panose="020B0503020204020204" pitchFamily="34" charset="-122"/>
              </a:rPr>
              <a:t>https://help.aliyun.com/document_detail/44176.html</a:t>
            </a:r>
            <a:endParaRPr lang="zh-CN" altLang="en-US" sz="1400" dirty="0" smtClean="0">
              <a:latin typeface="Arial" panose="020B0604020202020204" pitchFamily="34" charset="0"/>
              <a:ea typeface="微软雅黑" panose="020B0503020204020204" pitchFamily="34" charset="-122"/>
            </a:endParaRPr>
          </a:p>
        </p:txBody>
      </p:sp>
      <p:pic>
        <p:nvPicPr>
          <p:cNvPr id="8" name="图片 7"/>
          <p:cNvPicPr>
            <a:picLocks noChangeAspect="1"/>
          </p:cNvPicPr>
          <p:nvPr/>
        </p:nvPicPr>
        <p:blipFill>
          <a:blip r:embed="rId4"/>
          <a:stretch>
            <a:fillRect/>
          </a:stretch>
        </p:blipFill>
        <p:spPr>
          <a:xfrm>
            <a:off x="207829" y="4957752"/>
            <a:ext cx="4308231" cy="1423255"/>
          </a:xfrm>
          <a:prstGeom prst="rect">
            <a:avLst/>
          </a:prstGeom>
        </p:spPr>
      </p:pic>
    </p:spTree>
    <p:extLst>
      <p:ext uri="{BB962C8B-B14F-4D97-AF65-F5344CB8AC3E}">
        <p14:creationId xmlns:p14="http://schemas.microsoft.com/office/powerpoint/2010/main" val="23658818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800" b="0" dirty="0" smtClean="0">
                <a:effectLst/>
              </a:rPr>
              <a:t>Spring Cloud</a:t>
            </a:r>
            <a:endParaRPr lang="en-US" altLang="zh-CN" sz="4800" b="0" dirty="0">
              <a:effectLst/>
            </a:endParaRPr>
          </a:p>
        </p:txBody>
      </p:sp>
      <p:sp>
        <p:nvSpPr>
          <p:cNvPr id="3" name="内容占位符 2"/>
          <p:cNvSpPr>
            <a:spLocks noGrp="1"/>
          </p:cNvSpPr>
          <p:nvPr>
            <p:ph idx="1"/>
          </p:nvPr>
        </p:nvSpPr>
        <p:spPr/>
        <p:txBody>
          <a:bodyPr>
            <a:normAutofit/>
          </a:bodyPr>
          <a:lstStyle/>
          <a:p>
            <a:pPr marL="0" indent="0">
              <a:buNone/>
            </a:pPr>
            <a:r>
              <a:rPr lang="en-US" altLang="zh-CN" sz="2000" dirty="0">
                <a:latin typeface="+mj-lt"/>
              </a:rPr>
              <a:t>Spring Cloud provides tools for developers to quickly build some of the common patterns in distributed systems (e.g. configuration management, service discovery, circuit breakers, intelligent routing, micro-proxy, control bus, one-time tokens, global locks, leadership election, distributed sessions, cluster state). Coordination of distributed systems leads to boiler plate patterns, and using Spring Cloud developers can quickly stand up services and applications that implement those patterns. They will work well in any distributed environment, including the developer's own laptop, bare metal data </a:t>
            </a:r>
            <a:r>
              <a:rPr lang="en-US" altLang="zh-CN" sz="2000" dirty="0" err="1">
                <a:latin typeface="+mj-lt"/>
              </a:rPr>
              <a:t>centres</a:t>
            </a:r>
            <a:r>
              <a:rPr lang="en-US" altLang="zh-CN" sz="2000" dirty="0">
                <a:latin typeface="+mj-lt"/>
              </a:rPr>
              <a:t>, and managed platforms such as Cloud Foundry.</a:t>
            </a:r>
            <a:endParaRPr lang="zh-CN" altLang="en-US" sz="2000" dirty="0">
              <a:latin typeface="+mj-lt"/>
            </a:endParaRPr>
          </a:p>
        </p:txBody>
      </p:sp>
      <p:pic>
        <p:nvPicPr>
          <p:cNvPr id="4" name="图片 3"/>
          <p:cNvPicPr>
            <a:picLocks noChangeAspect="1"/>
          </p:cNvPicPr>
          <p:nvPr/>
        </p:nvPicPr>
        <p:blipFill>
          <a:blip r:embed="rId2"/>
          <a:stretch>
            <a:fillRect/>
          </a:stretch>
        </p:blipFill>
        <p:spPr>
          <a:xfrm>
            <a:off x="4579693" y="3446584"/>
            <a:ext cx="6162675" cy="1828800"/>
          </a:xfrm>
          <a:prstGeom prst="rect">
            <a:avLst/>
          </a:prstGeom>
        </p:spPr>
      </p:pic>
    </p:spTree>
    <p:extLst>
      <p:ext uri="{BB962C8B-B14F-4D97-AF65-F5344CB8AC3E}">
        <p14:creationId xmlns:p14="http://schemas.microsoft.com/office/powerpoint/2010/main" val="38959413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800" b="0" dirty="0">
                <a:effectLst/>
              </a:rPr>
              <a:t>Spring Cloud </a:t>
            </a:r>
            <a:r>
              <a:rPr lang="zh-CN" altLang="en-US" sz="4800" b="0" dirty="0">
                <a:effectLst/>
              </a:rPr>
              <a:t>工具框架</a:t>
            </a:r>
            <a:endParaRPr lang="en-US" altLang="zh-CN" sz="4800" b="0" dirty="0">
              <a:effectLst/>
            </a:endParaRPr>
          </a:p>
        </p:txBody>
      </p:sp>
      <p:sp>
        <p:nvSpPr>
          <p:cNvPr id="3" name="内容占位符 2"/>
          <p:cNvSpPr>
            <a:spLocks noGrp="1"/>
          </p:cNvSpPr>
          <p:nvPr>
            <p:ph idx="1"/>
          </p:nvPr>
        </p:nvSpPr>
        <p:spPr/>
        <p:txBody>
          <a:bodyPr>
            <a:normAutofit fontScale="40000" lnSpcReduction="20000"/>
          </a:bodyPr>
          <a:lstStyle/>
          <a:p>
            <a:r>
              <a:rPr lang="en-US" altLang="zh-CN" sz="2000" dirty="0" smtClean="0"/>
              <a:t>Spring </a:t>
            </a:r>
            <a:r>
              <a:rPr lang="en-US" altLang="zh-CN" sz="2000" dirty="0"/>
              <a:t>Cloud Netflix</a:t>
            </a:r>
            <a:r>
              <a:rPr lang="zh-CN" altLang="en-US" sz="2000" dirty="0"/>
              <a:t>，集成众多 </a:t>
            </a:r>
            <a:r>
              <a:rPr lang="en-US" altLang="zh-CN" sz="2000" dirty="0"/>
              <a:t>Netflix </a:t>
            </a:r>
            <a:r>
              <a:rPr lang="zh-CN" altLang="en-US" sz="2000" dirty="0"/>
              <a:t>的开源软件</a:t>
            </a:r>
            <a:r>
              <a:rPr lang="zh-CN" altLang="en-US" sz="2000" dirty="0" smtClean="0"/>
              <a:t>。</a:t>
            </a:r>
            <a:endParaRPr lang="en-US" altLang="zh-CN" sz="2000" dirty="0" smtClean="0"/>
          </a:p>
          <a:p>
            <a:r>
              <a:rPr lang="en-US" altLang="zh-CN" sz="2000" dirty="0"/>
              <a:t>Spring Cloud </a:t>
            </a:r>
            <a:r>
              <a:rPr lang="en-US" altLang="zh-CN" sz="2000" dirty="0" err="1"/>
              <a:t>Config</a:t>
            </a:r>
            <a:r>
              <a:rPr lang="zh-CN" altLang="en-US" sz="2000" dirty="0"/>
              <a:t>，配置中心，利用 </a:t>
            </a:r>
            <a:r>
              <a:rPr lang="en-US" altLang="zh-CN" sz="2000" dirty="0" err="1"/>
              <a:t>git</a:t>
            </a:r>
            <a:r>
              <a:rPr lang="en-US" altLang="zh-CN" sz="2000" dirty="0"/>
              <a:t> </a:t>
            </a:r>
            <a:r>
              <a:rPr lang="zh-CN" altLang="en-US" sz="2000" dirty="0"/>
              <a:t>集中管理程序的配置。 </a:t>
            </a:r>
          </a:p>
          <a:p>
            <a:r>
              <a:rPr lang="en-US" altLang="zh-CN" sz="2000" dirty="0"/>
              <a:t>Spring Cloud Bus</a:t>
            </a:r>
            <a:r>
              <a:rPr lang="zh-CN" altLang="en-US" sz="2000" dirty="0"/>
              <a:t>，消息总线，利用分布式消息将服务和服务实例连接在一起，用于在一个集群中传播状态的变化 。</a:t>
            </a:r>
          </a:p>
          <a:p>
            <a:r>
              <a:rPr lang="en-US" altLang="zh-CN" sz="2000" dirty="0"/>
              <a:t>Spring Cloud for Cloud Foundry</a:t>
            </a:r>
            <a:r>
              <a:rPr lang="zh-CN" altLang="en-US" sz="2000" dirty="0"/>
              <a:t>，利用 </a:t>
            </a:r>
            <a:r>
              <a:rPr lang="en-US" altLang="zh-CN" sz="2000" dirty="0"/>
              <a:t>Pivotal </a:t>
            </a:r>
            <a:r>
              <a:rPr lang="en-US" altLang="zh-CN" sz="2000" dirty="0" err="1"/>
              <a:t>Cloudfoundry</a:t>
            </a:r>
            <a:r>
              <a:rPr lang="en-US" altLang="zh-CN" sz="2000" dirty="0"/>
              <a:t> </a:t>
            </a:r>
            <a:r>
              <a:rPr lang="zh-CN" altLang="en-US" sz="2000" dirty="0"/>
              <a:t>集成你的应用程序。</a:t>
            </a:r>
          </a:p>
          <a:p>
            <a:r>
              <a:rPr lang="en-US" altLang="zh-CN" sz="2000" dirty="0"/>
              <a:t>Spring Cloud Foundry Service Broker</a:t>
            </a:r>
            <a:r>
              <a:rPr lang="zh-CN" altLang="en-US" sz="2000" dirty="0"/>
              <a:t>，为建立管理云托管服务的服务代理提供了一个起点。</a:t>
            </a:r>
          </a:p>
          <a:p>
            <a:r>
              <a:rPr lang="en-US" altLang="zh-CN" sz="2000" dirty="0"/>
              <a:t>Spring Cloud Cluster</a:t>
            </a:r>
            <a:r>
              <a:rPr lang="zh-CN" altLang="en-US" sz="2000" dirty="0"/>
              <a:t>，基于 </a:t>
            </a:r>
            <a:r>
              <a:rPr lang="en-US" altLang="zh-CN" sz="2000" dirty="0"/>
              <a:t>Zookeeper</a:t>
            </a:r>
            <a:r>
              <a:rPr lang="zh-CN" altLang="en-US" sz="2000" dirty="0"/>
              <a:t>、</a:t>
            </a:r>
            <a:r>
              <a:rPr lang="en-US" altLang="zh-CN" sz="2000" dirty="0" err="1"/>
              <a:t>Redis</a:t>
            </a:r>
            <a:r>
              <a:rPr lang="zh-CN" altLang="en-US" sz="2000" dirty="0"/>
              <a:t>、</a:t>
            </a:r>
            <a:r>
              <a:rPr lang="en-US" altLang="zh-CN" sz="2000" dirty="0" err="1"/>
              <a:t>Hazelcast</a:t>
            </a:r>
            <a:r>
              <a:rPr lang="zh-CN" altLang="en-US" sz="2000" dirty="0"/>
              <a:t>、</a:t>
            </a:r>
            <a:r>
              <a:rPr lang="en-US" altLang="zh-CN" sz="2000" dirty="0"/>
              <a:t>Consul </a:t>
            </a:r>
            <a:r>
              <a:rPr lang="zh-CN" altLang="en-US" sz="2000" dirty="0"/>
              <a:t>实现的领导选举和平民状态模式的抽象和实现。</a:t>
            </a:r>
          </a:p>
          <a:p>
            <a:r>
              <a:rPr lang="en-US" altLang="zh-CN" sz="2000" dirty="0"/>
              <a:t>Spring Cloud Consul</a:t>
            </a:r>
            <a:r>
              <a:rPr lang="zh-CN" altLang="en-US" sz="2000" dirty="0"/>
              <a:t>，基于 </a:t>
            </a:r>
            <a:r>
              <a:rPr lang="en-US" altLang="zh-CN" sz="2000" dirty="0" err="1"/>
              <a:t>Hashicorp</a:t>
            </a:r>
            <a:r>
              <a:rPr lang="en-US" altLang="zh-CN" sz="2000" dirty="0"/>
              <a:t> Consul </a:t>
            </a:r>
            <a:r>
              <a:rPr lang="zh-CN" altLang="en-US" sz="2000" dirty="0"/>
              <a:t>实现的服务发现和配置管理。</a:t>
            </a:r>
          </a:p>
          <a:p>
            <a:r>
              <a:rPr lang="en-US" altLang="zh-CN" sz="2000" dirty="0"/>
              <a:t>Spring Cloud Security</a:t>
            </a:r>
            <a:r>
              <a:rPr lang="zh-CN" altLang="en-US" sz="2000" dirty="0"/>
              <a:t>，在 </a:t>
            </a:r>
            <a:r>
              <a:rPr lang="en-US" altLang="zh-CN" sz="2000" dirty="0" err="1"/>
              <a:t>Zuul</a:t>
            </a:r>
            <a:r>
              <a:rPr lang="en-US" altLang="zh-CN" sz="2000" dirty="0"/>
              <a:t> </a:t>
            </a:r>
            <a:r>
              <a:rPr lang="zh-CN" altLang="en-US" sz="2000" dirty="0"/>
              <a:t>代理中为 </a:t>
            </a:r>
            <a:r>
              <a:rPr lang="en-US" altLang="zh-CN" sz="2000" dirty="0"/>
              <a:t>OAuth2 rest </a:t>
            </a:r>
            <a:r>
              <a:rPr lang="zh-CN" altLang="en-US" sz="2000" dirty="0"/>
              <a:t>客户端和认证头转发提供负载均衡。</a:t>
            </a:r>
          </a:p>
          <a:p>
            <a:r>
              <a:rPr lang="en-US" altLang="zh-CN" sz="2000" dirty="0"/>
              <a:t>Spring Cloud Sleuth Spring Cloud</a:t>
            </a:r>
            <a:r>
              <a:rPr lang="zh-CN" altLang="en-US" sz="2000" dirty="0"/>
              <a:t>，应用的分布式追踪系统和 </a:t>
            </a:r>
            <a:r>
              <a:rPr lang="en-US" altLang="zh-CN" sz="2000" dirty="0" err="1"/>
              <a:t>Zipkin</a:t>
            </a:r>
            <a:r>
              <a:rPr lang="zh-CN" altLang="en-US" sz="2000" dirty="0"/>
              <a:t>、</a:t>
            </a:r>
            <a:r>
              <a:rPr lang="en-US" altLang="zh-CN" sz="2000" dirty="0" err="1"/>
              <a:t>HTrace</a:t>
            </a:r>
            <a:r>
              <a:rPr lang="zh-CN" altLang="en-US" sz="2000" dirty="0"/>
              <a:t>、</a:t>
            </a:r>
            <a:r>
              <a:rPr lang="en-US" altLang="zh-CN" sz="2000" dirty="0"/>
              <a:t>ELK </a:t>
            </a:r>
            <a:r>
              <a:rPr lang="zh-CN" altLang="en-US" sz="2000" dirty="0"/>
              <a:t>兼容。</a:t>
            </a:r>
          </a:p>
          <a:p>
            <a:r>
              <a:rPr lang="en-US" altLang="zh-CN" sz="2000" dirty="0"/>
              <a:t>Spring Cloud Data Flow</a:t>
            </a:r>
            <a:r>
              <a:rPr lang="zh-CN" altLang="en-US" sz="2000" dirty="0"/>
              <a:t>，一个云本地程序和操作模型，组成数据微服务在一个结构化的平台上。</a:t>
            </a:r>
          </a:p>
          <a:p>
            <a:r>
              <a:rPr lang="en-US" altLang="zh-CN" sz="2000" dirty="0"/>
              <a:t>Spring Cloud Stream</a:t>
            </a:r>
            <a:r>
              <a:rPr lang="zh-CN" altLang="en-US" sz="2000" dirty="0"/>
              <a:t>，基于 </a:t>
            </a:r>
            <a:r>
              <a:rPr lang="en-US" altLang="zh-CN" sz="2000" dirty="0" err="1"/>
              <a:t>Redis</a:t>
            </a:r>
            <a:r>
              <a:rPr lang="zh-CN" altLang="en-US" sz="2000" dirty="0"/>
              <a:t>、</a:t>
            </a:r>
            <a:r>
              <a:rPr lang="en-US" altLang="zh-CN" sz="2000" dirty="0"/>
              <a:t>Rabbit</a:t>
            </a:r>
            <a:r>
              <a:rPr lang="zh-CN" altLang="en-US" sz="2000" dirty="0"/>
              <a:t>、</a:t>
            </a:r>
            <a:r>
              <a:rPr lang="en-US" altLang="zh-CN" sz="2000" dirty="0"/>
              <a:t>Kafka </a:t>
            </a:r>
            <a:r>
              <a:rPr lang="zh-CN" altLang="en-US" sz="2000" dirty="0"/>
              <a:t>实现的消息微服务，简单声明模型用以在 </a:t>
            </a:r>
            <a:r>
              <a:rPr lang="en-US" altLang="zh-CN" sz="2000" dirty="0"/>
              <a:t>Spring Cloud </a:t>
            </a:r>
            <a:r>
              <a:rPr lang="zh-CN" altLang="en-US" sz="2000" dirty="0"/>
              <a:t>应用中收发消息。</a:t>
            </a:r>
          </a:p>
          <a:p>
            <a:r>
              <a:rPr lang="en-US" altLang="zh-CN" sz="2000" dirty="0"/>
              <a:t>Spring Cloud Stream App Starters</a:t>
            </a:r>
            <a:r>
              <a:rPr lang="zh-CN" altLang="en-US" sz="2000" dirty="0"/>
              <a:t>，基于 </a:t>
            </a:r>
            <a:r>
              <a:rPr lang="en-US" altLang="zh-CN" sz="2000" dirty="0"/>
              <a:t>Spring Boot </a:t>
            </a:r>
            <a:r>
              <a:rPr lang="zh-CN" altLang="en-US" sz="2000" dirty="0"/>
              <a:t>为外部系统提供 </a:t>
            </a:r>
            <a:r>
              <a:rPr lang="en-US" altLang="zh-CN" sz="2000" dirty="0"/>
              <a:t>Spring </a:t>
            </a:r>
            <a:r>
              <a:rPr lang="zh-CN" altLang="en-US" sz="2000" dirty="0"/>
              <a:t>的集成。</a:t>
            </a:r>
          </a:p>
          <a:p>
            <a:r>
              <a:rPr lang="en-US" altLang="zh-CN" sz="2000" dirty="0"/>
              <a:t>Spring Cloud Task</a:t>
            </a:r>
            <a:r>
              <a:rPr lang="zh-CN" altLang="en-US" sz="2000" dirty="0"/>
              <a:t>，短生命周期的微服务，为 </a:t>
            </a:r>
            <a:r>
              <a:rPr lang="en-US" altLang="zh-CN" sz="2000" dirty="0"/>
              <a:t>Spring Boot </a:t>
            </a:r>
            <a:r>
              <a:rPr lang="zh-CN" altLang="en-US" sz="2000" dirty="0"/>
              <a:t>应用简单声明添加功能和非功能特性。</a:t>
            </a:r>
          </a:p>
          <a:p>
            <a:r>
              <a:rPr lang="en-US" altLang="zh-CN" sz="2000" dirty="0"/>
              <a:t>Spring Cloud Task App Starters</a:t>
            </a:r>
            <a:r>
              <a:rPr lang="zh-CN" altLang="en-US" sz="2000" dirty="0"/>
              <a:t>。</a:t>
            </a:r>
            <a:endParaRPr lang="en-US" altLang="zh-CN" sz="2000" dirty="0"/>
          </a:p>
          <a:p>
            <a:r>
              <a:rPr lang="en-US" altLang="zh-CN" sz="2000" dirty="0"/>
              <a:t>Spring Cloud Zookeeper</a:t>
            </a:r>
            <a:r>
              <a:rPr lang="zh-CN" altLang="en-US" sz="2000" dirty="0"/>
              <a:t>，服务发现和配置管理基于 </a:t>
            </a:r>
            <a:r>
              <a:rPr lang="en-US" altLang="zh-CN" sz="2000" dirty="0"/>
              <a:t>Apache Zookeeper</a:t>
            </a:r>
            <a:r>
              <a:rPr lang="zh-CN" altLang="en-US" sz="2000" dirty="0"/>
              <a:t>。</a:t>
            </a:r>
          </a:p>
          <a:p>
            <a:r>
              <a:rPr lang="en-US" altLang="zh-CN" sz="2000" dirty="0"/>
              <a:t>Spring Cloud for Amazon Web Services</a:t>
            </a:r>
            <a:r>
              <a:rPr lang="zh-CN" altLang="en-US" sz="2000" dirty="0"/>
              <a:t>，快速和亚马逊网络服务集成。</a:t>
            </a:r>
          </a:p>
          <a:p>
            <a:r>
              <a:rPr lang="en-US" altLang="zh-CN" sz="2000" dirty="0"/>
              <a:t>Spring Cloud Connectors</a:t>
            </a:r>
            <a:r>
              <a:rPr lang="zh-CN" altLang="en-US" sz="2000" dirty="0"/>
              <a:t>，便于 </a:t>
            </a:r>
            <a:r>
              <a:rPr lang="en-US" altLang="zh-CN" sz="2000" dirty="0" err="1"/>
              <a:t>PaaS</a:t>
            </a:r>
            <a:r>
              <a:rPr lang="en-US" altLang="zh-CN" sz="2000" dirty="0"/>
              <a:t> </a:t>
            </a:r>
            <a:r>
              <a:rPr lang="zh-CN" altLang="en-US" sz="2000" dirty="0"/>
              <a:t>应用在各种平台上连接到后端像数据库和消息经纪服务。</a:t>
            </a:r>
          </a:p>
          <a:p>
            <a:r>
              <a:rPr lang="en-US" altLang="zh-CN" sz="2000" dirty="0"/>
              <a:t>Spring Cloud Starters</a:t>
            </a:r>
            <a:r>
              <a:rPr lang="zh-CN" altLang="en-US" sz="2000" dirty="0"/>
              <a:t>，项目已经终止并且在 </a:t>
            </a:r>
            <a:r>
              <a:rPr lang="en-US" altLang="zh-CN" sz="2000" dirty="0"/>
              <a:t>Angel.SR2 </a:t>
            </a:r>
            <a:r>
              <a:rPr lang="zh-CN" altLang="en-US" sz="2000" dirty="0"/>
              <a:t>后的版本和其他项目合并。</a:t>
            </a:r>
          </a:p>
          <a:p>
            <a:r>
              <a:rPr lang="en-US" altLang="zh-CN" sz="2000" dirty="0"/>
              <a:t>Spring Cloud CLI</a:t>
            </a:r>
            <a:r>
              <a:rPr lang="zh-CN" altLang="en-US" sz="2000" dirty="0"/>
              <a:t>，插件用 </a:t>
            </a:r>
            <a:r>
              <a:rPr lang="en-US" altLang="zh-CN" sz="2000" dirty="0"/>
              <a:t>Groovy </a:t>
            </a:r>
            <a:r>
              <a:rPr lang="zh-CN" altLang="en-US" sz="2000" dirty="0"/>
              <a:t>快速的创建 </a:t>
            </a:r>
            <a:r>
              <a:rPr lang="en-US" altLang="zh-CN" sz="2000" dirty="0"/>
              <a:t>Spring Cloud </a:t>
            </a:r>
            <a:r>
              <a:rPr lang="zh-CN" altLang="en-US" sz="2000" dirty="0"/>
              <a:t>组件应用</a:t>
            </a:r>
          </a:p>
          <a:p>
            <a:pPr marL="0" indent="0">
              <a:buNone/>
            </a:pPr>
            <a:endParaRPr lang="zh-CN" altLang="en-US" sz="2000" dirty="0">
              <a:latin typeface="+mj-lt"/>
            </a:endParaRPr>
          </a:p>
        </p:txBody>
      </p:sp>
    </p:spTree>
    <p:extLst>
      <p:ext uri="{BB962C8B-B14F-4D97-AF65-F5344CB8AC3E}">
        <p14:creationId xmlns:p14="http://schemas.microsoft.com/office/powerpoint/2010/main" val="261706542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800" b="0" dirty="0">
                <a:effectLst/>
              </a:rPr>
              <a:t>Spring Cloud </a:t>
            </a:r>
            <a:r>
              <a:rPr lang="zh-CN" altLang="en-US" sz="4800" b="0" dirty="0">
                <a:effectLst/>
              </a:rPr>
              <a:t>工具框架</a:t>
            </a:r>
            <a:endParaRPr lang="en-US" altLang="zh-CN" sz="4800" b="0" dirty="0">
              <a:effectLst/>
            </a:endParaRPr>
          </a:p>
        </p:txBody>
      </p:sp>
      <p:pic>
        <p:nvPicPr>
          <p:cNvPr id="4" name="内容占位符 3"/>
          <p:cNvPicPr>
            <a:picLocks noGrp="1" noChangeAspect="1"/>
          </p:cNvPicPr>
          <p:nvPr>
            <p:ph idx="1"/>
          </p:nvPr>
        </p:nvPicPr>
        <p:blipFill>
          <a:blip r:embed="rId2"/>
          <a:stretch>
            <a:fillRect/>
          </a:stretch>
        </p:blipFill>
        <p:spPr>
          <a:xfrm>
            <a:off x="622301" y="1347765"/>
            <a:ext cx="6096000" cy="4572000"/>
          </a:xfrm>
          <a:prstGeom prst="rect">
            <a:avLst/>
          </a:prstGeom>
        </p:spPr>
      </p:pic>
      <p:sp>
        <p:nvSpPr>
          <p:cNvPr id="3" name="文本框 2"/>
          <p:cNvSpPr txBox="1"/>
          <p:nvPr/>
        </p:nvSpPr>
        <p:spPr>
          <a:xfrm>
            <a:off x="7474997" y="1686757"/>
            <a:ext cx="4643021" cy="1880515"/>
          </a:xfrm>
          <a:prstGeom prst="rect">
            <a:avLst/>
          </a:prstGeom>
          <a:noFill/>
        </p:spPr>
        <p:txBody>
          <a:bodyPr wrap="square" rtlCol="0">
            <a:spAutoFit/>
          </a:bodyPr>
          <a:lstStyle/>
          <a:p>
            <a:r>
              <a:rPr lang="zh-CN" altLang="en-US" sz="1400" dirty="0"/>
              <a:t>解释一下这张图中各组件的运行流程：</a:t>
            </a:r>
          </a:p>
          <a:p>
            <a:r>
              <a:rPr lang="zh-CN" altLang="en-US" sz="1400" dirty="0"/>
              <a:t>所有请求都统一通过 </a:t>
            </a:r>
            <a:r>
              <a:rPr lang="en-US" altLang="zh-CN" sz="1400" dirty="0"/>
              <a:t>API </a:t>
            </a:r>
            <a:r>
              <a:rPr lang="zh-CN" altLang="en-US" sz="1400" dirty="0"/>
              <a:t>网关（</a:t>
            </a:r>
            <a:r>
              <a:rPr lang="en-US" altLang="zh-CN" sz="1400" dirty="0" err="1"/>
              <a:t>Zuul</a:t>
            </a:r>
            <a:r>
              <a:rPr lang="zh-CN" altLang="en-US" sz="1400" dirty="0"/>
              <a:t>）来访问内部服务。</a:t>
            </a:r>
          </a:p>
          <a:p>
            <a:r>
              <a:rPr lang="zh-CN" altLang="en-US" sz="1400" dirty="0"/>
              <a:t>网关接收到请求后，从注册中心（</a:t>
            </a:r>
            <a:r>
              <a:rPr lang="en-US" altLang="zh-CN" sz="1400" dirty="0"/>
              <a:t>Eureka</a:t>
            </a:r>
            <a:r>
              <a:rPr lang="zh-CN" altLang="en-US" sz="1400" dirty="0"/>
              <a:t>）获取可用服务。</a:t>
            </a:r>
          </a:p>
          <a:p>
            <a:r>
              <a:rPr lang="zh-CN" altLang="en-US" sz="1400" dirty="0"/>
              <a:t>由 </a:t>
            </a:r>
            <a:r>
              <a:rPr lang="en-US" altLang="zh-CN" sz="1400" dirty="0"/>
              <a:t>Ribbon </a:t>
            </a:r>
            <a:r>
              <a:rPr lang="zh-CN" altLang="en-US" sz="1400" dirty="0"/>
              <a:t>进行均衡负载后，分发到后端的具体实例。</a:t>
            </a:r>
          </a:p>
          <a:p>
            <a:r>
              <a:rPr lang="zh-CN" altLang="en-US" sz="1400" dirty="0"/>
              <a:t>微服务之间通过 </a:t>
            </a:r>
            <a:r>
              <a:rPr lang="en-US" altLang="zh-CN" sz="1400" dirty="0"/>
              <a:t>Feign </a:t>
            </a:r>
            <a:r>
              <a:rPr lang="zh-CN" altLang="en-US" sz="1400" dirty="0"/>
              <a:t>进行通信处理业务。</a:t>
            </a:r>
          </a:p>
          <a:p>
            <a:r>
              <a:rPr lang="en-US" altLang="zh-CN" sz="1400" dirty="0" err="1"/>
              <a:t>Hystrix</a:t>
            </a:r>
            <a:r>
              <a:rPr lang="en-US" altLang="zh-CN" sz="1400" dirty="0"/>
              <a:t> </a:t>
            </a:r>
            <a:r>
              <a:rPr lang="zh-CN" altLang="en-US" sz="1400" dirty="0"/>
              <a:t>负责处理服务超时熔断。</a:t>
            </a:r>
          </a:p>
          <a:p>
            <a:r>
              <a:rPr lang="en-US" altLang="zh-CN" sz="1400" dirty="0"/>
              <a:t>Turbine </a:t>
            </a:r>
            <a:r>
              <a:rPr lang="zh-CN" altLang="en-US" sz="1400" dirty="0"/>
              <a:t>监控服务间的调用和熔断相关指标</a:t>
            </a:r>
          </a:p>
          <a:p>
            <a:pPr>
              <a:lnSpc>
                <a:spcPct val="130000"/>
              </a:lnSpc>
            </a:pPr>
            <a:endParaRPr lang="zh-CN" altLang="en-US" sz="1400" dirty="0" smtClean="0">
              <a:latin typeface="Arial" panose="020B0604020202020204" pitchFamily="34" charset="0"/>
              <a:ea typeface="微软雅黑" panose="020B0503020204020204" pitchFamily="34" charset="-122"/>
            </a:endParaRPr>
          </a:p>
        </p:txBody>
      </p:sp>
    </p:spTree>
    <p:extLst>
      <p:ext uri="{BB962C8B-B14F-4D97-AF65-F5344CB8AC3E}">
        <p14:creationId xmlns:p14="http://schemas.microsoft.com/office/powerpoint/2010/main" val="21196316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800" b="0" dirty="0" smtClean="0">
                <a:effectLst/>
              </a:rPr>
              <a:t>Spring Cloud</a:t>
            </a:r>
            <a:r>
              <a:rPr lang="zh-CN" altLang="en-US" sz="4800" b="0" dirty="0">
                <a:effectLst/>
              </a:rPr>
              <a:t>常见的模式</a:t>
            </a:r>
            <a:endParaRPr lang="en-US" altLang="zh-CN" sz="4800" b="0" dirty="0">
              <a:effectLst/>
            </a:endParaRPr>
          </a:p>
        </p:txBody>
      </p:sp>
      <p:sp>
        <p:nvSpPr>
          <p:cNvPr id="3" name="内容占位符 2"/>
          <p:cNvSpPr>
            <a:spLocks noGrp="1"/>
          </p:cNvSpPr>
          <p:nvPr>
            <p:ph idx="1"/>
          </p:nvPr>
        </p:nvSpPr>
        <p:spPr/>
        <p:txBody>
          <a:bodyPr/>
          <a:lstStyle/>
          <a:p>
            <a:r>
              <a:rPr lang="zh-CN" altLang="en-US" dirty="0"/>
              <a:t>服务</a:t>
            </a:r>
            <a:r>
              <a:rPr lang="zh-CN" altLang="en-US" dirty="0" smtClean="0"/>
              <a:t>发现（</a:t>
            </a:r>
            <a:r>
              <a:rPr lang="en-US" altLang="zh-CN" dirty="0"/>
              <a:t>Eureka</a:t>
            </a:r>
            <a:r>
              <a:rPr lang="zh-CN" altLang="en-US" dirty="0" smtClean="0"/>
              <a:t>）</a:t>
            </a:r>
            <a:endParaRPr lang="en-US" altLang="zh-CN" dirty="0" smtClean="0"/>
          </a:p>
          <a:p>
            <a:r>
              <a:rPr lang="zh-CN" altLang="en-US" dirty="0"/>
              <a:t>服务消费（</a:t>
            </a:r>
            <a:r>
              <a:rPr lang="en-US" altLang="zh-CN" dirty="0"/>
              <a:t>Ribbon</a:t>
            </a:r>
            <a:r>
              <a:rPr lang="zh-CN" altLang="en-US" dirty="0"/>
              <a:t>，</a:t>
            </a:r>
            <a:r>
              <a:rPr lang="en-US" altLang="zh-CN" dirty="0"/>
              <a:t>Feign</a:t>
            </a:r>
            <a:r>
              <a:rPr lang="zh-CN" altLang="en-US" dirty="0" smtClean="0"/>
              <a:t>）</a:t>
            </a:r>
            <a:endParaRPr lang="en-US" altLang="zh-CN" dirty="0" smtClean="0"/>
          </a:p>
          <a:p>
            <a:r>
              <a:rPr lang="zh-CN" altLang="en-US" dirty="0" smtClean="0"/>
              <a:t>服务网关（</a:t>
            </a:r>
            <a:r>
              <a:rPr lang="en-US" altLang="zh-CN" dirty="0" err="1" smtClean="0"/>
              <a:t>Zuul</a:t>
            </a:r>
            <a:r>
              <a:rPr lang="zh-CN" altLang="en-US" dirty="0" smtClean="0"/>
              <a:t>）</a:t>
            </a:r>
            <a:endParaRPr lang="en-US" altLang="zh-CN" dirty="0" smtClean="0"/>
          </a:p>
          <a:p>
            <a:r>
              <a:rPr lang="zh-CN" altLang="en-US" dirty="0"/>
              <a:t>熔断器</a:t>
            </a:r>
            <a:r>
              <a:rPr lang="zh-CN" altLang="en-US" dirty="0" smtClean="0"/>
              <a:t>（</a:t>
            </a:r>
            <a:r>
              <a:rPr lang="en-US" altLang="zh-CN" dirty="0" err="1" smtClean="0"/>
              <a:t>Hystrix</a:t>
            </a:r>
            <a:r>
              <a:rPr lang="zh-CN" altLang="en-US" dirty="0" smtClean="0"/>
              <a:t>）</a:t>
            </a:r>
            <a:endParaRPr lang="en-US" altLang="zh-CN" dirty="0" smtClean="0"/>
          </a:p>
          <a:p>
            <a:r>
              <a:rPr lang="zh-CN" altLang="en-US" dirty="0" smtClean="0"/>
              <a:t>分布式配置（</a:t>
            </a:r>
            <a:r>
              <a:rPr lang="en-US" altLang="zh-CN" dirty="0"/>
              <a:t>Spring Cloud </a:t>
            </a:r>
            <a:r>
              <a:rPr lang="en-US" altLang="zh-CN" dirty="0" err="1"/>
              <a:t>Config</a:t>
            </a:r>
            <a:r>
              <a:rPr lang="zh-CN" altLang="en-US" dirty="0" smtClean="0"/>
              <a:t>）</a:t>
            </a:r>
            <a:endParaRPr lang="en-US" altLang="zh-CN" dirty="0" smtClean="0"/>
          </a:p>
          <a:p>
            <a:r>
              <a:rPr lang="zh-CN" altLang="en-US" dirty="0" smtClean="0"/>
              <a:t>容器化（</a:t>
            </a:r>
            <a:r>
              <a:rPr lang="en-US" altLang="zh-CN" dirty="0" err="1" smtClean="0"/>
              <a:t>Docker</a:t>
            </a:r>
            <a:r>
              <a:rPr lang="zh-CN" altLang="en-US" dirty="0" smtClean="0"/>
              <a:t>）</a:t>
            </a:r>
            <a:endParaRPr lang="en-US" altLang="zh-CN" dirty="0" smtClean="0"/>
          </a:p>
          <a:p>
            <a:pPr marL="0" indent="0">
              <a:buNone/>
            </a:pPr>
            <a:endParaRPr lang="zh-CN" altLang="en-US" dirty="0"/>
          </a:p>
        </p:txBody>
      </p:sp>
    </p:spTree>
    <p:extLst>
      <p:ext uri="{BB962C8B-B14F-4D97-AF65-F5344CB8AC3E}">
        <p14:creationId xmlns:p14="http://schemas.microsoft.com/office/powerpoint/2010/main" val="12266263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800" dirty="0"/>
              <a:t>服务发现（</a:t>
            </a:r>
            <a:r>
              <a:rPr lang="en-US" altLang="zh-CN" sz="4800" dirty="0"/>
              <a:t>service discovery</a:t>
            </a:r>
            <a:r>
              <a:rPr lang="zh-CN" altLang="en-US" sz="4800" dirty="0"/>
              <a:t>）</a:t>
            </a:r>
            <a:endParaRPr lang="en-US" altLang="zh-CN" sz="4800" dirty="0"/>
          </a:p>
        </p:txBody>
      </p:sp>
      <p:sp>
        <p:nvSpPr>
          <p:cNvPr id="3" name="内容占位符 2"/>
          <p:cNvSpPr>
            <a:spLocks noGrp="1"/>
          </p:cNvSpPr>
          <p:nvPr>
            <p:ph idx="1"/>
          </p:nvPr>
        </p:nvSpPr>
        <p:spPr/>
        <p:txBody>
          <a:bodyPr/>
          <a:lstStyle/>
          <a:p>
            <a:r>
              <a:rPr lang="zh-CN" altLang="en-US" dirty="0"/>
              <a:t>在微服务架构中，服务发现（</a:t>
            </a:r>
            <a:r>
              <a:rPr lang="en-US" altLang="zh-CN" dirty="0"/>
              <a:t>Service Discovery</a:t>
            </a:r>
            <a:r>
              <a:rPr lang="zh-CN" altLang="en-US" dirty="0"/>
              <a:t>）是关键原则之一。手动配置每个 客户端或某种形式的约定是很难做的，并且很脆弱。</a:t>
            </a:r>
            <a:r>
              <a:rPr lang="en-US" altLang="zh-CN" dirty="0"/>
              <a:t>Spring Cloud</a:t>
            </a:r>
            <a:r>
              <a:rPr lang="zh-CN" altLang="en-US" dirty="0"/>
              <a:t>提供了多种服务 发现的实现方式，例如：</a:t>
            </a:r>
            <a:r>
              <a:rPr lang="en-US" altLang="zh-CN" dirty="0"/>
              <a:t>Eureka</a:t>
            </a:r>
            <a:r>
              <a:rPr lang="zh-CN" altLang="en-US" dirty="0"/>
              <a:t>、</a:t>
            </a:r>
            <a:r>
              <a:rPr lang="en-US" altLang="zh-CN" dirty="0"/>
              <a:t>Consul</a:t>
            </a:r>
            <a:r>
              <a:rPr lang="zh-CN" altLang="en-US" dirty="0"/>
              <a:t>、</a:t>
            </a:r>
            <a:r>
              <a:rPr lang="en-US" altLang="zh-CN" dirty="0"/>
              <a:t>Zookeeper</a:t>
            </a:r>
            <a:r>
              <a:rPr lang="zh-CN" altLang="en-US" dirty="0"/>
              <a:t>。 </a:t>
            </a:r>
            <a:r>
              <a:rPr lang="en-US" altLang="zh-CN" dirty="0"/>
              <a:t>Spring Cloud</a:t>
            </a:r>
            <a:r>
              <a:rPr lang="zh-CN" altLang="en-US" dirty="0"/>
              <a:t>支持得最好的是</a:t>
            </a:r>
            <a:r>
              <a:rPr lang="en-US" altLang="zh-CN" dirty="0"/>
              <a:t>Eureka</a:t>
            </a:r>
            <a:r>
              <a:rPr lang="zh-CN" altLang="en-US" dirty="0"/>
              <a:t>，其次是</a:t>
            </a:r>
            <a:r>
              <a:rPr lang="en-US" altLang="zh-CN" dirty="0"/>
              <a:t>Consul</a:t>
            </a:r>
            <a:r>
              <a:rPr lang="zh-CN" altLang="en-US" dirty="0"/>
              <a:t>，最次是</a:t>
            </a:r>
            <a:r>
              <a:rPr lang="en-US" altLang="zh-CN" dirty="0" smtClean="0"/>
              <a:t>Zookeeper</a:t>
            </a:r>
            <a:r>
              <a:rPr lang="zh-CN" altLang="en-US" dirty="0" smtClean="0"/>
              <a:t>。</a:t>
            </a:r>
            <a:endParaRPr lang="en-US" altLang="zh-CN" dirty="0" smtClean="0"/>
          </a:p>
          <a:p>
            <a:endParaRPr lang="en-US" altLang="zh-CN" dirty="0"/>
          </a:p>
          <a:p>
            <a:r>
              <a:rPr lang="en-US" altLang="zh-CN" dirty="0"/>
              <a:t>https://luyiisme.github.io/2017/04/22/spring-cloud-service-discovery-products/?utm_source=tuicool&amp;utm_medium=referral</a:t>
            </a:r>
            <a:endParaRPr lang="zh-CN" altLang="en-US" dirty="0"/>
          </a:p>
        </p:txBody>
      </p:sp>
    </p:spTree>
    <p:extLst>
      <p:ext uri="{BB962C8B-B14F-4D97-AF65-F5344CB8AC3E}">
        <p14:creationId xmlns:p14="http://schemas.microsoft.com/office/powerpoint/2010/main" val="17911700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800" b="0" dirty="0">
                <a:effectLst/>
              </a:rPr>
              <a:t>Spring Cloud Netflix – Eureka</a:t>
            </a:r>
          </a:p>
        </p:txBody>
      </p:sp>
      <p:sp>
        <p:nvSpPr>
          <p:cNvPr id="3" name="内容占位符 2"/>
          <p:cNvSpPr>
            <a:spLocks noGrp="1"/>
          </p:cNvSpPr>
          <p:nvPr>
            <p:ph idx="1"/>
          </p:nvPr>
        </p:nvSpPr>
        <p:spPr/>
        <p:txBody>
          <a:bodyPr/>
          <a:lstStyle/>
          <a:p>
            <a:r>
              <a:rPr lang="en-US" altLang="zh-CN" dirty="0"/>
              <a:t>Spring </a:t>
            </a:r>
            <a:r>
              <a:rPr lang="en-US" altLang="zh-CN" dirty="0" smtClean="0"/>
              <a:t>Cloud Eureka </a:t>
            </a:r>
            <a:r>
              <a:rPr lang="zh-CN" altLang="en-US" dirty="0" smtClean="0"/>
              <a:t>使用</a:t>
            </a:r>
            <a:r>
              <a:rPr lang="en-US" altLang="zh-CN" dirty="0" smtClean="0"/>
              <a:t>Netflix Eureka</a:t>
            </a:r>
            <a:r>
              <a:rPr lang="zh-CN" altLang="en-US" dirty="0" smtClean="0"/>
              <a:t>来实现服务注册与发现，</a:t>
            </a:r>
            <a:endParaRPr lang="en-US" altLang="zh-CN" dirty="0" smtClean="0"/>
          </a:p>
          <a:p>
            <a:pPr marL="0" indent="0">
              <a:buNone/>
            </a:pPr>
            <a:r>
              <a:rPr lang="zh-CN" altLang="en-US" dirty="0" smtClean="0"/>
              <a:t>它既包含了服务端组件，也包含了客户端组件，并且</a:t>
            </a:r>
            <a:r>
              <a:rPr lang="en-US" altLang="zh-CN" dirty="0" smtClean="0"/>
              <a:t>Eureka</a:t>
            </a:r>
            <a:r>
              <a:rPr lang="zh-CN" altLang="en-US" dirty="0" smtClean="0"/>
              <a:t>服务端的服务治理机制提供了完备的</a:t>
            </a:r>
            <a:r>
              <a:rPr lang="en-US" altLang="zh-CN" dirty="0" err="1" smtClean="0"/>
              <a:t>RESTful</a:t>
            </a:r>
            <a:r>
              <a:rPr lang="en-US" altLang="zh-CN" dirty="0" smtClean="0"/>
              <a:t> API</a:t>
            </a:r>
            <a:r>
              <a:rPr lang="zh-CN" altLang="en-US" dirty="0" smtClean="0"/>
              <a:t>，所以它支持非</a:t>
            </a:r>
            <a:r>
              <a:rPr lang="en-US" altLang="zh-CN" dirty="0" smtClean="0"/>
              <a:t>Java</a:t>
            </a:r>
            <a:r>
              <a:rPr lang="zh-CN" altLang="en-US" dirty="0" smtClean="0"/>
              <a:t>语言构建的微服务应用纳入</a:t>
            </a:r>
            <a:r>
              <a:rPr lang="en-US" altLang="zh-CN" dirty="0" smtClean="0"/>
              <a:t>Eureka</a:t>
            </a:r>
            <a:r>
              <a:rPr lang="zh-CN" altLang="en-US" dirty="0" smtClean="0"/>
              <a:t>的服务体系中来。但是在使用其他语言平台的时候，需要自己来实现</a:t>
            </a:r>
            <a:r>
              <a:rPr lang="en-US" altLang="zh-CN" dirty="0" smtClean="0"/>
              <a:t>Eureka</a:t>
            </a:r>
            <a:r>
              <a:rPr lang="zh-CN" altLang="en-US" dirty="0" smtClean="0"/>
              <a:t>的客户端程序。目前</a:t>
            </a:r>
            <a:r>
              <a:rPr lang="en-US" altLang="zh-CN" dirty="0" smtClean="0"/>
              <a:t>Eureka</a:t>
            </a:r>
            <a:r>
              <a:rPr lang="zh-CN" altLang="en-US" dirty="0" smtClean="0"/>
              <a:t>注册中心客户端实现的框架有</a:t>
            </a:r>
            <a:r>
              <a:rPr lang="en-US" altLang="zh-CN" dirty="0" smtClean="0"/>
              <a:t>.NET</a:t>
            </a:r>
            <a:r>
              <a:rPr lang="zh-CN" altLang="en-US" dirty="0" smtClean="0"/>
              <a:t>平台的</a:t>
            </a:r>
            <a:r>
              <a:rPr lang="en-US" altLang="zh-CN" dirty="0" err="1" smtClean="0"/>
              <a:t>Steeltoe</a:t>
            </a:r>
            <a:r>
              <a:rPr lang="en-US" altLang="zh-CN" dirty="0" smtClean="0"/>
              <a:t> </a:t>
            </a:r>
            <a:r>
              <a:rPr lang="zh-CN" altLang="en-US" dirty="0" smtClean="0"/>
              <a:t>、</a:t>
            </a:r>
            <a:r>
              <a:rPr lang="en-US" altLang="zh-CN" dirty="0" smtClean="0"/>
              <a:t>Node.js</a:t>
            </a:r>
            <a:r>
              <a:rPr lang="zh-CN" altLang="en-US" dirty="0" smtClean="0"/>
              <a:t>的</a:t>
            </a:r>
            <a:r>
              <a:rPr lang="en-US" altLang="zh-CN" dirty="0" smtClean="0"/>
              <a:t>eureka-</a:t>
            </a:r>
            <a:r>
              <a:rPr lang="en-US" altLang="zh-CN" dirty="0" err="1" smtClean="0"/>
              <a:t>js</a:t>
            </a:r>
            <a:r>
              <a:rPr lang="en-US" altLang="zh-CN" dirty="0" smtClean="0"/>
              <a:t>-client</a:t>
            </a:r>
            <a:r>
              <a:rPr lang="zh-CN" altLang="en-US" dirty="0" smtClean="0"/>
              <a:t>等。</a:t>
            </a:r>
            <a:endParaRPr lang="zh-CN" altLang="en-US" dirty="0"/>
          </a:p>
        </p:txBody>
      </p:sp>
    </p:spTree>
    <p:extLst>
      <p:ext uri="{BB962C8B-B14F-4D97-AF65-F5344CB8AC3E}">
        <p14:creationId xmlns:p14="http://schemas.microsoft.com/office/powerpoint/2010/main" val="179117003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800" b="0" dirty="0">
                <a:effectLst/>
              </a:rPr>
              <a:t>Spring </a:t>
            </a:r>
            <a:r>
              <a:rPr lang="en-US" altLang="zh-CN" sz="4800" b="0" dirty="0" smtClean="0">
                <a:effectLst/>
              </a:rPr>
              <a:t>Cloud Eureka</a:t>
            </a:r>
            <a:endParaRPr lang="en-US" altLang="zh-CN" sz="4800" b="0" dirty="0">
              <a:effectLst/>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042" y="1318114"/>
            <a:ext cx="6677025" cy="3676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7028331" y="1600200"/>
            <a:ext cx="4587265" cy="4616648"/>
          </a:xfrm>
          <a:prstGeom prst="rect">
            <a:avLst/>
          </a:prstGeom>
          <a:noFill/>
        </p:spPr>
        <p:txBody>
          <a:bodyPr wrap="square" rtlCol="0">
            <a:spAutoFit/>
          </a:bodyPr>
          <a:lstStyle/>
          <a:p>
            <a:r>
              <a:rPr lang="en-US" altLang="zh-CN" sz="1400" dirty="0"/>
              <a:t>Eureka</a:t>
            </a:r>
            <a:r>
              <a:rPr lang="zh-CN" altLang="en-US" sz="1400" dirty="0"/>
              <a:t>保证</a:t>
            </a:r>
            <a:r>
              <a:rPr lang="en-US" altLang="zh-CN" sz="1400" dirty="0" smtClean="0"/>
              <a:t>AP</a:t>
            </a:r>
          </a:p>
          <a:p>
            <a:r>
              <a:rPr lang="en-US" altLang="zh-CN" sz="1400" dirty="0" smtClean="0"/>
              <a:t>Eureka</a:t>
            </a:r>
            <a:r>
              <a:rPr lang="zh-CN" altLang="en-US" sz="1400" dirty="0" smtClean="0"/>
              <a:t>在</a:t>
            </a:r>
            <a:r>
              <a:rPr lang="zh-CN" altLang="en-US" sz="1400" dirty="0"/>
              <a:t>设计时就优先保证可用性。</a:t>
            </a:r>
            <a:r>
              <a:rPr lang="en-US" altLang="zh-CN" sz="1400" dirty="0"/>
              <a:t>Eureka</a:t>
            </a:r>
            <a:r>
              <a:rPr lang="zh-CN" altLang="en-US" sz="1400" dirty="0"/>
              <a:t>各个节点都是平等的，几个节点挂掉不会影响正常节点的工作，剩余的节点依然可以提供注册和查询服务。而</a:t>
            </a:r>
            <a:r>
              <a:rPr lang="en-US" altLang="zh-CN" sz="1400" dirty="0"/>
              <a:t>Eureka</a:t>
            </a:r>
            <a:r>
              <a:rPr lang="zh-CN" altLang="en-US" sz="1400" dirty="0"/>
              <a:t>的客户端在向某个</a:t>
            </a:r>
            <a:r>
              <a:rPr lang="en-US" altLang="zh-CN" sz="1400" dirty="0"/>
              <a:t>Eureka</a:t>
            </a:r>
            <a:r>
              <a:rPr lang="zh-CN" altLang="en-US" sz="1400" dirty="0"/>
              <a:t>注册或时如果发现连接失败，则会自动切换至其它节点，只要有一台</a:t>
            </a:r>
            <a:r>
              <a:rPr lang="en-US" altLang="zh-CN" sz="1400" dirty="0"/>
              <a:t>Eureka</a:t>
            </a:r>
            <a:r>
              <a:rPr lang="zh-CN" altLang="en-US" sz="1400" dirty="0"/>
              <a:t>还在，就能保证注册服务可用</a:t>
            </a:r>
            <a:r>
              <a:rPr lang="en-US" altLang="zh-CN" sz="1400" dirty="0"/>
              <a:t>(</a:t>
            </a:r>
            <a:r>
              <a:rPr lang="zh-CN" altLang="en-US" sz="1400" dirty="0"/>
              <a:t>保证可用性</a:t>
            </a:r>
            <a:r>
              <a:rPr lang="en-US" altLang="zh-CN" sz="1400" dirty="0"/>
              <a:t>)</a:t>
            </a:r>
            <a:r>
              <a:rPr lang="zh-CN" altLang="en-US" sz="1400" dirty="0"/>
              <a:t>，只不过查到的信息可能不是最新的</a:t>
            </a:r>
            <a:r>
              <a:rPr lang="en-US" altLang="zh-CN" sz="1400" dirty="0"/>
              <a:t>(</a:t>
            </a:r>
            <a:r>
              <a:rPr lang="zh-CN" altLang="en-US" sz="1400" dirty="0"/>
              <a:t>不保证强一致性</a:t>
            </a:r>
            <a:r>
              <a:rPr lang="en-US" altLang="zh-CN" sz="1400" dirty="0"/>
              <a:t>)</a:t>
            </a:r>
            <a:r>
              <a:rPr lang="zh-CN" altLang="en-US" sz="1400" dirty="0"/>
              <a:t>。除此之外，</a:t>
            </a:r>
            <a:r>
              <a:rPr lang="en-US" altLang="zh-CN" sz="1400" dirty="0"/>
              <a:t>Eureka</a:t>
            </a:r>
            <a:r>
              <a:rPr lang="zh-CN" altLang="en-US" sz="1400" dirty="0"/>
              <a:t>还有一种自我保护机制，如果在</a:t>
            </a:r>
            <a:r>
              <a:rPr lang="en-US" altLang="zh-CN" sz="1400" dirty="0"/>
              <a:t>15</a:t>
            </a:r>
            <a:r>
              <a:rPr lang="zh-CN" altLang="en-US" sz="1400" dirty="0"/>
              <a:t>分钟内超过</a:t>
            </a:r>
            <a:r>
              <a:rPr lang="en-US" altLang="zh-CN" sz="1400" dirty="0"/>
              <a:t>85%</a:t>
            </a:r>
            <a:r>
              <a:rPr lang="zh-CN" altLang="en-US" sz="1400" dirty="0"/>
              <a:t>的节点都没有正常的心跳，那么</a:t>
            </a:r>
            <a:r>
              <a:rPr lang="en-US" altLang="zh-CN" sz="1400" dirty="0"/>
              <a:t>Eureka</a:t>
            </a:r>
            <a:r>
              <a:rPr lang="zh-CN" altLang="en-US" sz="1400" dirty="0"/>
              <a:t>就认为客户端与注册中心出现了网络故障，此时会出现以下几种情况： </a:t>
            </a:r>
            <a:br>
              <a:rPr lang="zh-CN" altLang="en-US" sz="1400" dirty="0"/>
            </a:br>
            <a:r>
              <a:rPr lang="en-US" altLang="zh-CN" sz="1400" dirty="0"/>
              <a:t>1. Eureka</a:t>
            </a:r>
            <a:r>
              <a:rPr lang="zh-CN" altLang="en-US" sz="1400" dirty="0"/>
              <a:t>不再从注册列表中移除因为长时间没收到心跳而应该过期的服务 </a:t>
            </a:r>
            <a:br>
              <a:rPr lang="zh-CN" altLang="en-US" sz="1400" dirty="0"/>
            </a:br>
            <a:r>
              <a:rPr lang="en-US" altLang="zh-CN" sz="1400" dirty="0"/>
              <a:t>2. Eureka</a:t>
            </a:r>
            <a:r>
              <a:rPr lang="zh-CN" altLang="en-US" sz="1400" dirty="0"/>
              <a:t>仍然能够接受新服务的注册和查询请求，但是不会被同步到其它节点上</a:t>
            </a:r>
            <a:r>
              <a:rPr lang="en-US" altLang="zh-CN" sz="1400" dirty="0"/>
              <a:t>(</a:t>
            </a:r>
            <a:r>
              <a:rPr lang="zh-CN" altLang="en-US" sz="1400" dirty="0"/>
              <a:t>即保证当前节点依然可用</a:t>
            </a:r>
            <a:r>
              <a:rPr lang="en-US" altLang="zh-CN" sz="1400" dirty="0"/>
              <a:t>) </a:t>
            </a:r>
            <a:br>
              <a:rPr lang="en-US" altLang="zh-CN" sz="1400" dirty="0"/>
            </a:br>
            <a:r>
              <a:rPr lang="en-US" altLang="zh-CN" sz="1400" dirty="0"/>
              <a:t>3. </a:t>
            </a:r>
            <a:r>
              <a:rPr lang="zh-CN" altLang="en-US" sz="1400" dirty="0"/>
              <a:t>当网络稳定时，当前实例新的注册信息会被同步到其它节点中</a:t>
            </a:r>
          </a:p>
          <a:p>
            <a:r>
              <a:rPr lang="zh-CN" altLang="en-US" sz="1400" dirty="0"/>
              <a:t>因此， </a:t>
            </a:r>
            <a:r>
              <a:rPr lang="en-US" altLang="zh-CN" sz="1400" dirty="0"/>
              <a:t>Eureka</a:t>
            </a:r>
            <a:r>
              <a:rPr lang="zh-CN" altLang="en-US" sz="1400" dirty="0"/>
              <a:t>可以很好的应对因网络故障导致部分节点失去联系的情况，而不会像</a:t>
            </a:r>
            <a:r>
              <a:rPr lang="en-US" altLang="zh-CN" sz="1400" dirty="0"/>
              <a:t>zookeeper</a:t>
            </a:r>
            <a:r>
              <a:rPr lang="zh-CN" altLang="en-US" sz="1400" dirty="0"/>
              <a:t>那样使整个注册服务瘫痪。</a:t>
            </a:r>
          </a:p>
          <a:p>
            <a:endParaRPr lang="en-US" altLang="zh-CN" sz="1400" dirty="0"/>
          </a:p>
        </p:txBody>
      </p:sp>
    </p:spTree>
    <p:extLst>
      <p:ext uri="{BB962C8B-B14F-4D97-AF65-F5344CB8AC3E}">
        <p14:creationId xmlns:p14="http://schemas.microsoft.com/office/powerpoint/2010/main" val="242617269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800" b="0" dirty="0">
                <a:effectLst/>
              </a:rPr>
              <a:t>Spring </a:t>
            </a:r>
            <a:r>
              <a:rPr lang="en-US" altLang="zh-CN" sz="4800" b="0" dirty="0" smtClean="0">
                <a:effectLst/>
              </a:rPr>
              <a:t>Cloud Eureka Server</a:t>
            </a:r>
            <a:endParaRPr lang="en-US" altLang="zh-CN" sz="4800" b="0" dirty="0">
              <a:effectLst/>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9983" y="1332768"/>
            <a:ext cx="4981575" cy="73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9983" y="4167554"/>
            <a:ext cx="7248525" cy="2085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91478" y="2255227"/>
            <a:ext cx="6229350" cy="148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2617269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800" b="0" dirty="0">
                <a:effectLst/>
              </a:rPr>
              <a:t>Spring Cloud </a:t>
            </a:r>
            <a:r>
              <a:rPr lang="en-US" altLang="zh-CN" sz="4800" b="0" dirty="0" smtClean="0">
                <a:effectLst/>
              </a:rPr>
              <a:t>Eureka Client</a:t>
            </a:r>
            <a:endParaRPr lang="en-US" altLang="zh-CN" sz="4800" b="0" dirty="0">
              <a:effectLst/>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8734" y="1130178"/>
            <a:ext cx="6219825" cy="204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0848" y="3961668"/>
            <a:ext cx="7219950" cy="1924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10301" y="1945761"/>
            <a:ext cx="5864633" cy="1232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497265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sz="6000" dirty="0">
                <a:effectLst/>
              </a:rPr>
              <a:t>What are </a:t>
            </a:r>
            <a:r>
              <a:rPr lang="en-US" altLang="zh-CN" sz="6000" dirty="0" err="1">
                <a:effectLst/>
              </a:rPr>
              <a:t>microservices</a:t>
            </a:r>
            <a:r>
              <a:rPr lang="en-US" altLang="zh-CN" sz="6000" dirty="0" smtClean="0">
                <a:effectLst/>
              </a:rPr>
              <a:t>?</a:t>
            </a:r>
            <a:endParaRPr lang="zh-CN" altLang="en-US" dirty="0"/>
          </a:p>
        </p:txBody>
      </p:sp>
      <p:sp>
        <p:nvSpPr>
          <p:cNvPr id="3" name="内容占位符 2"/>
          <p:cNvSpPr>
            <a:spLocks noGrp="1"/>
          </p:cNvSpPr>
          <p:nvPr>
            <p:ph idx="1"/>
          </p:nvPr>
        </p:nvSpPr>
        <p:spPr/>
        <p:txBody>
          <a:bodyPr/>
          <a:lstStyle/>
          <a:p>
            <a:r>
              <a:rPr lang="en-US" altLang="zh-CN" dirty="0" err="1">
                <a:latin typeface="+mn-lt"/>
              </a:rPr>
              <a:t>Microservices</a:t>
            </a:r>
            <a:r>
              <a:rPr lang="en-US" altLang="zh-CN" dirty="0">
                <a:latin typeface="+mn-lt"/>
              </a:rPr>
              <a:t> - also known as the </a:t>
            </a:r>
            <a:r>
              <a:rPr lang="en-US" altLang="zh-CN" dirty="0" err="1">
                <a:latin typeface="+mn-lt"/>
              </a:rPr>
              <a:t>microservice</a:t>
            </a:r>
            <a:r>
              <a:rPr lang="en-US" altLang="zh-CN" dirty="0">
                <a:latin typeface="+mn-lt"/>
              </a:rPr>
              <a:t> architecture - is an architectural style that structures an application as a collection of loosely coupled services, which implement business capabilities. The </a:t>
            </a:r>
            <a:r>
              <a:rPr lang="en-US" altLang="zh-CN" dirty="0" err="1">
                <a:latin typeface="+mn-lt"/>
              </a:rPr>
              <a:t>microservice</a:t>
            </a:r>
            <a:r>
              <a:rPr lang="en-US" altLang="zh-CN" dirty="0">
                <a:latin typeface="+mn-lt"/>
              </a:rPr>
              <a:t> architecture enables the continuous delivery/deployment of large, complex applications. It also enables an organization to evolve its technology stack.</a:t>
            </a:r>
            <a:endParaRPr lang="zh-CN" altLang="en-US" dirty="0">
              <a:latin typeface="+mn-lt"/>
            </a:endParaRPr>
          </a:p>
        </p:txBody>
      </p:sp>
      <p:pic>
        <p:nvPicPr>
          <p:cNvPr id="4" name="图片 3"/>
          <p:cNvPicPr>
            <a:picLocks noChangeAspect="1"/>
          </p:cNvPicPr>
          <p:nvPr/>
        </p:nvPicPr>
        <p:blipFill>
          <a:blip r:embed="rId2"/>
          <a:stretch>
            <a:fillRect/>
          </a:stretch>
        </p:blipFill>
        <p:spPr>
          <a:xfrm>
            <a:off x="4121027" y="4230566"/>
            <a:ext cx="6200775" cy="1562100"/>
          </a:xfrm>
          <a:prstGeom prst="rect">
            <a:avLst/>
          </a:prstGeom>
        </p:spPr>
      </p:pic>
    </p:spTree>
    <p:extLst>
      <p:ext uri="{BB962C8B-B14F-4D97-AF65-F5344CB8AC3E}">
        <p14:creationId xmlns:p14="http://schemas.microsoft.com/office/powerpoint/2010/main" val="278479087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800" b="0" dirty="0">
                <a:effectLst/>
              </a:rPr>
              <a:t>Spring </a:t>
            </a:r>
            <a:r>
              <a:rPr lang="en-US" altLang="zh-CN" sz="4800" b="0" dirty="0" smtClean="0">
                <a:effectLst/>
              </a:rPr>
              <a:t>Cloud Eureka </a:t>
            </a:r>
            <a:r>
              <a:rPr lang="en-US" altLang="zh-CN" sz="4800" b="0" dirty="0">
                <a:effectLst/>
              </a:rPr>
              <a:t>dashboard</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1926" y="1295541"/>
            <a:ext cx="8014824" cy="3463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9957" y="4082988"/>
            <a:ext cx="7344607" cy="2606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0246476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800" b="0" dirty="0">
                <a:effectLst/>
              </a:rPr>
              <a:t>Service </a:t>
            </a:r>
            <a:r>
              <a:rPr lang="en-US" altLang="zh-CN" sz="4800" b="0" dirty="0" smtClean="0">
                <a:effectLst/>
              </a:rPr>
              <a:t>Provider </a:t>
            </a:r>
            <a:endParaRPr lang="en-US" altLang="zh-CN" sz="4800" b="0" dirty="0">
              <a:effectLst/>
            </a:endParaRPr>
          </a:p>
        </p:txBody>
      </p:sp>
      <p:sp>
        <p:nvSpPr>
          <p:cNvPr id="3" name="TextBox 2"/>
          <p:cNvSpPr txBox="1"/>
          <p:nvPr/>
        </p:nvSpPr>
        <p:spPr>
          <a:xfrm>
            <a:off x="852256" y="1447060"/>
            <a:ext cx="1144609" cy="344261"/>
          </a:xfrm>
          <a:prstGeom prst="rect">
            <a:avLst/>
          </a:prstGeom>
          <a:noFill/>
        </p:spPr>
        <p:txBody>
          <a:bodyPr wrap="none" rtlCol="0">
            <a:spAutoFit/>
          </a:bodyPr>
          <a:lstStyle/>
          <a:p>
            <a:pPr>
              <a:lnSpc>
                <a:spcPct val="130000"/>
              </a:lnSpc>
            </a:pPr>
            <a:r>
              <a:rPr lang="en-US" altLang="zh-CN" sz="1400" dirty="0" err="1"/>
              <a:t>RESTful</a:t>
            </a:r>
            <a:r>
              <a:rPr lang="en-US" altLang="zh-CN" sz="1400" dirty="0"/>
              <a:t> API</a:t>
            </a:r>
            <a:endParaRPr lang="zh-CN" altLang="en-US" sz="1400" dirty="0" smtClean="0">
              <a:latin typeface="Arial" panose="020B0604020202020204" pitchFamily="34" charset="0"/>
              <a:ea typeface="微软雅黑" panose="020B0503020204020204" pitchFamily="34" charset="-122"/>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244" y="1962104"/>
            <a:ext cx="6029325" cy="2543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0194298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800" dirty="0"/>
              <a:t>服务消费（</a:t>
            </a:r>
            <a:r>
              <a:rPr lang="en-US" altLang="zh-CN" sz="4800" dirty="0"/>
              <a:t>Ribbon</a:t>
            </a:r>
            <a:r>
              <a:rPr lang="zh-CN" altLang="en-US" sz="4800" dirty="0"/>
              <a:t>，</a:t>
            </a:r>
            <a:r>
              <a:rPr lang="en-US" altLang="zh-CN" sz="4800" dirty="0"/>
              <a:t>Feign</a:t>
            </a:r>
            <a:r>
              <a:rPr lang="zh-CN" altLang="en-US" sz="4800" dirty="0"/>
              <a:t>）</a:t>
            </a:r>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6788" y="1243799"/>
            <a:ext cx="4629150" cy="3695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5433133" y="1243799"/>
            <a:ext cx="6143627" cy="5973943"/>
          </a:xfrm>
          <a:prstGeom prst="rect">
            <a:avLst/>
          </a:prstGeom>
          <a:noFill/>
        </p:spPr>
        <p:txBody>
          <a:bodyPr wrap="square" rtlCol="0">
            <a:spAutoFit/>
          </a:bodyPr>
          <a:lstStyle/>
          <a:p>
            <a:pPr>
              <a:lnSpc>
                <a:spcPct val="130000"/>
              </a:lnSpc>
            </a:pPr>
            <a:r>
              <a:rPr lang="en-US" altLang="zh-CN" sz="1400" dirty="0"/>
              <a:t>Ribbon</a:t>
            </a:r>
            <a:r>
              <a:rPr lang="zh-CN" altLang="en-US" sz="1400" dirty="0"/>
              <a:t>介绍 </a:t>
            </a:r>
            <a:endParaRPr lang="en-US" altLang="zh-CN" sz="1400" dirty="0" smtClean="0"/>
          </a:p>
          <a:p>
            <a:pPr>
              <a:lnSpc>
                <a:spcPct val="130000"/>
              </a:lnSpc>
            </a:pPr>
            <a:r>
              <a:rPr lang="en-US" altLang="zh-CN" sz="1400" dirty="0" smtClean="0"/>
              <a:t>Ribbon</a:t>
            </a:r>
            <a:r>
              <a:rPr lang="zh-CN" altLang="en-US" sz="1400" dirty="0"/>
              <a:t>是</a:t>
            </a:r>
            <a:r>
              <a:rPr lang="en-US" altLang="zh-CN" sz="1400" dirty="0"/>
              <a:t>Netflix</a:t>
            </a:r>
            <a:r>
              <a:rPr lang="zh-CN" altLang="en-US" sz="1400" dirty="0"/>
              <a:t>发布的开源项目，主要功能是提供客户端的软件负载均衡算法，将 </a:t>
            </a:r>
            <a:r>
              <a:rPr lang="en-US" altLang="zh-CN" sz="1400" dirty="0"/>
              <a:t>Netflix</a:t>
            </a:r>
            <a:r>
              <a:rPr lang="zh-CN" altLang="en-US" sz="1400" dirty="0"/>
              <a:t>的中间层服务连接在一起。</a:t>
            </a:r>
            <a:r>
              <a:rPr lang="en-US" altLang="zh-CN" sz="1400" dirty="0"/>
              <a:t>Ribbon</a:t>
            </a:r>
            <a:r>
              <a:rPr lang="zh-CN" altLang="en-US" sz="1400" dirty="0"/>
              <a:t>客户端组件提供一系列完善的配置项如连 接超时，重试等。简单的说，就是在配置文件中列出</a:t>
            </a:r>
            <a:r>
              <a:rPr lang="en-US" altLang="zh-CN" sz="1400" dirty="0"/>
              <a:t>Load Balancer</a:t>
            </a:r>
            <a:r>
              <a:rPr lang="zh-CN" altLang="en-US" sz="1400" dirty="0"/>
              <a:t>后面所有的机 器，</a:t>
            </a:r>
            <a:r>
              <a:rPr lang="en-US" altLang="zh-CN" sz="1400" dirty="0"/>
              <a:t>Ribbon</a:t>
            </a:r>
            <a:r>
              <a:rPr lang="zh-CN" altLang="en-US" sz="1400" dirty="0"/>
              <a:t>会自动的帮助你基于某种规则（如简单轮询，随即连接等）去连接这些 机器。我们也很容易使用</a:t>
            </a:r>
            <a:r>
              <a:rPr lang="en-US" altLang="zh-CN" sz="1400" dirty="0"/>
              <a:t>Ribbon</a:t>
            </a:r>
            <a:r>
              <a:rPr lang="zh-CN" altLang="en-US" sz="1400" dirty="0"/>
              <a:t>实现自定义的负载均衡算法。简单地说，</a:t>
            </a:r>
            <a:r>
              <a:rPr lang="en-US" altLang="zh-CN" sz="1400" dirty="0"/>
              <a:t>Ribbon</a:t>
            </a:r>
            <a:r>
              <a:rPr lang="zh-CN" altLang="en-US" sz="1400" dirty="0"/>
              <a:t>是 一个客户端负载均衡器</a:t>
            </a:r>
            <a:r>
              <a:rPr lang="zh-CN" altLang="en-US" sz="1400" dirty="0" smtClean="0"/>
              <a:t>。</a:t>
            </a:r>
            <a:endParaRPr lang="en-US" altLang="zh-CN" sz="1400" dirty="0" smtClean="0"/>
          </a:p>
          <a:p>
            <a:pPr>
              <a:lnSpc>
                <a:spcPct val="130000"/>
              </a:lnSpc>
            </a:pPr>
            <a:r>
              <a:rPr lang="en-US" altLang="zh-CN" sz="1400" dirty="0"/>
              <a:t>Ribbon</a:t>
            </a:r>
            <a:r>
              <a:rPr lang="zh-CN" altLang="en-US" sz="1400" dirty="0"/>
              <a:t>工作时分为两步：第一步先选择 </a:t>
            </a:r>
            <a:r>
              <a:rPr lang="en-US" altLang="zh-CN" sz="1400" dirty="0"/>
              <a:t>Eureka Server, </a:t>
            </a:r>
            <a:r>
              <a:rPr lang="zh-CN" altLang="en-US" sz="1400" dirty="0"/>
              <a:t>它优先选择在同一个</a:t>
            </a:r>
            <a:r>
              <a:rPr lang="en-US" altLang="zh-CN" sz="1400" dirty="0"/>
              <a:t>Zone </a:t>
            </a:r>
            <a:r>
              <a:rPr lang="zh-CN" altLang="en-US" sz="1400" dirty="0"/>
              <a:t>且负载较少的</a:t>
            </a:r>
            <a:r>
              <a:rPr lang="en-US" altLang="zh-CN" sz="1400" dirty="0"/>
              <a:t>Server</a:t>
            </a:r>
            <a:r>
              <a:rPr lang="zh-CN" altLang="en-US" sz="1400" dirty="0"/>
              <a:t>；第二步再根据用户指定的策略，在从</a:t>
            </a:r>
            <a:r>
              <a:rPr lang="en-US" altLang="zh-CN" sz="1400" dirty="0"/>
              <a:t>Server</a:t>
            </a:r>
            <a:r>
              <a:rPr lang="zh-CN" altLang="en-US" sz="1400" dirty="0"/>
              <a:t>取到的服务注册 列表中选择一个地址。其中</a:t>
            </a:r>
            <a:r>
              <a:rPr lang="en-US" altLang="zh-CN" sz="1400" dirty="0"/>
              <a:t>Ribbon</a:t>
            </a:r>
            <a:r>
              <a:rPr lang="zh-CN" altLang="en-US" sz="1400" dirty="0"/>
              <a:t>提供了多种策略，例如轮询、随机、根据响应时 间加权等。</a:t>
            </a:r>
            <a:endParaRPr lang="en-US" altLang="zh-CN" sz="1400" dirty="0" smtClean="0"/>
          </a:p>
          <a:p>
            <a:pPr>
              <a:lnSpc>
                <a:spcPct val="130000"/>
              </a:lnSpc>
            </a:pPr>
            <a:endParaRPr lang="en-US" altLang="zh-CN" sz="1400" dirty="0" smtClean="0"/>
          </a:p>
          <a:p>
            <a:pPr>
              <a:lnSpc>
                <a:spcPct val="130000"/>
              </a:lnSpc>
            </a:pPr>
            <a:r>
              <a:rPr lang="en-US" altLang="zh-CN" sz="1400" dirty="0"/>
              <a:t>Feign</a:t>
            </a:r>
            <a:r>
              <a:rPr lang="zh-CN" altLang="en-US" sz="1400" dirty="0"/>
              <a:t>介绍 </a:t>
            </a:r>
            <a:endParaRPr lang="en-US" altLang="zh-CN" sz="1400" dirty="0" smtClean="0"/>
          </a:p>
          <a:p>
            <a:pPr>
              <a:lnSpc>
                <a:spcPct val="130000"/>
              </a:lnSpc>
            </a:pPr>
            <a:r>
              <a:rPr lang="en-US" altLang="zh-CN" sz="1400" dirty="0" smtClean="0"/>
              <a:t>Feign</a:t>
            </a:r>
            <a:r>
              <a:rPr lang="zh-CN" altLang="en-US" sz="1400" dirty="0"/>
              <a:t>是一个声明式的</a:t>
            </a:r>
            <a:r>
              <a:rPr lang="en-US" altLang="zh-CN" sz="1400" dirty="0"/>
              <a:t>web service</a:t>
            </a:r>
            <a:r>
              <a:rPr lang="zh-CN" altLang="en-US" sz="1400" dirty="0"/>
              <a:t>客户端，它使得编写</a:t>
            </a:r>
            <a:r>
              <a:rPr lang="en-US" altLang="zh-CN" sz="1400" dirty="0"/>
              <a:t>web service</a:t>
            </a:r>
            <a:r>
              <a:rPr lang="zh-CN" altLang="en-US" sz="1400" dirty="0"/>
              <a:t>客户端更为容 易。创建接口，为接口添加注解，即可使用</a:t>
            </a:r>
            <a:r>
              <a:rPr lang="en-US" altLang="zh-CN" sz="1400" dirty="0"/>
              <a:t>Feign</a:t>
            </a:r>
            <a:r>
              <a:rPr lang="zh-CN" altLang="en-US" sz="1400" dirty="0"/>
              <a:t>。</a:t>
            </a:r>
            <a:r>
              <a:rPr lang="en-US" altLang="zh-CN" sz="1400" dirty="0"/>
              <a:t>Feign</a:t>
            </a:r>
            <a:r>
              <a:rPr lang="zh-CN" altLang="en-US" sz="1400" dirty="0"/>
              <a:t>可以使用</a:t>
            </a:r>
            <a:r>
              <a:rPr lang="en-US" altLang="zh-CN" sz="1400" dirty="0"/>
              <a:t>Feign</a:t>
            </a:r>
            <a:r>
              <a:rPr lang="zh-CN" altLang="en-US" sz="1400" dirty="0"/>
              <a:t>注解或者 </a:t>
            </a:r>
            <a:r>
              <a:rPr lang="en-US" altLang="zh-CN" sz="1400" dirty="0"/>
              <a:t>JAX-RS</a:t>
            </a:r>
            <a:r>
              <a:rPr lang="zh-CN" altLang="en-US" sz="1400" dirty="0"/>
              <a:t>注解，还支持热插拔的编码器和解码器。</a:t>
            </a:r>
            <a:r>
              <a:rPr lang="en-US" altLang="zh-CN" sz="1400" dirty="0"/>
              <a:t>Spring Cloud</a:t>
            </a:r>
            <a:r>
              <a:rPr lang="zh-CN" altLang="en-US" sz="1400" dirty="0"/>
              <a:t>为</a:t>
            </a:r>
            <a:r>
              <a:rPr lang="en-US" altLang="zh-CN" sz="1400" dirty="0"/>
              <a:t>Feign</a:t>
            </a:r>
            <a:r>
              <a:rPr lang="zh-CN" altLang="en-US" sz="1400" dirty="0"/>
              <a:t>添加了 </a:t>
            </a:r>
            <a:r>
              <a:rPr lang="en-US" altLang="zh-CN" sz="1400" dirty="0"/>
              <a:t>Spring MVC</a:t>
            </a:r>
            <a:r>
              <a:rPr lang="zh-CN" altLang="en-US" sz="1400" dirty="0"/>
              <a:t>的注解支持，并整合了</a:t>
            </a:r>
            <a:r>
              <a:rPr lang="en-US" altLang="zh-CN" sz="1400" dirty="0"/>
              <a:t>Ribbon</a:t>
            </a:r>
            <a:r>
              <a:rPr lang="zh-CN" altLang="en-US" sz="1400" dirty="0"/>
              <a:t>和</a:t>
            </a:r>
            <a:r>
              <a:rPr lang="en-US" altLang="zh-CN" sz="1400" dirty="0"/>
              <a:t>Eureka</a:t>
            </a:r>
            <a:r>
              <a:rPr lang="zh-CN" altLang="en-US" sz="1400" dirty="0"/>
              <a:t>来为使用</a:t>
            </a:r>
            <a:r>
              <a:rPr lang="en-US" altLang="zh-CN" sz="1400" dirty="0"/>
              <a:t>Feign</a:t>
            </a:r>
            <a:r>
              <a:rPr lang="zh-CN" altLang="en-US" sz="1400" dirty="0"/>
              <a:t>时提供负载均 衡</a:t>
            </a:r>
            <a:r>
              <a:rPr lang="zh-CN" altLang="en-US" sz="1400" dirty="0" smtClean="0"/>
              <a:t>。</a:t>
            </a:r>
            <a:endParaRPr lang="en-US" altLang="zh-CN" sz="1400" dirty="0" smtClean="0"/>
          </a:p>
          <a:p>
            <a:pPr>
              <a:lnSpc>
                <a:spcPct val="130000"/>
              </a:lnSpc>
            </a:pPr>
            <a:r>
              <a:rPr lang="en-US" altLang="zh-CN" sz="1400" dirty="0"/>
              <a:t>Feign</a:t>
            </a:r>
            <a:r>
              <a:rPr lang="zh-CN" altLang="en-US" sz="1400" dirty="0"/>
              <a:t>默认集成了</a:t>
            </a:r>
            <a:r>
              <a:rPr lang="en-US" altLang="zh-CN" sz="1400" dirty="0"/>
              <a:t>Ribbon</a:t>
            </a:r>
            <a:r>
              <a:rPr lang="zh-CN" altLang="en-US" sz="1400" dirty="0"/>
              <a:t>，并和</a:t>
            </a:r>
            <a:r>
              <a:rPr lang="en-US" altLang="zh-CN" sz="1400" dirty="0"/>
              <a:t>Eureka</a:t>
            </a:r>
            <a:r>
              <a:rPr lang="zh-CN" altLang="en-US" sz="1400" dirty="0"/>
              <a:t>结合，默认实现了负载均衡的效果。</a:t>
            </a:r>
            <a:endParaRPr lang="zh-CN" altLang="en-US" sz="1400" dirty="0">
              <a:latin typeface="Arial" panose="020B0604020202020204" pitchFamily="34" charset="0"/>
              <a:ea typeface="微软雅黑" panose="020B0503020204020204" pitchFamily="34" charset="-122"/>
            </a:endParaRPr>
          </a:p>
          <a:p>
            <a:pPr>
              <a:lnSpc>
                <a:spcPct val="130000"/>
              </a:lnSpc>
            </a:pPr>
            <a:endParaRPr lang="en-US" altLang="zh-CN" sz="1400" dirty="0">
              <a:latin typeface="Arial" panose="020B0604020202020204" pitchFamily="34" charset="0"/>
              <a:ea typeface="微软雅黑" panose="020B0503020204020204" pitchFamily="34" charset="-122"/>
            </a:endParaRPr>
          </a:p>
          <a:p>
            <a:pPr>
              <a:lnSpc>
                <a:spcPct val="130000"/>
              </a:lnSpc>
            </a:pPr>
            <a:endParaRPr lang="en-US" altLang="zh-CN" sz="1400" dirty="0" smtClean="0">
              <a:latin typeface="Arial" panose="020B0604020202020204" pitchFamily="34" charset="0"/>
              <a:ea typeface="微软雅黑" panose="020B0503020204020204" pitchFamily="34" charset="-122"/>
            </a:endParaRPr>
          </a:p>
        </p:txBody>
      </p:sp>
    </p:spTree>
    <p:extLst>
      <p:ext uri="{BB962C8B-B14F-4D97-AF65-F5344CB8AC3E}">
        <p14:creationId xmlns:p14="http://schemas.microsoft.com/office/powerpoint/2010/main" val="247342225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800" dirty="0"/>
              <a:t>Ribbon</a:t>
            </a:r>
            <a:endParaRPr lang="en-US" altLang="zh-CN" sz="4800" b="0" dirty="0">
              <a:effectLst/>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871" y="1096670"/>
            <a:ext cx="7553325" cy="4629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11292" y="2112351"/>
            <a:ext cx="6397051" cy="12988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7342225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800" b="0" dirty="0">
                <a:effectLst/>
              </a:rPr>
              <a:t>Ribbon</a:t>
            </a:r>
            <a:r>
              <a:rPr lang="zh-CN" altLang="en-US" sz="4800" b="0" dirty="0">
                <a:effectLst/>
              </a:rPr>
              <a:t>提供的主要负载均衡策略介绍</a:t>
            </a:r>
          </a:p>
        </p:txBody>
      </p:sp>
      <p:sp>
        <p:nvSpPr>
          <p:cNvPr id="3" name="文本框 2"/>
          <p:cNvSpPr txBox="1"/>
          <p:nvPr/>
        </p:nvSpPr>
        <p:spPr>
          <a:xfrm>
            <a:off x="559293" y="1287262"/>
            <a:ext cx="8988358" cy="2742289"/>
          </a:xfrm>
          <a:prstGeom prst="rect">
            <a:avLst/>
          </a:prstGeom>
          <a:noFill/>
        </p:spPr>
        <p:txBody>
          <a:bodyPr wrap="none" rtlCol="0">
            <a:spAutoFit/>
          </a:bodyPr>
          <a:lstStyle/>
          <a:p>
            <a:r>
              <a:rPr lang="en-US" altLang="zh-CN" sz="1400" dirty="0"/>
              <a:t>Ribbon</a:t>
            </a:r>
            <a:r>
              <a:rPr lang="zh-CN" altLang="en-US" sz="1400" dirty="0"/>
              <a:t>提供的主要负载均衡策略介绍</a:t>
            </a:r>
          </a:p>
          <a:p>
            <a:pPr lvl="1"/>
            <a:r>
              <a:rPr lang="zh-CN" altLang="en-US" sz="1400" b="1" dirty="0"/>
              <a:t>简单轮询负载均衡（</a:t>
            </a:r>
            <a:r>
              <a:rPr lang="en-US" altLang="zh-CN" sz="1400" b="1" dirty="0" err="1"/>
              <a:t>RoundRobin</a:t>
            </a:r>
            <a:r>
              <a:rPr lang="zh-CN" altLang="en-US" sz="1400" b="1" dirty="0"/>
              <a:t>）</a:t>
            </a:r>
            <a:endParaRPr lang="zh-CN" altLang="en-US" sz="1400" dirty="0"/>
          </a:p>
          <a:p>
            <a:pPr lvl="1"/>
            <a:r>
              <a:rPr lang="en-US" altLang="zh-CN" sz="1400" dirty="0" smtClean="0"/>
              <a:t>	</a:t>
            </a:r>
            <a:r>
              <a:rPr lang="zh-CN" altLang="en-US" sz="1400" dirty="0" smtClean="0"/>
              <a:t>以</a:t>
            </a:r>
            <a:r>
              <a:rPr lang="zh-CN" altLang="en-US" sz="1400" dirty="0"/>
              <a:t>轮询的方式依次将请求调度不同的服务器，即每次调度执行</a:t>
            </a:r>
            <a:r>
              <a:rPr lang="en-US" altLang="zh-CN" sz="1400" dirty="0" err="1"/>
              <a:t>i</a:t>
            </a:r>
            <a:r>
              <a:rPr lang="en-US" altLang="zh-CN" sz="1400" dirty="0"/>
              <a:t> = (</a:t>
            </a:r>
            <a:r>
              <a:rPr lang="en-US" altLang="zh-CN" sz="1400" dirty="0" err="1"/>
              <a:t>i</a:t>
            </a:r>
            <a:r>
              <a:rPr lang="en-US" altLang="zh-CN" sz="1400" dirty="0"/>
              <a:t> + 1) mod n</a:t>
            </a:r>
            <a:r>
              <a:rPr lang="zh-CN" altLang="en-US" sz="1400" dirty="0"/>
              <a:t>，并选出第</a:t>
            </a:r>
            <a:r>
              <a:rPr lang="en-US" altLang="zh-CN" sz="1400" dirty="0" err="1"/>
              <a:t>i</a:t>
            </a:r>
            <a:r>
              <a:rPr lang="zh-CN" altLang="en-US" sz="1400" dirty="0"/>
              <a:t>台服务器。</a:t>
            </a:r>
          </a:p>
          <a:p>
            <a:pPr lvl="1"/>
            <a:r>
              <a:rPr lang="zh-CN" altLang="en-US" sz="1400" b="1" dirty="0"/>
              <a:t>随机负载均衡 （</a:t>
            </a:r>
            <a:r>
              <a:rPr lang="en-US" altLang="zh-CN" sz="1400" b="1" dirty="0"/>
              <a:t>Random</a:t>
            </a:r>
            <a:r>
              <a:rPr lang="zh-CN" altLang="en-US" sz="1400" b="1" dirty="0"/>
              <a:t>）</a:t>
            </a:r>
            <a:endParaRPr lang="zh-CN" altLang="en-US" sz="1400" dirty="0"/>
          </a:p>
          <a:p>
            <a:pPr lvl="1"/>
            <a:r>
              <a:rPr lang="en-US" altLang="zh-CN" sz="1400" dirty="0" smtClean="0"/>
              <a:t>	</a:t>
            </a:r>
            <a:r>
              <a:rPr lang="zh-CN" altLang="en-US" sz="1400" dirty="0" smtClean="0"/>
              <a:t>随机</a:t>
            </a:r>
            <a:r>
              <a:rPr lang="zh-CN" altLang="en-US" sz="1400" dirty="0"/>
              <a:t>选择状态为</a:t>
            </a:r>
            <a:r>
              <a:rPr lang="en-US" altLang="zh-CN" sz="1400" dirty="0"/>
              <a:t>UP</a:t>
            </a:r>
            <a:r>
              <a:rPr lang="zh-CN" altLang="en-US" sz="1400" dirty="0"/>
              <a:t>的</a:t>
            </a:r>
            <a:r>
              <a:rPr lang="en-US" altLang="zh-CN" sz="1400" dirty="0"/>
              <a:t>Server</a:t>
            </a:r>
          </a:p>
          <a:p>
            <a:pPr lvl="1"/>
            <a:r>
              <a:rPr lang="zh-CN" altLang="en-US" sz="1400" b="1" dirty="0"/>
              <a:t>加权响应时间负载均衡 （</a:t>
            </a:r>
            <a:r>
              <a:rPr lang="en-US" altLang="zh-CN" sz="1400" b="1" dirty="0" err="1"/>
              <a:t>WeightedResponseTime</a:t>
            </a:r>
            <a:r>
              <a:rPr lang="zh-CN" altLang="en-US" sz="1400" b="1" dirty="0"/>
              <a:t>）</a:t>
            </a:r>
            <a:endParaRPr lang="zh-CN" altLang="en-US" sz="1400" dirty="0"/>
          </a:p>
          <a:p>
            <a:pPr lvl="1"/>
            <a:r>
              <a:rPr lang="en-US" altLang="zh-CN" sz="1400" dirty="0" smtClean="0"/>
              <a:t>	</a:t>
            </a:r>
            <a:r>
              <a:rPr lang="zh-CN" altLang="en-US" sz="1400" dirty="0" smtClean="0"/>
              <a:t>根据</a:t>
            </a:r>
            <a:r>
              <a:rPr lang="zh-CN" altLang="en-US" sz="1400" dirty="0"/>
              <a:t>相应时间分配一个</a:t>
            </a:r>
            <a:r>
              <a:rPr lang="en-US" altLang="zh-CN" sz="1400" dirty="0"/>
              <a:t>weight</a:t>
            </a:r>
            <a:r>
              <a:rPr lang="zh-CN" altLang="en-US" sz="1400" dirty="0"/>
              <a:t>，相应时间越长，</a:t>
            </a:r>
            <a:r>
              <a:rPr lang="en-US" altLang="zh-CN" sz="1400" dirty="0"/>
              <a:t>weight</a:t>
            </a:r>
            <a:r>
              <a:rPr lang="zh-CN" altLang="en-US" sz="1400" dirty="0"/>
              <a:t>越小，被选中的可能性越低。</a:t>
            </a:r>
          </a:p>
          <a:p>
            <a:pPr lvl="1"/>
            <a:r>
              <a:rPr lang="zh-CN" altLang="en-US" sz="1400" b="1" dirty="0"/>
              <a:t>区域感知轮询负载均衡（</a:t>
            </a:r>
            <a:r>
              <a:rPr lang="en-US" altLang="zh-CN" sz="1400" b="1" dirty="0" err="1"/>
              <a:t>ZoneAvoidanceRule</a:t>
            </a:r>
            <a:r>
              <a:rPr lang="zh-CN" altLang="en-US" sz="1400" b="1" dirty="0"/>
              <a:t>）</a:t>
            </a:r>
            <a:endParaRPr lang="zh-CN" altLang="en-US" sz="1400" dirty="0"/>
          </a:p>
          <a:p>
            <a:pPr lvl="1"/>
            <a:r>
              <a:rPr lang="en-US" altLang="zh-CN" sz="1400" dirty="0" smtClean="0"/>
              <a:t>	</a:t>
            </a:r>
            <a:r>
              <a:rPr lang="zh-CN" altLang="en-US" sz="1400" dirty="0" smtClean="0"/>
              <a:t>复合</a:t>
            </a:r>
            <a:r>
              <a:rPr lang="zh-CN" altLang="en-US" sz="1400" dirty="0"/>
              <a:t>判断</a:t>
            </a:r>
            <a:r>
              <a:rPr lang="en-US" altLang="zh-CN" sz="1400" dirty="0"/>
              <a:t>server</a:t>
            </a:r>
            <a:r>
              <a:rPr lang="zh-CN" altLang="en-US" sz="1400" dirty="0"/>
              <a:t>所在区域的性能和</a:t>
            </a:r>
            <a:r>
              <a:rPr lang="en-US" altLang="zh-CN" sz="1400" dirty="0"/>
              <a:t>server</a:t>
            </a:r>
            <a:r>
              <a:rPr lang="zh-CN" altLang="en-US" sz="1400" dirty="0"/>
              <a:t>的可用性选择</a:t>
            </a:r>
            <a:r>
              <a:rPr lang="en-US" altLang="zh-CN" sz="1400" dirty="0" smtClean="0"/>
              <a:t>server</a:t>
            </a:r>
          </a:p>
          <a:p>
            <a:pPr lvl="1"/>
            <a:r>
              <a:rPr lang="en-US" altLang="zh-CN" sz="1400" dirty="0" smtClean="0">
                <a:hlinkClick r:id="rId2"/>
              </a:rPr>
              <a:t>https</a:t>
            </a:r>
            <a:r>
              <a:rPr lang="en-US" altLang="zh-CN" sz="1400" dirty="0">
                <a:hlinkClick r:id="rId2"/>
              </a:rPr>
              <a:t>://</a:t>
            </a:r>
            <a:r>
              <a:rPr lang="en-US" altLang="zh-CN" sz="1400" dirty="0" smtClean="0">
                <a:hlinkClick r:id="rId2"/>
              </a:rPr>
              <a:t>cloud.spring.io/spring-cloud-netflix/multi/multi_spring-cloud-ribbon.html</a:t>
            </a:r>
            <a:endParaRPr lang="en-US" altLang="zh-CN" sz="1400" dirty="0" smtClean="0"/>
          </a:p>
          <a:p>
            <a:pPr lvl="1"/>
            <a:endParaRPr lang="en-US" altLang="zh-CN" sz="1400" dirty="0"/>
          </a:p>
          <a:p>
            <a:pPr>
              <a:lnSpc>
                <a:spcPct val="130000"/>
              </a:lnSpc>
            </a:pPr>
            <a:endParaRPr lang="zh-CN" altLang="en-US" sz="1400" dirty="0" smtClean="0">
              <a:latin typeface="Arial" panose="020B0604020202020204" pitchFamily="34" charset="0"/>
              <a:ea typeface="微软雅黑" panose="020B0503020204020204" pitchFamily="34" charset="-122"/>
            </a:endParaRPr>
          </a:p>
        </p:txBody>
      </p:sp>
      <p:pic>
        <p:nvPicPr>
          <p:cNvPr id="4" name="图片 3"/>
          <p:cNvPicPr>
            <a:picLocks noChangeAspect="1"/>
          </p:cNvPicPr>
          <p:nvPr/>
        </p:nvPicPr>
        <p:blipFill>
          <a:blip r:embed="rId3"/>
          <a:stretch>
            <a:fillRect/>
          </a:stretch>
        </p:blipFill>
        <p:spPr>
          <a:xfrm>
            <a:off x="730697" y="4029551"/>
            <a:ext cx="5972175" cy="1676400"/>
          </a:xfrm>
          <a:prstGeom prst="rect">
            <a:avLst/>
          </a:prstGeom>
        </p:spPr>
      </p:pic>
    </p:spTree>
    <p:extLst>
      <p:ext uri="{BB962C8B-B14F-4D97-AF65-F5344CB8AC3E}">
        <p14:creationId xmlns:p14="http://schemas.microsoft.com/office/powerpoint/2010/main" val="281888540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800" dirty="0"/>
              <a:t>Feign</a:t>
            </a:r>
            <a:endParaRPr lang="en-US" altLang="zh-CN" sz="4800" b="0" dirty="0">
              <a:effectLst/>
            </a:endParaRPr>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4715" y="2619188"/>
            <a:ext cx="5162550" cy="1104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489692"/>
            <a:ext cx="6572250" cy="8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9530" y="2884966"/>
            <a:ext cx="5791200" cy="3848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7352" y="3942886"/>
            <a:ext cx="5477276" cy="2855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5001980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800" dirty="0"/>
              <a:t>服务网关（</a:t>
            </a:r>
            <a:r>
              <a:rPr lang="en-US" altLang="zh-CN" sz="4800" dirty="0" err="1"/>
              <a:t>Zuul</a:t>
            </a:r>
            <a:r>
              <a:rPr lang="zh-CN" altLang="en-US" sz="4800" dirty="0"/>
              <a:t>）</a:t>
            </a:r>
            <a:endParaRPr lang="en-US" altLang="zh-CN" sz="4800" dirty="0"/>
          </a:p>
        </p:txBody>
      </p:sp>
      <p:sp>
        <p:nvSpPr>
          <p:cNvPr id="3" name="TextBox 2"/>
          <p:cNvSpPr txBox="1"/>
          <p:nvPr/>
        </p:nvSpPr>
        <p:spPr>
          <a:xfrm>
            <a:off x="479394" y="1447060"/>
            <a:ext cx="10528917" cy="2569934"/>
          </a:xfrm>
          <a:prstGeom prst="rect">
            <a:avLst/>
          </a:prstGeom>
          <a:noFill/>
        </p:spPr>
        <p:txBody>
          <a:bodyPr wrap="square" rtlCol="0">
            <a:spAutoFit/>
          </a:bodyPr>
          <a:lstStyle/>
          <a:p>
            <a:r>
              <a:rPr lang="zh-CN" altLang="en-US" sz="1400" dirty="0"/>
              <a:t>什么是服务网关</a:t>
            </a:r>
          </a:p>
          <a:p>
            <a:r>
              <a:rPr lang="zh-CN" altLang="en-US" sz="1400" b="1" dirty="0"/>
              <a:t>服务网关 </a:t>
            </a:r>
            <a:r>
              <a:rPr lang="en-US" altLang="zh-CN" sz="1400" b="1" dirty="0"/>
              <a:t>= </a:t>
            </a:r>
            <a:r>
              <a:rPr lang="zh-CN" altLang="en-US" sz="1400" b="1" dirty="0"/>
              <a:t>路由转发 </a:t>
            </a:r>
            <a:r>
              <a:rPr lang="en-US" altLang="zh-CN" sz="1400" b="1" dirty="0"/>
              <a:t>+ </a:t>
            </a:r>
            <a:r>
              <a:rPr lang="zh-CN" altLang="en-US" sz="1400" b="1" dirty="0"/>
              <a:t>过滤器</a:t>
            </a:r>
            <a:endParaRPr lang="zh-CN" altLang="en-US" sz="1400" dirty="0"/>
          </a:p>
          <a:p>
            <a:r>
              <a:rPr lang="en-US" altLang="zh-CN" sz="1400" dirty="0"/>
              <a:t>1</a:t>
            </a:r>
            <a:r>
              <a:rPr lang="zh-CN" altLang="en-US" sz="1400" dirty="0"/>
              <a:t>、路由转发：接收一切外界请求，转发到后端的微服务上去；</a:t>
            </a:r>
          </a:p>
          <a:p>
            <a:r>
              <a:rPr lang="en-US" altLang="zh-CN" sz="1400" dirty="0"/>
              <a:t>2</a:t>
            </a:r>
            <a:r>
              <a:rPr lang="zh-CN" altLang="en-US" sz="1400" dirty="0"/>
              <a:t>、过滤器：在服务网关中可以完成一系列的横切功能，例如权限校验、限流以及监控等，这些都可以通过过滤器完成（其实路由转发也是通过过滤器实现的）。</a:t>
            </a:r>
          </a:p>
          <a:p>
            <a:pPr>
              <a:lnSpc>
                <a:spcPct val="130000"/>
              </a:lnSpc>
            </a:pPr>
            <a:r>
              <a:rPr lang="en-US" altLang="zh-CN" sz="1400" dirty="0">
                <a:hlinkClick r:id="rId2"/>
              </a:rPr>
              <a:t>https://spring.io/guides/gs/routing-and-filtering</a:t>
            </a:r>
            <a:r>
              <a:rPr lang="en-US" altLang="zh-CN" sz="1400" dirty="0" smtClean="0">
                <a:hlinkClick r:id="rId2"/>
              </a:rPr>
              <a:t>/</a:t>
            </a:r>
            <a:endParaRPr lang="en-US" altLang="zh-CN" sz="1400" dirty="0" smtClean="0"/>
          </a:p>
          <a:p>
            <a:pPr>
              <a:lnSpc>
                <a:spcPct val="130000"/>
              </a:lnSpc>
            </a:pPr>
            <a:endParaRPr lang="en-US" altLang="zh-CN" sz="1400" dirty="0" smtClean="0"/>
          </a:p>
          <a:p>
            <a:pPr>
              <a:lnSpc>
                <a:spcPct val="130000"/>
              </a:lnSpc>
            </a:pPr>
            <a:r>
              <a:rPr lang="en-US" altLang="zh-CN" sz="1400" dirty="0" smtClean="0"/>
              <a:t>API </a:t>
            </a:r>
            <a:r>
              <a:rPr lang="en-US" altLang="zh-CN" sz="1400" dirty="0"/>
              <a:t>Gateway</a:t>
            </a:r>
            <a:r>
              <a:rPr lang="zh-CN" altLang="en-US" sz="1400" dirty="0"/>
              <a:t>是微服务架构中不可或缺的部分。</a:t>
            </a:r>
            <a:r>
              <a:rPr lang="en-US" altLang="zh-CN" sz="1400" dirty="0"/>
              <a:t>API Gateway</a:t>
            </a:r>
            <a:r>
              <a:rPr lang="zh-CN" altLang="en-US" sz="1400" dirty="0"/>
              <a:t>的定义以及存在的意 义</a:t>
            </a:r>
            <a:r>
              <a:rPr lang="zh-CN" altLang="en-US" sz="1400" dirty="0" smtClean="0"/>
              <a:t>，看以下</a:t>
            </a:r>
            <a:r>
              <a:rPr lang="zh-CN" altLang="en-US" sz="1400" dirty="0"/>
              <a:t>是链接： </a:t>
            </a:r>
            <a:endParaRPr lang="en-US" altLang="zh-CN" sz="1400" dirty="0" smtClean="0"/>
          </a:p>
          <a:p>
            <a:pPr>
              <a:lnSpc>
                <a:spcPct val="130000"/>
              </a:lnSpc>
            </a:pPr>
            <a:r>
              <a:rPr lang="en-US" altLang="zh-CN" sz="1400" dirty="0">
                <a:latin typeface="Arial" panose="020B0604020202020204" pitchFamily="34" charset="0"/>
                <a:ea typeface="微软雅黑" panose="020B0503020204020204" pitchFamily="34" charset="-122"/>
              </a:rPr>
              <a:t>http://dockone.io/article/482</a:t>
            </a:r>
          </a:p>
          <a:p>
            <a:pPr>
              <a:lnSpc>
                <a:spcPct val="130000"/>
              </a:lnSpc>
            </a:pPr>
            <a:r>
              <a:rPr lang="en-US" altLang="zh-CN" sz="1400" dirty="0">
                <a:latin typeface="Arial" panose="020B0604020202020204" pitchFamily="34" charset="0"/>
                <a:ea typeface="微软雅黑" panose="020B0503020204020204" pitchFamily="34" charset="-122"/>
              </a:rPr>
              <a:t>https://www.nginx.com/blog/building-microservices-using-an-api-gateway/</a:t>
            </a:r>
            <a:endParaRPr lang="zh-CN" altLang="en-US" sz="1400" dirty="0" smtClean="0">
              <a:latin typeface="Arial" panose="020B0604020202020204" pitchFamily="34" charset="0"/>
              <a:ea typeface="微软雅黑" panose="020B0503020204020204" pitchFamily="34" charset="-122"/>
            </a:endParaRPr>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5537" y="2038793"/>
            <a:ext cx="5353050" cy="433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5001980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800" b="0" dirty="0">
                <a:effectLst/>
              </a:rPr>
              <a:t>为什么需要服务网关</a:t>
            </a:r>
            <a:endParaRPr lang="en-US" altLang="zh-CN" sz="4800" dirty="0"/>
          </a:p>
        </p:txBody>
      </p:sp>
      <p:sp>
        <p:nvSpPr>
          <p:cNvPr id="3" name="TextBox 2"/>
          <p:cNvSpPr txBox="1"/>
          <p:nvPr/>
        </p:nvSpPr>
        <p:spPr>
          <a:xfrm>
            <a:off x="295399" y="1331649"/>
            <a:ext cx="6241002" cy="4185761"/>
          </a:xfrm>
          <a:prstGeom prst="rect">
            <a:avLst/>
          </a:prstGeom>
          <a:noFill/>
        </p:spPr>
        <p:txBody>
          <a:bodyPr wrap="square" rtlCol="0">
            <a:spAutoFit/>
          </a:bodyPr>
          <a:lstStyle/>
          <a:p>
            <a:r>
              <a:rPr lang="zh-CN" altLang="en-US" sz="1400" b="1" dirty="0"/>
              <a:t>上述所说的横切功能（以权限校验为例）可以写在三个位置：</a:t>
            </a:r>
            <a:endParaRPr lang="zh-CN" altLang="en-US" sz="1400" dirty="0"/>
          </a:p>
          <a:p>
            <a:r>
              <a:rPr lang="zh-CN" altLang="en-US" sz="1400" dirty="0" smtClean="0"/>
              <a:t>     每个</a:t>
            </a:r>
            <a:r>
              <a:rPr lang="zh-CN" altLang="en-US" sz="1400" dirty="0"/>
              <a:t>服务自己实现一遍</a:t>
            </a:r>
          </a:p>
          <a:p>
            <a:r>
              <a:rPr lang="zh-CN" altLang="en-US" sz="1400" dirty="0" smtClean="0"/>
              <a:t>     写</a:t>
            </a:r>
            <a:r>
              <a:rPr lang="zh-CN" altLang="en-US" sz="1400" dirty="0"/>
              <a:t>到一个公共的服务中，然后其他所有服务都依赖这个服务</a:t>
            </a:r>
          </a:p>
          <a:p>
            <a:r>
              <a:rPr lang="zh-CN" altLang="en-US" sz="1400" dirty="0" smtClean="0"/>
              <a:t>     写</a:t>
            </a:r>
            <a:r>
              <a:rPr lang="zh-CN" altLang="en-US" sz="1400" dirty="0"/>
              <a:t>到服务网关的前置过滤器中，所有请求过来进行权限校验</a:t>
            </a:r>
          </a:p>
          <a:p>
            <a:r>
              <a:rPr lang="zh-CN" altLang="en-US" sz="1400" b="1" dirty="0"/>
              <a:t>第一种，缺点太明显，基本不用；第二种，相较于第一点好很多，代码开发不会冗余，但是有两个缺点：</a:t>
            </a:r>
            <a:endParaRPr lang="zh-CN" altLang="en-US" sz="1400" dirty="0"/>
          </a:p>
          <a:p>
            <a:r>
              <a:rPr lang="zh-CN" altLang="en-US" sz="1400" dirty="0" smtClean="0"/>
              <a:t>      由于</a:t>
            </a:r>
            <a:r>
              <a:rPr lang="zh-CN" altLang="en-US" sz="1400" dirty="0"/>
              <a:t>每个服务引入了这个公共服务，那么相当于在每个服务中都引入了相同的权限校验的代码，使得每个服务的</a:t>
            </a:r>
            <a:r>
              <a:rPr lang="en-US" altLang="zh-CN" sz="1400" dirty="0"/>
              <a:t>jar</a:t>
            </a:r>
            <a:r>
              <a:rPr lang="zh-CN" altLang="en-US" sz="1400" dirty="0"/>
              <a:t>包大小无故增加了一些，尤其是对于使用</a:t>
            </a:r>
            <a:r>
              <a:rPr lang="en-US" altLang="zh-CN" sz="1400" dirty="0" err="1"/>
              <a:t>docker</a:t>
            </a:r>
            <a:r>
              <a:rPr lang="zh-CN" altLang="en-US" sz="1400" dirty="0"/>
              <a:t>镜像进行部署的场景，</a:t>
            </a:r>
            <a:r>
              <a:rPr lang="en-US" altLang="zh-CN" sz="1400" dirty="0"/>
              <a:t>jar</a:t>
            </a:r>
            <a:r>
              <a:rPr lang="zh-CN" altLang="en-US" sz="1400" dirty="0"/>
              <a:t>越小越好；</a:t>
            </a:r>
          </a:p>
          <a:p>
            <a:r>
              <a:rPr lang="zh-CN" altLang="en-US" sz="1400" dirty="0"/>
              <a:t>由于每个服务都引入了这个公共服务，那么我们后续升级这个服务可能就比较困难，而且公共服务的功能越多，升级就越难，而且假设我们改变了公共服务中的权限校验的方式，想让所有的服务都去使用新的权限校验方式，我们就需要将之前所有的服务都重新引包，编译部署。</a:t>
            </a:r>
          </a:p>
          <a:p>
            <a:r>
              <a:rPr lang="zh-CN" altLang="en-US" sz="1400" b="1" dirty="0"/>
              <a:t>而服务网关恰好可以解决这样的问题：</a:t>
            </a:r>
            <a:endParaRPr lang="zh-CN" altLang="en-US" sz="1400" dirty="0"/>
          </a:p>
          <a:p>
            <a:r>
              <a:rPr lang="zh-CN" altLang="en-US" sz="1400" dirty="0" smtClean="0"/>
              <a:t>     将</a:t>
            </a:r>
            <a:r>
              <a:rPr lang="zh-CN" altLang="en-US" sz="1400" dirty="0"/>
              <a:t>权限校验的逻辑写在网关的过滤器中，后端服务不需要关注权限校验的代码，所以服务的</a:t>
            </a:r>
            <a:r>
              <a:rPr lang="en-US" altLang="zh-CN" sz="1400" dirty="0"/>
              <a:t>jar</a:t>
            </a:r>
            <a:r>
              <a:rPr lang="zh-CN" altLang="en-US" sz="1400" dirty="0"/>
              <a:t>包中也不会引入权限校验的逻辑，不会增加</a:t>
            </a:r>
            <a:r>
              <a:rPr lang="en-US" altLang="zh-CN" sz="1400" dirty="0"/>
              <a:t>jar</a:t>
            </a:r>
            <a:r>
              <a:rPr lang="zh-CN" altLang="en-US" sz="1400" dirty="0"/>
              <a:t>包大小；</a:t>
            </a:r>
          </a:p>
          <a:p>
            <a:r>
              <a:rPr lang="zh-CN" altLang="en-US" sz="1400" dirty="0"/>
              <a:t>如果想修改权限校验的逻辑，只需要修改网关中的权限校验过滤器即可，而不需要升级所有已存在的微服务。</a:t>
            </a:r>
          </a:p>
          <a:p>
            <a:r>
              <a:rPr lang="zh-CN" altLang="en-US" sz="1400" b="1" dirty="0"/>
              <a:t>所以，需要服务网关！！！</a:t>
            </a:r>
            <a:endParaRPr lang="zh-CN" altLang="en-US" sz="1400" dirty="0"/>
          </a:p>
        </p:txBody>
      </p:sp>
      <p:pic>
        <p:nvPicPr>
          <p:cNvPr id="4" name="图片 3"/>
          <p:cNvPicPr>
            <a:picLocks noChangeAspect="1"/>
          </p:cNvPicPr>
          <p:nvPr/>
        </p:nvPicPr>
        <p:blipFill>
          <a:blip r:embed="rId2"/>
          <a:stretch>
            <a:fillRect/>
          </a:stretch>
        </p:blipFill>
        <p:spPr>
          <a:xfrm>
            <a:off x="6767327" y="1420880"/>
            <a:ext cx="4999581" cy="4007298"/>
          </a:xfrm>
          <a:prstGeom prst="rect">
            <a:avLst/>
          </a:prstGeom>
        </p:spPr>
      </p:pic>
    </p:spTree>
    <p:extLst>
      <p:ext uri="{BB962C8B-B14F-4D97-AF65-F5344CB8AC3E}">
        <p14:creationId xmlns:p14="http://schemas.microsoft.com/office/powerpoint/2010/main" val="207560658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800" dirty="0" err="1" smtClean="0"/>
              <a:t>Zuul</a:t>
            </a:r>
            <a:r>
              <a:rPr lang="zh-CN" altLang="en-US" sz="4800" dirty="0"/>
              <a:t>使用</a:t>
            </a:r>
            <a:endParaRPr lang="zh-CN" altLang="en-US" sz="4800" b="0" dirty="0">
              <a:effectLst/>
            </a:endParaRP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602" y="1173147"/>
            <a:ext cx="6381750" cy="133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9602" y="3679006"/>
            <a:ext cx="7229475" cy="296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67616" y="2178034"/>
            <a:ext cx="3181350" cy="65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8029760" y="1592247"/>
            <a:ext cx="902811" cy="344710"/>
          </a:xfrm>
          <a:prstGeom prst="rect">
            <a:avLst/>
          </a:prstGeom>
          <a:noFill/>
        </p:spPr>
        <p:txBody>
          <a:bodyPr wrap="none" rtlCol="0">
            <a:spAutoFit/>
          </a:bodyPr>
          <a:lstStyle/>
          <a:p>
            <a:pPr>
              <a:lnSpc>
                <a:spcPct val="130000"/>
              </a:lnSpc>
            </a:pPr>
            <a:r>
              <a:rPr lang="zh-CN" altLang="en-US" sz="1400" dirty="0" smtClean="0">
                <a:latin typeface="Arial" panose="020B0604020202020204" pitchFamily="34" charset="0"/>
                <a:ea typeface="微软雅黑" panose="020B0503020204020204" pitchFamily="34" charset="-122"/>
              </a:rPr>
              <a:t>配置文件</a:t>
            </a:r>
          </a:p>
        </p:txBody>
      </p:sp>
      <p:sp>
        <p:nvSpPr>
          <p:cNvPr id="4" name="TextBox 3"/>
          <p:cNvSpPr txBox="1"/>
          <p:nvPr/>
        </p:nvSpPr>
        <p:spPr>
          <a:xfrm>
            <a:off x="443883" y="3120222"/>
            <a:ext cx="723275" cy="344710"/>
          </a:xfrm>
          <a:prstGeom prst="rect">
            <a:avLst/>
          </a:prstGeom>
          <a:noFill/>
        </p:spPr>
        <p:txBody>
          <a:bodyPr wrap="none" rtlCol="0">
            <a:spAutoFit/>
          </a:bodyPr>
          <a:lstStyle/>
          <a:p>
            <a:pPr>
              <a:lnSpc>
                <a:spcPct val="130000"/>
              </a:lnSpc>
            </a:pPr>
            <a:r>
              <a:rPr lang="zh-CN" altLang="en-US" sz="1400" dirty="0" smtClean="0">
                <a:latin typeface="Arial" panose="020B0604020202020204" pitchFamily="34" charset="0"/>
                <a:ea typeface="微软雅黑" panose="020B0503020204020204" pitchFamily="34" charset="-122"/>
              </a:rPr>
              <a:t>启动类</a:t>
            </a:r>
          </a:p>
        </p:txBody>
      </p:sp>
    </p:spTree>
    <p:extLst>
      <p:ext uri="{BB962C8B-B14F-4D97-AF65-F5344CB8AC3E}">
        <p14:creationId xmlns:p14="http://schemas.microsoft.com/office/powerpoint/2010/main" val="155001980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800" dirty="0" err="1" smtClean="0"/>
              <a:t>Zuul</a:t>
            </a:r>
            <a:r>
              <a:rPr lang="zh-CN" altLang="en-US" sz="4800" dirty="0"/>
              <a:t> </a:t>
            </a:r>
            <a:r>
              <a:rPr lang="en-US" altLang="zh-CN" sz="4800" dirty="0" smtClean="0"/>
              <a:t>Routing</a:t>
            </a:r>
            <a:endParaRPr lang="zh-CN" altLang="en-US" sz="4800" b="0" dirty="0">
              <a:effectLst/>
            </a:endParaRPr>
          </a:p>
        </p:txBody>
      </p:sp>
      <p:pic>
        <p:nvPicPr>
          <p:cNvPr id="8"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4381" y="1286522"/>
            <a:ext cx="4830727" cy="17141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图片 4"/>
          <p:cNvPicPr>
            <a:picLocks noChangeAspect="1"/>
          </p:cNvPicPr>
          <p:nvPr/>
        </p:nvPicPr>
        <p:blipFill>
          <a:blip r:embed="rId3"/>
          <a:stretch>
            <a:fillRect/>
          </a:stretch>
        </p:blipFill>
        <p:spPr>
          <a:xfrm>
            <a:off x="254169" y="1286522"/>
            <a:ext cx="6410325" cy="4248150"/>
          </a:xfrm>
          <a:prstGeom prst="rect">
            <a:avLst/>
          </a:prstGeom>
        </p:spPr>
      </p:pic>
      <p:pic>
        <p:nvPicPr>
          <p:cNvPr id="6" name="图片 5"/>
          <p:cNvPicPr>
            <a:picLocks noChangeAspect="1"/>
          </p:cNvPicPr>
          <p:nvPr/>
        </p:nvPicPr>
        <p:blipFill>
          <a:blip r:embed="rId4"/>
          <a:stretch>
            <a:fillRect/>
          </a:stretch>
        </p:blipFill>
        <p:spPr>
          <a:xfrm>
            <a:off x="5438312" y="3817398"/>
            <a:ext cx="6553200" cy="1371600"/>
          </a:xfrm>
          <a:prstGeom prst="rect">
            <a:avLst/>
          </a:prstGeom>
        </p:spPr>
      </p:pic>
    </p:spTree>
    <p:extLst>
      <p:ext uri="{BB962C8B-B14F-4D97-AF65-F5344CB8AC3E}">
        <p14:creationId xmlns:p14="http://schemas.microsoft.com/office/powerpoint/2010/main" val="37016562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sz="6000" dirty="0">
                <a:effectLst/>
              </a:rPr>
              <a:t>What are </a:t>
            </a:r>
            <a:r>
              <a:rPr lang="en-US" altLang="zh-CN" sz="6000" dirty="0" err="1">
                <a:effectLst/>
              </a:rPr>
              <a:t>microservices</a:t>
            </a:r>
            <a:r>
              <a:rPr lang="en-US" altLang="zh-CN" sz="6000" dirty="0" smtClean="0">
                <a:effectLst/>
              </a:rPr>
              <a:t>?</a:t>
            </a:r>
            <a:endParaRPr lang="zh-CN" altLang="en-US" dirty="0"/>
          </a:p>
        </p:txBody>
      </p:sp>
      <p:sp>
        <p:nvSpPr>
          <p:cNvPr id="3" name="内容占位符 2"/>
          <p:cNvSpPr>
            <a:spLocks noGrp="1"/>
          </p:cNvSpPr>
          <p:nvPr>
            <p:ph idx="1"/>
          </p:nvPr>
        </p:nvSpPr>
        <p:spPr/>
        <p:txBody>
          <a:bodyPr>
            <a:normAutofit/>
          </a:bodyPr>
          <a:lstStyle/>
          <a:p>
            <a:r>
              <a:rPr lang="zh-CN" altLang="en-US" sz="2000" dirty="0">
                <a:latin typeface="+mn-lt"/>
              </a:rPr>
              <a:t>微服务的概念源于 </a:t>
            </a:r>
            <a:r>
              <a:rPr lang="en-US" altLang="zh-CN" sz="2000" dirty="0">
                <a:latin typeface="+mn-lt"/>
              </a:rPr>
              <a:t>2014 </a:t>
            </a:r>
            <a:r>
              <a:rPr lang="zh-CN" altLang="en-US" sz="2000" dirty="0">
                <a:latin typeface="+mn-lt"/>
              </a:rPr>
              <a:t>年 </a:t>
            </a:r>
            <a:r>
              <a:rPr lang="en-US" altLang="zh-CN" sz="2000" dirty="0">
                <a:latin typeface="+mn-lt"/>
              </a:rPr>
              <a:t>3 </a:t>
            </a:r>
            <a:r>
              <a:rPr lang="zh-CN" altLang="en-US" sz="2000" dirty="0">
                <a:latin typeface="+mn-lt"/>
              </a:rPr>
              <a:t>月 </a:t>
            </a:r>
            <a:r>
              <a:rPr lang="en-US" altLang="zh-CN" sz="2000" dirty="0">
                <a:latin typeface="+mn-lt"/>
              </a:rPr>
              <a:t>Martin Fowler </a:t>
            </a:r>
            <a:r>
              <a:rPr lang="zh-CN" altLang="en-US" sz="2000" dirty="0">
                <a:latin typeface="+mn-lt"/>
              </a:rPr>
              <a:t>所写的一篇文章“</a:t>
            </a:r>
            <a:r>
              <a:rPr lang="en-US" altLang="zh-CN" sz="2000" dirty="0" err="1">
                <a:latin typeface="+mn-lt"/>
              </a:rPr>
              <a:t>Microservices</a:t>
            </a:r>
            <a:r>
              <a:rPr lang="en-US" altLang="zh-CN" sz="2000" dirty="0">
                <a:latin typeface="+mn-lt"/>
              </a:rPr>
              <a:t>”</a:t>
            </a:r>
            <a:r>
              <a:rPr lang="zh-CN" altLang="en-US" sz="2000" dirty="0">
                <a:latin typeface="+mn-lt"/>
              </a:rPr>
              <a:t>。文中内容提到：微服务架构是一种架构模式，它提倡将单一应用程序划分成一组小的服务，服务之间互相协调、互相配合，为用户提供最终价值</a:t>
            </a:r>
            <a:r>
              <a:rPr lang="zh-CN" altLang="en-US" sz="2000" dirty="0" smtClean="0">
                <a:latin typeface="+mn-lt"/>
              </a:rPr>
              <a:t>。</a:t>
            </a:r>
            <a:endParaRPr lang="zh-CN" altLang="en-US" sz="2000" dirty="0">
              <a:latin typeface="+mn-lt"/>
            </a:endParaRPr>
          </a:p>
          <a:p>
            <a:r>
              <a:rPr lang="zh-CN" altLang="en-US" sz="2000" dirty="0">
                <a:latin typeface="+mn-lt"/>
              </a:rPr>
              <a:t>每个服务运行在其独立的进程中，服务与服务间采用轻量级的通信机制互相沟通（通常是基于 </a:t>
            </a:r>
            <a:r>
              <a:rPr lang="en-US" altLang="zh-CN" sz="2000" dirty="0">
                <a:latin typeface="+mn-lt"/>
              </a:rPr>
              <a:t>HTTP </a:t>
            </a:r>
            <a:r>
              <a:rPr lang="zh-CN" altLang="en-US" sz="2000" dirty="0">
                <a:latin typeface="+mn-lt"/>
              </a:rPr>
              <a:t>的 </a:t>
            </a:r>
            <a:r>
              <a:rPr lang="en-US" altLang="zh-CN" sz="2000" dirty="0" err="1">
                <a:latin typeface="+mn-lt"/>
              </a:rPr>
              <a:t>RESTful</a:t>
            </a:r>
            <a:r>
              <a:rPr lang="en-US" altLang="zh-CN" sz="2000" dirty="0">
                <a:latin typeface="+mn-lt"/>
              </a:rPr>
              <a:t> API</a:t>
            </a:r>
            <a:r>
              <a:rPr lang="zh-CN" altLang="en-US" sz="2000" dirty="0">
                <a:latin typeface="+mn-lt"/>
              </a:rPr>
              <a:t>）。每个服务都围绕着具体业务进行构建，并且能够被独立地部署到生产环境、类生产环境等</a:t>
            </a:r>
            <a:r>
              <a:rPr lang="zh-CN" altLang="en-US" sz="2000" dirty="0" smtClean="0">
                <a:latin typeface="+mn-lt"/>
              </a:rPr>
              <a:t>。</a:t>
            </a:r>
            <a:endParaRPr lang="zh-CN" altLang="en-US" sz="2000" dirty="0">
              <a:latin typeface="+mn-lt"/>
            </a:endParaRPr>
          </a:p>
          <a:p>
            <a:r>
              <a:rPr lang="zh-CN" altLang="en-US" sz="2000" dirty="0">
                <a:latin typeface="+mn-lt"/>
              </a:rPr>
              <a:t>另外，应尽量避免统一的、集中式的服务管理机制，对具体的一个服务而言，应根据业务上下文，选择合适的语言、工具对其进行构建</a:t>
            </a:r>
            <a:r>
              <a:rPr lang="zh-CN" altLang="en-US" sz="2000" dirty="0" smtClean="0">
                <a:latin typeface="+mn-lt"/>
              </a:rPr>
              <a:t>。</a:t>
            </a:r>
            <a:endParaRPr lang="zh-CN" altLang="en-US" sz="2000" dirty="0">
              <a:latin typeface="+mn-lt"/>
            </a:endParaRPr>
          </a:p>
          <a:p>
            <a:r>
              <a:rPr lang="zh-CN" altLang="en-US" sz="2000" dirty="0">
                <a:latin typeface="+mn-lt"/>
              </a:rPr>
              <a:t>微服务是一种架构风格，一个大型复杂软件应用由一个或多个微服务组成。系统中的各个微服务可被独立部署，各个微服务之间是松耦合的。每个微服务仅关注于完成一件任务并很好地完成该任务。在所有情况下，每个任务代表着一个小的业务能力。</a:t>
            </a:r>
          </a:p>
        </p:txBody>
      </p:sp>
    </p:spTree>
    <p:extLst>
      <p:ext uri="{BB962C8B-B14F-4D97-AF65-F5344CB8AC3E}">
        <p14:creationId xmlns:p14="http://schemas.microsoft.com/office/powerpoint/2010/main" val="265026455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800" dirty="0" err="1" smtClean="0"/>
              <a:t>Zuul</a:t>
            </a:r>
            <a:r>
              <a:rPr lang="zh-CN" altLang="en-US" sz="4800" dirty="0"/>
              <a:t> </a:t>
            </a:r>
            <a:r>
              <a:rPr lang="en-US" altLang="zh-CN" sz="4800" dirty="0" smtClean="0"/>
              <a:t>Filtering</a:t>
            </a:r>
            <a:endParaRPr lang="zh-CN" altLang="en-US" sz="4800" b="0" dirty="0">
              <a:effectLst/>
            </a:endParaRPr>
          </a:p>
        </p:txBody>
      </p:sp>
      <p:pic>
        <p:nvPicPr>
          <p:cNvPr id="3" name="图片 2"/>
          <p:cNvPicPr>
            <a:picLocks noChangeAspect="1"/>
          </p:cNvPicPr>
          <p:nvPr/>
        </p:nvPicPr>
        <p:blipFill>
          <a:blip r:embed="rId2"/>
          <a:stretch>
            <a:fillRect/>
          </a:stretch>
        </p:blipFill>
        <p:spPr>
          <a:xfrm>
            <a:off x="94741" y="1092831"/>
            <a:ext cx="5876925" cy="3305175"/>
          </a:xfrm>
          <a:prstGeom prst="rect">
            <a:avLst/>
          </a:prstGeom>
        </p:spPr>
      </p:pic>
      <p:pic>
        <p:nvPicPr>
          <p:cNvPr id="4" name="图片 3"/>
          <p:cNvPicPr>
            <a:picLocks noChangeAspect="1"/>
          </p:cNvPicPr>
          <p:nvPr/>
        </p:nvPicPr>
        <p:blipFill>
          <a:blip r:embed="rId3"/>
          <a:stretch>
            <a:fillRect/>
          </a:stretch>
        </p:blipFill>
        <p:spPr>
          <a:xfrm>
            <a:off x="6246873" y="1092831"/>
            <a:ext cx="5743575" cy="4657725"/>
          </a:xfrm>
          <a:prstGeom prst="rect">
            <a:avLst/>
          </a:prstGeom>
        </p:spPr>
      </p:pic>
      <p:pic>
        <p:nvPicPr>
          <p:cNvPr id="9" name="图片 8"/>
          <p:cNvPicPr>
            <a:picLocks noChangeAspect="1"/>
          </p:cNvPicPr>
          <p:nvPr/>
        </p:nvPicPr>
        <p:blipFill>
          <a:blip r:embed="rId4"/>
          <a:stretch>
            <a:fillRect/>
          </a:stretch>
        </p:blipFill>
        <p:spPr>
          <a:xfrm>
            <a:off x="94741" y="5093009"/>
            <a:ext cx="5867977" cy="1574122"/>
          </a:xfrm>
          <a:prstGeom prst="rect">
            <a:avLst/>
          </a:prstGeom>
        </p:spPr>
      </p:pic>
    </p:spTree>
    <p:extLst>
      <p:ext uri="{BB962C8B-B14F-4D97-AF65-F5344CB8AC3E}">
        <p14:creationId xmlns:p14="http://schemas.microsoft.com/office/powerpoint/2010/main" val="61871440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800" dirty="0"/>
              <a:t>熔断器</a:t>
            </a:r>
            <a:r>
              <a:rPr lang="zh-CN" altLang="en-US" sz="4800" dirty="0" smtClean="0"/>
              <a:t>（</a:t>
            </a:r>
            <a:r>
              <a:rPr lang="en-US" altLang="zh-CN" sz="4800" dirty="0" err="1"/>
              <a:t>Hystrix</a:t>
            </a:r>
            <a:r>
              <a:rPr lang="zh-CN" altLang="en-US" sz="4800" dirty="0"/>
              <a:t>）</a:t>
            </a:r>
            <a:endParaRPr lang="en-US" altLang="zh-CN" sz="4800" dirty="0"/>
          </a:p>
        </p:txBody>
      </p:sp>
      <p:sp>
        <p:nvSpPr>
          <p:cNvPr id="3" name="TextBox 2"/>
          <p:cNvSpPr txBox="1"/>
          <p:nvPr/>
        </p:nvSpPr>
        <p:spPr>
          <a:xfrm>
            <a:off x="754603" y="1358281"/>
            <a:ext cx="11034592" cy="1462644"/>
          </a:xfrm>
          <a:prstGeom prst="rect">
            <a:avLst/>
          </a:prstGeom>
          <a:noFill/>
        </p:spPr>
        <p:txBody>
          <a:bodyPr wrap="square" rtlCol="0">
            <a:spAutoFit/>
          </a:bodyPr>
          <a:lstStyle/>
          <a:p>
            <a:pPr>
              <a:lnSpc>
                <a:spcPct val="130000"/>
              </a:lnSpc>
            </a:pPr>
            <a:r>
              <a:rPr lang="zh-CN" altLang="en-US" sz="1400" dirty="0"/>
              <a:t>雪崩效应 </a:t>
            </a:r>
            <a:endParaRPr lang="en-US" altLang="zh-CN" sz="1400" dirty="0" smtClean="0"/>
          </a:p>
          <a:p>
            <a:pPr>
              <a:lnSpc>
                <a:spcPct val="130000"/>
              </a:lnSpc>
            </a:pPr>
            <a:r>
              <a:rPr lang="zh-CN" altLang="en-US" sz="1400" dirty="0" smtClean="0"/>
              <a:t>在</a:t>
            </a:r>
            <a:r>
              <a:rPr lang="zh-CN" altLang="en-US" sz="1400" dirty="0"/>
              <a:t>微服务架构中通常会有多个服务层调用，基础服务的故障可能会导致级联故障， 进而造成整个系统不可用的情况，这种现象被称为服务雪崩效应。服务雪崩效应是 一种因“服务提供者”的不可用导致“服务消费者”的不可用</a:t>
            </a:r>
            <a:r>
              <a:rPr lang="en-US" altLang="zh-CN" sz="1400" dirty="0"/>
              <a:t>,</a:t>
            </a:r>
            <a:r>
              <a:rPr lang="zh-CN" altLang="en-US" sz="1400" dirty="0"/>
              <a:t>并将不可用逐渐放大的过 程。 如果下图所示：</a:t>
            </a:r>
            <a:r>
              <a:rPr lang="en-US" altLang="zh-CN" sz="1400" dirty="0"/>
              <a:t>A</a:t>
            </a:r>
            <a:r>
              <a:rPr lang="zh-CN" altLang="en-US" sz="1400" dirty="0"/>
              <a:t>作为服务提供者，</a:t>
            </a:r>
            <a:r>
              <a:rPr lang="en-US" altLang="zh-CN" sz="1400" dirty="0"/>
              <a:t>B</a:t>
            </a:r>
            <a:r>
              <a:rPr lang="zh-CN" altLang="en-US" sz="1400" dirty="0"/>
              <a:t>为</a:t>
            </a:r>
            <a:r>
              <a:rPr lang="en-US" altLang="zh-CN" sz="1400" dirty="0"/>
              <a:t>A</a:t>
            </a:r>
            <a:r>
              <a:rPr lang="zh-CN" altLang="en-US" sz="1400" dirty="0"/>
              <a:t>的服务消费者，</a:t>
            </a:r>
            <a:r>
              <a:rPr lang="en-US" altLang="zh-CN" sz="1400" dirty="0"/>
              <a:t>C</a:t>
            </a:r>
            <a:r>
              <a:rPr lang="zh-CN" altLang="en-US" sz="1400" dirty="0"/>
              <a:t>和</a:t>
            </a:r>
            <a:r>
              <a:rPr lang="en-US" altLang="zh-CN" sz="1400" dirty="0"/>
              <a:t>D</a:t>
            </a:r>
            <a:r>
              <a:rPr lang="zh-CN" altLang="en-US" sz="1400" dirty="0"/>
              <a:t>是</a:t>
            </a:r>
            <a:r>
              <a:rPr lang="en-US" altLang="zh-CN" sz="1400" dirty="0"/>
              <a:t>B</a:t>
            </a:r>
            <a:r>
              <a:rPr lang="zh-CN" altLang="en-US" sz="1400" dirty="0"/>
              <a:t>的服务消费者。 </a:t>
            </a:r>
            <a:r>
              <a:rPr lang="en-US" altLang="zh-CN" sz="1400" dirty="0"/>
              <a:t>A</a:t>
            </a:r>
            <a:r>
              <a:rPr lang="zh-CN" altLang="en-US" sz="1400" dirty="0"/>
              <a:t>不可用引起了</a:t>
            </a:r>
            <a:r>
              <a:rPr lang="en-US" altLang="zh-CN" sz="1400" dirty="0"/>
              <a:t>B</a:t>
            </a:r>
            <a:r>
              <a:rPr lang="zh-CN" altLang="en-US" sz="1400" dirty="0"/>
              <a:t>的不可用，并将不可用像滚雪球一样放大到</a:t>
            </a:r>
            <a:r>
              <a:rPr lang="en-US" altLang="zh-CN" sz="1400" dirty="0"/>
              <a:t>C</a:t>
            </a:r>
            <a:r>
              <a:rPr lang="zh-CN" altLang="en-US" sz="1400" dirty="0"/>
              <a:t>和</a:t>
            </a:r>
            <a:r>
              <a:rPr lang="en-US" altLang="zh-CN" sz="1400" dirty="0"/>
              <a:t>D</a:t>
            </a:r>
            <a:r>
              <a:rPr lang="zh-CN" altLang="en-US" sz="1400" dirty="0"/>
              <a:t>时，雪崩效应就 形成了。</a:t>
            </a:r>
            <a:endParaRPr lang="zh-CN" altLang="en-US" sz="1400" dirty="0" smtClean="0">
              <a:latin typeface="Arial" panose="020B0604020202020204" pitchFamily="34" charset="0"/>
              <a:ea typeface="微软雅黑" panose="020B0503020204020204" pitchFamily="34" charset="-122"/>
            </a:endParaRP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69202" y="2687095"/>
            <a:ext cx="4413682" cy="39917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5061259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800" dirty="0"/>
              <a:t>熔断器</a:t>
            </a:r>
            <a:r>
              <a:rPr lang="zh-CN" altLang="en-US" sz="4800" dirty="0" smtClean="0"/>
              <a:t>（</a:t>
            </a:r>
            <a:r>
              <a:rPr lang="en-US" altLang="zh-CN" sz="4800" dirty="0" err="1"/>
              <a:t>Hystrix</a:t>
            </a:r>
            <a:r>
              <a:rPr lang="zh-CN" altLang="en-US" sz="4800" dirty="0"/>
              <a:t>）</a:t>
            </a:r>
            <a:endParaRPr lang="en-US" altLang="zh-CN" sz="4800" dirty="0"/>
          </a:p>
        </p:txBody>
      </p:sp>
      <p:sp>
        <p:nvSpPr>
          <p:cNvPr id="3" name="TextBox 2"/>
          <p:cNvSpPr txBox="1"/>
          <p:nvPr/>
        </p:nvSpPr>
        <p:spPr>
          <a:xfrm>
            <a:off x="603683" y="1242873"/>
            <a:ext cx="10581566" cy="1741695"/>
          </a:xfrm>
          <a:prstGeom prst="rect">
            <a:avLst/>
          </a:prstGeom>
          <a:noFill/>
        </p:spPr>
        <p:txBody>
          <a:bodyPr wrap="square" rtlCol="0">
            <a:spAutoFit/>
          </a:bodyPr>
          <a:lstStyle/>
          <a:p>
            <a:pPr>
              <a:lnSpc>
                <a:spcPct val="130000"/>
              </a:lnSpc>
            </a:pPr>
            <a:r>
              <a:rPr lang="zh-CN" altLang="en-US" sz="1400" dirty="0"/>
              <a:t>熔断器（</a:t>
            </a:r>
            <a:r>
              <a:rPr lang="en-US" altLang="zh-CN" sz="1400" dirty="0" err="1"/>
              <a:t>CircuitBreaker</a:t>
            </a:r>
            <a:r>
              <a:rPr lang="zh-CN" altLang="en-US" sz="1400" dirty="0"/>
              <a:t>） </a:t>
            </a:r>
            <a:endParaRPr lang="en-US" altLang="zh-CN" sz="1400" dirty="0"/>
          </a:p>
          <a:p>
            <a:pPr>
              <a:lnSpc>
                <a:spcPct val="130000"/>
              </a:lnSpc>
            </a:pPr>
            <a:r>
              <a:rPr lang="zh-CN" altLang="en-US" sz="1400" dirty="0" smtClean="0"/>
              <a:t>熔断器</a:t>
            </a:r>
            <a:r>
              <a:rPr lang="zh-CN" altLang="en-US" sz="1400" dirty="0"/>
              <a:t>的原理很简单，如同电力过载保护器。它可以实现快速失败，如果它在一段 时间内侦测到许多类似的错误，会强迫其以后的多个调用快速失败，不再访问远程 服务器，从而防止应用程序不断地尝试执行可能会失败的操作，使得应用程序继续 执行而不用等待修正错误，或者浪费</a:t>
            </a:r>
            <a:r>
              <a:rPr lang="en-US" altLang="zh-CN" sz="1400" dirty="0"/>
              <a:t>CPU</a:t>
            </a:r>
            <a:r>
              <a:rPr lang="zh-CN" altLang="en-US" sz="1400" dirty="0"/>
              <a:t>时间去等到长时间的超时产生。熔断器也 可以使应用程序能够诊断错误是否已经修正，如果已经修正，应用程序会再次尝试 调用操作。 熔断器模式就像是那些容易导致错误的操作的一种代理。这种代理能够记录最近调 用发生错误的次数，然后决定使用允许操作继续，或者立即返回错误。</a:t>
            </a:r>
            <a:endParaRPr lang="zh-CN" altLang="en-US" sz="1400" dirty="0" smtClean="0">
              <a:latin typeface="Arial" panose="020B0604020202020204" pitchFamily="34" charset="0"/>
              <a:ea typeface="微软雅黑" panose="020B0503020204020204" pitchFamily="34" charset="-122"/>
            </a:endParaRP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1651" y="3028488"/>
            <a:ext cx="4705350" cy="2381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5061259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800" dirty="0"/>
              <a:t>熔断器（</a:t>
            </a:r>
            <a:r>
              <a:rPr lang="en-US" altLang="zh-CN" sz="4800" dirty="0" err="1"/>
              <a:t>Hystrix</a:t>
            </a:r>
            <a:r>
              <a:rPr lang="zh-CN" altLang="en-US" sz="4800" dirty="0"/>
              <a:t>）</a:t>
            </a:r>
            <a:endParaRPr lang="en-US" altLang="zh-CN" sz="4800" b="0" dirty="0">
              <a:effectLst/>
            </a:endParaRPr>
          </a:p>
        </p:txBody>
      </p:sp>
      <p:sp>
        <p:nvSpPr>
          <p:cNvPr id="3" name="TextBox 2"/>
          <p:cNvSpPr txBox="1"/>
          <p:nvPr/>
        </p:nvSpPr>
        <p:spPr>
          <a:xfrm>
            <a:off x="763481" y="1695635"/>
            <a:ext cx="9901502" cy="3819507"/>
          </a:xfrm>
          <a:prstGeom prst="rect">
            <a:avLst/>
          </a:prstGeom>
          <a:noFill/>
        </p:spPr>
        <p:txBody>
          <a:bodyPr wrap="square" rtlCol="0">
            <a:spAutoFit/>
          </a:bodyPr>
          <a:lstStyle/>
          <a:p>
            <a:r>
              <a:rPr lang="en-US" altLang="zh-CN" sz="1400" b="1" dirty="0" err="1"/>
              <a:t>Hystrix</a:t>
            </a:r>
            <a:r>
              <a:rPr lang="zh-CN" altLang="en-US" sz="1400" b="1" dirty="0"/>
              <a:t>特性</a:t>
            </a:r>
          </a:p>
          <a:p>
            <a:r>
              <a:rPr lang="en-US" altLang="zh-CN" sz="1400" b="1" dirty="0"/>
              <a:t>1.</a:t>
            </a:r>
            <a:r>
              <a:rPr lang="zh-CN" altLang="en-US" sz="1400" b="1" dirty="0"/>
              <a:t>断路器机制</a:t>
            </a:r>
            <a:endParaRPr lang="zh-CN" altLang="en-US" sz="1400" dirty="0"/>
          </a:p>
          <a:p>
            <a:r>
              <a:rPr lang="zh-CN" altLang="en-US" sz="1400" dirty="0"/>
              <a:t>断路器很好理解</a:t>
            </a:r>
            <a:r>
              <a:rPr lang="en-US" altLang="zh-CN" sz="1400" dirty="0"/>
              <a:t>, </a:t>
            </a:r>
            <a:r>
              <a:rPr lang="zh-CN" altLang="en-US" sz="1400" dirty="0"/>
              <a:t>当</a:t>
            </a:r>
            <a:r>
              <a:rPr lang="en-US" altLang="zh-CN" sz="1400" dirty="0" err="1"/>
              <a:t>Hystrix</a:t>
            </a:r>
            <a:r>
              <a:rPr lang="en-US" altLang="zh-CN" sz="1400" dirty="0"/>
              <a:t> Command</a:t>
            </a:r>
            <a:r>
              <a:rPr lang="zh-CN" altLang="en-US" sz="1400" dirty="0"/>
              <a:t>请求后端服务失败数量超过一定比例</a:t>
            </a:r>
            <a:r>
              <a:rPr lang="en-US" altLang="zh-CN" sz="1400" dirty="0"/>
              <a:t>(</a:t>
            </a:r>
            <a:r>
              <a:rPr lang="zh-CN" altLang="en-US" sz="1400" dirty="0"/>
              <a:t>默认</a:t>
            </a:r>
            <a:r>
              <a:rPr lang="en-US" altLang="zh-CN" sz="1400" dirty="0"/>
              <a:t>50%), </a:t>
            </a:r>
            <a:r>
              <a:rPr lang="zh-CN" altLang="en-US" sz="1400" dirty="0"/>
              <a:t>断路器会切换到开路状态</a:t>
            </a:r>
            <a:r>
              <a:rPr lang="en-US" altLang="zh-CN" sz="1400" dirty="0"/>
              <a:t>(Open). </a:t>
            </a:r>
            <a:r>
              <a:rPr lang="zh-CN" altLang="en-US" sz="1400" dirty="0"/>
              <a:t>这时所有请求会直接失败而不会发送到后端服务</a:t>
            </a:r>
            <a:r>
              <a:rPr lang="en-US" altLang="zh-CN" sz="1400" dirty="0"/>
              <a:t>. </a:t>
            </a:r>
            <a:r>
              <a:rPr lang="zh-CN" altLang="en-US" sz="1400" dirty="0"/>
              <a:t>断路器保持在开路状态一段时间后</a:t>
            </a:r>
            <a:r>
              <a:rPr lang="en-US" altLang="zh-CN" sz="1400" dirty="0"/>
              <a:t>(</a:t>
            </a:r>
            <a:r>
              <a:rPr lang="zh-CN" altLang="en-US" sz="1400" dirty="0"/>
              <a:t>默认</a:t>
            </a:r>
            <a:r>
              <a:rPr lang="en-US" altLang="zh-CN" sz="1400" dirty="0"/>
              <a:t>5</a:t>
            </a:r>
            <a:r>
              <a:rPr lang="zh-CN" altLang="en-US" sz="1400" dirty="0"/>
              <a:t>秒</a:t>
            </a:r>
            <a:r>
              <a:rPr lang="en-US" altLang="zh-CN" sz="1400" dirty="0"/>
              <a:t>), </a:t>
            </a:r>
            <a:r>
              <a:rPr lang="zh-CN" altLang="en-US" sz="1400" dirty="0"/>
              <a:t>自动切换到半开路状态</a:t>
            </a:r>
            <a:r>
              <a:rPr lang="en-US" altLang="zh-CN" sz="1400" dirty="0"/>
              <a:t>(HALF-OPEN). </a:t>
            </a:r>
            <a:r>
              <a:rPr lang="zh-CN" altLang="en-US" sz="1400" dirty="0"/>
              <a:t>这时会判断下一次请求的返回情况</a:t>
            </a:r>
            <a:r>
              <a:rPr lang="en-US" altLang="zh-CN" sz="1400" dirty="0"/>
              <a:t>, </a:t>
            </a:r>
            <a:r>
              <a:rPr lang="zh-CN" altLang="en-US" sz="1400" dirty="0"/>
              <a:t>如果请求成功</a:t>
            </a:r>
            <a:r>
              <a:rPr lang="en-US" altLang="zh-CN" sz="1400" dirty="0"/>
              <a:t>, </a:t>
            </a:r>
            <a:r>
              <a:rPr lang="zh-CN" altLang="en-US" sz="1400" dirty="0"/>
              <a:t>断路器切回闭路状态</a:t>
            </a:r>
            <a:r>
              <a:rPr lang="en-US" altLang="zh-CN" sz="1400" dirty="0"/>
              <a:t>(CLOSED), </a:t>
            </a:r>
            <a:r>
              <a:rPr lang="zh-CN" altLang="en-US" sz="1400" dirty="0"/>
              <a:t>否则重新切换到开路状态</a:t>
            </a:r>
            <a:r>
              <a:rPr lang="en-US" altLang="zh-CN" sz="1400" dirty="0"/>
              <a:t>(OPEN). </a:t>
            </a:r>
            <a:r>
              <a:rPr lang="en-US" altLang="zh-CN" sz="1400" dirty="0" err="1"/>
              <a:t>Hystrix</a:t>
            </a:r>
            <a:r>
              <a:rPr lang="zh-CN" altLang="en-US" sz="1400" dirty="0"/>
              <a:t>的断路器就像我们家庭电路中的保险丝</a:t>
            </a:r>
            <a:r>
              <a:rPr lang="en-US" altLang="zh-CN" sz="1400" dirty="0"/>
              <a:t>, </a:t>
            </a:r>
            <a:r>
              <a:rPr lang="zh-CN" altLang="en-US" sz="1400" dirty="0"/>
              <a:t>一旦后端服务不可用</a:t>
            </a:r>
            <a:r>
              <a:rPr lang="en-US" altLang="zh-CN" sz="1400" dirty="0"/>
              <a:t>, </a:t>
            </a:r>
            <a:r>
              <a:rPr lang="zh-CN" altLang="en-US" sz="1400" dirty="0"/>
              <a:t>断路器会直接切断请求链</a:t>
            </a:r>
            <a:r>
              <a:rPr lang="en-US" altLang="zh-CN" sz="1400" dirty="0"/>
              <a:t>, </a:t>
            </a:r>
            <a:r>
              <a:rPr lang="zh-CN" altLang="en-US" sz="1400" dirty="0"/>
              <a:t>避免发送大量无效请求影响系统吞吐量</a:t>
            </a:r>
            <a:r>
              <a:rPr lang="en-US" altLang="zh-CN" sz="1400" dirty="0"/>
              <a:t>, </a:t>
            </a:r>
            <a:r>
              <a:rPr lang="zh-CN" altLang="en-US" sz="1400" dirty="0"/>
              <a:t>并且断路器有自我检测并恢复的能力</a:t>
            </a:r>
            <a:r>
              <a:rPr lang="en-US" altLang="zh-CN" sz="1400" dirty="0"/>
              <a:t>.</a:t>
            </a:r>
          </a:p>
          <a:p>
            <a:r>
              <a:rPr lang="en-US" altLang="zh-CN" sz="1400" b="1" dirty="0"/>
              <a:t>2.Fallback</a:t>
            </a:r>
            <a:endParaRPr lang="zh-CN" altLang="en-US" sz="1400" dirty="0"/>
          </a:p>
          <a:p>
            <a:r>
              <a:rPr lang="en-US" altLang="zh-CN" sz="1400" dirty="0"/>
              <a:t>Fallback</a:t>
            </a:r>
            <a:r>
              <a:rPr lang="zh-CN" altLang="en-US" sz="1400" dirty="0"/>
              <a:t>相当于是降级操作</a:t>
            </a:r>
            <a:r>
              <a:rPr lang="en-US" altLang="zh-CN" sz="1400" dirty="0"/>
              <a:t>. </a:t>
            </a:r>
            <a:r>
              <a:rPr lang="zh-CN" altLang="en-US" sz="1400" dirty="0"/>
              <a:t>对于查询操作</a:t>
            </a:r>
            <a:r>
              <a:rPr lang="en-US" altLang="zh-CN" sz="1400" dirty="0"/>
              <a:t>, </a:t>
            </a:r>
            <a:r>
              <a:rPr lang="zh-CN" altLang="en-US" sz="1400" dirty="0"/>
              <a:t>我们可以实现一个</a:t>
            </a:r>
            <a:r>
              <a:rPr lang="en-US" altLang="zh-CN" sz="1400" dirty="0"/>
              <a:t>fallback</a:t>
            </a:r>
            <a:r>
              <a:rPr lang="zh-CN" altLang="en-US" sz="1400" dirty="0"/>
              <a:t>方法</a:t>
            </a:r>
            <a:r>
              <a:rPr lang="en-US" altLang="zh-CN" sz="1400" dirty="0"/>
              <a:t>, </a:t>
            </a:r>
            <a:r>
              <a:rPr lang="zh-CN" altLang="en-US" sz="1400" dirty="0"/>
              <a:t>当请求后端服务出现异常的时候</a:t>
            </a:r>
            <a:r>
              <a:rPr lang="en-US" altLang="zh-CN" sz="1400" dirty="0"/>
              <a:t>, </a:t>
            </a:r>
            <a:r>
              <a:rPr lang="zh-CN" altLang="en-US" sz="1400" dirty="0"/>
              <a:t>可以使用</a:t>
            </a:r>
            <a:r>
              <a:rPr lang="en-US" altLang="zh-CN" sz="1400" dirty="0"/>
              <a:t>fallback</a:t>
            </a:r>
            <a:r>
              <a:rPr lang="zh-CN" altLang="en-US" sz="1400" dirty="0"/>
              <a:t>方法返回的值</a:t>
            </a:r>
            <a:r>
              <a:rPr lang="en-US" altLang="zh-CN" sz="1400" dirty="0"/>
              <a:t>. fallback</a:t>
            </a:r>
            <a:r>
              <a:rPr lang="zh-CN" altLang="en-US" sz="1400" dirty="0"/>
              <a:t>方法的返回值一般是设置的默认值或者来自缓存</a:t>
            </a:r>
            <a:r>
              <a:rPr lang="en-US" altLang="zh-CN" sz="1400" dirty="0"/>
              <a:t>.</a:t>
            </a:r>
          </a:p>
          <a:p>
            <a:r>
              <a:rPr lang="en-US" altLang="zh-CN" sz="1400" b="1" dirty="0"/>
              <a:t>3.</a:t>
            </a:r>
            <a:r>
              <a:rPr lang="zh-CN" altLang="en-US" sz="1400" b="1" dirty="0"/>
              <a:t>资源隔离</a:t>
            </a:r>
            <a:endParaRPr lang="zh-CN" altLang="en-US" sz="1400" dirty="0"/>
          </a:p>
          <a:p>
            <a:r>
              <a:rPr lang="zh-CN" altLang="en-US" sz="1400" dirty="0"/>
              <a:t>在</a:t>
            </a:r>
            <a:r>
              <a:rPr lang="en-US" altLang="zh-CN" sz="1400" dirty="0" err="1"/>
              <a:t>Hystrix</a:t>
            </a:r>
            <a:r>
              <a:rPr lang="zh-CN" altLang="en-US" sz="1400" dirty="0"/>
              <a:t>中</a:t>
            </a:r>
            <a:r>
              <a:rPr lang="en-US" altLang="zh-CN" sz="1400" dirty="0"/>
              <a:t>, </a:t>
            </a:r>
            <a:r>
              <a:rPr lang="zh-CN" altLang="en-US" sz="1400" dirty="0"/>
              <a:t>主要通过线程池来实现资源隔离</a:t>
            </a:r>
            <a:r>
              <a:rPr lang="en-US" altLang="zh-CN" sz="1400" dirty="0"/>
              <a:t>. </a:t>
            </a:r>
            <a:r>
              <a:rPr lang="zh-CN" altLang="en-US" sz="1400" dirty="0"/>
              <a:t>通常在使用的时候我们会根据调用的远程服务划分出多个线程池</a:t>
            </a:r>
            <a:r>
              <a:rPr lang="en-US" altLang="zh-CN" sz="1400" dirty="0"/>
              <a:t>. </a:t>
            </a:r>
            <a:r>
              <a:rPr lang="zh-CN" altLang="en-US" sz="1400" dirty="0"/>
              <a:t>例如调用产品服务的</a:t>
            </a:r>
            <a:r>
              <a:rPr lang="en-US" altLang="zh-CN" sz="1400" dirty="0"/>
              <a:t>Command</a:t>
            </a:r>
            <a:r>
              <a:rPr lang="zh-CN" altLang="en-US" sz="1400" dirty="0"/>
              <a:t>放入</a:t>
            </a:r>
            <a:r>
              <a:rPr lang="en-US" altLang="zh-CN" sz="1400" dirty="0"/>
              <a:t>A</a:t>
            </a:r>
            <a:r>
              <a:rPr lang="zh-CN" altLang="en-US" sz="1400" dirty="0"/>
              <a:t>线程池</a:t>
            </a:r>
            <a:r>
              <a:rPr lang="en-US" altLang="zh-CN" sz="1400" dirty="0"/>
              <a:t>, </a:t>
            </a:r>
            <a:r>
              <a:rPr lang="zh-CN" altLang="en-US" sz="1400" dirty="0"/>
              <a:t>调用账户服务的</a:t>
            </a:r>
            <a:r>
              <a:rPr lang="en-US" altLang="zh-CN" sz="1400" dirty="0"/>
              <a:t>Command</a:t>
            </a:r>
            <a:r>
              <a:rPr lang="zh-CN" altLang="en-US" sz="1400" dirty="0"/>
              <a:t>放入</a:t>
            </a:r>
            <a:r>
              <a:rPr lang="en-US" altLang="zh-CN" sz="1400" dirty="0"/>
              <a:t>B</a:t>
            </a:r>
            <a:r>
              <a:rPr lang="zh-CN" altLang="en-US" sz="1400" dirty="0"/>
              <a:t>线程池</a:t>
            </a:r>
            <a:r>
              <a:rPr lang="en-US" altLang="zh-CN" sz="1400" dirty="0"/>
              <a:t>. </a:t>
            </a:r>
            <a:r>
              <a:rPr lang="zh-CN" altLang="en-US" sz="1400" dirty="0"/>
              <a:t>这样做的主要优点是运行环境被隔离开了</a:t>
            </a:r>
            <a:r>
              <a:rPr lang="en-US" altLang="zh-CN" sz="1400" dirty="0"/>
              <a:t>. </a:t>
            </a:r>
            <a:r>
              <a:rPr lang="zh-CN" altLang="en-US" sz="1400" dirty="0"/>
              <a:t>这样就算调用服务的代码存在</a:t>
            </a:r>
            <a:r>
              <a:rPr lang="en-US" altLang="zh-CN" sz="1400" dirty="0"/>
              <a:t>bug</a:t>
            </a:r>
            <a:r>
              <a:rPr lang="zh-CN" altLang="en-US" sz="1400" dirty="0"/>
              <a:t>或者由于其他原因导致自己所在线程池被耗尽时</a:t>
            </a:r>
            <a:r>
              <a:rPr lang="en-US" altLang="zh-CN" sz="1400" dirty="0"/>
              <a:t>, </a:t>
            </a:r>
            <a:r>
              <a:rPr lang="zh-CN" altLang="en-US" sz="1400" dirty="0"/>
              <a:t>不会对系统的其他服务造成影响</a:t>
            </a:r>
            <a:r>
              <a:rPr lang="en-US" altLang="zh-CN" sz="1400" dirty="0"/>
              <a:t>. </a:t>
            </a:r>
            <a:r>
              <a:rPr lang="zh-CN" altLang="en-US" sz="1400" dirty="0"/>
              <a:t>但是带来的代价就是维护多个线程池会对系统带来额外的性能开销</a:t>
            </a:r>
            <a:r>
              <a:rPr lang="en-US" altLang="zh-CN" sz="1400" dirty="0"/>
              <a:t>. </a:t>
            </a:r>
            <a:r>
              <a:rPr lang="zh-CN" altLang="en-US" sz="1400" dirty="0"/>
              <a:t>如果是对性能有严格要求而且确信自己调用服务的客户端代码不会出问题的话</a:t>
            </a:r>
            <a:r>
              <a:rPr lang="en-US" altLang="zh-CN" sz="1400" dirty="0"/>
              <a:t>, </a:t>
            </a:r>
            <a:r>
              <a:rPr lang="zh-CN" altLang="en-US" sz="1400" dirty="0"/>
              <a:t>可以使用</a:t>
            </a:r>
            <a:r>
              <a:rPr lang="en-US" altLang="zh-CN" sz="1400" dirty="0" err="1"/>
              <a:t>Hystrix</a:t>
            </a:r>
            <a:r>
              <a:rPr lang="zh-CN" altLang="en-US" sz="1400" dirty="0"/>
              <a:t>的信号模式</a:t>
            </a:r>
            <a:r>
              <a:rPr lang="en-US" altLang="zh-CN" sz="1400" dirty="0"/>
              <a:t>(Semaphores)</a:t>
            </a:r>
            <a:r>
              <a:rPr lang="zh-CN" altLang="en-US" sz="1400" dirty="0"/>
              <a:t>来隔离资源</a:t>
            </a:r>
            <a:r>
              <a:rPr lang="en-US" altLang="zh-CN" sz="1400" dirty="0"/>
              <a:t>.</a:t>
            </a:r>
          </a:p>
          <a:p>
            <a:pPr>
              <a:lnSpc>
                <a:spcPct val="130000"/>
              </a:lnSpc>
            </a:pPr>
            <a:endParaRPr lang="zh-CN" altLang="en-US" sz="1400" dirty="0" smtClean="0">
              <a:latin typeface="Arial" panose="020B0604020202020204" pitchFamily="34" charset="0"/>
              <a:ea typeface="微软雅黑" panose="020B0503020204020204" pitchFamily="34" charset="-122"/>
            </a:endParaRPr>
          </a:p>
        </p:txBody>
      </p:sp>
    </p:spTree>
    <p:extLst>
      <p:ext uri="{BB962C8B-B14F-4D97-AF65-F5344CB8AC3E}">
        <p14:creationId xmlns:p14="http://schemas.microsoft.com/office/powerpoint/2010/main" val="45061259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800" dirty="0"/>
              <a:t>熔断器（</a:t>
            </a:r>
            <a:r>
              <a:rPr lang="en-US" altLang="zh-CN" sz="4800" dirty="0" err="1"/>
              <a:t>Hystrix</a:t>
            </a:r>
            <a:r>
              <a:rPr lang="zh-CN" altLang="en-US" sz="4800" dirty="0"/>
              <a:t>）</a:t>
            </a:r>
            <a:endParaRPr lang="en-US" altLang="zh-CN" sz="4800" b="0" dirty="0">
              <a:effectLst/>
            </a:endParaRPr>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3937" y="1443963"/>
            <a:ext cx="4629150" cy="80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2563" y="3132847"/>
            <a:ext cx="5543550" cy="2314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04481" y="1282713"/>
            <a:ext cx="4635901" cy="4838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8050475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800" b="0" dirty="0">
                <a:effectLst/>
              </a:rPr>
              <a:t>Spring Cloud </a:t>
            </a:r>
            <a:r>
              <a:rPr lang="en-US" altLang="zh-CN" sz="4800" b="0" dirty="0" err="1">
                <a:effectLst/>
              </a:rPr>
              <a:t>Config</a:t>
            </a:r>
            <a:endParaRPr lang="en-US" altLang="zh-CN" sz="4800" b="0" dirty="0">
              <a:effectLst/>
            </a:endParaRPr>
          </a:p>
        </p:txBody>
      </p:sp>
      <p:pic>
        <p:nvPicPr>
          <p:cNvPr id="5" name="图片 4"/>
          <p:cNvPicPr>
            <a:picLocks noChangeAspect="1"/>
          </p:cNvPicPr>
          <p:nvPr/>
        </p:nvPicPr>
        <p:blipFill>
          <a:blip r:embed="rId2"/>
          <a:stretch>
            <a:fillRect/>
          </a:stretch>
        </p:blipFill>
        <p:spPr>
          <a:xfrm>
            <a:off x="0" y="1895135"/>
            <a:ext cx="7032380" cy="4982836"/>
          </a:xfrm>
          <a:prstGeom prst="rect">
            <a:avLst/>
          </a:prstGeom>
        </p:spPr>
      </p:pic>
      <p:pic>
        <p:nvPicPr>
          <p:cNvPr id="12" name="内容占位符 11"/>
          <p:cNvPicPr>
            <a:picLocks noGrp="1" noChangeAspect="1"/>
          </p:cNvPicPr>
          <p:nvPr>
            <p:ph idx="1"/>
          </p:nvPr>
        </p:nvPicPr>
        <p:blipFill>
          <a:blip r:embed="rId3"/>
          <a:stretch>
            <a:fillRect/>
          </a:stretch>
        </p:blipFill>
        <p:spPr>
          <a:xfrm>
            <a:off x="6119513" y="1096765"/>
            <a:ext cx="6072487" cy="3289788"/>
          </a:xfrm>
          <a:prstGeom prst="rect">
            <a:avLst/>
          </a:prstGeom>
        </p:spPr>
      </p:pic>
    </p:spTree>
    <p:extLst>
      <p:ext uri="{BB962C8B-B14F-4D97-AF65-F5344CB8AC3E}">
        <p14:creationId xmlns:p14="http://schemas.microsoft.com/office/powerpoint/2010/main" val="148743939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800" b="0" dirty="0">
                <a:effectLst/>
              </a:rPr>
              <a:t>Spring Cloud </a:t>
            </a:r>
            <a:r>
              <a:rPr lang="en-US" altLang="zh-CN" sz="4800" b="0" dirty="0" err="1" smtClean="0">
                <a:effectLst/>
              </a:rPr>
              <a:t>Config</a:t>
            </a:r>
            <a:r>
              <a:rPr lang="en-US" altLang="zh-CN" sz="4800" b="0" dirty="0" smtClean="0">
                <a:effectLst/>
              </a:rPr>
              <a:t> Server</a:t>
            </a:r>
            <a:endParaRPr lang="en-US" altLang="zh-CN" sz="4800" b="0" dirty="0">
              <a:effectLst/>
            </a:endParaRPr>
          </a:p>
        </p:txBody>
      </p:sp>
      <p:pic>
        <p:nvPicPr>
          <p:cNvPr id="6" name="内容占位符 5"/>
          <p:cNvPicPr>
            <a:picLocks noGrp="1" noChangeAspect="1"/>
          </p:cNvPicPr>
          <p:nvPr>
            <p:ph idx="1"/>
          </p:nvPr>
        </p:nvPicPr>
        <p:blipFill>
          <a:blip r:embed="rId2"/>
          <a:stretch>
            <a:fillRect/>
          </a:stretch>
        </p:blipFill>
        <p:spPr>
          <a:xfrm>
            <a:off x="6223000" y="1453478"/>
            <a:ext cx="5010150" cy="1619250"/>
          </a:xfrm>
          <a:prstGeom prst="rect">
            <a:avLst/>
          </a:prstGeom>
        </p:spPr>
      </p:pic>
      <p:pic>
        <p:nvPicPr>
          <p:cNvPr id="4" name="图片 3"/>
          <p:cNvPicPr>
            <a:picLocks noChangeAspect="1"/>
          </p:cNvPicPr>
          <p:nvPr/>
        </p:nvPicPr>
        <p:blipFill>
          <a:blip r:embed="rId3"/>
          <a:stretch>
            <a:fillRect/>
          </a:stretch>
        </p:blipFill>
        <p:spPr>
          <a:xfrm>
            <a:off x="98780" y="1129812"/>
            <a:ext cx="6000750" cy="5143500"/>
          </a:xfrm>
          <a:prstGeom prst="rect">
            <a:avLst/>
          </a:prstGeom>
        </p:spPr>
      </p:pic>
      <p:pic>
        <p:nvPicPr>
          <p:cNvPr id="9" name="图片 8"/>
          <p:cNvPicPr>
            <a:picLocks noChangeAspect="1"/>
          </p:cNvPicPr>
          <p:nvPr/>
        </p:nvPicPr>
        <p:blipFill>
          <a:blip r:embed="rId4"/>
          <a:stretch>
            <a:fillRect/>
          </a:stretch>
        </p:blipFill>
        <p:spPr>
          <a:xfrm>
            <a:off x="6223000" y="3191715"/>
            <a:ext cx="5867134" cy="2805673"/>
          </a:xfrm>
          <a:prstGeom prst="rect">
            <a:avLst/>
          </a:prstGeom>
        </p:spPr>
      </p:pic>
    </p:spTree>
    <p:extLst>
      <p:ext uri="{BB962C8B-B14F-4D97-AF65-F5344CB8AC3E}">
        <p14:creationId xmlns:p14="http://schemas.microsoft.com/office/powerpoint/2010/main" val="47327257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6223000" y="1123951"/>
            <a:ext cx="5101492" cy="2314229"/>
          </a:xfrm>
          <a:prstGeom prst="rect">
            <a:avLst/>
          </a:prstGeom>
        </p:spPr>
      </p:pic>
      <p:sp>
        <p:nvSpPr>
          <p:cNvPr id="2" name="标题 1"/>
          <p:cNvSpPr>
            <a:spLocks noGrp="1"/>
          </p:cNvSpPr>
          <p:nvPr>
            <p:ph type="title"/>
          </p:nvPr>
        </p:nvSpPr>
        <p:spPr/>
        <p:txBody>
          <a:bodyPr>
            <a:normAutofit/>
          </a:bodyPr>
          <a:lstStyle/>
          <a:p>
            <a:r>
              <a:rPr lang="en-US" altLang="zh-CN" sz="4800" b="0" dirty="0">
                <a:effectLst/>
              </a:rPr>
              <a:t>Spring Cloud </a:t>
            </a:r>
            <a:r>
              <a:rPr lang="en-US" altLang="zh-CN" sz="4800" b="0" dirty="0" err="1" smtClean="0">
                <a:effectLst/>
              </a:rPr>
              <a:t>Config</a:t>
            </a:r>
            <a:r>
              <a:rPr lang="en-US" altLang="zh-CN" sz="4800" b="0" dirty="0" smtClean="0">
                <a:effectLst/>
              </a:rPr>
              <a:t> Client</a:t>
            </a:r>
            <a:endParaRPr lang="en-US" altLang="zh-CN" sz="4800" b="0" dirty="0">
              <a:effectLst/>
            </a:endParaRPr>
          </a:p>
        </p:txBody>
      </p:sp>
      <p:pic>
        <p:nvPicPr>
          <p:cNvPr id="4" name="图片 3"/>
          <p:cNvPicPr>
            <a:picLocks noChangeAspect="1"/>
          </p:cNvPicPr>
          <p:nvPr/>
        </p:nvPicPr>
        <p:blipFill>
          <a:blip r:embed="rId3"/>
          <a:stretch>
            <a:fillRect/>
          </a:stretch>
        </p:blipFill>
        <p:spPr>
          <a:xfrm>
            <a:off x="98780" y="1129812"/>
            <a:ext cx="6000750" cy="5143500"/>
          </a:xfrm>
          <a:prstGeom prst="rect">
            <a:avLst/>
          </a:prstGeom>
        </p:spPr>
      </p:pic>
      <p:pic>
        <p:nvPicPr>
          <p:cNvPr id="7" name="图片 6"/>
          <p:cNvPicPr>
            <a:picLocks noChangeAspect="1"/>
          </p:cNvPicPr>
          <p:nvPr/>
        </p:nvPicPr>
        <p:blipFill>
          <a:blip r:embed="rId4"/>
          <a:stretch>
            <a:fillRect/>
          </a:stretch>
        </p:blipFill>
        <p:spPr>
          <a:xfrm>
            <a:off x="6390054" y="3504263"/>
            <a:ext cx="4020039" cy="2703494"/>
          </a:xfrm>
          <a:prstGeom prst="rect">
            <a:avLst/>
          </a:prstGeom>
        </p:spPr>
      </p:pic>
    </p:spTree>
    <p:extLst>
      <p:ext uri="{BB962C8B-B14F-4D97-AF65-F5344CB8AC3E}">
        <p14:creationId xmlns:p14="http://schemas.microsoft.com/office/powerpoint/2010/main" val="297570972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800" dirty="0"/>
              <a:t>容器化（</a:t>
            </a:r>
            <a:r>
              <a:rPr lang="en-US" altLang="zh-CN" sz="4800" dirty="0" err="1"/>
              <a:t>Docker</a:t>
            </a:r>
            <a:r>
              <a:rPr lang="zh-CN" altLang="en-US" sz="4800" dirty="0"/>
              <a:t>）</a:t>
            </a:r>
            <a:endParaRPr lang="en-US" altLang="zh-CN" sz="4800" dirty="0"/>
          </a:p>
        </p:txBody>
      </p:sp>
      <p:sp>
        <p:nvSpPr>
          <p:cNvPr id="3" name="TextBox 2"/>
          <p:cNvSpPr txBox="1"/>
          <p:nvPr/>
        </p:nvSpPr>
        <p:spPr>
          <a:xfrm>
            <a:off x="967667" y="1429306"/>
            <a:ext cx="10058399" cy="1212640"/>
          </a:xfrm>
          <a:prstGeom prst="rect">
            <a:avLst/>
          </a:prstGeom>
          <a:noFill/>
        </p:spPr>
        <p:txBody>
          <a:bodyPr wrap="square" rtlCol="0">
            <a:spAutoFit/>
          </a:bodyPr>
          <a:lstStyle/>
          <a:p>
            <a:pPr>
              <a:lnSpc>
                <a:spcPct val="130000"/>
              </a:lnSpc>
            </a:pPr>
            <a:r>
              <a:rPr lang="en-US" altLang="zh-CN" sz="1400" dirty="0" err="1"/>
              <a:t>Docker</a:t>
            </a:r>
            <a:r>
              <a:rPr lang="zh-CN" altLang="en-US" sz="1400" dirty="0"/>
              <a:t>概览 </a:t>
            </a:r>
            <a:endParaRPr lang="en-US" altLang="zh-CN" sz="1400" dirty="0" smtClean="0"/>
          </a:p>
          <a:p>
            <a:pPr>
              <a:lnSpc>
                <a:spcPct val="130000"/>
              </a:lnSpc>
            </a:pPr>
            <a:r>
              <a:rPr lang="en-US" altLang="zh-CN" sz="1400" dirty="0" err="1" smtClean="0"/>
              <a:t>Docker</a:t>
            </a:r>
            <a:r>
              <a:rPr lang="zh-CN" altLang="en-US" sz="1400" dirty="0"/>
              <a:t>是一个用于开发、交付和运行应用的开放平台，</a:t>
            </a:r>
            <a:r>
              <a:rPr lang="en-US" altLang="zh-CN" sz="1400" dirty="0" err="1"/>
              <a:t>Docker</a:t>
            </a:r>
            <a:r>
              <a:rPr lang="zh-CN" altLang="en-US" sz="1400" dirty="0"/>
              <a:t>被设计用于更快地交 付应用。</a:t>
            </a:r>
            <a:r>
              <a:rPr lang="en-US" altLang="zh-CN" sz="1400" dirty="0" err="1"/>
              <a:t>Docker</a:t>
            </a:r>
            <a:r>
              <a:rPr lang="zh-CN" altLang="en-US" sz="1400" dirty="0"/>
              <a:t>可以将应用程序和基础设施层隔离，并且可以将基础设施当作程序 一样进行管理。使用</a:t>
            </a:r>
            <a:r>
              <a:rPr lang="en-US" altLang="zh-CN" sz="1400" dirty="0" err="1"/>
              <a:t>Docker</a:t>
            </a:r>
            <a:r>
              <a:rPr lang="zh-CN" altLang="en-US" sz="1400" dirty="0"/>
              <a:t>，可以更快地打包代码、测试以及部署，并且可以减少 从编写到部署运行代码的周期。 </a:t>
            </a:r>
            <a:r>
              <a:rPr lang="en-US" altLang="zh-CN" sz="1400" dirty="0" err="1"/>
              <a:t>Docker</a:t>
            </a:r>
            <a:r>
              <a:rPr lang="zh-CN" altLang="en-US" sz="1400" dirty="0"/>
              <a:t>将内核容器特性（</a:t>
            </a:r>
            <a:r>
              <a:rPr lang="en-US" altLang="zh-CN" sz="1400" dirty="0"/>
              <a:t>LXC</a:t>
            </a:r>
            <a:r>
              <a:rPr lang="zh-CN" altLang="en-US" sz="1400" dirty="0"/>
              <a:t>）、工作流和工具集成，以帮助管理和部署应用。 </a:t>
            </a:r>
            <a:endParaRPr lang="zh-CN" altLang="en-US" sz="1400" dirty="0" smtClean="0">
              <a:latin typeface="Arial" panose="020B0604020202020204" pitchFamily="34" charset="0"/>
              <a:ea typeface="微软雅黑" panose="020B0503020204020204" pitchFamily="34" charset="-122"/>
            </a:endParaRPr>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7667" y="2641946"/>
            <a:ext cx="44958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7667" y="4442171"/>
            <a:ext cx="11106150"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4148229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800" dirty="0"/>
              <a:t>容器化（</a:t>
            </a:r>
            <a:r>
              <a:rPr lang="en-US" altLang="zh-CN" sz="4800" dirty="0" err="1"/>
              <a:t>Docker</a:t>
            </a:r>
            <a:r>
              <a:rPr lang="zh-CN" altLang="en-US" sz="4800" dirty="0"/>
              <a:t>）</a:t>
            </a:r>
            <a:endParaRPr lang="en-US" altLang="zh-CN" sz="48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0024" y="1122703"/>
            <a:ext cx="10020300" cy="503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420024" y="6294720"/>
            <a:ext cx="2920479" cy="652486"/>
          </a:xfrm>
          <a:prstGeom prst="rect">
            <a:avLst/>
          </a:prstGeom>
          <a:noFill/>
        </p:spPr>
        <p:txBody>
          <a:bodyPr wrap="none" rtlCol="0">
            <a:spAutoFit/>
          </a:bodyPr>
          <a:lstStyle/>
          <a:p>
            <a:pPr>
              <a:lnSpc>
                <a:spcPct val="130000"/>
              </a:lnSpc>
            </a:pPr>
            <a:r>
              <a:rPr lang="en-US" altLang="zh-CN" sz="1400" dirty="0">
                <a:latin typeface="Arial" panose="020B0604020202020204" pitchFamily="34" charset="0"/>
                <a:ea typeface="微软雅黑" panose="020B0503020204020204" pitchFamily="34" charset="-122"/>
                <a:hlinkClick r:id="rId3"/>
              </a:rPr>
              <a:t>https://www.docker.com/#/</a:t>
            </a:r>
            <a:r>
              <a:rPr lang="en-US" altLang="zh-CN" sz="1400" dirty="0" smtClean="0">
                <a:latin typeface="Arial" panose="020B0604020202020204" pitchFamily="34" charset="0"/>
                <a:ea typeface="微软雅黑" panose="020B0503020204020204" pitchFamily="34" charset="-122"/>
                <a:hlinkClick r:id="rId3"/>
              </a:rPr>
              <a:t>partners</a:t>
            </a:r>
            <a:endParaRPr lang="en-US" altLang="zh-CN" sz="1400" dirty="0" smtClean="0">
              <a:latin typeface="Arial" panose="020B0604020202020204" pitchFamily="34" charset="0"/>
              <a:ea typeface="微软雅黑" panose="020B0503020204020204" pitchFamily="34" charset="-122"/>
            </a:endParaRPr>
          </a:p>
          <a:p>
            <a:pPr>
              <a:lnSpc>
                <a:spcPct val="130000"/>
              </a:lnSpc>
            </a:pPr>
            <a:endParaRPr lang="en-US" altLang="zh-CN" sz="1400" dirty="0" smtClean="0">
              <a:latin typeface="Arial" panose="020B0604020202020204" pitchFamily="34" charset="0"/>
              <a:ea typeface="微软雅黑" panose="020B0503020204020204" pitchFamily="34" charset="-122"/>
            </a:endParaRPr>
          </a:p>
        </p:txBody>
      </p:sp>
    </p:spTree>
    <p:extLst>
      <p:ext uri="{BB962C8B-B14F-4D97-AF65-F5344CB8AC3E}">
        <p14:creationId xmlns:p14="http://schemas.microsoft.com/office/powerpoint/2010/main" val="17019429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800" b="0" dirty="0">
                <a:effectLst/>
              </a:rPr>
              <a:t>Why </a:t>
            </a:r>
            <a:r>
              <a:rPr lang="en-US" altLang="zh-CN" sz="4800" b="0" dirty="0" err="1">
                <a:effectLst/>
              </a:rPr>
              <a:t>Microservices</a:t>
            </a:r>
            <a:endParaRPr lang="en-US" altLang="zh-CN" sz="4800" b="0" dirty="0">
              <a:effectLst/>
            </a:endParaRPr>
          </a:p>
        </p:txBody>
      </p:sp>
      <p:pic>
        <p:nvPicPr>
          <p:cNvPr id="6" name="内容占位符 5"/>
          <p:cNvPicPr>
            <a:picLocks noGrp="1" noChangeAspect="1"/>
          </p:cNvPicPr>
          <p:nvPr>
            <p:ph idx="1"/>
          </p:nvPr>
        </p:nvPicPr>
        <p:blipFill>
          <a:blip r:embed="rId2"/>
          <a:stretch>
            <a:fillRect/>
          </a:stretch>
        </p:blipFill>
        <p:spPr>
          <a:xfrm>
            <a:off x="7633445" y="1132804"/>
            <a:ext cx="2031000" cy="2032000"/>
          </a:xfrm>
          <a:prstGeom prst="rect">
            <a:avLst/>
          </a:prstGeom>
        </p:spPr>
      </p:pic>
      <p:pic>
        <p:nvPicPr>
          <p:cNvPr id="4" name="图片 3"/>
          <p:cNvPicPr>
            <a:picLocks noChangeAspect="1"/>
          </p:cNvPicPr>
          <p:nvPr/>
        </p:nvPicPr>
        <p:blipFill>
          <a:blip r:embed="rId3"/>
          <a:stretch>
            <a:fillRect/>
          </a:stretch>
        </p:blipFill>
        <p:spPr>
          <a:xfrm>
            <a:off x="1299307" y="1554774"/>
            <a:ext cx="4874401" cy="3835400"/>
          </a:xfrm>
          <a:prstGeom prst="rect">
            <a:avLst/>
          </a:prstGeom>
        </p:spPr>
      </p:pic>
      <p:sp>
        <p:nvSpPr>
          <p:cNvPr id="8" name="文本框 7"/>
          <p:cNvSpPr txBox="1"/>
          <p:nvPr/>
        </p:nvSpPr>
        <p:spPr>
          <a:xfrm>
            <a:off x="7633445" y="3300856"/>
            <a:ext cx="4223977" cy="932563"/>
          </a:xfrm>
          <a:prstGeom prst="rect">
            <a:avLst/>
          </a:prstGeom>
          <a:noFill/>
        </p:spPr>
        <p:txBody>
          <a:bodyPr wrap="none" rtlCol="0">
            <a:spAutoFit/>
          </a:bodyPr>
          <a:lstStyle/>
          <a:p>
            <a:pPr>
              <a:lnSpc>
                <a:spcPct val="130000"/>
              </a:lnSpc>
            </a:pPr>
            <a:r>
              <a:rPr lang="en-US" altLang="zh-CN" sz="1400" dirty="0">
                <a:latin typeface="Arial" panose="020B0604020202020204" pitchFamily="34" charset="0"/>
                <a:ea typeface="微软雅黑" panose="020B0503020204020204" pitchFamily="34" charset="-122"/>
              </a:rPr>
              <a:t>Martin Fowler </a:t>
            </a:r>
            <a:r>
              <a:rPr lang="en-US" altLang="zh-CN" sz="1400" dirty="0" smtClean="0">
                <a:latin typeface="Arial" panose="020B0604020202020204" pitchFamily="34" charset="0"/>
                <a:ea typeface="微软雅黑" panose="020B0503020204020204" pitchFamily="34" charset="-122"/>
              </a:rPr>
              <a:t>2015</a:t>
            </a:r>
          </a:p>
          <a:p>
            <a:pPr>
              <a:lnSpc>
                <a:spcPct val="130000"/>
              </a:lnSpc>
            </a:pPr>
            <a:endParaRPr lang="en-US" altLang="zh-CN" sz="1400" dirty="0">
              <a:latin typeface="Arial" panose="020B0604020202020204" pitchFamily="34" charset="0"/>
              <a:ea typeface="微软雅黑" panose="020B0503020204020204" pitchFamily="34" charset="-122"/>
            </a:endParaRPr>
          </a:p>
          <a:p>
            <a:pPr>
              <a:lnSpc>
                <a:spcPct val="130000"/>
              </a:lnSpc>
            </a:pPr>
            <a:r>
              <a:rPr lang="en-US" altLang="zh-CN" sz="1400" dirty="0">
                <a:latin typeface="Arial" panose="020B0604020202020204" pitchFamily="34" charset="0"/>
                <a:ea typeface="微软雅黑" panose="020B0503020204020204" pitchFamily="34" charset="-122"/>
              </a:rPr>
              <a:t>https://martinfowler.com/articles/microservices.html</a:t>
            </a:r>
            <a:endParaRPr lang="zh-CN" altLang="en-US" sz="1400" dirty="0" smtClean="0">
              <a:latin typeface="Arial" panose="020B0604020202020204" pitchFamily="34" charset="0"/>
              <a:ea typeface="微软雅黑" panose="020B0503020204020204" pitchFamily="34" charset="-122"/>
            </a:endParaRPr>
          </a:p>
        </p:txBody>
      </p:sp>
    </p:spTree>
    <p:extLst>
      <p:ext uri="{BB962C8B-B14F-4D97-AF65-F5344CB8AC3E}">
        <p14:creationId xmlns:p14="http://schemas.microsoft.com/office/powerpoint/2010/main" val="165334189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800" dirty="0">
                <a:latin typeface="Arial" panose="020B0604020202020204" pitchFamily="34" charset="0"/>
                <a:ea typeface="微软雅黑" panose="020B0503020204020204" pitchFamily="34" charset="-122"/>
              </a:rPr>
              <a:t>END</a:t>
            </a:r>
            <a:endParaRPr lang="en-US" altLang="zh-CN" sz="4800" b="0" dirty="0">
              <a:effectLst/>
            </a:endParaRPr>
          </a:p>
        </p:txBody>
      </p:sp>
      <p:sp>
        <p:nvSpPr>
          <p:cNvPr id="5" name="TextBox 4"/>
          <p:cNvSpPr txBox="1"/>
          <p:nvPr/>
        </p:nvSpPr>
        <p:spPr>
          <a:xfrm>
            <a:off x="2343705" y="2272683"/>
            <a:ext cx="8158578" cy="1852815"/>
          </a:xfrm>
          <a:prstGeom prst="rect">
            <a:avLst/>
          </a:prstGeom>
          <a:noFill/>
        </p:spPr>
        <p:txBody>
          <a:bodyPr wrap="square" rtlCol="0">
            <a:spAutoFit/>
          </a:bodyPr>
          <a:lstStyle/>
          <a:p>
            <a:pPr>
              <a:lnSpc>
                <a:spcPct val="130000"/>
              </a:lnSpc>
            </a:pPr>
            <a:r>
              <a:rPr lang="en-US" altLang="zh-CN" sz="8800" dirty="0" smtClean="0"/>
              <a:t>Thank </a:t>
            </a:r>
            <a:r>
              <a:rPr lang="en-US" altLang="zh-CN" sz="8800" dirty="0"/>
              <a:t>You </a:t>
            </a:r>
            <a:r>
              <a:rPr lang="zh-CN" altLang="en-US" sz="8800" dirty="0"/>
              <a:t>！！！</a:t>
            </a:r>
            <a:endParaRPr lang="zh-CN" altLang="en-US" sz="8800" dirty="0" smtClean="0">
              <a:latin typeface="Arial" panose="020B0604020202020204" pitchFamily="34" charset="0"/>
              <a:ea typeface="微软雅黑" panose="020B0503020204020204" pitchFamily="34" charset="-122"/>
            </a:endParaRPr>
          </a:p>
        </p:txBody>
      </p:sp>
    </p:spTree>
    <p:extLst>
      <p:ext uri="{BB962C8B-B14F-4D97-AF65-F5344CB8AC3E}">
        <p14:creationId xmlns:p14="http://schemas.microsoft.com/office/powerpoint/2010/main" val="22310410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sz="6000" dirty="0">
                <a:effectLst/>
              </a:rPr>
              <a:t>Monolithic Architecture</a:t>
            </a:r>
            <a:endParaRPr lang="zh-CN" altLang="en-US" dirty="0"/>
          </a:p>
        </p:txBody>
      </p:sp>
      <p:pic>
        <p:nvPicPr>
          <p:cNvPr id="5" name="内容占位符 4"/>
          <p:cNvPicPr>
            <a:picLocks noGrp="1" noChangeAspect="1"/>
          </p:cNvPicPr>
          <p:nvPr>
            <p:ph idx="1"/>
          </p:nvPr>
        </p:nvPicPr>
        <p:blipFill>
          <a:blip r:embed="rId2"/>
          <a:stretch>
            <a:fillRect/>
          </a:stretch>
        </p:blipFill>
        <p:spPr>
          <a:xfrm>
            <a:off x="938825" y="1434886"/>
            <a:ext cx="5711174" cy="3983098"/>
          </a:xfrm>
          <a:prstGeom prst="rect">
            <a:avLst/>
          </a:prstGeom>
        </p:spPr>
      </p:pic>
      <p:sp>
        <p:nvSpPr>
          <p:cNvPr id="7" name="文本框 6"/>
          <p:cNvSpPr txBox="1"/>
          <p:nvPr/>
        </p:nvSpPr>
        <p:spPr>
          <a:xfrm>
            <a:off x="7218484" y="1591407"/>
            <a:ext cx="4029118" cy="3539430"/>
          </a:xfrm>
          <a:prstGeom prst="rect">
            <a:avLst/>
          </a:prstGeom>
          <a:noFill/>
        </p:spPr>
        <p:txBody>
          <a:bodyPr wrap="square" rtlCol="0">
            <a:spAutoFit/>
          </a:bodyPr>
          <a:lstStyle/>
          <a:p>
            <a:r>
              <a:rPr lang="zh-CN" altLang="en-US" sz="1400" dirty="0" smtClean="0"/>
              <a:t>        单体</a:t>
            </a:r>
            <a:r>
              <a:rPr lang="zh-CN" altLang="en-US" sz="1400" dirty="0"/>
              <a:t>应用的某个模块成为性能瓶颈后，会影响整体应用，整体应用的集群大多只是解决单个模块的性能瓶颈，资源浪费比较大。 </a:t>
            </a:r>
          </a:p>
          <a:p>
            <a:r>
              <a:rPr lang="zh-CN" altLang="en-US" sz="1400" dirty="0"/>
              <a:t>同样，一个模块故障可能导致整体应用停止服务，因为所有的模块是打在一起运行的。 </a:t>
            </a:r>
            <a:endParaRPr lang="en-US" altLang="zh-CN" sz="1400" dirty="0" smtClean="0">
              <a:latin typeface="Arial" panose="020B0604020202020204" pitchFamily="34" charset="0"/>
              <a:ea typeface="微软雅黑" panose="020B0503020204020204" pitchFamily="34" charset="-122"/>
            </a:endParaRPr>
          </a:p>
          <a:p>
            <a:endParaRPr lang="zh-CN" altLang="en-US" sz="1400" dirty="0"/>
          </a:p>
          <a:p>
            <a:r>
              <a:rPr lang="zh-CN" altLang="en-US" sz="1400" dirty="0" smtClean="0"/>
              <a:t>       模块</a:t>
            </a:r>
            <a:r>
              <a:rPr lang="zh-CN" altLang="en-US" sz="1400" dirty="0"/>
              <a:t>的边界定义不严格，或是模块边界的维护不严格，导致模块之间的依赖和实现细节相关，比如</a:t>
            </a:r>
            <a:r>
              <a:rPr lang="en-US" altLang="zh-CN" sz="1400" dirty="0"/>
              <a:t>A/B/C</a:t>
            </a:r>
            <a:r>
              <a:rPr lang="zh-CN" altLang="en-US" sz="1400" dirty="0"/>
              <a:t>依赖</a:t>
            </a:r>
            <a:r>
              <a:rPr lang="en-US" altLang="zh-CN" sz="1400" dirty="0"/>
              <a:t>D,D</a:t>
            </a:r>
            <a:r>
              <a:rPr lang="zh-CN" altLang="en-US" sz="1400" dirty="0"/>
              <a:t>的代码改变会导致</a:t>
            </a:r>
            <a:r>
              <a:rPr lang="en-US" altLang="zh-CN" sz="1400" dirty="0"/>
              <a:t>A/B/C</a:t>
            </a:r>
            <a:r>
              <a:rPr lang="zh-CN" altLang="en-US" sz="1400" dirty="0"/>
              <a:t>都要重新测试</a:t>
            </a:r>
            <a:r>
              <a:rPr lang="en-US" altLang="zh-CN" sz="1400" dirty="0"/>
              <a:t>.</a:t>
            </a:r>
            <a:r>
              <a:rPr lang="zh-CN" altLang="en-US" sz="1400" dirty="0"/>
              <a:t>也就是，小的变更会带来整个单体应用的变更</a:t>
            </a:r>
            <a:r>
              <a:rPr lang="en-US" altLang="zh-CN" sz="1400" dirty="0"/>
              <a:t>—</a:t>
            </a:r>
            <a:r>
              <a:rPr lang="zh-CN" altLang="en-US" sz="1400" dirty="0"/>
              <a:t>牵一发动全身。另外，单个模块实现技术受限于单体应用，比如单体是</a:t>
            </a:r>
            <a:r>
              <a:rPr lang="en-US" altLang="zh-CN" sz="1400" dirty="0"/>
              <a:t>Java</a:t>
            </a:r>
            <a:r>
              <a:rPr lang="zh-CN" altLang="en-US" sz="1400" dirty="0"/>
              <a:t>，其中某个模块改成</a:t>
            </a:r>
            <a:r>
              <a:rPr lang="en-US" altLang="zh-CN" sz="1400" dirty="0"/>
              <a:t>Node.JS</a:t>
            </a:r>
            <a:r>
              <a:rPr lang="zh-CN" altLang="en-US" sz="1400" dirty="0"/>
              <a:t>或是</a:t>
            </a:r>
            <a:r>
              <a:rPr lang="en-US" altLang="zh-CN" sz="1400" dirty="0"/>
              <a:t>C</a:t>
            </a:r>
            <a:r>
              <a:rPr lang="zh-CN" altLang="en-US" sz="1400" dirty="0"/>
              <a:t>都会比较困难，因为所有的模块要一起部署 所以，每个版本里面的某个模块变化会放大和其他版本同步变化的工作量，因此很难快速迭代 </a:t>
            </a:r>
            <a:endParaRPr lang="zh-CN" altLang="en-US" sz="1400" dirty="0" smtClean="0">
              <a:latin typeface="Arial" panose="020B0604020202020204" pitchFamily="34" charset="0"/>
              <a:ea typeface="微软雅黑" panose="020B0503020204020204" pitchFamily="34" charset="-122"/>
            </a:endParaRPr>
          </a:p>
        </p:txBody>
      </p:sp>
    </p:spTree>
    <p:extLst>
      <p:ext uri="{BB962C8B-B14F-4D97-AF65-F5344CB8AC3E}">
        <p14:creationId xmlns:p14="http://schemas.microsoft.com/office/powerpoint/2010/main" val="4563891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sz="5400" b="0" dirty="0" err="1">
                <a:effectLst/>
              </a:rPr>
              <a:t>Microservice</a:t>
            </a:r>
            <a:r>
              <a:rPr lang="en-US" altLang="zh-CN" sz="5400" b="0" dirty="0">
                <a:effectLst/>
              </a:rPr>
              <a:t> Architecture</a:t>
            </a:r>
          </a:p>
        </p:txBody>
      </p:sp>
      <p:pic>
        <p:nvPicPr>
          <p:cNvPr id="4" name="内容占位符 3"/>
          <p:cNvPicPr>
            <a:picLocks noGrp="1" noChangeAspect="1"/>
          </p:cNvPicPr>
          <p:nvPr>
            <p:ph idx="1"/>
          </p:nvPr>
        </p:nvPicPr>
        <p:blipFill>
          <a:blip r:embed="rId2"/>
          <a:stretch>
            <a:fillRect/>
          </a:stretch>
        </p:blipFill>
        <p:spPr>
          <a:xfrm>
            <a:off x="622301" y="1442854"/>
            <a:ext cx="5648325" cy="3609975"/>
          </a:xfrm>
          <a:prstGeom prst="rect">
            <a:avLst/>
          </a:prstGeom>
        </p:spPr>
      </p:pic>
      <p:pic>
        <p:nvPicPr>
          <p:cNvPr id="5" name="图片 4"/>
          <p:cNvPicPr>
            <a:picLocks noChangeAspect="1"/>
          </p:cNvPicPr>
          <p:nvPr/>
        </p:nvPicPr>
        <p:blipFill>
          <a:blip r:embed="rId3"/>
          <a:stretch>
            <a:fillRect/>
          </a:stretch>
        </p:blipFill>
        <p:spPr>
          <a:xfrm>
            <a:off x="7698398" y="1442854"/>
            <a:ext cx="3143250" cy="4457700"/>
          </a:xfrm>
          <a:prstGeom prst="rect">
            <a:avLst/>
          </a:prstGeom>
        </p:spPr>
      </p:pic>
    </p:spTree>
    <p:extLst>
      <p:ext uri="{BB962C8B-B14F-4D97-AF65-F5344CB8AC3E}">
        <p14:creationId xmlns:p14="http://schemas.microsoft.com/office/powerpoint/2010/main" val="34372742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sz="5400" b="0" dirty="0" err="1">
                <a:effectLst/>
              </a:rPr>
              <a:t>Microservice</a:t>
            </a:r>
            <a:r>
              <a:rPr lang="en-US" altLang="zh-CN" sz="5400" b="0" dirty="0">
                <a:effectLst/>
              </a:rPr>
              <a:t> Architecture</a:t>
            </a:r>
          </a:p>
        </p:txBody>
      </p:sp>
      <p:sp>
        <p:nvSpPr>
          <p:cNvPr id="6" name="内容占位符 5"/>
          <p:cNvSpPr>
            <a:spLocks noGrp="1"/>
          </p:cNvSpPr>
          <p:nvPr>
            <p:ph idx="1"/>
          </p:nvPr>
        </p:nvSpPr>
        <p:spPr/>
        <p:txBody>
          <a:bodyPr/>
          <a:lstStyle/>
          <a:p>
            <a:endParaRPr lang="zh-CN" altLang="en-US" dirty="0"/>
          </a:p>
        </p:txBody>
      </p:sp>
      <p:pic>
        <p:nvPicPr>
          <p:cNvPr id="7" name="图片 6"/>
          <p:cNvPicPr>
            <a:picLocks noChangeAspect="1"/>
          </p:cNvPicPr>
          <p:nvPr/>
        </p:nvPicPr>
        <p:blipFill>
          <a:blip r:embed="rId2"/>
          <a:stretch>
            <a:fillRect/>
          </a:stretch>
        </p:blipFill>
        <p:spPr>
          <a:xfrm>
            <a:off x="622299" y="1123951"/>
            <a:ext cx="8182905" cy="5214442"/>
          </a:xfrm>
          <a:prstGeom prst="rect">
            <a:avLst/>
          </a:prstGeom>
        </p:spPr>
      </p:pic>
    </p:spTree>
    <p:extLst>
      <p:ext uri="{BB962C8B-B14F-4D97-AF65-F5344CB8AC3E}">
        <p14:creationId xmlns:p14="http://schemas.microsoft.com/office/powerpoint/2010/main" val="3007054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800" b="0" dirty="0">
                <a:effectLst/>
              </a:rPr>
              <a:t>Related patterns</a:t>
            </a:r>
          </a:p>
        </p:txBody>
      </p:sp>
      <p:sp>
        <p:nvSpPr>
          <p:cNvPr id="3" name="内容占位符 2"/>
          <p:cNvSpPr>
            <a:spLocks noGrp="1"/>
          </p:cNvSpPr>
          <p:nvPr>
            <p:ph idx="1"/>
          </p:nvPr>
        </p:nvSpPr>
        <p:spPr/>
        <p:txBody>
          <a:bodyPr/>
          <a:lstStyle/>
          <a:p>
            <a:pPr marL="0" indent="0">
              <a:buNone/>
            </a:pPr>
            <a:endParaRPr lang="zh-CN" altLang="en-US" dirty="0"/>
          </a:p>
        </p:txBody>
      </p:sp>
      <p:pic>
        <p:nvPicPr>
          <p:cNvPr id="5" name="图片 4"/>
          <p:cNvPicPr>
            <a:picLocks noChangeAspect="1"/>
          </p:cNvPicPr>
          <p:nvPr/>
        </p:nvPicPr>
        <p:blipFill>
          <a:blip r:embed="rId2"/>
          <a:stretch>
            <a:fillRect/>
          </a:stretch>
        </p:blipFill>
        <p:spPr>
          <a:xfrm>
            <a:off x="622300" y="1123951"/>
            <a:ext cx="8499608" cy="5214442"/>
          </a:xfrm>
          <a:prstGeom prst="rect">
            <a:avLst/>
          </a:prstGeom>
        </p:spPr>
      </p:pic>
    </p:spTree>
    <p:extLst>
      <p:ext uri="{BB962C8B-B14F-4D97-AF65-F5344CB8AC3E}">
        <p14:creationId xmlns:p14="http://schemas.microsoft.com/office/powerpoint/2010/main" val="3900667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800" b="0" dirty="0" err="1" smtClean="0">
                <a:effectLst/>
              </a:rPr>
              <a:t>microservice</a:t>
            </a:r>
            <a:r>
              <a:rPr lang="en-US" altLang="zh-CN" sz="4800" b="0" dirty="0" smtClean="0">
                <a:effectLst/>
              </a:rPr>
              <a:t> frameworks</a:t>
            </a:r>
            <a:endParaRPr lang="en-US" altLang="zh-CN" sz="4800" b="0" dirty="0">
              <a:effectLst/>
            </a:endParaRPr>
          </a:p>
        </p:txBody>
      </p:sp>
      <p:sp>
        <p:nvSpPr>
          <p:cNvPr id="3" name="内容占位符 2"/>
          <p:cNvSpPr>
            <a:spLocks noGrp="1"/>
          </p:cNvSpPr>
          <p:nvPr>
            <p:ph idx="1"/>
          </p:nvPr>
        </p:nvSpPr>
        <p:spPr/>
        <p:txBody>
          <a:bodyPr/>
          <a:lstStyle/>
          <a:p>
            <a:pPr marL="0" indent="0">
              <a:buNone/>
            </a:pPr>
            <a:r>
              <a:rPr lang="en-US" altLang="zh-CN" dirty="0"/>
              <a:t>Examples of </a:t>
            </a:r>
            <a:r>
              <a:rPr lang="en-US" altLang="zh-CN" dirty="0" err="1"/>
              <a:t>microservice</a:t>
            </a:r>
            <a:r>
              <a:rPr lang="en-US" altLang="zh-CN" dirty="0"/>
              <a:t> chassis frameworks:</a:t>
            </a:r>
          </a:p>
          <a:p>
            <a:r>
              <a:rPr lang="en-US" altLang="zh-CN" dirty="0"/>
              <a:t>Java</a:t>
            </a:r>
          </a:p>
          <a:p>
            <a:pPr lvl="1"/>
            <a:r>
              <a:rPr lang="en-US" altLang="zh-CN" dirty="0">
                <a:hlinkClick r:id="rId2"/>
              </a:rPr>
              <a:t>Spring Boot</a:t>
            </a:r>
            <a:r>
              <a:rPr lang="en-US" altLang="zh-CN" dirty="0"/>
              <a:t> and </a:t>
            </a:r>
            <a:r>
              <a:rPr lang="en-US" altLang="zh-CN" dirty="0">
                <a:hlinkClick r:id="rId3"/>
              </a:rPr>
              <a:t>Spring Cloud</a:t>
            </a:r>
            <a:endParaRPr lang="en-US" altLang="zh-CN" dirty="0"/>
          </a:p>
          <a:p>
            <a:pPr lvl="1"/>
            <a:r>
              <a:rPr lang="en-US" altLang="zh-CN" dirty="0" err="1" smtClean="0">
                <a:hlinkClick r:id="rId4"/>
              </a:rPr>
              <a:t>Dropwizard</a:t>
            </a:r>
            <a:endParaRPr lang="en-US" altLang="zh-CN" dirty="0" smtClean="0"/>
          </a:p>
          <a:p>
            <a:pPr lvl="1"/>
            <a:r>
              <a:rPr lang="en-US" altLang="zh-CN" u="sng" dirty="0" smtClean="0">
                <a:hlinkClick r:id="rId5"/>
              </a:rPr>
              <a:t>EDAS</a:t>
            </a:r>
            <a:r>
              <a:rPr lang="en-US" altLang="zh-CN" dirty="0"/>
              <a:t> </a:t>
            </a:r>
            <a:r>
              <a:rPr lang="en-US" altLang="zh-CN" dirty="0" smtClean="0"/>
              <a:t>https</a:t>
            </a:r>
            <a:r>
              <a:rPr lang="en-US" altLang="zh-CN" dirty="0"/>
              <a:t>://help.aliyun.com/document_detail/42934.html?spm=5176.doc35401.6.539.RGRzl0 </a:t>
            </a:r>
          </a:p>
          <a:p>
            <a:pPr lvl="1"/>
            <a:r>
              <a:rPr lang="en-US" altLang="zh-CN" dirty="0" err="1" smtClean="0"/>
              <a:t>dubbo</a:t>
            </a:r>
            <a:endParaRPr lang="en-US" altLang="zh-CN" dirty="0"/>
          </a:p>
          <a:p>
            <a:r>
              <a:rPr lang="en-US" altLang="zh-CN" dirty="0"/>
              <a:t>Go</a:t>
            </a:r>
          </a:p>
          <a:p>
            <a:pPr lvl="1"/>
            <a:r>
              <a:rPr lang="en-US" altLang="zh-CN" dirty="0">
                <a:hlinkClick r:id="rId6"/>
              </a:rPr>
              <a:t>Gizmo</a:t>
            </a:r>
            <a:endParaRPr lang="en-US" altLang="zh-CN" dirty="0"/>
          </a:p>
          <a:p>
            <a:pPr lvl="1"/>
            <a:r>
              <a:rPr lang="en-US" altLang="zh-CN" dirty="0">
                <a:hlinkClick r:id="rId7"/>
              </a:rPr>
              <a:t>Micro</a:t>
            </a:r>
            <a:endParaRPr lang="en-US" altLang="zh-CN" dirty="0"/>
          </a:p>
          <a:p>
            <a:pPr lvl="1"/>
            <a:r>
              <a:rPr lang="en-US" altLang="zh-CN" dirty="0">
                <a:hlinkClick r:id="rId8"/>
              </a:rPr>
              <a:t>Go kit</a:t>
            </a:r>
            <a:endParaRPr lang="en-US" altLang="zh-CN" dirty="0"/>
          </a:p>
          <a:p>
            <a:pPr marL="0" indent="0">
              <a:buNone/>
            </a:pPr>
            <a:endParaRPr lang="zh-CN" altLang="en-US" dirty="0"/>
          </a:p>
        </p:txBody>
      </p:sp>
    </p:spTree>
    <p:extLst>
      <p:ext uri="{BB962C8B-B14F-4D97-AF65-F5344CB8AC3E}">
        <p14:creationId xmlns:p14="http://schemas.microsoft.com/office/powerpoint/2010/main" val="3742426264"/>
      </p:ext>
    </p:extLst>
  </p:cSld>
  <p:clrMapOvr>
    <a:masterClrMapping/>
  </p:clrMapOvr>
  <p:timing>
    <p:tnLst>
      <p:par>
        <p:cTn id="1" dur="indefinite" restart="never" nodeType="tmRoot"/>
      </p:par>
    </p:tnLst>
  </p:timing>
</p:sld>
</file>

<file path=ppt/theme/theme1.xml><?xml version="1.0" encoding="utf-8"?>
<a:theme xmlns:a="http://schemas.openxmlformats.org/drawingml/2006/main" name="A000120140530A99PPBG">
  <a:themeElements>
    <a:clrScheme name="自定义 606">
      <a:dk1>
        <a:srgbClr val="5F5F5F"/>
      </a:dk1>
      <a:lt1>
        <a:srgbClr val="FFFFFF"/>
      </a:lt1>
      <a:dk2>
        <a:srgbClr val="5F5F5F"/>
      </a:dk2>
      <a:lt2>
        <a:srgbClr val="FFFFFF"/>
      </a:lt2>
      <a:accent1>
        <a:srgbClr val="0890D0"/>
      </a:accent1>
      <a:accent2>
        <a:srgbClr val="2D9C9F"/>
      </a:accent2>
      <a:accent3>
        <a:srgbClr val="80C34D"/>
      </a:accent3>
      <a:accent4>
        <a:srgbClr val="BAD43B"/>
      </a:accent4>
      <a:accent5>
        <a:srgbClr val="EC9126"/>
      </a:accent5>
      <a:accent6>
        <a:srgbClr val="C00000"/>
      </a:accent6>
      <a:hlink>
        <a:srgbClr val="00B0F0"/>
      </a:hlink>
      <a:folHlink>
        <a:srgbClr val="AFB2B4"/>
      </a:folHlink>
    </a:clrScheme>
    <a:fontScheme name="KSO主题7">
      <a:majorFont>
        <a:latin typeface="Times New Roman"/>
        <a:ea typeface="华文中宋"/>
        <a:cs typeface=""/>
      </a:majorFont>
      <a:minorFont>
        <a:latin typeface="Times New Roman"/>
        <a:ea typeface="幼圆"/>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anose="020B0604020202020204" pitchFamily="34" charset="0"/>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A000120150608A12KPBG</Template>
  <TotalTime>1055</TotalTime>
  <Words>2644</Words>
  <Application>Microsoft Office PowerPoint</Application>
  <PresentationFormat>宽屏</PresentationFormat>
  <Paragraphs>160</Paragraphs>
  <Slides>40</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40</vt:i4>
      </vt:variant>
    </vt:vector>
  </HeadingPairs>
  <TitlesOfParts>
    <vt:vector size="49" baseType="lpstr">
      <vt:lpstr>华文中宋</vt:lpstr>
      <vt:lpstr>宋体</vt:lpstr>
      <vt:lpstr>微软雅黑</vt:lpstr>
      <vt:lpstr>幼圆</vt:lpstr>
      <vt:lpstr>Arial</vt:lpstr>
      <vt:lpstr>Calibri</vt:lpstr>
      <vt:lpstr>Times New Roman</vt:lpstr>
      <vt:lpstr>Wingdings</vt:lpstr>
      <vt:lpstr>A000120140530A99PPBG</vt:lpstr>
      <vt:lpstr>Microservices</vt:lpstr>
      <vt:lpstr>What are microservices?</vt:lpstr>
      <vt:lpstr>What are microservices?</vt:lpstr>
      <vt:lpstr>Why Microservices</vt:lpstr>
      <vt:lpstr>Monolithic Architecture</vt:lpstr>
      <vt:lpstr>Microservice Architecture</vt:lpstr>
      <vt:lpstr>Microservice Architecture</vt:lpstr>
      <vt:lpstr>Related patterns</vt:lpstr>
      <vt:lpstr>microservice frameworks</vt:lpstr>
      <vt:lpstr>Dubbo VS Springcloud VS EDAS</vt:lpstr>
      <vt:lpstr>Spring Cloud</vt:lpstr>
      <vt:lpstr>Spring Cloud 工具框架</vt:lpstr>
      <vt:lpstr>Spring Cloud 工具框架</vt:lpstr>
      <vt:lpstr>Spring Cloud常见的模式</vt:lpstr>
      <vt:lpstr>服务发现（service discovery）</vt:lpstr>
      <vt:lpstr>Spring Cloud Netflix – Eureka</vt:lpstr>
      <vt:lpstr>Spring Cloud Eureka</vt:lpstr>
      <vt:lpstr>Spring Cloud Eureka Server</vt:lpstr>
      <vt:lpstr>Spring Cloud Eureka Client</vt:lpstr>
      <vt:lpstr>Spring Cloud Eureka dashboard</vt:lpstr>
      <vt:lpstr>Service Provider </vt:lpstr>
      <vt:lpstr>服务消费（Ribbon，Feign）</vt:lpstr>
      <vt:lpstr>Ribbon</vt:lpstr>
      <vt:lpstr>Ribbon提供的主要负载均衡策略介绍</vt:lpstr>
      <vt:lpstr>Feign</vt:lpstr>
      <vt:lpstr>服务网关（Zuul）</vt:lpstr>
      <vt:lpstr>为什么需要服务网关</vt:lpstr>
      <vt:lpstr>Zuul使用</vt:lpstr>
      <vt:lpstr>Zuul Routing</vt:lpstr>
      <vt:lpstr>Zuul Filtering</vt:lpstr>
      <vt:lpstr>熔断器（Hystrix）</vt:lpstr>
      <vt:lpstr>熔断器（Hystrix）</vt:lpstr>
      <vt:lpstr>熔断器（Hystrix）</vt:lpstr>
      <vt:lpstr>熔断器（Hystrix）</vt:lpstr>
      <vt:lpstr>Spring Cloud Config</vt:lpstr>
      <vt:lpstr>Spring Cloud Config Server</vt:lpstr>
      <vt:lpstr>Spring Cloud Config Client</vt:lpstr>
      <vt:lpstr>容器化（Docker）</vt:lpstr>
      <vt:lpstr>容器化（Docker）</vt:lpstr>
      <vt:lpstr>END</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Microservices</dc:title>
  <dc:creator>xiaochen.gong龚晓辰</dc:creator>
  <cp:lastModifiedBy>xiaochen.gong龚晓辰</cp:lastModifiedBy>
  <cp:revision>52</cp:revision>
  <dcterms:created xsi:type="dcterms:W3CDTF">2017-12-11T08:39:23Z</dcterms:created>
  <dcterms:modified xsi:type="dcterms:W3CDTF">2017-12-14T01:50:03Z</dcterms:modified>
</cp:coreProperties>
</file>