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1"/>
  </p:notesMasterIdLst>
  <p:sldIdLst>
    <p:sldId id="306" r:id="rId2"/>
    <p:sldId id="330" r:id="rId3"/>
    <p:sldId id="333" r:id="rId4"/>
    <p:sldId id="331" r:id="rId5"/>
    <p:sldId id="332" r:id="rId6"/>
    <p:sldId id="334" r:id="rId7"/>
    <p:sldId id="338" r:id="rId8"/>
    <p:sldId id="335" r:id="rId9"/>
    <p:sldId id="339" r:id="rId10"/>
    <p:sldId id="340" r:id="rId11"/>
    <p:sldId id="337" r:id="rId12"/>
    <p:sldId id="342" r:id="rId13"/>
    <p:sldId id="343" r:id="rId14"/>
    <p:sldId id="346" r:id="rId15"/>
    <p:sldId id="341" r:id="rId16"/>
    <p:sldId id="344" r:id="rId17"/>
    <p:sldId id="336" r:id="rId18"/>
    <p:sldId id="345" r:id="rId19"/>
    <p:sldId id="350" r:id="rId20"/>
    <p:sldId id="347" r:id="rId21"/>
    <p:sldId id="348" r:id="rId22"/>
    <p:sldId id="349" r:id="rId23"/>
    <p:sldId id="355" r:id="rId24"/>
    <p:sldId id="352" r:id="rId25"/>
    <p:sldId id="353" r:id="rId26"/>
    <p:sldId id="364" r:id="rId27"/>
    <p:sldId id="356" r:id="rId28"/>
    <p:sldId id="357" r:id="rId29"/>
    <p:sldId id="358" r:id="rId30"/>
    <p:sldId id="359" r:id="rId31"/>
    <p:sldId id="360" r:id="rId32"/>
    <p:sldId id="361" r:id="rId33"/>
    <p:sldId id="362" r:id="rId34"/>
    <p:sldId id="363" r:id="rId35"/>
    <p:sldId id="354" r:id="rId36"/>
    <p:sldId id="365" r:id="rId37"/>
    <p:sldId id="351" r:id="rId38"/>
    <p:sldId id="328" r:id="rId39"/>
    <p:sldId id="32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001004"/>
    <a:srgbClr val="06080A"/>
    <a:srgbClr val="F3644B"/>
    <a:srgbClr val="FEFEFE"/>
    <a:srgbClr val="FCFCFC"/>
    <a:srgbClr val="FAFAF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595"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t>2018/1/10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t>‹#›</a:t>
            </a:fld>
            <a:endParaRPr lang="zh-CN" altLang="en-US"/>
          </a:p>
        </p:txBody>
      </p:sp>
    </p:spTree>
    <p:extLst>
      <p:ext uri="{BB962C8B-B14F-4D97-AF65-F5344CB8AC3E}">
        <p14:creationId xmlns:p14="http://schemas.microsoft.com/office/powerpoint/2010/main" val="4281097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82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68871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extLst>
      <p:ext uri="{BB962C8B-B14F-4D97-AF65-F5344CB8AC3E}">
        <p14:creationId xmlns:p14="http://schemas.microsoft.com/office/powerpoint/2010/main" val="950285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smtClean="0"/>
              <a:t>Drag your picture here and Send to back</a:t>
            </a:r>
            <a:endParaRPr lang="en-US" dirty="0"/>
          </a:p>
        </p:txBody>
      </p:sp>
    </p:spTree>
    <p:extLst>
      <p:ext uri="{BB962C8B-B14F-4D97-AF65-F5344CB8AC3E}">
        <p14:creationId xmlns:p14="http://schemas.microsoft.com/office/powerpoint/2010/main" val="1287352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907840"/>
      </p:ext>
    </p:extLst>
  </p:cSld>
  <p:clrMap bg1="lt1" tx1="dk1" bg2="lt2" tx2="dk2" accent1="accent1" accent2="accent2" accent3="accent3" accent4="accent4" accent5="accent5" accent6="accent6" hlink="hlink" folHlink="folHlink"/>
  <p:sldLayoutIdLst>
    <p:sldLayoutId id="2147483660" r:id="rId1"/>
    <p:sldLayoutId id="2147483665" r:id="rId2"/>
    <p:sldLayoutId id="2147483666" r:id="rId3"/>
    <p:sldLayoutId id="2147483670" r:id="rId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083"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083"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083"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683" indent="-228600" algn="l" defTabSz="914083"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3" indent="-228600" algn="l" defTabSz="914083"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083" indent="-228600" algn="l" defTabSz="914083"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08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83" rtl="0" eaLnBrk="1" latinLnBrk="0" hangingPunct="1">
        <a:defRPr sz="1800" kern="1200">
          <a:solidFill>
            <a:schemeClr val="tx1"/>
          </a:solidFill>
          <a:latin typeface="+mn-lt"/>
          <a:ea typeface="+mn-ea"/>
          <a:cs typeface="+mn-cs"/>
        </a:defRPr>
      </a:lvl1pPr>
      <a:lvl2pPr marL="457200" algn="l" defTabSz="914083" rtl="0" eaLnBrk="1" latinLnBrk="0" hangingPunct="1">
        <a:defRPr sz="1800" kern="1200">
          <a:solidFill>
            <a:schemeClr val="tx1"/>
          </a:solidFill>
          <a:latin typeface="+mn-lt"/>
          <a:ea typeface="+mn-ea"/>
          <a:cs typeface="+mn-cs"/>
        </a:defRPr>
      </a:lvl2pPr>
      <a:lvl3pPr marL="914083" algn="l" defTabSz="914083" rtl="0" eaLnBrk="1" latinLnBrk="0" hangingPunct="1">
        <a:defRPr sz="1800" kern="1200">
          <a:solidFill>
            <a:schemeClr val="tx1"/>
          </a:solidFill>
          <a:latin typeface="+mn-lt"/>
          <a:ea typeface="+mn-ea"/>
          <a:cs typeface="+mn-cs"/>
        </a:defRPr>
      </a:lvl3pPr>
      <a:lvl4pPr marL="1371283" algn="l" defTabSz="914083" rtl="0" eaLnBrk="1" latinLnBrk="0" hangingPunct="1">
        <a:defRPr sz="1800" kern="1200">
          <a:solidFill>
            <a:schemeClr val="tx1"/>
          </a:solidFill>
          <a:latin typeface="+mn-lt"/>
          <a:ea typeface="+mn-ea"/>
          <a:cs typeface="+mn-cs"/>
        </a:defRPr>
      </a:lvl4pPr>
      <a:lvl5pPr marL="1828483" algn="l" defTabSz="914083" rtl="0" eaLnBrk="1" latinLnBrk="0" hangingPunct="1">
        <a:defRPr sz="1800" kern="1200">
          <a:solidFill>
            <a:schemeClr val="tx1"/>
          </a:solidFill>
          <a:latin typeface="+mn-lt"/>
          <a:ea typeface="+mn-ea"/>
          <a:cs typeface="+mn-cs"/>
        </a:defRPr>
      </a:lvl5pPr>
      <a:lvl6pPr marL="2285683" algn="l" defTabSz="914083" rtl="0" eaLnBrk="1" latinLnBrk="0" hangingPunct="1">
        <a:defRPr sz="1800" kern="1200">
          <a:solidFill>
            <a:schemeClr val="tx1"/>
          </a:solidFill>
          <a:latin typeface="+mn-lt"/>
          <a:ea typeface="+mn-ea"/>
          <a:cs typeface="+mn-cs"/>
        </a:defRPr>
      </a:lvl6pPr>
      <a:lvl7pPr marL="2742565" algn="l" defTabSz="914083" rtl="0" eaLnBrk="1" latinLnBrk="0" hangingPunct="1">
        <a:defRPr sz="1800" kern="1200">
          <a:solidFill>
            <a:schemeClr val="tx1"/>
          </a:solidFill>
          <a:latin typeface="+mn-lt"/>
          <a:ea typeface="+mn-ea"/>
          <a:cs typeface="+mn-cs"/>
        </a:defRPr>
      </a:lvl7pPr>
      <a:lvl8pPr marL="3199765" algn="l" defTabSz="914083" rtl="0" eaLnBrk="1" latinLnBrk="0" hangingPunct="1">
        <a:defRPr sz="1800" kern="1200">
          <a:solidFill>
            <a:schemeClr val="tx1"/>
          </a:solidFill>
          <a:latin typeface="+mn-lt"/>
          <a:ea typeface="+mn-ea"/>
          <a:cs typeface="+mn-cs"/>
        </a:defRPr>
      </a:lvl8pPr>
      <a:lvl9pPr marL="3656965" algn="l" defTabSz="91408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jp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0" name="TextBox 50"/>
          <p:cNvSpPr txBox="1"/>
          <p:nvPr/>
        </p:nvSpPr>
        <p:spPr>
          <a:xfrm>
            <a:off x="1013989" y="923369"/>
            <a:ext cx="5161091" cy="707886"/>
          </a:xfrm>
          <a:prstGeom prst="rect">
            <a:avLst/>
          </a:prstGeom>
          <a:noFill/>
        </p:spPr>
        <p:txBody>
          <a:bodyPr wrap="square" rtlCol="0">
            <a:spAutoFit/>
          </a:bodyPr>
          <a:lstStyle/>
          <a:p>
            <a:r>
              <a:rPr lang="en-US" altLang="zh-CN" sz="4000" b="1" dirty="0" err="1">
                <a:solidFill>
                  <a:srgbClr val="FF0000"/>
                </a:solidFill>
                <a:latin typeface="仿宋" panose="02010609060101010101" pitchFamily="49" charset="-122"/>
                <a:ea typeface="仿宋" panose="02010609060101010101" pitchFamily="49" charset="-122"/>
                <a:cs typeface="+mn-ea"/>
                <a:sym typeface="+mn-lt"/>
              </a:rPr>
              <a:t>Microservices</a:t>
            </a:r>
            <a:endParaRPr lang="en-US" sz="4000" b="1" dirty="0">
              <a:solidFill>
                <a:srgbClr val="FF0000"/>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2"/>
          <a:stretch>
            <a:fillRect/>
          </a:stretch>
        </p:blipFill>
        <p:spPr>
          <a:xfrm>
            <a:off x="1013989" y="2070953"/>
            <a:ext cx="6613622" cy="2611314"/>
          </a:xfrm>
          <a:prstGeom prst="rect">
            <a:avLst/>
          </a:prstGeom>
        </p:spPr>
      </p:pic>
      <p:pic>
        <p:nvPicPr>
          <p:cNvPr id="3" name="图片 2"/>
          <p:cNvPicPr>
            <a:picLocks noChangeAspect="1"/>
          </p:cNvPicPr>
          <p:nvPr/>
        </p:nvPicPr>
        <p:blipFill>
          <a:blip r:embed="rId3"/>
          <a:stretch>
            <a:fillRect/>
          </a:stretch>
        </p:blipFill>
        <p:spPr>
          <a:xfrm>
            <a:off x="7627611" y="351114"/>
            <a:ext cx="1867051" cy="1999231"/>
          </a:xfrm>
          <a:prstGeom prst="rect">
            <a:avLst/>
          </a:prstGeom>
        </p:spPr>
      </p:pic>
      <p:pic>
        <p:nvPicPr>
          <p:cNvPr id="4" name="图片 3"/>
          <p:cNvPicPr>
            <a:picLocks noChangeAspect="1"/>
          </p:cNvPicPr>
          <p:nvPr/>
        </p:nvPicPr>
        <p:blipFill>
          <a:blip r:embed="rId4"/>
          <a:stretch>
            <a:fillRect/>
          </a:stretch>
        </p:blipFill>
        <p:spPr>
          <a:xfrm>
            <a:off x="9494662" y="2759336"/>
            <a:ext cx="2032553" cy="1999231"/>
          </a:xfrm>
          <a:prstGeom prst="rect">
            <a:avLst/>
          </a:prstGeom>
        </p:spPr>
      </p:pic>
      <p:sp>
        <p:nvSpPr>
          <p:cNvPr id="12" name="TextBox 100"/>
          <p:cNvSpPr txBox="1"/>
          <p:nvPr/>
        </p:nvSpPr>
        <p:spPr>
          <a:xfrm>
            <a:off x="7732453" y="2194734"/>
            <a:ext cx="1494756"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James Lewis</a:t>
            </a:r>
          </a:p>
        </p:txBody>
      </p:sp>
      <p:sp>
        <p:nvSpPr>
          <p:cNvPr id="13" name="TextBox 100"/>
          <p:cNvSpPr txBox="1"/>
          <p:nvPr/>
        </p:nvSpPr>
        <p:spPr>
          <a:xfrm>
            <a:off x="9494662" y="4573898"/>
            <a:ext cx="198094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Martin Fowler</a:t>
            </a:r>
          </a:p>
        </p:txBody>
      </p:sp>
      <p:sp>
        <p:nvSpPr>
          <p:cNvPr id="14" name="TextBox 100"/>
          <p:cNvSpPr txBox="1"/>
          <p:nvPr/>
        </p:nvSpPr>
        <p:spPr>
          <a:xfrm>
            <a:off x="5963492" y="4682267"/>
            <a:ext cx="1768961" cy="369338"/>
          </a:xfrm>
          <a:prstGeom prst="rect">
            <a:avLst/>
          </a:prstGeom>
          <a:noFill/>
        </p:spPr>
        <p:txBody>
          <a:bodyPr wrap="square" lIns="91445" tIns="45723" rIns="91445" bIns="45723" rtlCol="0">
            <a:spAutoFit/>
          </a:bodyPr>
          <a:lstStyle/>
          <a:p>
            <a:pPr defTabSz="914083"/>
            <a:r>
              <a:rPr lang="id-ID" b="1" dirty="0">
                <a:solidFill>
                  <a:srgbClr val="7030A0"/>
                </a:solidFill>
                <a:latin typeface="仿宋" panose="02010609060101010101" pitchFamily="49" charset="-122"/>
                <a:ea typeface="仿宋" panose="02010609060101010101" pitchFamily="49" charset="-122"/>
                <a:cs typeface="+mn-ea"/>
                <a:sym typeface="+mn-lt"/>
              </a:rPr>
              <a:t>25 March 2014</a:t>
            </a:r>
          </a:p>
        </p:txBody>
      </p:sp>
      <p:sp>
        <p:nvSpPr>
          <p:cNvPr id="15" name="TextBox 100"/>
          <p:cNvSpPr txBox="1"/>
          <p:nvPr/>
        </p:nvSpPr>
        <p:spPr>
          <a:xfrm>
            <a:off x="5477347" y="5999559"/>
            <a:ext cx="6409853"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https://martinfowler.com/articles/microservices.html</a:t>
            </a:r>
          </a:p>
        </p:txBody>
      </p:sp>
      <p:pic>
        <p:nvPicPr>
          <p:cNvPr id="5" name="图片 4"/>
          <p:cNvPicPr>
            <a:picLocks noChangeAspect="1"/>
          </p:cNvPicPr>
          <p:nvPr/>
        </p:nvPicPr>
        <p:blipFill>
          <a:blip r:embed="rId5"/>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02909295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isadvantages2</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4461381"/>
            <a:ext cx="11121117"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单体式应用使得采用新架构和语言非常困难。比如，设想你有两百万行采用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XYZ</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框架写的代码。如果想改成</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框架，无论是时间还是成本都是非常昂贵的，即使</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ABC</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框架更好。因此，这是一个无法逾越的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鸿沟</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单体式应用在不同模块发生资源冲突时，扩展将会非常</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困难</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2" name="TextBox 50"/>
          <p:cNvSpPr txBox="1"/>
          <p:nvPr/>
        </p:nvSpPr>
        <p:spPr>
          <a:xfrm>
            <a:off x="4888872" y="2666302"/>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单体式应用另外一个问题是可靠性，一个模块故障可能导致整体应用停止服务，因为所有的模块是打在一起运行</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的 </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8806197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smtClean="0">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smtClean="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Architecture</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0013" y="1201439"/>
            <a:ext cx="5311891" cy="5422691"/>
          </a:xfrm>
          <a:prstGeom prst="rect">
            <a:avLst/>
          </a:prstGeom>
        </p:spPr>
      </p:pic>
    </p:spTree>
    <p:extLst>
      <p:ext uri="{BB962C8B-B14F-4D97-AF65-F5344CB8AC3E}">
        <p14:creationId xmlns:p14="http://schemas.microsoft.com/office/powerpoint/2010/main" val="81932996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Architecture </a:t>
            </a:r>
            <a:r>
              <a:rPr lang="en-US" sz="2800" b="1" dirty="0" smtClean="0">
                <a:solidFill>
                  <a:srgbClr val="7030A0"/>
                </a:solidFill>
                <a:latin typeface="仿宋" panose="02010609060101010101" pitchFamily="49" charset="-122"/>
                <a:ea typeface="仿宋" panose="02010609060101010101" pitchFamily="49" charset="-122"/>
                <a:cs typeface="+mn-ea"/>
                <a:sym typeface="+mn-lt"/>
              </a:rPr>
              <a:t>Advantages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每个微服务可由不同团队独立开发，互不影响，加快推出市场的速度</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130108"/>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每个服务都比较简单，只关注于一个业务</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功能</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
        <p:nvSpPr>
          <p:cNvPr id="8" name="TextBox 50"/>
          <p:cNvSpPr txBox="1"/>
          <p:nvPr/>
        </p:nvSpPr>
        <p:spPr>
          <a:xfrm>
            <a:off x="4888872" y="1790017"/>
            <a:ext cx="6862526"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微服务架构方式是松耦合的，可以提供更高的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灵活性</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4888872" y="2603221"/>
            <a:ext cx="6862526"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微服务可通过最佳及最合适的不同的编程语言与工具进行开发，能够做到有的放矢地解决针对性</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问题</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568756"/>
            <a:ext cx="11121117" cy="83099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微服务架构是持续交付</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(CD)</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的巨大推动力，允许在频繁发布不同服务的同时保持系统其他部分的可用性和稳定性。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775134" y="5535548"/>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可用性高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775134" y="6184393"/>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独立按需扩展</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59917272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888872" y="3729117"/>
            <a:ext cx="365394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分布式系统的复杂性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运维开销及成本增加</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4888871" y="5088985"/>
            <a:ext cx="3590574"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可测性的挑战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4888872" y="1790829"/>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必须有坚实的</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DevOps</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开发运维一体化技能</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3" name="TextBox 50"/>
          <p:cNvSpPr txBox="1"/>
          <p:nvPr/>
        </p:nvSpPr>
        <p:spPr>
          <a:xfrm>
            <a:off x="4888872" y="2433910"/>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隐式接口及接口匹配问题</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4" name="TextBox 50"/>
          <p:cNvSpPr txBox="1"/>
          <p:nvPr/>
        </p:nvSpPr>
        <p:spPr>
          <a:xfrm>
            <a:off x="4888872" y="3049183"/>
            <a:ext cx="6862526"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代码重复</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sp>
        <p:nvSpPr>
          <p:cNvPr id="15" name="TextBox 50"/>
          <p:cNvSpPr txBox="1"/>
          <p:nvPr/>
        </p:nvSpPr>
        <p:spPr>
          <a:xfrm>
            <a:off x="4888872" y="4409051"/>
            <a:ext cx="3590573"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异步机制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37872569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M</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Choice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34846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在合适的项目，合适的团队，采用微服务架构收益会大于成本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7" name="TextBox 50"/>
          <p:cNvSpPr txBox="1"/>
          <p:nvPr/>
        </p:nvSpPr>
        <p:spPr>
          <a:xfrm>
            <a:off x="775136" y="1940304"/>
            <a:ext cx="1125692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微服务架构有很多吸引人的地方，</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但拥抱</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它</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之前</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，也需要认清它所带来的挑战</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8" name="TextBox 50"/>
          <p:cNvSpPr txBox="1"/>
          <p:nvPr/>
        </p:nvSpPr>
        <p:spPr>
          <a:xfrm>
            <a:off x="775136" y="2532144"/>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需要避免为了“微服务”而“微服务”</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9" name="TextBox 50"/>
          <p:cNvSpPr txBox="1"/>
          <p:nvPr/>
        </p:nvSpPr>
        <p:spPr>
          <a:xfrm>
            <a:off x="775136" y="3123984"/>
            <a:ext cx="10912888"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微服务架构引入策略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对传统企业而言，开始时可以考虑引入部分合适的微服务架构原则对已有系统进行改造或新建微服务应用，逐步探索及积累微服务架构经验，而非全盘实施微服务架构</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0" name="TextBox 50"/>
          <p:cNvSpPr txBox="1"/>
          <p:nvPr/>
        </p:nvSpPr>
        <p:spPr>
          <a:xfrm>
            <a:off x="775136" y="4471137"/>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服务间通信成本</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775136" y="5085969"/>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数据一致性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2" name="TextBox 50"/>
          <p:cNvSpPr txBox="1"/>
          <p:nvPr/>
        </p:nvSpPr>
        <p:spPr>
          <a:xfrm>
            <a:off x="775136" y="5696625"/>
            <a:ext cx="10912888"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性能监控</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4265835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Related patterns?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6" y="1114198"/>
            <a:ext cx="8961946" cy="5760685"/>
          </a:xfrm>
          <a:prstGeom prst="rect">
            <a:avLst/>
          </a:prstGeom>
        </p:spPr>
      </p:pic>
    </p:spTree>
    <p:extLst>
      <p:ext uri="{BB962C8B-B14F-4D97-AF65-F5344CB8AC3E}">
        <p14:creationId xmlns:p14="http://schemas.microsoft.com/office/powerpoint/2010/main" val="28310232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7" name="Oval 45"/>
          <p:cNvSpPr/>
          <p:nvPr/>
        </p:nvSpPr>
        <p:spPr>
          <a:xfrm>
            <a:off x="983913" y="3386526"/>
            <a:ext cx="693905" cy="6940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8" name="Oval 48"/>
          <p:cNvSpPr/>
          <p:nvPr/>
        </p:nvSpPr>
        <p:spPr>
          <a:xfrm>
            <a:off x="983913" y="4692868"/>
            <a:ext cx="693905" cy="694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9" name="Oval 57"/>
          <p:cNvSpPr/>
          <p:nvPr/>
        </p:nvSpPr>
        <p:spPr>
          <a:xfrm>
            <a:off x="6378998" y="2101500"/>
            <a:ext cx="693905" cy="6940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0" name="Freeform 6"/>
          <p:cNvSpPr>
            <a:spLocks noChangeArrowheads="1"/>
          </p:cNvSpPr>
          <p:nvPr/>
        </p:nvSpPr>
        <p:spPr bwMode="auto">
          <a:xfrm>
            <a:off x="1136088" y="4879782"/>
            <a:ext cx="354395" cy="347513"/>
          </a:xfrm>
          <a:custGeom>
            <a:avLst/>
            <a:gdLst>
              <a:gd name="T0" fmla="*/ 425 w 444"/>
              <a:gd name="T1" fmla="*/ 17 h 435"/>
              <a:gd name="T2" fmla="*/ 425 w 444"/>
              <a:gd name="T3" fmla="*/ 17 h 435"/>
              <a:gd name="T4" fmla="*/ 345 w 444"/>
              <a:gd name="T5" fmla="*/ 35 h 435"/>
              <a:gd name="T6" fmla="*/ 0 w 444"/>
              <a:gd name="T7" fmla="*/ 222 h 435"/>
              <a:gd name="T8" fmla="*/ 195 w 444"/>
              <a:gd name="T9" fmla="*/ 248 h 435"/>
              <a:gd name="T10" fmla="*/ 221 w 444"/>
              <a:gd name="T11" fmla="*/ 434 h 435"/>
              <a:gd name="T12" fmla="*/ 399 w 444"/>
              <a:gd name="T13" fmla="*/ 89 h 435"/>
              <a:gd name="T14" fmla="*/ 425 w 444"/>
              <a:gd name="T15" fmla="*/ 17 h 435"/>
              <a:gd name="T16" fmla="*/ 381 w 444"/>
              <a:gd name="T17" fmla="*/ 62 h 435"/>
              <a:gd name="T18" fmla="*/ 381 w 444"/>
              <a:gd name="T19" fmla="*/ 62 h 435"/>
              <a:gd name="T20" fmla="*/ 239 w 444"/>
              <a:gd name="T21" fmla="*/ 319 h 435"/>
              <a:gd name="T22" fmla="*/ 230 w 444"/>
              <a:gd name="T23" fmla="*/ 204 h 435"/>
              <a:gd name="T24" fmla="*/ 381 w 444"/>
              <a:gd name="T25" fmla="*/ 6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4" h="435">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 name="Oval 60"/>
          <p:cNvSpPr/>
          <p:nvPr/>
        </p:nvSpPr>
        <p:spPr>
          <a:xfrm>
            <a:off x="6396135" y="3409136"/>
            <a:ext cx="693905" cy="6940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2" name="Oval 63"/>
          <p:cNvSpPr/>
          <p:nvPr/>
        </p:nvSpPr>
        <p:spPr>
          <a:xfrm>
            <a:off x="6396134" y="4715478"/>
            <a:ext cx="693905" cy="69408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3" name="Freeform 104"/>
          <p:cNvSpPr>
            <a:spLocks noChangeArrowheads="1"/>
          </p:cNvSpPr>
          <p:nvPr/>
        </p:nvSpPr>
        <p:spPr bwMode="auto">
          <a:xfrm>
            <a:off x="1164361"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4" name="Freeform 25"/>
          <p:cNvSpPr>
            <a:spLocks noChangeArrowheads="1"/>
          </p:cNvSpPr>
          <p:nvPr/>
        </p:nvSpPr>
        <p:spPr bwMode="auto">
          <a:xfrm>
            <a:off x="1159000" y="3540524"/>
            <a:ext cx="366813" cy="310588"/>
          </a:xfrm>
          <a:custGeom>
            <a:avLst/>
            <a:gdLst>
              <a:gd name="T0" fmla="*/ 21 w 602"/>
              <a:gd name="T1" fmla="*/ 509 h 510"/>
              <a:gd name="T2" fmla="*/ 21 w 602"/>
              <a:gd name="T3" fmla="*/ 509 h 510"/>
              <a:gd name="T4" fmla="*/ 580 w 602"/>
              <a:gd name="T5" fmla="*/ 509 h 510"/>
              <a:gd name="T6" fmla="*/ 601 w 602"/>
              <a:gd name="T7" fmla="*/ 488 h 510"/>
              <a:gd name="T8" fmla="*/ 601 w 602"/>
              <a:gd name="T9" fmla="*/ 481 h 510"/>
              <a:gd name="T10" fmla="*/ 580 w 602"/>
              <a:gd name="T11" fmla="*/ 452 h 510"/>
              <a:gd name="T12" fmla="*/ 21 w 602"/>
              <a:gd name="T13" fmla="*/ 452 h 510"/>
              <a:gd name="T14" fmla="*/ 0 w 602"/>
              <a:gd name="T15" fmla="*/ 481 h 510"/>
              <a:gd name="T16" fmla="*/ 0 w 602"/>
              <a:gd name="T17" fmla="*/ 488 h 510"/>
              <a:gd name="T18" fmla="*/ 21 w 602"/>
              <a:gd name="T19" fmla="*/ 509 h 510"/>
              <a:gd name="T20" fmla="*/ 113 w 602"/>
              <a:gd name="T21" fmla="*/ 424 h 510"/>
              <a:gd name="T22" fmla="*/ 113 w 602"/>
              <a:gd name="T23" fmla="*/ 424 h 510"/>
              <a:gd name="T24" fmla="*/ 170 w 602"/>
              <a:gd name="T25" fmla="*/ 424 h 510"/>
              <a:gd name="T26" fmla="*/ 198 w 602"/>
              <a:gd name="T27" fmla="*/ 396 h 510"/>
              <a:gd name="T28" fmla="*/ 198 w 602"/>
              <a:gd name="T29" fmla="*/ 28 h 510"/>
              <a:gd name="T30" fmla="*/ 170 w 602"/>
              <a:gd name="T31" fmla="*/ 0 h 510"/>
              <a:gd name="T32" fmla="*/ 113 w 602"/>
              <a:gd name="T33" fmla="*/ 0 h 510"/>
              <a:gd name="T34" fmla="*/ 85 w 602"/>
              <a:gd name="T35" fmla="*/ 28 h 510"/>
              <a:gd name="T36" fmla="*/ 85 w 602"/>
              <a:gd name="T37" fmla="*/ 396 h 510"/>
              <a:gd name="T38" fmla="*/ 113 w 602"/>
              <a:gd name="T39" fmla="*/ 424 h 510"/>
              <a:gd name="T40" fmla="*/ 269 w 602"/>
              <a:gd name="T41" fmla="*/ 424 h 510"/>
              <a:gd name="T42" fmla="*/ 269 w 602"/>
              <a:gd name="T43" fmla="*/ 424 h 510"/>
              <a:gd name="T44" fmla="*/ 325 w 602"/>
              <a:gd name="T45" fmla="*/ 424 h 510"/>
              <a:gd name="T46" fmla="*/ 353 w 602"/>
              <a:gd name="T47" fmla="*/ 396 h 510"/>
              <a:gd name="T48" fmla="*/ 353 w 602"/>
              <a:gd name="T49" fmla="*/ 163 h 510"/>
              <a:gd name="T50" fmla="*/ 325 w 602"/>
              <a:gd name="T51" fmla="*/ 134 h 510"/>
              <a:gd name="T52" fmla="*/ 269 w 602"/>
              <a:gd name="T53" fmla="*/ 134 h 510"/>
              <a:gd name="T54" fmla="*/ 240 w 602"/>
              <a:gd name="T55" fmla="*/ 163 h 510"/>
              <a:gd name="T56" fmla="*/ 240 w 602"/>
              <a:gd name="T57" fmla="*/ 396 h 510"/>
              <a:gd name="T58" fmla="*/ 269 w 602"/>
              <a:gd name="T59" fmla="*/ 424 h 510"/>
              <a:gd name="T60" fmla="*/ 431 w 602"/>
              <a:gd name="T61" fmla="*/ 424 h 510"/>
              <a:gd name="T62" fmla="*/ 431 w 602"/>
              <a:gd name="T63" fmla="*/ 424 h 510"/>
              <a:gd name="T64" fmla="*/ 488 w 602"/>
              <a:gd name="T65" fmla="*/ 424 h 510"/>
              <a:gd name="T66" fmla="*/ 516 w 602"/>
              <a:gd name="T67" fmla="*/ 396 h 510"/>
              <a:gd name="T68" fmla="*/ 516 w 602"/>
              <a:gd name="T69" fmla="*/ 297 h 510"/>
              <a:gd name="T70" fmla="*/ 488 w 602"/>
              <a:gd name="T71" fmla="*/ 269 h 510"/>
              <a:gd name="T72" fmla="*/ 431 w 602"/>
              <a:gd name="T73" fmla="*/ 269 h 510"/>
              <a:gd name="T74" fmla="*/ 403 w 602"/>
              <a:gd name="T75" fmla="*/ 297 h 510"/>
              <a:gd name="T76" fmla="*/ 403 w 602"/>
              <a:gd name="T77" fmla="*/ 396 h 510"/>
              <a:gd name="T78" fmla="*/ 431 w 602"/>
              <a:gd name="T79" fmla="*/ 42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2" h="51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5" name="Freeform 139"/>
          <p:cNvSpPr>
            <a:spLocks noChangeArrowheads="1"/>
          </p:cNvSpPr>
          <p:nvPr/>
        </p:nvSpPr>
        <p:spPr bwMode="auto">
          <a:xfrm>
            <a:off x="6580246"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6" name="Freeform 100"/>
          <p:cNvSpPr>
            <a:spLocks noChangeArrowheads="1"/>
          </p:cNvSpPr>
          <p:nvPr/>
        </p:nvSpPr>
        <p:spPr bwMode="auto">
          <a:xfrm>
            <a:off x="6568449" y="3555982"/>
            <a:ext cx="359367" cy="309162"/>
          </a:xfrm>
          <a:custGeom>
            <a:avLst/>
            <a:gdLst>
              <a:gd name="T0" fmla="*/ 572 w 601"/>
              <a:gd name="T1" fmla="*/ 516 h 517"/>
              <a:gd name="T2" fmla="*/ 0 w 601"/>
              <a:gd name="T3" fmla="*/ 487 h 517"/>
              <a:gd name="T4" fmla="*/ 0 w 601"/>
              <a:gd name="T5" fmla="*/ 311 h 517"/>
              <a:gd name="T6" fmla="*/ 78 w 601"/>
              <a:gd name="T7" fmla="*/ 99 h 517"/>
              <a:gd name="T8" fmla="*/ 99 w 601"/>
              <a:gd name="T9" fmla="*/ 85 h 517"/>
              <a:gd name="T10" fmla="*/ 148 w 601"/>
              <a:gd name="T11" fmla="*/ 85 h 517"/>
              <a:gd name="T12" fmla="*/ 240 w 601"/>
              <a:gd name="T13" fmla="*/ 99 h 517"/>
              <a:gd name="T14" fmla="*/ 148 w 601"/>
              <a:gd name="T15" fmla="*/ 141 h 517"/>
              <a:gd name="T16" fmla="*/ 120 w 601"/>
              <a:gd name="T17" fmla="*/ 141 h 517"/>
              <a:gd name="T18" fmla="*/ 127 w 601"/>
              <a:gd name="T19" fmla="*/ 282 h 517"/>
              <a:gd name="T20" fmla="*/ 155 w 601"/>
              <a:gd name="T21" fmla="*/ 282 h 517"/>
              <a:gd name="T22" fmla="*/ 183 w 601"/>
              <a:gd name="T23" fmla="*/ 339 h 517"/>
              <a:gd name="T24" fmla="*/ 410 w 601"/>
              <a:gd name="T25" fmla="*/ 311 h 517"/>
              <a:gd name="T26" fmla="*/ 466 w 601"/>
              <a:gd name="T27" fmla="*/ 282 h 517"/>
              <a:gd name="T28" fmla="*/ 530 w 601"/>
              <a:gd name="T29" fmla="*/ 282 h 517"/>
              <a:gd name="T30" fmla="*/ 452 w 601"/>
              <a:gd name="T31" fmla="*/ 141 h 517"/>
              <a:gd name="T32" fmla="*/ 353 w 601"/>
              <a:gd name="T33" fmla="*/ 141 h 517"/>
              <a:gd name="T34" fmla="*/ 353 w 601"/>
              <a:gd name="T35" fmla="*/ 85 h 517"/>
              <a:gd name="T36" fmla="*/ 452 w 601"/>
              <a:gd name="T37" fmla="*/ 85 h 517"/>
              <a:gd name="T38" fmla="*/ 494 w 601"/>
              <a:gd name="T39" fmla="*/ 85 h 517"/>
              <a:gd name="T40" fmla="*/ 600 w 601"/>
              <a:gd name="T41" fmla="*/ 296 h 517"/>
              <a:gd name="T42" fmla="*/ 600 w 601"/>
              <a:gd name="T43" fmla="*/ 311 h 517"/>
              <a:gd name="T44" fmla="*/ 600 w 601"/>
              <a:gd name="T45" fmla="*/ 487 h 517"/>
              <a:gd name="T46" fmla="*/ 396 w 601"/>
              <a:gd name="T47" fmla="*/ 205 h 517"/>
              <a:gd name="T48" fmla="*/ 381 w 601"/>
              <a:gd name="T49" fmla="*/ 226 h 517"/>
              <a:gd name="T50" fmla="*/ 297 w 601"/>
              <a:gd name="T51" fmla="*/ 296 h 517"/>
              <a:gd name="T52" fmla="*/ 212 w 601"/>
              <a:gd name="T53" fmla="*/ 226 h 517"/>
              <a:gd name="T54" fmla="*/ 233 w 601"/>
              <a:gd name="T55" fmla="*/ 176 h 517"/>
              <a:gd name="T56" fmla="*/ 268 w 601"/>
              <a:gd name="T57" fmla="*/ 205 h 517"/>
              <a:gd name="T58" fmla="*/ 268 w 601"/>
              <a:gd name="T59" fmla="*/ 70 h 517"/>
              <a:gd name="T60" fmla="*/ 297 w 601"/>
              <a:gd name="T61" fmla="*/ 0 h 517"/>
              <a:gd name="T62" fmla="*/ 325 w 601"/>
              <a:gd name="T63" fmla="*/ 85 h 517"/>
              <a:gd name="T64" fmla="*/ 325 w 601"/>
              <a:gd name="T65" fmla="*/ 205 h 517"/>
              <a:gd name="T66" fmla="*/ 367 w 601"/>
              <a:gd name="T67" fmla="*/ 176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1" h="517">
                <a:moveTo>
                  <a:pt x="572" y="516"/>
                </a:moveTo>
                <a:lnTo>
                  <a:pt x="572" y="516"/>
                </a:lnTo>
                <a:cubicBezTo>
                  <a:pt x="28" y="516"/>
                  <a:pt x="28" y="516"/>
                  <a:pt x="28" y="516"/>
                </a:cubicBezTo>
                <a:cubicBezTo>
                  <a:pt x="7" y="516"/>
                  <a:pt x="0" y="502"/>
                  <a:pt x="0" y="487"/>
                </a:cubicBezTo>
                <a:cubicBezTo>
                  <a:pt x="0" y="311"/>
                  <a:pt x="0" y="311"/>
                  <a:pt x="0" y="311"/>
                </a:cubicBezTo>
                <a:lnTo>
                  <a:pt x="0" y="311"/>
                </a:lnTo>
                <a:cubicBezTo>
                  <a:pt x="0" y="304"/>
                  <a:pt x="0" y="304"/>
                  <a:pt x="0" y="296"/>
                </a:cubicBezTo>
                <a:cubicBezTo>
                  <a:pt x="78" y="99"/>
                  <a:pt x="78" y="99"/>
                  <a:pt x="78" y="99"/>
                </a:cubicBezTo>
                <a:cubicBezTo>
                  <a:pt x="78" y="92"/>
                  <a:pt x="92" y="85"/>
                  <a:pt x="99" y="85"/>
                </a:cubicBezTo>
                <a:lnTo>
                  <a:pt x="99" y="85"/>
                </a:lnTo>
                <a:cubicBezTo>
                  <a:pt x="148" y="85"/>
                  <a:pt x="148" y="85"/>
                  <a:pt x="148" y="85"/>
                </a:cubicBezTo>
                <a:lnTo>
                  <a:pt x="148" y="85"/>
                </a:lnTo>
                <a:cubicBezTo>
                  <a:pt x="240" y="85"/>
                  <a:pt x="240" y="85"/>
                  <a:pt x="240" y="85"/>
                </a:cubicBezTo>
                <a:cubicBezTo>
                  <a:pt x="240" y="99"/>
                  <a:pt x="240" y="99"/>
                  <a:pt x="240" y="99"/>
                </a:cubicBezTo>
                <a:cubicBezTo>
                  <a:pt x="240" y="141"/>
                  <a:pt x="240" y="141"/>
                  <a:pt x="240" y="141"/>
                </a:cubicBezTo>
                <a:cubicBezTo>
                  <a:pt x="148" y="141"/>
                  <a:pt x="148" y="141"/>
                  <a:pt x="148" y="141"/>
                </a:cubicBezTo>
                <a:lnTo>
                  <a:pt x="148" y="141"/>
                </a:lnTo>
                <a:cubicBezTo>
                  <a:pt x="120" y="141"/>
                  <a:pt x="120" y="141"/>
                  <a:pt x="120" y="141"/>
                </a:cubicBezTo>
                <a:cubicBezTo>
                  <a:pt x="63" y="282"/>
                  <a:pt x="63" y="282"/>
                  <a:pt x="63" y="282"/>
                </a:cubicBezTo>
                <a:cubicBezTo>
                  <a:pt x="127" y="282"/>
                  <a:pt x="127" y="282"/>
                  <a:pt x="127" y="282"/>
                </a:cubicBezTo>
                <a:lnTo>
                  <a:pt x="127" y="282"/>
                </a:ln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lnTo>
                  <a:pt x="466" y="282"/>
                </a:lnTo>
                <a:cubicBezTo>
                  <a:pt x="530" y="282"/>
                  <a:pt x="530" y="282"/>
                  <a:pt x="530" y="282"/>
                </a:cubicBezTo>
                <a:cubicBezTo>
                  <a:pt x="480" y="141"/>
                  <a:pt x="480" y="141"/>
                  <a:pt x="480" y="141"/>
                </a:cubicBezTo>
                <a:cubicBezTo>
                  <a:pt x="452" y="141"/>
                  <a:pt x="452" y="141"/>
                  <a:pt x="452" y="141"/>
                </a:cubicBezTo>
                <a:lnTo>
                  <a:pt x="452" y="141"/>
                </a:lnTo>
                <a:cubicBezTo>
                  <a:pt x="353" y="141"/>
                  <a:pt x="353" y="141"/>
                  <a:pt x="353" y="141"/>
                </a:cubicBezTo>
                <a:cubicBezTo>
                  <a:pt x="353" y="99"/>
                  <a:pt x="353" y="99"/>
                  <a:pt x="353" y="99"/>
                </a:cubicBezTo>
                <a:cubicBezTo>
                  <a:pt x="353" y="85"/>
                  <a:pt x="353" y="85"/>
                  <a:pt x="353" y="85"/>
                </a:cubicBezTo>
                <a:cubicBezTo>
                  <a:pt x="452" y="85"/>
                  <a:pt x="452" y="85"/>
                  <a:pt x="452" y="85"/>
                </a:cubicBezTo>
                <a:lnTo>
                  <a:pt x="452" y="85"/>
                </a:lnTo>
                <a:cubicBezTo>
                  <a:pt x="494" y="85"/>
                  <a:pt x="494" y="85"/>
                  <a:pt x="494" y="85"/>
                </a:cubicBezTo>
                <a:lnTo>
                  <a:pt x="494" y="85"/>
                </a:lnTo>
                <a:cubicBezTo>
                  <a:pt x="509" y="85"/>
                  <a:pt x="523" y="92"/>
                  <a:pt x="523" y="99"/>
                </a:cubicBezTo>
                <a:cubicBezTo>
                  <a:pt x="600" y="296"/>
                  <a:pt x="600" y="296"/>
                  <a:pt x="600" y="296"/>
                </a:cubicBezTo>
                <a:cubicBezTo>
                  <a:pt x="600" y="304"/>
                  <a:pt x="600" y="304"/>
                  <a:pt x="600" y="311"/>
                </a:cubicBezTo>
                <a:lnTo>
                  <a:pt x="600" y="311"/>
                </a:lnTo>
                <a:lnTo>
                  <a:pt x="600" y="311"/>
                </a:ln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7" name="Freeform 98"/>
          <p:cNvSpPr>
            <a:spLocks noChangeArrowheads="1"/>
          </p:cNvSpPr>
          <p:nvPr/>
        </p:nvSpPr>
        <p:spPr bwMode="auto">
          <a:xfrm>
            <a:off x="6612353"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8" name="Oval 42"/>
          <p:cNvSpPr/>
          <p:nvPr/>
        </p:nvSpPr>
        <p:spPr>
          <a:xfrm>
            <a:off x="966776" y="2078890"/>
            <a:ext cx="693905" cy="694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3" rIns="91445" bIns="45723" rtlCol="0" anchor="ctr"/>
          <a:lstStyle/>
          <a:p>
            <a:pPr algn="ctr" defTabSz="914083"/>
            <a:endParaRPr lang="id-ID" dirty="0">
              <a:solidFill>
                <a:prstClr val="white"/>
              </a:solidFill>
              <a:cs typeface="+mn-ea"/>
              <a:sym typeface="+mn-lt"/>
            </a:endParaRPr>
          </a:p>
        </p:txBody>
      </p:sp>
      <p:sp>
        <p:nvSpPr>
          <p:cNvPr id="19" name="Freeform 104"/>
          <p:cNvSpPr>
            <a:spLocks noChangeArrowheads="1"/>
          </p:cNvSpPr>
          <p:nvPr/>
        </p:nvSpPr>
        <p:spPr bwMode="auto">
          <a:xfrm>
            <a:off x="1164361" y="2325714"/>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20" name="TextBox 50"/>
          <p:cNvSpPr txBox="1"/>
          <p:nvPr/>
        </p:nvSpPr>
        <p:spPr>
          <a:xfrm>
            <a:off x="1799027" y="2294653"/>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高内聚</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1" name="TextBox 50"/>
          <p:cNvSpPr txBox="1"/>
          <p:nvPr/>
        </p:nvSpPr>
        <p:spPr>
          <a:xfrm>
            <a:off x="1850132" y="3602289"/>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业务单一</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2" name="TextBox 50"/>
          <p:cNvSpPr txBox="1"/>
          <p:nvPr/>
        </p:nvSpPr>
        <p:spPr>
          <a:xfrm>
            <a:off x="1829993" y="4908631"/>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性能均衡</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3" name="TextBox 50"/>
          <p:cNvSpPr txBox="1"/>
          <p:nvPr/>
        </p:nvSpPr>
        <p:spPr>
          <a:xfrm>
            <a:off x="7274151" y="2294653"/>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低耦合</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4" name="TextBox 50"/>
          <p:cNvSpPr txBox="1"/>
          <p:nvPr/>
        </p:nvSpPr>
        <p:spPr>
          <a:xfrm>
            <a:off x="7274151" y="3540524"/>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基础组件</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
        <p:nvSpPr>
          <p:cNvPr id="25" name="TextBox 50"/>
          <p:cNvSpPr txBox="1"/>
          <p:nvPr/>
        </p:nvSpPr>
        <p:spPr>
          <a:xfrm>
            <a:off x="7306258" y="4888257"/>
            <a:ext cx="3198140" cy="307777"/>
          </a:xfrm>
          <a:prstGeom prst="rect">
            <a:avLst/>
          </a:prstGeom>
          <a:noFill/>
        </p:spPr>
        <p:txBody>
          <a:bodyPr wrap="square" rtlCol="0">
            <a:spAutoFit/>
          </a:bodyPr>
          <a:lstStyle/>
          <a:p>
            <a:r>
              <a:rPr lang="zh-CN" altLang="en-US" sz="1400" dirty="0" smtClean="0">
                <a:solidFill>
                  <a:schemeClr val="accent1"/>
                </a:solidFill>
                <a:latin typeface="仿宋" panose="02010609060101010101" pitchFamily="49" charset="-122"/>
                <a:ea typeface="仿宋" panose="02010609060101010101" pitchFamily="49" charset="-122"/>
                <a:cs typeface="+mn-ea"/>
                <a:sym typeface="+mn-lt"/>
              </a:rPr>
              <a:t>资源分配</a:t>
            </a:r>
            <a:endParaRPr lang="en-US" sz="1400" dirty="0">
              <a:solidFill>
                <a:schemeClr val="accent1"/>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399452479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M</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VS SOA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2262761" y="1274155"/>
            <a:ext cx="7549886" cy="4520062"/>
          </a:xfrm>
          <a:prstGeom prst="rect">
            <a:avLst/>
          </a:prstGeom>
        </p:spPr>
      </p:pic>
    </p:spTree>
    <p:extLst>
      <p:ext uri="{BB962C8B-B14F-4D97-AF65-F5344CB8AC3E}">
        <p14:creationId xmlns:p14="http://schemas.microsoft.com/office/powerpoint/2010/main" val="66088391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Frameworks - Java</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4413210" y="3845699"/>
            <a:ext cx="1799227" cy="2314681"/>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930" y="2414123"/>
            <a:ext cx="2228134" cy="2863153"/>
          </a:xfrm>
          <a:prstGeom prst="rect">
            <a:avLst/>
          </a:prstGeom>
        </p:spPr>
      </p:pic>
      <p:pic>
        <p:nvPicPr>
          <p:cNvPr id="5" name="图片 4"/>
          <p:cNvPicPr>
            <a:picLocks noChangeAspect="1"/>
          </p:cNvPicPr>
          <p:nvPr/>
        </p:nvPicPr>
        <p:blipFill>
          <a:blip r:embed="rId5"/>
          <a:stretch>
            <a:fillRect/>
          </a:stretch>
        </p:blipFill>
        <p:spPr>
          <a:xfrm>
            <a:off x="2961510" y="987456"/>
            <a:ext cx="5003130" cy="2171313"/>
          </a:xfrm>
          <a:prstGeom prst="rect">
            <a:avLst/>
          </a:prstGeom>
        </p:spPr>
      </p:pic>
      <p:pic>
        <p:nvPicPr>
          <p:cNvPr id="6" name="图片 5"/>
          <p:cNvPicPr>
            <a:picLocks noChangeAspect="1"/>
          </p:cNvPicPr>
          <p:nvPr/>
        </p:nvPicPr>
        <p:blipFill>
          <a:blip r:embed="rId6"/>
          <a:stretch>
            <a:fillRect/>
          </a:stretch>
        </p:blipFill>
        <p:spPr>
          <a:xfrm>
            <a:off x="7448593" y="2697043"/>
            <a:ext cx="3019481" cy="2118507"/>
          </a:xfrm>
          <a:prstGeom prst="rect">
            <a:avLst/>
          </a:prstGeom>
        </p:spPr>
      </p:pic>
      <p:sp>
        <p:nvSpPr>
          <p:cNvPr id="9" name="TextBox 50"/>
          <p:cNvSpPr txBox="1"/>
          <p:nvPr/>
        </p:nvSpPr>
        <p:spPr>
          <a:xfrm>
            <a:off x="7342361" y="4841816"/>
            <a:ext cx="4544839" cy="338554"/>
          </a:xfrm>
          <a:prstGeom prst="rect">
            <a:avLst/>
          </a:prstGeom>
          <a:noFill/>
        </p:spPr>
        <p:txBody>
          <a:bodyPr wrap="square" rtlCol="0">
            <a:spAutoFit/>
          </a:bodyPr>
          <a:lstStyle/>
          <a:p>
            <a:r>
              <a:rPr lang="en-US" sz="1600" b="1" dirty="0">
                <a:solidFill>
                  <a:srgbClr val="06080A"/>
                </a:solidFill>
                <a:latin typeface="华文楷体" panose="02010600040101010101" pitchFamily="2" charset="-122"/>
                <a:ea typeface="华文楷体" panose="02010600040101010101" pitchFamily="2" charset="-122"/>
                <a:cs typeface="+mn-ea"/>
                <a:sym typeface="+mn-lt"/>
              </a:rPr>
              <a:t>Enterprise Distributed </a:t>
            </a:r>
            <a:r>
              <a:rPr lang="en-US" sz="1600" b="1" dirty="0" smtClean="0">
                <a:solidFill>
                  <a:srgbClr val="06080A"/>
                </a:solidFill>
                <a:latin typeface="华文楷体" panose="02010600040101010101" pitchFamily="2" charset="-122"/>
                <a:ea typeface="华文楷体" panose="02010600040101010101" pitchFamily="2" charset="-122"/>
                <a:cs typeface="+mn-ea"/>
                <a:sym typeface="+mn-lt"/>
              </a:rPr>
              <a:t>Application </a:t>
            </a:r>
            <a:r>
              <a:rPr lang="en-US" sz="1600" b="1" dirty="0">
                <a:solidFill>
                  <a:srgbClr val="06080A"/>
                </a:solidFill>
                <a:latin typeface="华文楷体" panose="02010600040101010101" pitchFamily="2" charset="-122"/>
                <a:ea typeface="华文楷体" panose="02010600040101010101" pitchFamily="2" charset="-122"/>
                <a:cs typeface="+mn-ea"/>
                <a:sym typeface="+mn-lt"/>
              </a:rPr>
              <a:t>Service</a:t>
            </a:r>
          </a:p>
        </p:txBody>
      </p:sp>
    </p:spTree>
    <p:extLst>
      <p:ext uri="{BB962C8B-B14F-4D97-AF65-F5344CB8AC3E}">
        <p14:creationId xmlns:p14="http://schemas.microsoft.com/office/powerpoint/2010/main" val="316870596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a:t>
            </a:r>
            <a:r>
              <a:rPr lang="en-US" sz="2800" b="1" dirty="0" smtClean="0">
                <a:solidFill>
                  <a:srgbClr val="7030A0"/>
                </a:solidFill>
                <a:latin typeface="仿宋" panose="02010609060101010101" pitchFamily="49" charset="-122"/>
                <a:ea typeface="仿宋" panose="02010609060101010101" pitchFamily="49" charset="-122"/>
                <a:cs typeface="+mn-ea"/>
                <a:sym typeface="+mn-lt"/>
              </a:rPr>
              <a:t>Frameworks - Go</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9" name="TextBox 50"/>
          <p:cNvSpPr txBox="1"/>
          <p:nvPr/>
        </p:nvSpPr>
        <p:spPr>
          <a:xfrm>
            <a:off x="1950218" y="4133623"/>
            <a:ext cx="1191333" cy="338554"/>
          </a:xfrm>
          <a:prstGeom prst="rect">
            <a:avLst/>
          </a:prstGeom>
          <a:noFill/>
        </p:spPr>
        <p:txBody>
          <a:bodyPr wrap="square" rtlCol="0">
            <a:spAutoFit/>
          </a:bodyPr>
          <a:lstStyle/>
          <a:p>
            <a:r>
              <a:rPr lang="en-US" sz="1600" b="1" dirty="0">
                <a:solidFill>
                  <a:srgbClr val="06080A"/>
                </a:solidFill>
                <a:latin typeface="仿宋" panose="02010609060101010101" pitchFamily="49" charset="-122"/>
                <a:ea typeface="仿宋" panose="02010609060101010101" pitchFamily="49" charset="-122"/>
                <a:cs typeface="+mn-ea"/>
                <a:sym typeface="+mn-lt"/>
              </a:rPr>
              <a:t>Gizmo</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273" y="3943500"/>
            <a:ext cx="3740232" cy="2491570"/>
          </a:xfrm>
          <a:prstGeom prst="rect">
            <a:avLst/>
          </a:prstGeom>
        </p:spPr>
      </p:pic>
      <p:pic>
        <p:nvPicPr>
          <p:cNvPr id="7" name="图片 6"/>
          <p:cNvPicPr>
            <a:picLocks noChangeAspect="1"/>
          </p:cNvPicPr>
          <p:nvPr/>
        </p:nvPicPr>
        <p:blipFill>
          <a:blip r:embed="rId4"/>
          <a:stretch>
            <a:fillRect/>
          </a:stretch>
        </p:blipFill>
        <p:spPr>
          <a:xfrm>
            <a:off x="831317" y="1816098"/>
            <a:ext cx="2574646" cy="2308179"/>
          </a:xfrm>
          <a:prstGeom prst="rect">
            <a:avLst/>
          </a:prstGeom>
        </p:spPr>
      </p:pic>
      <p:pic>
        <p:nvPicPr>
          <p:cNvPr id="8" name="图片 7"/>
          <p:cNvPicPr>
            <a:picLocks noChangeAspect="1"/>
          </p:cNvPicPr>
          <p:nvPr/>
        </p:nvPicPr>
        <p:blipFill>
          <a:blip r:embed="rId5"/>
          <a:stretch>
            <a:fillRect/>
          </a:stretch>
        </p:blipFill>
        <p:spPr>
          <a:xfrm>
            <a:off x="6728549" y="2050871"/>
            <a:ext cx="4959475" cy="1838634"/>
          </a:xfrm>
          <a:prstGeom prst="rect">
            <a:avLst/>
          </a:prstGeom>
        </p:spPr>
      </p:pic>
    </p:spTree>
    <p:extLst>
      <p:ext uri="{BB962C8B-B14F-4D97-AF65-F5344CB8AC3E}">
        <p14:creationId xmlns:p14="http://schemas.microsoft.com/office/powerpoint/2010/main" val="256295135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4462760"/>
          </a:xfrm>
          <a:prstGeom prst="rect">
            <a:avLst/>
          </a:prstGeom>
          <a:noFill/>
        </p:spPr>
        <p:txBody>
          <a:bodyPr wrap="square" rtlCol="0">
            <a:spAutoFit/>
          </a:bodyPr>
          <a:lstStyle/>
          <a:p>
            <a:r>
              <a:rPr lang="en-US" sz="3200" b="1" dirty="0" err="1">
                <a:solidFill>
                  <a:srgbClr val="FF0000"/>
                </a:solidFill>
                <a:latin typeface="仿宋" panose="02010609060101010101" pitchFamily="49" charset="-122"/>
                <a:ea typeface="仿宋" panose="02010609060101010101" pitchFamily="49" charset="-122"/>
                <a:cs typeface="+mn-ea"/>
                <a:sym typeface="+mn-lt"/>
              </a:rPr>
              <a:t>Microservices</a:t>
            </a:r>
            <a:r>
              <a:rPr lang="en-US" sz="3200" b="1" dirty="0">
                <a:solidFill>
                  <a:schemeClr val="accent1"/>
                </a:solidFill>
                <a:latin typeface="仿宋" panose="02010609060101010101" pitchFamily="49" charset="-122"/>
                <a:ea typeface="仿宋" panose="02010609060101010101" pitchFamily="49" charset="-122"/>
                <a:cs typeface="+mn-ea"/>
                <a:sym typeface="+mn-lt"/>
              </a:rPr>
              <a:t> </a:t>
            </a:r>
            <a:r>
              <a:rPr lang="en-US" sz="2800" b="1" dirty="0">
                <a:solidFill>
                  <a:srgbClr val="06080A"/>
                </a:solidFill>
                <a:latin typeface="仿宋" panose="02010609060101010101" pitchFamily="49" charset="-122"/>
                <a:ea typeface="仿宋" panose="02010609060101010101" pitchFamily="49" charset="-122"/>
                <a:cs typeface="+mn-ea"/>
                <a:sym typeface="+mn-lt"/>
              </a:rPr>
              <a:t>- also known as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 is an architectural style that structures an application as a collection of loosely coupled services, which implement business capabilities.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enables the continuous delivery/deployment of large, complex applications. It also enables an organization to evolve its technology stack.</a:t>
            </a: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80554794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a:stretch>
            <a:fillRect/>
          </a:stretch>
        </p:blipFill>
        <p:spPr>
          <a:xfrm>
            <a:off x="1882515" y="1209372"/>
            <a:ext cx="6654902" cy="4524282"/>
          </a:xfrm>
          <a:prstGeom prst="rect">
            <a:avLst/>
          </a:prstGeom>
        </p:spPr>
      </p:pic>
    </p:spTree>
    <p:extLst>
      <p:ext uri="{BB962C8B-B14F-4D97-AF65-F5344CB8AC3E}">
        <p14:creationId xmlns:p14="http://schemas.microsoft.com/office/powerpoint/2010/main" val="240816644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Java </a:t>
            </a:r>
            <a:r>
              <a:rPr lang="en-US" sz="2800" b="1" dirty="0" err="1" smtClean="0">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smtClean="0">
                <a:solidFill>
                  <a:srgbClr val="7030A0"/>
                </a:solidFill>
                <a:latin typeface="仿宋" panose="02010609060101010101" pitchFamily="49" charset="-122"/>
                <a:ea typeface="仿宋" panose="02010609060101010101" pitchFamily="49" charset="-122"/>
                <a:cs typeface="+mn-ea"/>
                <a:sym typeface="+mn-lt"/>
              </a:rPr>
              <a:t> Frameworks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6329569" y="1270386"/>
            <a:ext cx="645823" cy="646331"/>
          </a:xfrm>
          <a:prstGeom prst="rect">
            <a:avLst/>
          </a:prstGeom>
          <a:noFill/>
        </p:spPr>
        <p:txBody>
          <a:bodyPr wrap="square" rtlCol="0">
            <a:spAutoFit/>
          </a:bodyPr>
          <a:lstStyle/>
          <a:p>
            <a:r>
              <a:rPr lang="en-US" sz="3600" b="1" dirty="0" smtClean="0">
                <a:solidFill>
                  <a:srgbClr val="FFC000"/>
                </a:solidFill>
                <a:latin typeface="仿宋" panose="02010609060101010101" pitchFamily="49" charset="-122"/>
                <a:ea typeface="仿宋" panose="02010609060101010101" pitchFamily="49" charset="-122"/>
                <a:cs typeface="+mn-ea"/>
                <a:sym typeface="+mn-lt"/>
              </a:rPr>
              <a:t>VS</a:t>
            </a:r>
            <a:endParaRPr lang="en-US" sz="3600" b="1" dirty="0">
              <a:solidFill>
                <a:srgbClr val="FFC000"/>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stretch>
            <a:fillRect/>
          </a:stretch>
        </p:blipFill>
        <p:spPr>
          <a:xfrm>
            <a:off x="3901439" y="1113382"/>
            <a:ext cx="2019685" cy="960340"/>
          </a:xfrm>
          <a:prstGeom prst="rect">
            <a:avLst/>
          </a:prstGeom>
        </p:spPr>
      </p:pic>
      <p:pic>
        <p:nvPicPr>
          <p:cNvPr id="4" name="图片 3"/>
          <p:cNvPicPr>
            <a:picLocks noChangeAspect="1"/>
          </p:cNvPicPr>
          <p:nvPr/>
        </p:nvPicPr>
        <p:blipFill>
          <a:blip r:embed="rId4"/>
          <a:stretch>
            <a:fillRect/>
          </a:stretch>
        </p:blipFill>
        <p:spPr>
          <a:xfrm>
            <a:off x="7383837" y="1113382"/>
            <a:ext cx="1913746" cy="960340"/>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2738864951"/>
              </p:ext>
            </p:extLst>
          </p:nvPr>
        </p:nvGraphicFramePr>
        <p:xfrm>
          <a:off x="1256880" y="2118513"/>
          <a:ext cx="8444238" cy="4251960"/>
        </p:xfrm>
        <a:graphic>
          <a:graphicData uri="http://schemas.openxmlformats.org/drawingml/2006/table">
            <a:tbl>
              <a:tblPr firstRow="1" bandRow="1">
                <a:tableStyleId>{5C22544A-7EE6-4342-B048-85BDC9FD1C3A}</a:tableStyleId>
              </a:tblPr>
              <a:tblGrid>
                <a:gridCol w="2655057"/>
                <a:gridCol w="2763609"/>
                <a:gridCol w="3025572"/>
              </a:tblGrid>
              <a:tr h="370840">
                <a:tc>
                  <a:txBody>
                    <a:bodyPr/>
                    <a:lstStyle/>
                    <a:p>
                      <a:pPr algn="ctr"/>
                      <a:r>
                        <a:rPr lang="en-US" altLang="zh-CN" b="1" dirty="0" smtClean="0">
                          <a:solidFill>
                            <a:schemeClr val="accent4">
                              <a:lumMod val="50000"/>
                            </a:schemeClr>
                          </a:solidFill>
                          <a:latin typeface="宋体" panose="02010600030101010101" pitchFamily="2" charset="-122"/>
                          <a:ea typeface="宋体" panose="02010600030101010101" pitchFamily="2" charset="-122"/>
                        </a:rPr>
                        <a:t>Component</a:t>
                      </a:r>
                      <a:endParaRPr lang="zh-CN" altLang="en-US" b="1"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algn="ctr"/>
                      <a:r>
                        <a:rPr lang="en-US" altLang="zh-CN" dirty="0" err="1" smtClean="0">
                          <a:solidFill>
                            <a:schemeClr val="accent4">
                              <a:lumMod val="50000"/>
                            </a:schemeClr>
                          </a:solidFill>
                          <a:latin typeface="宋体" panose="02010600030101010101" pitchFamily="2" charset="-122"/>
                          <a:ea typeface="宋体" panose="02010600030101010101" pitchFamily="2" charset="-122"/>
                        </a:rPr>
                        <a:t>Dubbo</a:t>
                      </a:r>
                      <a:endParaRPr lang="zh-CN" altLang="en-US"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algn="ctr"/>
                      <a:r>
                        <a:rPr lang="en-US" altLang="zh-CN" dirty="0" smtClean="0">
                          <a:solidFill>
                            <a:schemeClr val="accent4">
                              <a:lumMod val="50000"/>
                            </a:schemeClr>
                          </a:solidFill>
                          <a:latin typeface="宋体" panose="02010600030101010101" pitchFamily="2" charset="-122"/>
                          <a:ea typeface="宋体" panose="02010600030101010101" pitchFamily="2" charset="-122"/>
                        </a:rPr>
                        <a:t>Spring</a:t>
                      </a:r>
                      <a:r>
                        <a:rPr lang="en-US" altLang="zh-CN" baseline="0" dirty="0" smtClean="0">
                          <a:solidFill>
                            <a:schemeClr val="accent4">
                              <a:lumMod val="50000"/>
                            </a:schemeClr>
                          </a:solidFill>
                          <a:latin typeface="宋体" panose="02010600030101010101" pitchFamily="2" charset="-122"/>
                          <a:ea typeface="宋体" panose="02010600030101010101" pitchFamily="2" charset="-122"/>
                        </a:rPr>
                        <a:t> Cloud</a:t>
                      </a:r>
                      <a:endParaRPr lang="zh-CN" altLang="en-US" dirty="0">
                        <a:solidFill>
                          <a:schemeClr val="accent4">
                            <a:lumMod val="50000"/>
                          </a:schemeClr>
                        </a:solidFill>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Service registration</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Zookeeper</a:t>
                      </a:r>
                    </a:p>
                    <a:p>
                      <a:r>
                        <a:rPr lang="en-US" altLang="zh-CN" dirty="0" err="1" smtClean="0">
                          <a:latin typeface="宋体" panose="02010600030101010101" pitchFamily="2" charset="-122"/>
                          <a:ea typeface="宋体" panose="02010600030101010101" pitchFamily="2" charset="-122"/>
                        </a:rPr>
                        <a:t>Redis</a:t>
                      </a:r>
                      <a:endParaRPr lang="en-US" altLang="zh-CN" dirty="0" smtClean="0">
                        <a:latin typeface="宋体" panose="02010600030101010101" pitchFamily="2" charset="-122"/>
                        <a:ea typeface="宋体" panose="02010600030101010101" pitchFamily="2" charset="-122"/>
                      </a:endParaRPr>
                    </a:p>
                    <a:p>
                      <a:r>
                        <a:rPr lang="en-US" altLang="zh-CN" dirty="0" err="1" smtClean="0">
                          <a:latin typeface="宋体" panose="02010600030101010101" pitchFamily="2" charset="-122"/>
                          <a:ea typeface="宋体" panose="02010600030101010101" pitchFamily="2" charset="-122"/>
                        </a:rPr>
                        <a:t>db</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Eureka</a:t>
                      </a:r>
                    </a:p>
                    <a:p>
                      <a:r>
                        <a:rPr lang="en-US" altLang="zh-CN" dirty="0" smtClean="0">
                          <a:latin typeface="宋体" panose="02010600030101010101" pitchFamily="2" charset="-122"/>
                          <a:ea typeface="宋体" panose="02010600030101010101" pitchFamily="2" charset="-122"/>
                        </a:rPr>
                        <a:t>Spring Cloud Consul</a:t>
                      </a:r>
                    </a:p>
                    <a:p>
                      <a:r>
                        <a:rPr lang="en-US" altLang="zh-CN" dirty="0" smtClean="0">
                          <a:latin typeface="宋体" panose="02010600030101010101" pitchFamily="2" charset="-122"/>
                          <a:ea typeface="宋体" panose="02010600030101010101" pitchFamily="2" charset="-122"/>
                        </a:rPr>
                        <a:t>Zookeeper</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Service invocation</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RPC</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Restful API</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Service gateway</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a:t>
                      </a:r>
                      <a:r>
                        <a:rPr lang="en-US" altLang="zh-CN" dirty="0" err="1" smtClean="0">
                          <a:latin typeface="宋体" panose="02010600030101010101" pitchFamily="2" charset="-122"/>
                          <a:ea typeface="宋体" panose="02010600030101010101" pitchFamily="2" charset="-122"/>
                        </a:rPr>
                        <a:t>Zuul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Circuit breaker</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less</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a:t>
                      </a:r>
                      <a:r>
                        <a:rPr lang="en-US" altLang="zh-CN" dirty="0" err="1" smtClean="0">
                          <a:latin typeface="宋体" panose="02010600030101010101" pitchFamily="2" charset="-122"/>
                          <a:ea typeface="宋体" panose="02010600030101010101" pitchFamily="2" charset="-122"/>
                        </a:rPr>
                        <a:t>Hystrix</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Distributed </a:t>
                      </a:r>
                      <a:r>
                        <a:rPr lang="en-US" altLang="zh-CN" b="1" dirty="0" err="1" smtClean="0">
                          <a:latin typeface="宋体" panose="02010600030101010101" pitchFamily="2" charset="-122"/>
                          <a:ea typeface="宋体" panose="02010600030101010101" pitchFamily="2" charset="-122"/>
                        </a:rPr>
                        <a:t>config</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pPr marL="0" marR="0" indent="0" algn="l" defTabSz="914083" rtl="0" eaLnBrk="1" fontAlgn="auto" latinLnBrk="0" hangingPunct="1">
                        <a:lnSpc>
                          <a:spcPct val="100000"/>
                        </a:lnSpc>
                        <a:spcBef>
                          <a:spcPts val="0"/>
                        </a:spcBef>
                        <a:spcAft>
                          <a:spcPts val="0"/>
                        </a:spcAft>
                        <a:buClrTx/>
                        <a:buSzTx/>
                        <a:buFontTx/>
                        <a:buNone/>
                        <a:tabLst/>
                        <a:defRPr/>
                      </a:pPr>
                      <a:r>
                        <a:rPr lang="en-US" altLang="zh-CN" dirty="0" smtClean="0">
                          <a:latin typeface="宋体" panose="02010600030101010101" pitchFamily="2" charset="-122"/>
                          <a:ea typeface="宋体" panose="02010600030101010101" pitchFamily="2" charset="-122"/>
                        </a:rPr>
                        <a:t>null</a:t>
                      </a:r>
                      <a:endParaRPr lang="zh-CN" altLang="en-US" dirty="0" smtClean="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a:t>
                      </a:r>
                      <a:r>
                        <a:rPr lang="en-US" altLang="zh-CN" dirty="0" err="1" smtClean="0">
                          <a:latin typeface="宋体" panose="02010600030101010101" pitchFamily="2" charset="-122"/>
                          <a:ea typeface="宋体" panose="02010600030101010101" pitchFamily="2" charset="-122"/>
                        </a:rPr>
                        <a:t>config</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Service tracking</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Sleuth</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Message bus</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Bus</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Data stream</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Stream</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r h="370840">
                <a:tc>
                  <a:txBody>
                    <a:bodyPr/>
                    <a:lstStyle/>
                    <a:p>
                      <a:r>
                        <a:rPr lang="en-US" altLang="zh-CN" b="1" dirty="0" smtClean="0">
                          <a:latin typeface="宋体" panose="02010600030101010101" pitchFamily="2" charset="-122"/>
                          <a:ea typeface="宋体" panose="02010600030101010101" pitchFamily="2" charset="-122"/>
                        </a:rPr>
                        <a:t>Batch task</a:t>
                      </a:r>
                      <a:endParaRPr lang="zh-CN" altLang="en-US" b="1"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null</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c>
                  <a:txBody>
                    <a:bodyPr/>
                    <a:lstStyle/>
                    <a:p>
                      <a:r>
                        <a:rPr lang="en-US" altLang="zh-CN" dirty="0" smtClean="0">
                          <a:latin typeface="宋体" panose="02010600030101010101" pitchFamily="2" charset="-122"/>
                          <a:ea typeface="宋体" panose="02010600030101010101" pitchFamily="2" charset="-122"/>
                        </a:rPr>
                        <a:t>Spring Cloud Task</a:t>
                      </a:r>
                      <a:endParaRPr lang="zh-CN" altLang="en-US" dirty="0">
                        <a:latin typeface="宋体" panose="02010600030101010101" pitchFamily="2" charset="-122"/>
                        <a:ea typeface="宋体" panose="02010600030101010101" pitchFamily="2" charset="-122"/>
                      </a:endParaRPr>
                    </a:p>
                  </a:txBody>
                  <a:tcPr>
                    <a:solidFill>
                      <a:schemeClr val="bg2">
                        <a:lumMod val="95000"/>
                      </a:schemeClr>
                    </a:solidFill>
                  </a:tcPr>
                </a:tc>
              </a:tr>
            </a:tbl>
          </a:graphicData>
        </a:graphic>
      </p:graphicFrame>
      <p:sp>
        <p:nvSpPr>
          <p:cNvPr id="9" name="TextBox 50"/>
          <p:cNvSpPr txBox="1"/>
          <p:nvPr/>
        </p:nvSpPr>
        <p:spPr>
          <a:xfrm>
            <a:off x="3901439" y="2461484"/>
            <a:ext cx="8057584" cy="2677656"/>
          </a:xfrm>
          <a:prstGeom prst="rect">
            <a:avLst/>
          </a:prstGeom>
          <a:solidFill>
            <a:srgbClr val="00B0F0"/>
          </a:solidFill>
        </p:spPr>
        <p:txBody>
          <a:bodyPr wrap="square" rtlCol="0">
            <a:spAutoFit/>
          </a:bodyPr>
          <a:lstStyle/>
          <a:p>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今年发布了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2.5.4, 2.5.5, 2.5.6, 2.5.7, 2.5.8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等五个版本，主要修复、合并了社区呼声最高的 </a:t>
            </a:r>
            <a:r>
              <a:rPr lang="en-US" sz="2400" b="1" dirty="0">
                <a:solidFill>
                  <a:srgbClr val="06080A"/>
                </a:solidFill>
                <a:latin typeface="仿宋" panose="02010609060101010101" pitchFamily="49" charset="-122"/>
                <a:ea typeface="仿宋" panose="02010609060101010101" pitchFamily="49" charset="-122"/>
                <a:cs typeface="+mn-ea"/>
                <a:sym typeface="+mn-lt"/>
              </a:rPr>
              <a:t>issue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a:t>
            </a:r>
            <a:r>
              <a:rPr lang="en-US" sz="2400" b="1" dirty="0">
                <a:solidFill>
                  <a:srgbClr val="06080A"/>
                </a:solidFill>
                <a:latin typeface="仿宋" panose="02010609060101010101" pitchFamily="49" charset="-122"/>
                <a:ea typeface="仿宋" panose="02010609060101010101" pitchFamily="49" charset="-122"/>
                <a:cs typeface="+mn-ea"/>
                <a:sym typeface="+mn-lt"/>
              </a:rPr>
              <a:t>Pull Request，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另外主要做了以下的增强：对</a:t>
            </a:r>
            <a:r>
              <a:rPr lang="en-US" sz="2400" b="1" dirty="0" err="1">
                <a:solidFill>
                  <a:srgbClr val="06080A"/>
                </a:solidFill>
                <a:latin typeface="仿宋" panose="02010609060101010101" pitchFamily="49" charset="-122"/>
                <a:ea typeface="仿宋" panose="02010609060101010101" pitchFamily="49" charset="-122"/>
                <a:cs typeface="+mn-ea"/>
                <a:sym typeface="+mn-lt"/>
              </a:rPr>
              <a:t>Netty</a:t>
            </a:r>
            <a:r>
              <a:rPr lang="en-US" sz="2400" b="1" dirty="0">
                <a:solidFill>
                  <a:srgbClr val="06080A"/>
                </a:solidFill>
                <a:latin typeface="仿宋" panose="02010609060101010101" pitchFamily="49" charset="-122"/>
                <a:ea typeface="仿宋" panose="02010609060101010101" pitchFamily="49" charset="-122"/>
                <a:cs typeface="+mn-ea"/>
                <a:sym typeface="+mn-lt"/>
              </a:rPr>
              <a:t> 4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的支持、</a:t>
            </a:r>
            <a:r>
              <a:rPr lang="en-US" sz="2400" b="1" dirty="0">
                <a:solidFill>
                  <a:srgbClr val="06080A"/>
                </a:solidFill>
                <a:latin typeface="仿宋" panose="02010609060101010101" pitchFamily="49" charset="-122"/>
                <a:ea typeface="仿宋" panose="02010609060101010101" pitchFamily="49" charset="-122"/>
                <a:cs typeface="+mn-ea"/>
                <a:sym typeface="+mn-lt"/>
              </a:rPr>
              <a:t>annotation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的增强、</a:t>
            </a:r>
            <a:r>
              <a:rPr lang="en-US" sz="2400" b="1" dirty="0">
                <a:solidFill>
                  <a:srgbClr val="06080A"/>
                </a:solidFill>
                <a:latin typeface="仿宋" panose="02010609060101010101" pitchFamily="49" charset="-122"/>
                <a:ea typeface="仿宋" panose="02010609060101010101" pitchFamily="49" charset="-122"/>
                <a:cs typeface="+mn-ea"/>
                <a:sym typeface="+mn-lt"/>
              </a:rPr>
              <a:t>Java 8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的支持、</a:t>
            </a:r>
            <a:r>
              <a:rPr lang="en-US" sz="2400" b="1" dirty="0" err="1">
                <a:solidFill>
                  <a:srgbClr val="06080A"/>
                </a:solidFill>
                <a:latin typeface="仿宋" panose="02010609060101010101" pitchFamily="49" charset="-122"/>
                <a:ea typeface="仿宋" panose="02010609060101010101" pitchFamily="49" charset="-122"/>
                <a:cs typeface="+mn-ea"/>
                <a:sym typeface="+mn-lt"/>
              </a:rPr>
              <a:t>docker</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的支持。</a:t>
            </a:r>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还会继续完善，如</a:t>
            </a:r>
            <a:r>
              <a:rPr lang="en-US" sz="2400" b="1" dirty="0" err="1">
                <a:solidFill>
                  <a:srgbClr val="06080A"/>
                </a:solidFill>
                <a:latin typeface="仿宋" panose="02010609060101010101" pitchFamily="49" charset="-122"/>
                <a:ea typeface="仿宋" panose="02010609060101010101" pitchFamily="49" charset="-122"/>
                <a:cs typeface="+mn-ea"/>
                <a:sym typeface="+mn-lt"/>
              </a:rPr>
              <a:t>Dubbo</a:t>
            </a:r>
            <a:r>
              <a:rPr lang="en-US" sz="2400" b="1" dirty="0">
                <a:solidFill>
                  <a:srgbClr val="06080A"/>
                </a:solidFill>
                <a:latin typeface="仿宋" panose="02010609060101010101" pitchFamily="49" charset="-122"/>
                <a:ea typeface="仿宋" panose="02010609060101010101" pitchFamily="49" charset="-122"/>
                <a:cs typeface="+mn-ea"/>
                <a:sym typeface="+mn-lt"/>
              </a:rPr>
              <a:t> Spring Boot </a:t>
            </a:r>
            <a:r>
              <a:rPr lang="en-US" sz="2400" b="1" dirty="0" err="1">
                <a:solidFill>
                  <a:srgbClr val="06080A"/>
                </a:solidFill>
                <a:latin typeface="仿宋" panose="02010609060101010101" pitchFamily="49" charset="-122"/>
                <a:ea typeface="仿宋" panose="02010609060101010101" pitchFamily="49" charset="-122"/>
                <a:cs typeface="+mn-ea"/>
                <a:sym typeface="+mn-lt"/>
              </a:rPr>
              <a:t>starter、RESTful</a:t>
            </a:r>
            <a:r>
              <a:rPr lang="en-US" sz="24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支持，优雅部署，容错增强，路由策略增强以及异步化增强等。</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058447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smtClean="0">
                <a:solidFill>
                  <a:srgbClr val="7030A0"/>
                </a:solidFill>
                <a:latin typeface="仿宋" panose="02010609060101010101" pitchFamily="49" charset="-122"/>
                <a:ea typeface="仿宋" panose="02010609060101010101" pitchFamily="49" charset="-122"/>
                <a:cs typeface="+mn-ea"/>
                <a:sym typeface="+mn-lt"/>
              </a:rPr>
              <a:t>Spring Cloud</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5080611" y="1079437"/>
            <a:ext cx="5876691" cy="5416868"/>
          </a:xfrm>
          <a:prstGeom prst="rect">
            <a:avLst/>
          </a:prstGeom>
          <a:noFill/>
        </p:spPr>
        <p:txBody>
          <a:bodyPr wrap="square" rtlCol="0">
            <a:spAutoFit/>
          </a:bodyPr>
          <a:lstStyle/>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config</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（2）Spring Cloud Bus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（3）Spring Cloud Eureka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（4）Spring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Hystrix</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（5）Spring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Zuul</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（6）Spring Cloud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Archaius</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[Netflix]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（7）Spring Cloud Consul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HashiCorp</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（8）Spring Cloud for Cloud Foundry [Pivotal]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（9）Spring Cloud Sleuth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（10）Spring Cloud Data Flow  [Pivotal]</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（11）Spring Cloud Security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（12）Spring Cloud Zookeeper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（13）Spring Cloud Stream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（14）Spring Cloud CLI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（15）Spring Cloud Ribbon     [Netflix]</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（16）Spring Cloud Turbine    [Netflix]</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（17）Spring Cloud Feign      [</a:t>
            </a:r>
            <a:r>
              <a:rPr lang="en-US" sz="1600" b="1" dirty="0" err="1">
                <a:solidFill>
                  <a:schemeClr val="accent4">
                    <a:lumMod val="50000"/>
                  </a:schemeClr>
                </a:solidFill>
                <a:latin typeface="仿宋" panose="02010609060101010101" pitchFamily="49" charset="-122"/>
                <a:ea typeface="仿宋" panose="02010609060101010101" pitchFamily="49" charset="-122"/>
                <a:cs typeface="+mn-ea"/>
                <a:sym typeface="+mn-lt"/>
              </a:rPr>
              <a:t>OpenFeign</a:t>
            </a:r>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（18）Spring Cloud Task       [Spring] </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（19）Spring Cloud Connectors [Spring]</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（20）Spring Cloud Cluster    [Spring]</a:t>
            </a:r>
          </a:p>
          <a:p>
            <a:r>
              <a:rPr lang="en-US" sz="1600" b="1" dirty="0">
                <a:solidFill>
                  <a:schemeClr val="accent4">
                    <a:lumMod val="50000"/>
                  </a:schemeClr>
                </a:solidFill>
                <a:latin typeface="仿宋" panose="02010609060101010101" pitchFamily="49" charset="-122"/>
                <a:ea typeface="仿宋" panose="02010609060101010101" pitchFamily="49" charset="-122"/>
                <a:cs typeface="+mn-ea"/>
                <a:sym typeface="+mn-lt"/>
              </a:rPr>
              <a:t>（21）Spring Cloud Starters   [Pivotal]</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70" y="2016730"/>
            <a:ext cx="2863466" cy="2891817"/>
          </a:xfrm>
          <a:prstGeom prst="rect">
            <a:avLst/>
          </a:prstGeom>
        </p:spPr>
      </p:pic>
    </p:spTree>
    <p:extLst>
      <p:ext uri="{BB962C8B-B14F-4D97-AF65-F5344CB8AC3E}">
        <p14:creationId xmlns:p14="http://schemas.microsoft.com/office/powerpoint/2010/main" val="233283360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Spring Cloud C</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ommon Core Components</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136" y="1140917"/>
            <a:ext cx="1904762" cy="95238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687" y="2093178"/>
            <a:ext cx="1905000" cy="9525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9660" y="3997938"/>
            <a:ext cx="1904762" cy="95238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4422" y="4958206"/>
            <a:ext cx="1904762" cy="952381"/>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4898" y="3045558"/>
            <a:ext cx="1904762" cy="952381"/>
          </a:xfrm>
          <a:prstGeom prst="rect">
            <a:avLst/>
          </a:prstGeom>
        </p:spPr>
      </p:pic>
      <p:pic>
        <p:nvPicPr>
          <p:cNvPr id="9" name="图片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04751" y="1140797"/>
            <a:ext cx="1904762" cy="952381"/>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5017" y="3997941"/>
            <a:ext cx="1904762" cy="952381"/>
          </a:xfrm>
          <a:prstGeom prst="rect">
            <a:avLst/>
          </a:prstGeom>
        </p:spPr>
      </p:pic>
      <p:pic>
        <p:nvPicPr>
          <p:cNvPr id="11" name="图片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99989" y="2101065"/>
            <a:ext cx="1904762" cy="952381"/>
          </a:xfrm>
          <a:prstGeom prst="rect">
            <a:avLst/>
          </a:prstGeom>
        </p:spPr>
      </p:pic>
      <p:pic>
        <p:nvPicPr>
          <p:cNvPr id="5" name="图片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73687" y="4958206"/>
            <a:ext cx="1904762" cy="952381"/>
          </a:xfrm>
          <a:prstGeom prst="rect">
            <a:avLst/>
          </a:prstGeom>
        </p:spPr>
      </p:pic>
    </p:spTree>
    <p:extLst>
      <p:ext uri="{BB962C8B-B14F-4D97-AF65-F5344CB8AC3E}">
        <p14:creationId xmlns:p14="http://schemas.microsoft.com/office/powerpoint/2010/main" val="375944418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Spring Cloud Components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Relations</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stretch>
            <a:fillRect/>
          </a:stretch>
        </p:blipFill>
        <p:spPr>
          <a:xfrm>
            <a:off x="1657648" y="1153803"/>
            <a:ext cx="8039797" cy="5303980"/>
          </a:xfrm>
          <a:prstGeom prst="rect">
            <a:avLst/>
          </a:prstGeom>
        </p:spPr>
      </p:pic>
    </p:spTree>
    <p:extLst>
      <p:ext uri="{BB962C8B-B14F-4D97-AF65-F5344CB8AC3E}">
        <p14:creationId xmlns:p14="http://schemas.microsoft.com/office/powerpoint/2010/main" val="37709138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Eureka</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085" y="2154010"/>
            <a:ext cx="3810000" cy="1905000"/>
          </a:xfrm>
          <a:prstGeom prst="rect">
            <a:avLst/>
          </a:prstGeom>
        </p:spPr>
      </p:pic>
      <p:sp>
        <p:nvSpPr>
          <p:cNvPr id="8" name="TextBox 50"/>
          <p:cNvSpPr txBox="1"/>
          <p:nvPr/>
        </p:nvSpPr>
        <p:spPr>
          <a:xfrm>
            <a:off x="2003293" y="4579393"/>
            <a:ext cx="8057584" cy="954107"/>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云端服务发现，一个基于 </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REST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的服务，用于定位服务，以实现云端中间层服务发现和故障转移。</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https://github.com/Netflix/eureka</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886759173"/>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Eureka</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4975" y="1752600"/>
            <a:ext cx="8782050" cy="3352800"/>
          </a:xfrm>
          <a:prstGeom prst="rect">
            <a:avLst/>
          </a:prstGeom>
        </p:spPr>
      </p:pic>
    </p:spTree>
    <p:extLst>
      <p:ext uri="{BB962C8B-B14F-4D97-AF65-F5344CB8AC3E}">
        <p14:creationId xmlns:p14="http://schemas.microsoft.com/office/powerpoint/2010/main" val="3024102179"/>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Ribbon</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1976131" y="4579393"/>
            <a:ext cx="8057584" cy="954107"/>
          </a:xfrm>
          <a:prstGeom prst="rect">
            <a:avLst/>
          </a:prstGeom>
          <a:noFill/>
        </p:spPr>
        <p:txBody>
          <a:bodyPr wrap="square" rtlCol="0">
            <a:spAutoFit/>
          </a:bodyPr>
          <a:lstStyle/>
          <a:p>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提供客户端的负载</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均衡，有多种负载均衡策略可供选择，可配合服务发现和断路器使用</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161" y="2154129"/>
            <a:ext cx="3809524" cy="1904762"/>
          </a:xfrm>
          <a:prstGeom prst="rect">
            <a:avLst/>
          </a:prstGeom>
        </p:spPr>
      </p:pic>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https://github.com/Netflix/ribbon</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424395657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a:t>
            </a:r>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Hystrix</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019440" y="4579393"/>
            <a:ext cx="8057584" cy="1384995"/>
          </a:xfrm>
          <a:prstGeom prst="rect">
            <a:avLst/>
          </a:prstGeom>
          <a:noFill/>
        </p:spPr>
        <p:txBody>
          <a:bodyPr wrap="square" rtlCol="0">
            <a:spAutoFit/>
          </a:bodyPr>
          <a:lstStyle/>
          <a:p>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熔断器，容错管理工具，旨在通过熔断机制控制服务和第三方库的节点</a:t>
            </a:r>
            <a:r>
              <a:rPr lang="en-US" altLang="zh-CN" sz="2800" b="1" dirty="0" smtClean="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smtClean="0">
                <a:solidFill>
                  <a:srgbClr val="06080A"/>
                </a:solidFill>
                <a:latin typeface="仿宋" panose="02010609060101010101" pitchFamily="49" charset="-122"/>
                <a:ea typeface="仿宋" panose="02010609060101010101" pitchFamily="49" charset="-122"/>
                <a:cs typeface="+mn-ea"/>
                <a:sym typeface="+mn-lt"/>
              </a:rPr>
              <a:t>从而对延迟和故障提供更强大的容错能力</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470" y="2154129"/>
            <a:ext cx="3809524" cy="1904762"/>
          </a:xfrm>
          <a:prstGeom prst="rect">
            <a:avLst/>
          </a:prstGeom>
        </p:spPr>
      </p:pic>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https://github.com/Netflix/hystrix</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8327029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Feign</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1985455" y="4506965"/>
            <a:ext cx="8057584"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Feign</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是一种声明式、模板化的</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HTTP</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客户端</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485" y="2154129"/>
            <a:ext cx="3809524" cy="1904762"/>
          </a:xfrm>
          <a:prstGeom prst="rect">
            <a:avLst/>
          </a:prstGeom>
        </p:spPr>
      </p:pic>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https://github.com/OpenFeign/feign</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47695740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What are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1181"/>
            <a:ext cx="11311240" cy="4893647"/>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微服务的概念源于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2014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年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3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月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Martin Fowler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所写的一篇文章“</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Microservices</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。文中内容提到：微服务架构是一种架构模式，它提倡将单一应用程序划分成一组小的服务，服务之间互相协调、互相配合，为用户提供最终价值。</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每个服务运行在其独立的进程中，服务与服务间采用轻量级的通信机制互相沟通（通常是基于 </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HTTP </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的 </a:t>
            </a:r>
            <a:r>
              <a:rPr lang="en-US" altLang="zh-CN" sz="2400" b="1" dirty="0" err="1">
                <a:solidFill>
                  <a:srgbClr val="06080A"/>
                </a:solidFill>
                <a:latin typeface="仿宋" panose="02010609060101010101" pitchFamily="49" charset="-122"/>
                <a:ea typeface="仿宋" panose="02010609060101010101" pitchFamily="49" charset="-122"/>
                <a:cs typeface="+mn-ea"/>
                <a:sym typeface="+mn-lt"/>
              </a:rPr>
              <a:t>RESTful</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 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）。每个服务都围绕着具体业务进行构建，并且能够被独立地部署到生产环境、类生产环境等。</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另外，应尽量避免统一的、集中式的服务管理机制，对具体的一个服务而言，应根据业务上下文，选择合适的语言、工具对其进行构建。</a:t>
            </a:r>
          </a:p>
          <a:p>
            <a:pPr marL="457200" indent="-4572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微服务是一种架构风格，一个大型复杂软件应用由一个或多个微服务组成。系统中的各个微服务可被独立部署，各个微服务之间是松耦合的。每个微服务仅关注于完成一件任务并很好地完成该任务。在所有情况下，每个任务代表着一个小的业务能力。</a:t>
            </a:r>
            <a:endParaRPr lang="zh-CN" altLang="en-US" sz="2400" b="1" dirty="0" smtClean="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4091767625"/>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a:t>
            </a:r>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Zuul</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1978902" y="4579393"/>
            <a:ext cx="8057584" cy="1384995"/>
          </a:xfrm>
          <a:prstGeom prst="rect">
            <a:avLst/>
          </a:prstGeom>
          <a:noFill/>
        </p:spPr>
        <p:txBody>
          <a:bodyPr wrap="square" rtlCol="0">
            <a:spAutoFit/>
          </a:bodyPr>
          <a:lstStyle/>
          <a:p>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Zuul</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是在云平台上提供动态路由</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监控</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弹性</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安全等边缘服务的框架。</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Zuul</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相当于是设备和 </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Netflix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流应用的 </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Web </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网站后端所有请求的前门</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932" y="2154129"/>
            <a:ext cx="3809524" cy="1904762"/>
          </a:xfrm>
          <a:prstGeom prst="rect">
            <a:avLst/>
          </a:prstGeom>
        </p:spPr>
      </p:pic>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https://github.com/Netflix/zuul</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408034586"/>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a:t>
            </a:r>
            <a:r>
              <a:rPr lang="en-US" altLang="zh-CN" sz="2800" b="1" dirty="0" err="1" smtClean="0">
                <a:solidFill>
                  <a:srgbClr val="7030A0"/>
                </a:solidFill>
                <a:latin typeface="仿宋" panose="02010609060101010101" pitchFamily="49" charset="-122"/>
                <a:ea typeface="仿宋" panose="02010609060101010101" pitchFamily="49" charset="-122"/>
                <a:cs typeface="+mn-ea"/>
                <a:sym typeface="+mn-lt"/>
              </a:rPr>
              <a:t>Config</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1910798" y="4579393"/>
            <a:ext cx="8057584" cy="1384995"/>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配置管理工具包，让你可以把配置放到远程服务器，集中化管理集群配置，目前支持本地存储、</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Git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以及</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Subversion</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828" y="2154129"/>
            <a:ext cx="3809524" cy="1904762"/>
          </a:xfrm>
          <a:prstGeom prst="rect">
            <a:avLst/>
          </a:prstGeom>
        </p:spPr>
      </p:pic>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https://github.com/spring-cloud/spring-cloud-config/</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85504497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Bus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2010387" y="4497912"/>
            <a:ext cx="8057584" cy="1384995"/>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事件、消息总线，用于在集群（例如，配置变化事件）中传播状态变化，可与</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Spring Cloud </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Config</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联合实现热部署</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417" y="2154129"/>
            <a:ext cx="3809524" cy="1904762"/>
          </a:xfrm>
          <a:prstGeom prst="rect">
            <a:avLst/>
          </a:prstGeom>
        </p:spPr>
      </p:pic>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https://github.com/spring-cloud/spring-cloud-bus</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86683893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Stream</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1949108" y="4516019"/>
            <a:ext cx="8057584" cy="954107"/>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数据流操作开发包，封装了与</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Redis,Rabbit</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Kafka</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等发送接收消</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138" y="2154129"/>
            <a:ext cx="3809524" cy="1904762"/>
          </a:xfrm>
          <a:prstGeom prst="rect">
            <a:avLst/>
          </a:prstGeom>
        </p:spPr>
      </p:pic>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https://github.com/spring-cloud/spring-cloud-stream</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1419831288"/>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Spring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Cloud Sleuth</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8" name="TextBox 50"/>
          <p:cNvSpPr txBox="1"/>
          <p:nvPr/>
        </p:nvSpPr>
        <p:spPr>
          <a:xfrm>
            <a:off x="1996738" y="4579393"/>
            <a:ext cx="8057584" cy="1384995"/>
          </a:xfrm>
          <a:prstGeom prst="rect">
            <a:avLst/>
          </a:prstGeom>
          <a:noFill/>
        </p:spPr>
        <p:txBody>
          <a:bodyPr wrap="square" rtlCol="0">
            <a:spAutoFit/>
          </a:bodyPr>
          <a:lstStyle/>
          <a:p>
            <a:r>
              <a:rPr lang="zh-CN" altLang="en-US" sz="2800" b="1" dirty="0">
                <a:solidFill>
                  <a:srgbClr val="06080A"/>
                </a:solidFill>
                <a:latin typeface="仿宋" panose="02010609060101010101" pitchFamily="49" charset="-122"/>
                <a:ea typeface="仿宋" panose="02010609060101010101" pitchFamily="49" charset="-122"/>
                <a:cs typeface="+mn-ea"/>
                <a:sym typeface="+mn-lt"/>
              </a:rPr>
              <a:t>日志收集工具包，封装了</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Dapper</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和</a:t>
            </a:r>
            <a:r>
              <a:rPr lang="en-US" altLang="zh-CN" sz="2800" b="1" dirty="0">
                <a:solidFill>
                  <a:srgbClr val="06080A"/>
                </a:solidFill>
                <a:latin typeface="仿宋" panose="02010609060101010101" pitchFamily="49" charset="-122"/>
                <a:ea typeface="仿宋" panose="02010609060101010101" pitchFamily="49" charset="-122"/>
                <a:cs typeface="+mn-ea"/>
                <a:sym typeface="+mn-lt"/>
              </a:rPr>
              <a:t>log-based</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追踪以及</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Zipkin</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和</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HTrace</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操作，为</a:t>
            </a:r>
            <a:r>
              <a:rPr lang="en-US" altLang="zh-CN" sz="2800" b="1" dirty="0" err="1">
                <a:solidFill>
                  <a:srgbClr val="06080A"/>
                </a:solidFill>
                <a:latin typeface="仿宋" panose="02010609060101010101" pitchFamily="49" charset="-122"/>
                <a:ea typeface="仿宋" panose="02010609060101010101" pitchFamily="49" charset="-122"/>
                <a:cs typeface="+mn-ea"/>
                <a:sym typeface="+mn-lt"/>
              </a:rPr>
              <a:t>SpringCloud</a:t>
            </a:r>
            <a:r>
              <a:rPr lang="zh-CN" altLang="en-US" sz="2800" b="1" dirty="0">
                <a:solidFill>
                  <a:srgbClr val="06080A"/>
                </a:solidFill>
                <a:latin typeface="仿宋" panose="02010609060101010101" pitchFamily="49" charset="-122"/>
                <a:ea typeface="仿宋" panose="02010609060101010101" pitchFamily="49" charset="-122"/>
                <a:cs typeface="+mn-ea"/>
                <a:sym typeface="+mn-lt"/>
              </a:rPr>
              <a:t>应用实现了一种分布式追踪解决方案</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768" y="2154129"/>
            <a:ext cx="3809524" cy="1904762"/>
          </a:xfrm>
          <a:prstGeom prst="rect">
            <a:avLst/>
          </a:prstGeom>
        </p:spPr>
      </p:pic>
      <p:sp>
        <p:nvSpPr>
          <p:cNvPr id="7" name="TextBox 50"/>
          <p:cNvSpPr txBox="1"/>
          <p:nvPr/>
        </p:nvSpPr>
        <p:spPr>
          <a:xfrm>
            <a:off x="1578018" y="1110407"/>
            <a:ext cx="10110006" cy="523220"/>
          </a:xfrm>
          <a:prstGeom prst="rect">
            <a:avLst/>
          </a:prstGeom>
          <a:noFill/>
        </p:spPr>
        <p:txBody>
          <a:bodyPr wrap="square" rtlCol="0">
            <a:spAutoFit/>
          </a:bodyPr>
          <a:lstStyle/>
          <a:p>
            <a:r>
              <a:rPr lang="en-US" altLang="zh-CN" sz="2800" b="1" dirty="0">
                <a:solidFill>
                  <a:srgbClr val="06080A"/>
                </a:solidFill>
                <a:latin typeface="仿宋" panose="02010609060101010101" pitchFamily="49" charset="-122"/>
                <a:ea typeface="仿宋" panose="02010609060101010101" pitchFamily="49" charset="-122"/>
                <a:cs typeface="+mn-ea"/>
                <a:sym typeface="+mn-lt"/>
              </a:rPr>
              <a:t>https://github.com/spring-cloud/spring-cloud-sleuth</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640136817"/>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a:t>
            </a:r>
            <a:r>
              <a:rPr lang="en-US" sz="2800" b="1" dirty="0">
                <a:solidFill>
                  <a:srgbClr val="7030A0"/>
                </a:solidFill>
                <a:latin typeface="仿宋" panose="02010609060101010101" pitchFamily="49" charset="-122"/>
                <a:ea typeface="仿宋" panose="02010609060101010101" pitchFamily="49" charset="-122"/>
                <a:cs typeface="+mn-ea"/>
                <a:sym typeface="+mn-lt"/>
              </a:rPr>
              <a:t> Frameworks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4028792" y="1131181"/>
            <a:ext cx="8057584" cy="523220"/>
          </a:xfrm>
          <a:prstGeom prst="rect">
            <a:avLst/>
          </a:prstGeom>
          <a:noFill/>
        </p:spPr>
        <p:txBody>
          <a:bodyPr wrap="square" rtlCol="0">
            <a:spAutoFit/>
          </a:bodyPr>
          <a:lstStyle/>
          <a:p>
            <a:r>
              <a:rPr lang="en-US" sz="2800" b="1" dirty="0" err="1" smtClean="0">
                <a:solidFill>
                  <a:srgbClr val="06080A"/>
                </a:solidFill>
                <a:latin typeface="仿宋" panose="02010609060101010101" pitchFamily="49" charset="-122"/>
                <a:ea typeface="仿宋" panose="02010609060101010101" pitchFamily="49" charset="-122"/>
                <a:cs typeface="+mn-ea"/>
                <a:sym typeface="+mn-lt"/>
              </a:rPr>
              <a:t>aaaaa</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5" name="图片 4"/>
          <p:cNvPicPr>
            <a:picLocks noChangeAspect="1"/>
          </p:cNvPicPr>
          <p:nvPr/>
        </p:nvPicPr>
        <p:blipFill>
          <a:blip r:embed="rId3"/>
          <a:stretch>
            <a:fillRect/>
          </a:stretch>
        </p:blipFill>
        <p:spPr>
          <a:xfrm>
            <a:off x="775136" y="1755870"/>
            <a:ext cx="2812024" cy="3726503"/>
          </a:xfrm>
          <a:prstGeom prst="rect">
            <a:avLst/>
          </a:prstGeom>
        </p:spPr>
      </p:pic>
    </p:spTree>
    <p:extLst>
      <p:ext uri="{BB962C8B-B14F-4D97-AF65-F5344CB8AC3E}">
        <p14:creationId xmlns:p14="http://schemas.microsoft.com/office/powerpoint/2010/main" val="1195933144"/>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Code Example：</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178" y="1187511"/>
            <a:ext cx="7327384" cy="4978311"/>
          </a:xfrm>
          <a:prstGeom prst="rect">
            <a:avLst/>
          </a:prstGeom>
        </p:spPr>
      </p:pic>
    </p:spTree>
    <p:extLst>
      <p:ext uri="{BB962C8B-B14F-4D97-AF65-F5344CB8AC3E}">
        <p14:creationId xmlns:p14="http://schemas.microsoft.com/office/powerpoint/2010/main" val="726104584"/>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2" name="TextBox 50"/>
          <p:cNvSpPr txBox="1"/>
          <p:nvPr/>
        </p:nvSpPr>
        <p:spPr>
          <a:xfrm>
            <a:off x="935907" y="4208373"/>
            <a:ext cx="10969400" cy="1815882"/>
          </a:xfrm>
          <a:prstGeom prst="rect">
            <a:avLst/>
          </a:prstGeom>
          <a:noFill/>
        </p:spPr>
        <p:txBody>
          <a:bodyPr wrap="square" rtlCol="0">
            <a:spAutoFit/>
          </a:bodyPr>
          <a:lstStyle/>
          <a:p>
            <a:r>
              <a:rPr lang="en-US" sz="2800" b="1" dirty="0" smtClean="0">
                <a:solidFill>
                  <a:srgbClr val="06080A"/>
                </a:solidFill>
                <a:latin typeface="仿宋" panose="02010609060101010101" pitchFamily="49" charset="-122"/>
                <a:ea typeface="仿宋" panose="02010609060101010101" pitchFamily="49" charset="-122"/>
                <a:cs typeface="+mn-ea"/>
                <a:sym typeface="+mn-lt"/>
              </a:rPr>
              <a:t>https</a:t>
            </a:r>
            <a:r>
              <a:rPr lang="en-US" sz="2800" b="1" dirty="0">
                <a:solidFill>
                  <a:srgbClr val="06080A"/>
                </a:solidFill>
                <a:latin typeface="仿宋" panose="02010609060101010101" pitchFamily="49" charset="-122"/>
                <a:ea typeface="仿宋" panose="02010609060101010101" pitchFamily="49" charset="-122"/>
                <a:cs typeface="+mn-ea"/>
                <a:sym typeface="+mn-lt"/>
              </a:rPr>
              <a:t>://martinfowler.com/articles/microservices.html</a:t>
            </a:r>
          </a:p>
          <a:p>
            <a:r>
              <a:rPr lang="en-US" sz="2800" b="1" dirty="0">
                <a:solidFill>
                  <a:srgbClr val="06080A"/>
                </a:solidFill>
                <a:latin typeface="仿宋" panose="02010609060101010101" pitchFamily="49" charset="-122"/>
                <a:ea typeface="仿宋" panose="02010609060101010101" pitchFamily="49" charset="-122"/>
                <a:cs typeface="+mn-ea"/>
                <a:sym typeface="+mn-lt"/>
              </a:rPr>
              <a:t>https://www.nginx.com/blog/introduction-to-microservices/</a:t>
            </a:r>
          </a:p>
          <a:p>
            <a:r>
              <a:rPr lang="en-US" sz="2800" b="1" dirty="0">
                <a:solidFill>
                  <a:srgbClr val="06080A"/>
                </a:solidFill>
                <a:latin typeface="仿宋" panose="02010609060101010101" pitchFamily="49" charset="-122"/>
                <a:ea typeface="仿宋" panose="02010609060101010101" pitchFamily="49" charset="-122"/>
                <a:cs typeface="+mn-ea"/>
                <a:sym typeface="+mn-lt"/>
              </a:rPr>
              <a:t>https://www.nginx.com/people/chris-richardson/</a:t>
            </a:r>
          </a:p>
          <a:p>
            <a:r>
              <a:rPr lang="en-US" sz="2800" b="1" dirty="0">
                <a:solidFill>
                  <a:srgbClr val="06080A"/>
                </a:solidFill>
                <a:latin typeface="仿宋" panose="02010609060101010101" pitchFamily="49" charset="-122"/>
                <a:ea typeface="仿宋" panose="02010609060101010101" pitchFamily="49" charset="-122"/>
                <a:cs typeface="+mn-ea"/>
                <a:sym typeface="+mn-lt"/>
              </a:rPr>
              <a:t>http://microservices.io/</a:t>
            </a:r>
          </a:p>
        </p:txBody>
      </p:sp>
      <p:pic>
        <p:nvPicPr>
          <p:cNvPr id="2" name="图片 1"/>
          <p:cNvPicPr>
            <a:picLocks noChangeAspect="1"/>
          </p:cNvPicPr>
          <p:nvPr/>
        </p:nvPicPr>
        <p:blipFill>
          <a:blip r:embed="rId2"/>
          <a:stretch>
            <a:fillRect/>
          </a:stretch>
        </p:blipFill>
        <p:spPr>
          <a:xfrm>
            <a:off x="2797955" y="1460807"/>
            <a:ext cx="5654530" cy="2583404"/>
          </a:xfrm>
          <a:prstGeom prst="rect">
            <a:avLst/>
          </a:prstGeom>
        </p:spPr>
      </p:pic>
      <p:sp>
        <p:nvSpPr>
          <p:cNvPr id="10" name="TextBox 50"/>
          <p:cNvSpPr txBox="1"/>
          <p:nvPr/>
        </p:nvSpPr>
        <p:spPr>
          <a:xfrm>
            <a:off x="2262761" y="359404"/>
            <a:ext cx="9425263"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推荐学习网址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a:t>
            </a:r>
            <a:r>
              <a:rPr lang="en-US" altLang="zh-CN" sz="2800" b="1" dirty="0" err="1">
                <a:solidFill>
                  <a:srgbClr val="7030A0"/>
                </a:solidFill>
                <a:latin typeface="仿宋" panose="02010609060101010101" pitchFamily="49" charset="-122"/>
                <a:ea typeface="仿宋" panose="02010609060101010101" pitchFamily="49" charset="-122"/>
                <a:cs typeface="+mn-ea"/>
                <a:sym typeface="+mn-lt"/>
              </a:rPr>
              <a:t>Microservices</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pic>
        <p:nvPicPr>
          <p:cNvPr id="11" name="图片 10"/>
          <p:cNvPicPr>
            <a:picLocks noChangeAspect="1"/>
          </p:cNvPicPr>
          <p:nvPr/>
        </p:nvPicPr>
        <p:blipFill>
          <a:blip r:embed="rId3"/>
          <a:stretch>
            <a:fillRect/>
          </a:stretch>
        </p:blipFill>
        <p:spPr>
          <a:xfrm>
            <a:off x="775136" y="359404"/>
            <a:ext cx="1424251" cy="628052"/>
          </a:xfrm>
          <a:prstGeom prst="rect">
            <a:avLst/>
          </a:prstGeom>
        </p:spPr>
      </p:pic>
    </p:spTree>
    <p:extLst>
      <p:ext uri="{BB962C8B-B14F-4D97-AF65-F5344CB8AC3E}">
        <p14:creationId xmlns:p14="http://schemas.microsoft.com/office/powerpoint/2010/main" val="3326897954"/>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2" name="TextBox 50"/>
          <p:cNvSpPr txBox="1"/>
          <p:nvPr/>
        </p:nvSpPr>
        <p:spPr>
          <a:xfrm>
            <a:off x="935907" y="4558014"/>
            <a:ext cx="10969400" cy="954107"/>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http://projects.spring.io/spring-cloud/</a:t>
            </a:r>
          </a:p>
          <a:p>
            <a:r>
              <a:rPr lang="en-US" sz="2800" b="1" dirty="0">
                <a:solidFill>
                  <a:srgbClr val="06080A"/>
                </a:solidFill>
                <a:latin typeface="仿宋" panose="02010609060101010101" pitchFamily="49" charset="-122"/>
                <a:ea typeface="仿宋" panose="02010609060101010101" pitchFamily="49" charset="-122"/>
                <a:cs typeface="+mn-ea"/>
                <a:sym typeface="+mn-lt"/>
              </a:rPr>
              <a:t>https://</a:t>
            </a:r>
            <a:r>
              <a:rPr lang="en-US" sz="2800" b="1" dirty="0" smtClean="0">
                <a:solidFill>
                  <a:srgbClr val="06080A"/>
                </a:solidFill>
                <a:latin typeface="仿宋" panose="02010609060101010101" pitchFamily="49" charset="-122"/>
                <a:ea typeface="仿宋" panose="02010609060101010101" pitchFamily="49" charset="-122"/>
                <a:cs typeface="+mn-ea"/>
                <a:sym typeface="+mn-lt"/>
              </a:rPr>
              <a:t>github.com/spring-cloud</a:t>
            </a:r>
          </a:p>
        </p:txBody>
      </p:sp>
      <p:pic>
        <p:nvPicPr>
          <p:cNvPr id="3" name="图片 2"/>
          <p:cNvPicPr>
            <a:picLocks noChangeAspect="1"/>
          </p:cNvPicPr>
          <p:nvPr/>
        </p:nvPicPr>
        <p:blipFill>
          <a:blip r:embed="rId2"/>
          <a:stretch>
            <a:fillRect/>
          </a:stretch>
        </p:blipFill>
        <p:spPr>
          <a:xfrm>
            <a:off x="4069265" y="1636580"/>
            <a:ext cx="3417903" cy="2509907"/>
          </a:xfrm>
          <a:prstGeom prst="rect">
            <a:avLst/>
          </a:prstGeom>
        </p:spPr>
      </p:pic>
      <p:sp>
        <p:nvSpPr>
          <p:cNvPr id="10" name="TextBox 50"/>
          <p:cNvSpPr txBox="1"/>
          <p:nvPr/>
        </p:nvSpPr>
        <p:spPr>
          <a:xfrm>
            <a:off x="2262761" y="359404"/>
            <a:ext cx="9425263"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推荐学习网址 </a:t>
            </a:r>
            <a:r>
              <a:rPr lang="en-US" altLang="zh-CN" sz="2800" b="1" dirty="0">
                <a:solidFill>
                  <a:srgbClr val="7030A0"/>
                </a:solidFill>
                <a:latin typeface="仿宋" panose="02010609060101010101" pitchFamily="49" charset="-122"/>
                <a:ea typeface="仿宋" panose="02010609060101010101" pitchFamily="49" charset="-122"/>
                <a:cs typeface="+mn-ea"/>
                <a:sym typeface="+mn-lt"/>
              </a:rPr>
              <a:t>- Spring Cloud</a:t>
            </a:r>
          </a:p>
        </p:txBody>
      </p:sp>
      <p:pic>
        <p:nvPicPr>
          <p:cNvPr id="11" name="图片 10"/>
          <p:cNvPicPr>
            <a:picLocks noChangeAspect="1"/>
          </p:cNvPicPr>
          <p:nvPr/>
        </p:nvPicPr>
        <p:blipFill>
          <a:blip r:embed="rId3"/>
          <a:stretch>
            <a:fillRect/>
          </a:stretch>
        </p:blipFill>
        <p:spPr>
          <a:xfrm>
            <a:off x="775136" y="359404"/>
            <a:ext cx="1424251" cy="628052"/>
          </a:xfrm>
          <a:prstGeom prst="rect">
            <a:avLst/>
          </a:prstGeom>
        </p:spPr>
      </p:pic>
    </p:spTree>
    <p:extLst>
      <p:ext uri="{BB962C8B-B14F-4D97-AF65-F5344CB8AC3E}">
        <p14:creationId xmlns:p14="http://schemas.microsoft.com/office/powerpoint/2010/main" val="3667090278"/>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1514771" y="1053577"/>
            <a:ext cx="6705776" cy="4653348"/>
          </a:xfrm>
          <a:prstGeom prst="rect">
            <a:avLst/>
          </a:prstGeom>
        </p:spPr>
      </p:pic>
      <p:pic>
        <p:nvPicPr>
          <p:cNvPr id="9" name="图片 8"/>
          <p:cNvPicPr>
            <a:picLocks noChangeAspect="1"/>
          </p:cNvPicPr>
          <p:nvPr/>
        </p:nvPicPr>
        <p:blipFill>
          <a:blip r:embed="rId3"/>
          <a:stretch>
            <a:fillRect/>
          </a:stretch>
        </p:blipFill>
        <p:spPr>
          <a:xfrm>
            <a:off x="775136" y="359404"/>
            <a:ext cx="1424251" cy="628052"/>
          </a:xfrm>
          <a:prstGeom prst="rect">
            <a:avLst/>
          </a:prstGeom>
        </p:spPr>
      </p:pic>
    </p:spTree>
    <p:extLst>
      <p:ext uri="{BB962C8B-B14F-4D97-AF65-F5344CB8AC3E}">
        <p14:creationId xmlns:p14="http://schemas.microsoft.com/office/powerpoint/2010/main" val="251660822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 are not a silver bullet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1136540"/>
            <a:ext cx="7535748" cy="3539430"/>
          </a:xfrm>
          <a:prstGeom prst="rect">
            <a:avLst/>
          </a:prstGeom>
          <a:noFill/>
        </p:spPr>
        <p:txBody>
          <a:bodyPr wrap="square" rtlCol="0">
            <a:spAutoFit/>
          </a:bodyPr>
          <a:lstStyle/>
          <a:p>
            <a:r>
              <a:rPr lang="en-US" sz="2800" b="1" dirty="0">
                <a:solidFill>
                  <a:srgbClr val="06080A"/>
                </a:solidFill>
                <a:latin typeface="仿宋" panose="02010609060101010101" pitchFamily="49" charset="-122"/>
                <a:ea typeface="仿宋" panose="02010609060101010101" pitchFamily="49" charset="-122"/>
                <a:cs typeface="+mn-ea"/>
                <a:sym typeface="+mn-lt"/>
              </a:rPr>
              <a:t>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is not a silver bullet. It has several drawbacks. Moreover, when using this architecture there are numerous issues that you must address.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 pattern language is a collection of patterns for applying the </a:t>
            </a:r>
            <a:r>
              <a:rPr lang="en-US" sz="2800" b="1" dirty="0" err="1">
                <a:solidFill>
                  <a:srgbClr val="06080A"/>
                </a:solidFill>
                <a:latin typeface="仿宋" panose="02010609060101010101" pitchFamily="49" charset="-122"/>
                <a:ea typeface="仿宋" panose="02010609060101010101" pitchFamily="49" charset="-122"/>
                <a:cs typeface="+mn-ea"/>
                <a:sym typeface="+mn-lt"/>
              </a:rPr>
              <a:t>microservice</a:t>
            </a:r>
            <a:r>
              <a:rPr lang="en-US" sz="2800" b="1" dirty="0">
                <a:solidFill>
                  <a:srgbClr val="06080A"/>
                </a:solidFill>
                <a:latin typeface="仿宋" panose="02010609060101010101" pitchFamily="49" charset="-122"/>
                <a:ea typeface="仿宋" panose="02010609060101010101" pitchFamily="49" charset="-122"/>
                <a:cs typeface="+mn-ea"/>
                <a:sym typeface="+mn-lt"/>
              </a:rPr>
              <a:t> architecture</a:t>
            </a:r>
            <a:r>
              <a:rPr lang="en-US" sz="2800" b="1" dirty="0" smtClean="0">
                <a:solidFill>
                  <a:srgbClr val="06080A"/>
                </a:solidFill>
                <a:latin typeface="仿宋" panose="02010609060101010101" pitchFamily="49" charset="-122"/>
                <a:ea typeface="仿宋" panose="02010609060101010101" pitchFamily="49" charset="-122"/>
                <a:cs typeface="+mn-ea"/>
                <a:sym typeface="+mn-lt"/>
              </a:rPr>
              <a:t>.</a:t>
            </a:r>
            <a:endParaRPr lang="en-US" sz="2800" b="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15" y="1136540"/>
            <a:ext cx="3758340" cy="2153776"/>
          </a:xfrm>
          <a:prstGeom prst="rect">
            <a:avLst/>
          </a:prstGeom>
        </p:spPr>
      </p:pic>
      <p:sp>
        <p:nvSpPr>
          <p:cNvPr id="8" name="TextBox 50"/>
          <p:cNvSpPr txBox="1"/>
          <p:nvPr/>
        </p:nvSpPr>
        <p:spPr>
          <a:xfrm>
            <a:off x="775136" y="4377361"/>
            <a:ext cx="11329287" cy="2246769"/>
          </a:xfrm>
          <a:prstGeom prst="rect">
            <a:avLst/>
          </a:prstGeom>
          <a:noFill/>
        </p:spPr>
        <p:txBody>
          <a:bodyPr wrap="square" rtlCol="0">
            <a:spAutoFit/>
          </a:bodyPr>
          <a:lstStyle/>
          <a:p>
            <a:endParaRPr lang="en-US" sz="28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decide whether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microservices</a:t>
            </a:r>
            <a:r>
              <a:rPr lang="en-US" sz="2800" b="1" dirty="0">
                <a:solidFill>
                  <a:srgbClr val="00B050"/>
                </a:solidFill>
                <a:latin typeface="仿宋" panose="02010609060101010101" pitchFamily="49" charset="-122"/>
                <a:ea typeface="仿宋" panose="02010609060101010101" pitchFamily="49" charset="-122"/>
                <a:cs typeface="+mn-ea"/>
                <a:sym typeface="+mn-lt"/>
              </a:rPr>
              <a:t> are a good fit for your application.</a:t>
            </a:r>
          </a:p>
          <a:p>
            <a:pPr marL="342900" indent="-342900">
              <a:buFont typeface="Wingdings" panose="05000000000000000000" pitchFamily="2" charset="2"/>
              <a:buChar char="Ø"/>
            </a:pPr>
            <a:r>
              <a:rPr lang="en-US" sz="2800" b="1" dirty="0">
                <a:solidFill>
                  <a:srgbClr val="00B050"/>
                </a:solidFill>
                <a:latin typeface="仿宋" panose="02010609060101010101" pitchFamily="49" charset="-122"/>
                <a:ea typeface="仿宋" panose="02010609060101010101" pitchFamily="49" charset="-122"/>
                <a:cs typeface="+mn-ea"/>
                <a:sym typeface="+mn-lt"/>
              </a:rPr>
              <a:t>The pattern language enables you to use the </a:t>
            </a:r>
            <a:r>
              <a:rPr lang="en-US" sz="2800" b="1" dirty="0" err="1">
                <a:solidFill>
                  <a:srgbClr val="00B050"/>
                </a:solidFill>
                <a:latin typeface="仿宋" panose="02010609060101010101" pitchFamily="49" charset="-122"/>
                <a:ea typeface="仿宋" panose="02010609060101010101" pitchFamily="49" charset="-122"/>
                <a:cs typeface="+mn-ea"/>
                <a:sym typeface="+mn-lt"/>
              </a:rPr>
              <a:t>microservice</a:t>
            </a:r>
            <a:r>
              <a:rPr lang="en-US" sz="2800" b="1" dirty="0">
                <a:solidFill>
                  <a:srgbClr val="00B050"/>
                </a:solidFill>
                <a:latin typeface="仿宋" panose="02010609060101010101" pitchFamily="49" charset="-122"/>
                <a:ea typeface="仿宋" panose="02010609060101010101" pitchFamily="49" charset="-122"/>
                <a:cs typeface="+mn-ea"/>
                <a:sym typeface="+mn-lt"/>
              </a:rPr>
              <a:t> architecture successfully.</a:t>
            </a:r>
          </a:p>
        </p:txBody>
      </p:sp>
    </p:spTree>
    <p:extLst>
      <p:ext uri="{BB962C8B-B14F-4D97-AF65-F5344CB8AC3E}">
        <p14:creationId xmlns:p14="http://schemas.microsoft.com/office/powerpoint/2010/main" val="338223261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Why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r>
              <a:rPr lang="en-US" sz="2800" b="1" dirty="0">
                <a:solidFill>
                  <a:srgbClr val="7030A0"/>
                </a:solidFill>
                <a:latin typeface="仿宋" panose="02010609060101010101" pitchFamily="49" charset="-122"/>
                <a:ea typeface="仿宋" panose="02010609060101010101" pitchFamily="49" charset="-122"/>
                <a:cs typeface="+mn-ea"/>
                <a:sym typeface="+mn-lt"/>
              </a:rPr>
              <a:t>?</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3268301" y="1131181"/>
            <a:ext cx="8510257"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Complexity shifts from the inside (code, vertical stack) to the outside (platform, horizontal stack), managing each dependency, which can be good if you have a younger team in terms of developers. Junior developers are free to experiment and muck up smaller apps. You must have solid </a:t>
            </a:r>
            <a:r>
              <a:rPr lang="en-US" sz="2400" b="1" dirty="0" err="1">
                <a:solidFill>
                  <a:srgbClr val="06080A"/>
                </a:solidFill>
                <a:latin typeface="仿宋" panose="02010609060101010101" pitchFamily="49" charset="-122"/>
                <a:ea typeface="仿宋" panose="02010609060101010101" pitchFamily="49" charset="-122"/>
                <a:cs typeface="+mn-ea"/>
                <a:sym typeface="+mn-lt"/>
              </a:rPr>
              <a:t>dev</a:t>
            </a:r>
            <a:r>
              <a:rPr lang="en-US" sz="2400" b="1" dirty="0">
                <a:solidFill>
                  <a:srgbClr val="06080A"/>
                </a:solidFill>
                <a:latin typeface="仿宋" panose="02010609060101010101" pitchFamily="49" charset="-122"/>
                <a:ea typeface="仿宋" panose="02010609060101010101" pitchFamily="49" charset="-122"/>
                <a:cs typeface="+mn-ea"/>
                <a:sym typeface="+mn-lt"/>
              </a:rPr>
              <a:t> ops support though</a:t>
            </a:r>
            <a:r>
              <a:rPr lang="en-US" sz="2400" b="1" dirty="0" smtClean="0">
                <a:solidFill>
                  <a:srgbClr val="06080A"/>
                </a:solidFill>
                <a:latin typeface="仿宋" panose="02010609060101010101" pitchFamily="49" charset="-122"/>
                <a:ea typeface="仿宋" panose="02010609060101010101" pitchFamily="49" charset="-122"/>
                <a:cs typeface="+mn-ea"/>
                <a:sym typeface="+mn-lt"/>
              </a:rPr>
              <a:t>.</a:t>
            </a: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Less coupling, which makes scaling </a:t>
            </a:r>
            <a:r>
              <a:rPr lang="en-US" sz="2400" b="1" dirty="0" smtClean="0">
                <a:solidFill>
                  <a:srgbClr val="06080A"/>
                </a:solidFill>
                <a:latin typeface="仿宋" panose="02010609060101010101" pitchFamily="49" charset="-122"/>
                <a:ea typeface="仿宋" panose="02010609060101010101" pitchFamily="49" charset="-122"/>
                <a:cs typeface="+mn-ea"/>
                <a:sym typeface="+mn-lt"/>
              </a:rPr>
              <a:t>easier</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Flexible - different apps can have different code bases and </a:t>
            </a:r>
            <a:r>
              <a:rPr lang="en-US" sz="2400" b="1" dirty="0" smtClean="0">
                <a:solidFill>
                  <a:srgbClr val="06080A"/>
                </a:solidFill>
                <a:latin typeface="仿宋" panose="02010609060101010101" pitchFamily="49" charset="-122"/>
                <a:ea typeface="仿宋" panose="02010609060101010101" pitchFamily="49" charset="-122"/>
                <a:cs typeface="+mn-ea"/>
                <a:sym typeface="+mn-lt"/>
              </a:rPr>
              <a:t>dependencies</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a:p>
            <a:pPr marL="342900" indent="-342900">
              <a:buFont typeface="Wingdings" panose="05000000000000000000" pitchFamily="2" charset="2"/>
              <a:buChar char="Ø"/>
            </a:pPr>
            <a:r>
              <a:rPr lang="en-US" sz="2400" b="1" dirty="0">
                <a:solidFill>
                  <a:srgbClr val="06080A"/>
                </a:solidFill>
                <a:latin typeface="仿宋" panose="02010609060101010101" pitchFamily="49" charset="-122"/>
                <a:ea typeface="仿宋" panose="02010609060101010101" pitchFamily="49" charset="-122"/>
                <a:cs typeface="+mn-ea"/>
                <a:sym typeface="+mn-lt"/>
              </a:rPr>
              <a:t>Smaller code base, less coupled, force solid API design, not having to understand the full system = easier to read code</a:t>
            </a:r>
          </a:p>
        </p:txBody>
      </p:sp>
      <p:pic>
        <p:nvPicPr>
          <p:cNvPr id="4" name="图片 3"/>
          <p:cNvPicPr>
            <a:picLocks noChangeAspect="1"/>
          </p:cNvPicPr>
          <p:nvPr/>
        </p:nvPicPr>
        <p:blipFill>
          <a:blip r:embed="rId3"/>
          <a:stretch>
            <a:fillRect/>
          </a:stretch>
        </p:blipFill>
        <p:spPr>
          <a:xfrm>
            <a:off x="573858" y="2186706"/>
            <a:ext cx="2626347" cy="2303813"/>
          </a:xfrm>
          <a:prstGeom prst="rect">
            <a:avLst/>
          </a:prstGeom>
        </p:spPr>
      </p:pic>
    </p:spTree>
    <p:extLst>
      <p:ext uri="{BB962C8B-B14F-4D97-AF65-F5344CB8AC3E}">
        <p14:creationId xmlns:p14="http://schemas.microsoft.com/office/powerpoint/2010/main" val="254099695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From monolithic applications to </a:t>
            </a:r>
            <a:r>
              <a:rPr lang="en-US" sz="2800" b="1" dirty="0" err="1">
                <a:solidFill>
                  <a:srgbClr val="7030A0"/>
                </a:solidFill>
                <a:latin typeface="仿宋" panose="02010609060101010101" pitchFamily="49" charset="-122"/>
                <a:ea typeface="仿宋" panose="02010609060101010101" pitchFamily="49" charset="-122"/>
                <a:cs typeface="+mn-ea"/>
                <a:sym typeface="+mn-lt"/>
              </a:rPr>
              <a:t>microservices</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387" y="1576595"/>
            <a:ext cx="6368918" cy="4018381"/>
          </a:xfrm>
          <a:prstGeom prst="rect">
            <a:avLst/>
          </a:prstGeom>
        </p:spPr>
      </p:pic>
    </p:spTree>
    <p:extLst>
      <p:ext uri="{BB962C8B-B14F-4D97-AF65-F5344CB8AC3E}">
        <p14:creationId xmlns:p14="http://schemas.microsoft.com/office/powerpoint/2010/main" val="364278240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0883" y="987456"/>
            <a:ext cx="5313855" cy="5611763"/>
          </a:xfrm>
          <a:prstGeom prst="rect">
            <a:avLst/>
          </a:prstGeom>
        </p:spPr>
      </p:pic>
    </p:spTree>
    <p:extLst>
      <p:ext uri="{BB962C8B-B14F-4D97-AF65-F5344CB8AC3E}">
        <p14:creationId xmlns:p14="http://schemas.microsoft.com/office/powerpoint/2010/main" val="212359539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Advantages</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应用</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开发风格很常见，因为</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IDE</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和其它工具都擅长开发一个简单应用，这类应用也很易于调试，只需要简单运行此应用，用</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Selenium</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链接</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就可以完成端到端测试。单体式应用也易于部署，只需要把打包应用拷贝到服务器端，通过在负载均衡器后端运行多个拷贝就可以轻松实现应用扩展。在早期这类应用运行的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很好</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9389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核心是业务逻辑，由定义服务、域对象和事件的模块完成。围绕着核心的是与外界打交道的适配器。适配器包括数据库访问组件、生产和处理消息的消息组件，以及提供</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API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或者</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UI</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访问支持的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web</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模块</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等</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12" name="图片 11"/>
          <p:cNvPicPr>
            <a:picLocks noChangeAspect="1"/>
          </p:cNvPicPr>
          <p:nvPr/>
        </p:nvPicPr>
        <p:blipFill>
          <a:blip r:embed="rId3"/>
          <a:stretch>
            <a:fillRect/>
          </a:stretch>
        </p:blipFill>
        <p:spPr>
          <a:xfrm>
            <a:off x="775136" y="1206575"/>
            <a:ext cx="3522607" cy="2411197"/>
          </a:xfrm>
          <a:prstGeom prst="rect">
            <a:avLst/>
          </a:prstGeom>
        </p:spPr>
      </p:pic>
    </p:spTree>
    <p:extLst>
      <p:ext uri="{BB962C8B-B14F-4D97-AF65-F5344CB8AC3E}">
        <p14:creationId xmlns:p14="http://schemas.microsoft.com/office/powerpoint/2010/main" val="32299475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2262761" y="359404"/>
            <a:ext cx="9425263" cy="523220"/>
          </a:xfrm>
          <a:prstGeom prst="rect">
            <a:avLst/>
          </a:prstGeom>
          <a:noFill/>
        </p:spPr>
        <p:txBody>
          <a:bodyPr wrap="square" rtlCol="0">
            <a:spAutoFit/>
          </a:bodyPr>
          <a:lstStyle/>
          <a:p>
            <a:r>
              <a:rPr lang="en-US" sz="2800" b="1" dirty="0">
                <a:solidFill>
                  <a:srgbClr val="7030A0"/>
                </a:solidFill>
                <a:latin typeface="仿宋" panose="02010609060101010101" pitchFamily="49" charset="-122"/>
                <a:ea typeface="仿宋" panose="02010609060101010101" pitchFamily="49" charset="-122"/>
                <a:cs typeface="+mn-ea"/>
                <a:sym typeface="+mn-lt"/>
              </a:rPr>
              <a:t>Monolithic Architecture </a:t>
            </a:r>
            <a:r>
              <a:rPr lang="en-US" altLang="zh-CN" sz="2800" b="1" dirty="0" smtClean="0">
                <a:solidFill>
                  <a:srgbClr val="7030A0"/>
                </a:solidFill>
                <a:latin typeface="仿宋" panose="02010609060101010101" pitchFamily="49" charset="-122"/>
                <a:ea typeface="仿宋" panose="02010609060101010101" pitchFamily="49" charset="-122"/>
                <a:cs typeface="+mn-ea"/>
                <a:sym typeface="+mn-lt"/>
              </a:rPr>
              <a:t>D</a:t>
            </a:r>
            <a:r>
              <a:rPr lang="en-US" sz="2800" b="1" dirty="0" smtClean="0">
                <a:solidFill>
                  <a:srgbClr val="7030A0"/>
                </a:solidFill>
                <a:latin typeface="仿宋" panose="02010609060101010101" pitchFamily="49" charset="-122"/>
                <a:ea typeface="仿宋" panose="02010609060101010101" pitchFamily="49" charset="-122"/>
                <a:cs typeface="+mn-ea"/>
                <a:sym typeface="+mn-lt"/>
              </a:rPr>
              <a:t>isadvantages1</a:t>
            </a:r>
            <a:endParaRPr lang="en-US"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775136" y="359404"/>
            <a:ext cx="1424251" cy="628052"/>
          </a:xfrm>
          <a:prstGeom prst="rect">
            <a:avLst/>
          </a:prstGeom>
        </p:spPr>
      </p:pic>
      <p:sp>
        <p:nvSpPr>
          <p:cNvPr id="28" name="TextBox 50"/>
          <p:cNvSpPr txBox="1"/>
          <p:nvPr/>
        </p:nvSpPr>
        <p:spPr>
          <a:xfrm>
            <a:off x="775136" y="3973561"/>
            <a:ext cx="11121117"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一旦你的应用变成一个又大又复杂的怪物，那开发团队肯定很痛苦。敏捷开发和部署举步维艰，其中最主要问题就是这个应用太复杂，以至于任何单个开发者都不可能搞懂它。因此，修正</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bug</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和正确的添加新功能变的非常困难，并且很</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耗时</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
        <p:nvSpPr>
          <p:cNvPr id="11" name="TextBox 50"/>
          <p:cNvSpPr txBox="1"/>
          <p:nvPr/>
        </p:nvSpPr>
        <p:spPr>
          <a:xfrm>
            <a:off x="4888872" y="1246541"/>
            <a:ext cx="6862526"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一个简单的应用会随着时间推移逐渐变大。在每次的</a:t>
            </a:r>
            <a:r>
              <a:rPr lang="en-US" altLang="zh-CN" sz="2400" b="1" dirty="0">
                <a:solidFill>
                  <a:srgbClr val="06080A"/>
                </a:solidFill>
                <a:latin typeface="仿宋" panose="02010609060101010101" pitchFamily="49" charset="-122"/>
                <a:ea typeface="仿宋" panose="02010609060101010101" pitchFamily="49" charset="-122"/>
                <a:cs typeface="+mn-ea"/>
                <a:sym typeface="+mn-lt"/>
              </a:rPr>
              <a:t>sprint</a:t>
            </a:r>
            <a:r>
              <a:rPr lang="zh-CN" altLang="en-US" sz="2400" b="1" dirty="0">
                <a:solidFill>
                  <a:srgbClr val="06080A"/>
                </a:solidFill>
                <a:latin typeface="仿宋" panose="02010609060101010101" pitchFamily="49" charset="-122"/>
                <a:ea typeface="仿宋" panose="02010609060101010101" pitchFamily="49" charset="-122"/>
                <a:cs typeface="+mn-ea"/>
                <a:sym typeface="+mn-lt"/>
              </a:rPr>
              <a:t>中，开发团队都会面对新“故事”，然后开发许多新代码。几年后，这个小而简单的应用会变成了一个巨大的</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怪物</a:t>
            </a:r>
            <a:endParaRPr lang="en-US" altLang="zh-CN" sz="2400" b="1" dirty="0" smtClean="0">
              <a:solidFill>
                <a:srgbClr val="06080A"/>
              </a:solidFill>
              <a:latin typeface="仿宋" panose="02010609060101010101" pitchFamily="49" charset="-122"/>
              <a:ea typeface="仿宋" panose="02010609060101010101" pitchFamily="49" charset="-122"/>
              <a:cs typeface="+mn-ea"/>
              <a:sym typeface="+mn-lt"/>
            </a:endParaRPr>
          </a:p>
        </p:txBody>
      </p:sp>
      <p:pic>
        <p:nvPicPr>
          <p:cNvPr id="9" name="图片 8"/>
          <p:cNvPicPr>
            <a:picLocks noChangeAspect="1"/>
          </p:cNvPicPr>
          <p:nvPr/>
        </p:nvPicPr>
        <p:blipFill>
          <a:blip r:embed="rId3"/>
          <a:stretch>
            <a:fillRect/>
          </a:stretch>
        </p:blipFill>
        <p:spPr>
          <a:xfrm>
            <a:off x="612175" y="1355076"/>
            <a:ext cx="3816908" cy="2157668"/>
          </a:xfrm>
          <a:prstGeom prst="rect">
            <a:avLst/>
          </a:prstGeom>
        </p:spPr>
      </p:pic>
      <p:sp>
        <p:nvSpPr>
          <p:cNvPr id="10" name="TextBox 50"/>
          <p:cNvSpPr txBox="1"/>
          <p:nvPr/>
        </p:nvSpPr>
        <p:spPr>
          <a:xfrm>
            <a:off x="775135" y="5856677"/>
            <a:ext cx="11121117"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solidFill>
                  <a:srgbClr val="06080A"/>
                </a:solidFill>
                <a:latin typeface="仿宋" panose="02010609060101010101" pitchFamily="49" charset="-122"/>
                <a:ea typeface="仿宋" panose="02010609060101010101" pitchFamily="49" charset="-122"/>
                <a:cs typeface="+mn-ea"/>
                <a:sym typeface="+mn-lt"/>
              </a:rPr>
              <a:t>单体式应用也会降低开发速度。应用越大，启动时间会越</a:t>
            </a:r>
            <a:r>
              <a:rPr lang="zh-CN" altLang="en-US" sz="2400" b="1" dirty="0" smtClean="0">
                <a:solidFill>
                  <a:srgbClr val="06080A"/>
                </a:solidFill>
                <a:latin typeface="仿宋" panose="02010609060101010101" pitchFamily="49" charset="-122"/>
                <a:ea typeface="仿宋" panose="02010609060101010101" pitchFamily="49" charset="-122"/>
                <a:cs typeface="+mn-ea"/>
                <a:sym typeface="+mn-lt"/>
              </a:rPr>
              <a:t>长</a:t>
            </a:r>
            <a:endParaRPr lang="en-US" sz="2400" b="1" dirty="0">
              <a:solidFill>
                <a:srgbClr val="06080A"/>
              </a:solidFill>
              <a:latin typeface="仿宋" panose="02010609060101010101" pitchFamily="49" charset="-122"/>
              <a:ea typeface="仿宋" panose="02010609060101010101" pitchFamily="49" charset="-122"/>
              <a:cs typeface="+mn-ea"/>
              <a:sym typeface="+mn-lt"/>
            </a:endParaRPr>
          </a:p>
        </p:txBody>
      </p:sp>
    </p:spTree>
    <p:extLst>
      <p:ext uri="{BB962C8B-B14F-4D97-AF65-F5344CB8AC3E}">
        <p14:creationId xmlns:p14="http://schemas.microsoft.com/office/powerpoint/2010/main" val="21382576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3847</TotalTime>
  <Words>5238</Words>
  <Application>Microsoft Office PowerPoint</Application>
  <PresentationFormat>宽屏</PresentationFormat>
  <Paragraphs>526</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Lato</vt:lpstr>
      <vt:lpstr>等线</vt:lpstr>
      <vt:lpstr>仿宋</vt:lpstr>
      <vt:lpstr>华文楷体</vt:lpstr>
      <vt:lpstr>宋体</vt:lpstr>
      <vt:lpstr>微软雅黑</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lenovo</cp:lastModifiedBy>
  <cp:revision>777</cp:revision>
  <dcterms:created xsi:type="dcterms:W3CDTF">2016-12-13T08:41:51Z</dcterms:created>
  <dcterms:modified xsi:type="dcterms:W3CDTF">2018-01-10T03:40:36Z</dcterms:modified>
</cp:coreProperties>
</file>