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3"/>
  </p:notesMasterIdLst>
  <p:sldIdLst>
    <p:sldId id="306" r:id="rId2"/>
    <p:sldId id="305" r:id="rId3"/>
    <p:sldId id="300" r:id="rId4"/>
    <p:sldId id="279" r:id="rId5"/>
    <p:sldId id="299" r:id="rId6"/>
    <p:sldId id="303" r:id="rId7"/>
    <p:sldId id="304" r:id="rId8"/>
    <p:sldId id="308" r:id="rId9"/>
    <p:sldId id="307" r:id="rId10"/>
    <p:sldId id="309" r:id="rId11"/>
    <p:sldId id="312" r:id="rId12"/>
    <p:sldId id="311" r:id="rId13"/>
    <p:sldId id="310" r:id="rId14"/>
    <p:sldId id="317" r:id="rId15"/>
    <p:sldId id="313" r:id="rId16"/>
    <p:sldId id="314" r:id="rId17"/>
    <p:sldId id="315" r:id="rId18"/>
    <p:sldId id="320" r:id="rId19"/>
    <p:sldId id="319" r:id="rId20"/>
    <p:sldId id="321" r:id="rId21"/>
    <p:sldId id="322" r:id="rId22"/>
    <p:sldId id="323" r:id="rId23"/>
    <p:sldId id="324" r:id="rId24"/>
    <p:sldId id="298" r:id="rId25"/>
    <p:sldId id="276" r:id="rId26"/>
    <p:sldId id="264" r:id="rId27"/>
    <p:sldId id="277" r:id="rId28"/>
    <p:sldId id="268" r:id="rId29"/>
    <p:sldId id="262" r:id="rId30"/>
    <p:sldId id="261" r:id="rId31"/>
    <p:sldId id="28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0A"/>
    <a:srgbClr val="F3644B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E6-4A0C-B9CE-41819F66A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E6-4A0C-B9CE-41819F66A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E6-4A0C-B9CE-41819F66A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955232"/>
        <c:axId val="200955792"/>
      </c:barChart>
      <c:catAx>
        <c:axId val="2009552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0955792"/>
        <c:crosses val="autoZero"/>
        <c:auto val="1"/>
        <c:lblAlgn val="ctr"/>
        <c:lblOffset val="100"/>
        <c:noMultiLvlLbl val="0"/>
      </c:catAx>
      <c:valAx>
        <c:axId val="200955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00955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DA-41E8-AE1B-B8A5EB13E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DA-41E8-AE1B-B8A5EB13E9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DA-41E8-AE1B-B8A5EB13E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958592"/>
        <c:axId val="200959152"/>
      </c:barChart>
      <c:catAx>
        <c:axId val="20095859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00959152"/>
        <c:crosses val="autoZero"/>
        <c:auto val="1"/>
        <c:lblAlgn val="ctr"/>
        <c:lblOffset val="100"/>
        <c:noMultiLvlLbl val="0"/>
      </c:catAx>
      <c:valAx>
        <c:axId val="200959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00958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change the</a:t>
            </a:r>
            <a:r>
              <a:rPr lang="en-US" baseline="0" dirty="0" smtClean="0"/>
              <a:t> picture background.</a:t>
            </a:r>
          </a:p>
          <a:p>
            <a:r>
              <a:rPr lang="en-US" baseline="0" dirty="0" smtClean="0"/>
              <a:t>1) Select the shape (in front of the image) and send it to back</a:t>
            </a:r>
          </a:p>
          <a:p>
            <a:r>
              <a:rPr lang="en-US" baseline="0" dirty="0" smtClean="0"/>
              <a:t>2) Delete the image and drag and drop you own // 3) Send to back the new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1828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6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  <p:sp>
        <p:nvSpPr>
          <p:cNvPr id="9" name="TextBox 50"/>
          <p:cNvSpPr txBox="1"/>
          <p:nvPr/>
        </p:nvSpPr>
        <p:spPr>
          <a:xfrm>
            <a:off x="6202240" y="1787679"/>
            <a:ext cx="319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(</a:t>
            </a:r>
            <a:r>
              <a:rPr lang="en-US" altLang="zh-CN" sz="3200" b="1" dirty="0" err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3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41149" y="1458976"/>
            <a:ext cx="516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营销中心读书会十一月第二期</a:t>
            </a:r>
            <a:endParaRPr lang="en-US" sz="20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IDE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611418"/>
            <a:ext cx="2141175" cy="774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44" y="2426818"/>
            <a:ext cx="1600581" cy="842573"/>
          </a:xfrm>
          <a:prstGeom prst="rect">
            <a:avLst/>
          </a:prstGeom>
        </p:spPr>
      </p:pic>
      <p:sp>
        <p:nvSpPr>
          <p:cNvPr id="17" name="TextBox 50"/>
          <p:cNvSpPr txBox="1"/>
          <p:nvPr/>
        </p:nvSpPr>
        <p:spPr>
          <a:xfrm>
            <a:off x="7936630" y="1611418"/>
            <a:ext cx="280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Lite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JetBrains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GoLand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Atom + go-plus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21" y="3606799"/>
            <a:ext cx="1226332" cy="11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409" y="4797499"/>
            <a:ext cx="1304532" cy="1217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973" y="5625908"/>
            <a:ext cx="1280264" cy="1229054"/>
          </a:xfrm>
          <a:prstGeom prst="rect">
            <a:avLst/>
          </a:prstGeom>
        </p:spPr>
      </p:pic>
      <p:sp>
        <p:nvSpPr>
          <p:cNvPr id="21" name="TextBox 50"/>
          <p:cNvSpPr txBox="1"/>
          <p:nvPr/>
        </p:nvSpPr>
        <p:spPr>
          <a:xfrm>
            <a:off x="1006877" y="5078457"/>
            <a:ext cx="482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Sublime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+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GoSublime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vscode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+ go plugin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698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1055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Give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you an idea of how a workspace looks in practice, here's an example: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77" y="1189025"/>
            <a:ext cx="5462371" cy="54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1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ackage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ain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51" y="1112516"/>
            <a:ext cx="6799727" cy="50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7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Learning Journey Begins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18" y="1620170"/>
            <a:ext cx="5795538" cy="32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3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基础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65178" y="1531543"/>
            <a:ext cx="41184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语言数据类型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语言常量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语言运算符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语言条件语句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语言循环语句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语言变量作用域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语言数组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指针</a:t>
            </a:r>
            <a:endParaRPr lang="zh-CN" alt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6692296" y="1533050"/>
            <a:ext cx="41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语言结构体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语言切片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(Slice)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语言范围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(Range)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Map(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集合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语言递归函数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语言类型转换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语言接口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错误处理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91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Code Example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8" y="1187511"/>
            <a:ext cx="7327384" cy="49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n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ew VS make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allocation primitives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sp>
        <p:nvSpPr>
          <p:cNvPr id="10" name="TextBox 50"/>
          <p:cNvSpPr txBox="1"/>
          <p:nvPr/>
        </p:nvSpPr>
        <p:spPr>
          <a:xfrm>
            <a:off x="1065178" y="2650238"/>
            <a:ext cx="841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分配内存的内建函数，但是与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C++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不一样的是，它并不初始化内存，只是将其置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零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返回一个指向新分配的类型为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对于不同的数据类型，零值的意义是完全不一样的。比如，对于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类型，零值为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false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的零值是空字符串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754844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只分配内存，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的初始化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1065178" y="4351272"/>
            <a:ext cx="841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内建函数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make(T,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args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new(T)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的用途不一样。它只用来创建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，并且返回一个初始化的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而不是置零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的值（而不是*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33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内核线程状态变化：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27" y="1187511"/>
            <a:ext cx="776545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9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Kernel Scheduling Entity, KSE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484310"/>
            <a:ext cx="841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这里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为例。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历史上，最开始使用的线程是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，但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有些方面受限于内核的特性，从而违背了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SUSV3 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标准。即它要根据内核的特性来实现线程，有些地方没有遵循统一的标准。后来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IBM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开发了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NGPT(Next Generation POSIX Threads)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，性能明显优于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，人们曾把它当作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的继任者。但最后，又有一个项目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NPTL(Native POSIX Threads Library)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出来后，性能更优于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2002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项目停止开发，我们现在用的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线程就是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</a:t>
            </a:r>
          </a:p>
        </p:txBody>
      </p:sp>
      <p:sp>
        <p:nvSpPr>
          <p:cNvPr id="9" name="TextBox 50"/>
          <p:cNvSpPr txBox="1"/>
          <p:nvPr/>
        </p:nvSpPr>
        <p:spPr>
          <a:xfrm>
            <a:off x="1065178" y="4143158"/>
            <a:ext cx="841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IPC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进程通信方式：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基于共享内存的方案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基于通信的方案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基于信号的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方案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4. 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管道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637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线程模型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311590"/>
            <a:ext cx="841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线程的实现模型有三个：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用户级线程模型   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M:1   </a:t>
            </a:r>
            <a:r>
              <a:rPr lang="zh-CN" altLang="en-US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优点：用户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空间的线程切换开销小的优点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内核级线程模型   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1:1  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优点：内核线程支持多处理器的优点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两级线程模型    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M:N</a:t>
            </a:r>
          </a:p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最大的区别是线程和内核调度实体（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kernel Scheduling Entity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简称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KSE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或者叫内核级线程）之间的对应关系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3527605"/>
            <a:ext cx="7414903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0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28" y="559459"/>
            <a:ext cx="6527785" cy="56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1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线程模型设计核心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TextBox 50"/>
          <p:cNvSpPr txBox="1"/>
          <p:nvPr/>
        </p:nvSpPr>
        <p:spPr>
          <a:xfrm>
            <a:off x="1065178" y="1655625"/>
            <a:ext cx="841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不要用共享内存的方式来通信。作为替代，应该以通信作为手段来共享内存。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65178" y="2957696"/>
            <a:ext cx="841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Go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语言的线程实现模型，有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个必知的核心元素。它们支撑起了这个线程实现模型的主框架，其简要说明如下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Machine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代表了一个内核线程。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P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Processor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所需的上下文环境。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G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Goroutine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代表了对一段需要被并发执行的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语言代码的封装。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50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线程并发模型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899782"/>
            <a:ext cx="7193903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3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Machine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核心结构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9" y="1187511"/>
            <a:ext cx="2813035" cy="50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8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Machine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核心结构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187511"/>
            <a:ext cx="4819574" cy="52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7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2376234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93371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393371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04725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2545546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121862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121861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15766" y="1981200"/>
            <a:ext cx="127042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Fourth Feature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15766" y="22931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15766" y="3282434"/>
            <a:ext cx="1117367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Fifth Feature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15766" y="3594432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815766" y="4572000"/>
            <a:ext cx="1141926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Sixth Feature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815766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38363" y="1981200"/>
            <a:ext cx="1017148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First </a:t>
            </a:r>
            <a:r>
              <a:rPr lang="id-ID" sz="1400" dirty="0" smtClean="0">
                <a:solidFill>
                  <a:srgbClr val="737572"/>
                </a:solidFill>
                <a:cs typeface="+mn-ea"/>
                <a:sym typeface="+mn-lt"/>
              </a:rPr>
              <a:t>eature</a:t>
            </a:r>
            <a:endParaRPr lang="id-ID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8683" y="3276600"/>
            <a:ext cx="131306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Second Feature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32826" y="35885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06325" y="4572000"/>
            <a:ext cx="1163021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Third Feature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25249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2568458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9294176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3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3108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Rectangle 35"/>
          <p:cNvSpPr/>
          <p:nvPr/>
        </p:nvSpPr>
        <p:spPr>
          <a:xfrm>
            <a:off x="77231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87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054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61198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1755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421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2481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3038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80704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135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191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6958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60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607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1282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78788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49041" y="3290228"/>
            <a:ext cx="753794" cy="753794"/>
            <a:chOff x="7645400" y="4730750"/>
            <a:chExt cx="2006600" cy="2006600"/>
          </a:xfrm>
        </p:grpSpPr>
        <p:sp>
          <p:nvSpPr>
            <p:cNvPr id="4" name="Oval 3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941" y="3290228"/>
            <a:ext cx="753794" cy="753794"/>
            <a:chOff x="7645400" y="4730750"/>
            <a:chExt cx="2006600" cy="2006600"/>
          </a:xfrm>
        </p:grpSpPr>
        <p:sp>
          <p:nvSpPr>
            <p:cNvPr id="55" name="Oval 54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416608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Beginning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416608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9213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Building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9213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4265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Franchise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4265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416608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1990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213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2000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84265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3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Freeform 67"/>
          <p:cNvSpPr>
            <a:spLocks noChangeArrowheads="1"/>
          </p:cNvSpPr>
          <p:nvPr/>
        </p:nvSpPr>
        <p:spPr bwMode="auto">
          <a:xfrm>
            <a:off x="5877719" y="1989286"/>
            <a:ext cx="684288" cy="795685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509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" name="Freeform 74"/>
          <p:cNvSpPr>
            <a:spLocks noChangeArrowheads="1"/>
          </p:cNvSpPr>
          <p:nvPr/>
        </p:nvSpPr>
        <p:spPr bwMode="auto">
          <a:xfrm>
            <a:off x="2219903" y="2128115"/>
            <a:ext cx="741796" cy="656856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1" name="Freeform 29"/>
          <p:cNvSpPr>
            <a:spLocks noChangeArrowheads="1"/>
          </p:cNvSpPr>
          <p:nvPr/>
        </p:nvSpPr>
        <p:spPr bwMode="auto">
          <a:xfrm>
            <a:off x="9218835" y="2186792"/>
            <a:ext cx="662100" cy="683120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793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pple Watch Fro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459" y="2293624"/>
            <a:ext cx="2885236" cy="32117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54447" y="2655201"/>
            <a:ext cx="2886366" cy="326475"/>
            <a:chOff x="1848067" y="2697524"/>
            <a:chExt cx="2311184" cy="316190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754580" y="2705198"/>
            <a:ext cx="2673026" cy="254614"/>
            <a:chOff x="7528087" y="2680840"/>
            <a:chExt cx="2061939" cy="316190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flipV="1">
            <a:off x="7754580" y="3967994"/>
            <a:ext cx="2673026" cy="433280"/>
            <a:chOff x="7528087" y="2680840"/>
            <a:chExt cx="2061939" cy="31619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flipV="1">
            <a:off x="1554447" y="3967994"/>
            <a:ext cx="2886366" cy="428200"/>
            <a:chOff x="1848067" y="2697524"/>
            <a:chExt cx="2311184" cy="31619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563748" y="227778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First Factor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63748" y="2723223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81056" y="2306011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Second Factor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81056" y="2751445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1056" y="4002088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Fourth Factor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1056" y="4447521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63748" y="400715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Third Factor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63748" y="4452592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3" name="AutoShape 34"/>
          <p:cNvSpPr/>
          <p:nvPr/>
        </p:nvSpPr>
        <p:spPr bwMode="auto">
          <a:xfrm>
            <a:off x="920572" y="2327377"/>
            <a:ext cx="392974" cy="3848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4" name="AutoShape 14"/>
          <p:cNvSpPr/>
          <p:nvPr/>
        </p:nvSpPr>
        <p:spPr bwMode="auto">
          <a:xfrm>
            <a:off x="10635224" y="2354382"/>
            <a:ext cx="277136" cy="4770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5" name="AutoShape 81"/>
          <p:cNvSpPr/>
          <p:nvPr/>
        </p:nvSpPr>
        <p:spPr bwMode="auto">
          <a:xfrm>
            <a:off x="935237" y="4086271"/>
            <a:ext cx="362565" cy="2922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6" name="AutoShape 92"/>
          <p:cNvSpPr/>
          <p:nvPr/>
        </p:nvSpPr>
        <p:spPr bwMode="auto">
          <a:xfrm>
            <a:off x="10636229" y="4021478"/>
            <a:ext cx="385173" cy="3228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6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231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-38878" y="1"/>
            <a:ext cx="6133292" cy="6872051"/>
          </a:xfrm>
          <a:prstGeom prst="rect">
            <a:avLst/>
          </a:prstGeom>
          <a:solidFill>
            <a:srgbClr val="000000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4414" y="1"/>
            <a:ext cx="6092826" cy="6858000"/>
          </a:xfrm>
          <a:prstGeom prst="rect">
            <a:avLst/>
          </a:prstGeom>
          <a:solidFill>
            <a:schemeClr val="bg2"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94126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684994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49" y="449555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prstClr val="white"/>
                </a:solidFill>
                <a:cs typeface="+mn-ea"/>
                <a:sym typeface="+mn-lt"/>
              </a:rPr>
              <a:t>去年市场数据</a:t>
            </a:r>
            <a:endParaRPr lang="en-US" sz="27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8132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4995" y="449554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srgbClr val="737572"/>
                </a:solidFill>
                <a:cs typeface="+mn-ea"/>
                <a:sym typeface="+mn-lt"/>
              </a:rPr>
              <a:t>今年市场预估</a:t>
            </a:r>
            <a:endParaRPr lang="en-US" sz="2700" b="1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278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578446" y="4902493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  <p:sp>
        <p:nvSpPr>
          <p:cNvPr id="13" name="Subtitle 2"/>
          <p:cNvSpPr txBox="1"/>
          <p:nvPr/>
        </p:nvSpPr>
        <p:spPr>
          <a:xfrm>
            <a:off x="1036849" y="4874154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</p:spTree>
    <p:extLst>
      <p:ext uri="{BB962C8B-B14F-4D97-AF65-F5344CB8AC3E}">
        <p14:creationId xmlns:p14="http://schemas.microsoft.com/office/powerpoint/2010/main" val="1967892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5178" y="1413064"/>
            <a:ext cx="10362441" cy="343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ligula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hendrerit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luctus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Phasellus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pretium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libero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id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odio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tempus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nibh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Curabitur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mi. Cum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sociis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natoque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penatibus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magnis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dis parturient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montes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nascetur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ridiculus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sapien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rhoncus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sodales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ac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justo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at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magna.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ornare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felis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Vivamus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pharetra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dui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pulvinar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Maecenas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orci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malesuada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dapibus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68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19" y="1187511"/>
            <a:ext cx="5077175" cy="2843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37" y="4031249"/>
            <a:ext cx="5913483" cy="2673714"/>
          </a:xfrm>
          <a:prstGeom prst="rect">
            <a:avLst/>
          </a:prstGeom>
        </p:spPr>
      </p:pic>
      <p:sp>
        <p:nvSpPr>
          <p:cNvPr id="9" name="TextBox 100"/>
          <p:cNvSpPr txBox="1"/>
          <p:nvPr/>
        </p:nvSpPr>
        <p:spPr>
          <a:xfrm>
            <a:off x="6354599" y="1251517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Griesemer, Rob Pike 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 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 Thompson。Robert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在开发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Google V8、Chubby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HotSpot JVM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的主要贡献者；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Unix、UTF-8、plan9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语言的作者、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之父。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100"/>
          <p:cNvSpPr txBox="1"/>
          <p:nvPr/>
        </p:nvSpPr>
        <p:spPr>
          <a:xfrm>
            <a:off x="935907" y="4490940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Russ Cox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也是目前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的领导者之一，他和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 Pike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一起领导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Ian Lance Taylor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的作者之一，目前负责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实现；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Brad Fitzpatrick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Memcache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的作者，目前主要是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HTTP2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的实现作者。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818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101699" y="1926519"/>
          <a:ext cx="3749410" cy="30049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5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  <a:endParaRPr lang="en-US" sz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656792" y="2081355"/>
            <a:ext cx="4378086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rgbClr val="445469"/>
                </a:solidFill>
                <a:cs typeface="+mn-ea"/>
                <a:sym typeface="+mn-lt"/>
              </a:rPr>
              <a:t>Save the Date</a:t>
            </a:r>
          </a:p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chemeClr val="accent1"/>
                </a:solidFill>
                <a:cs typeface="+mn-ea"/>
                <a:sym typeface="+mn-lt"/>
              </a:rPr>
              <a:t>Mark your Calendar</a:t>
            </a:r>
            <a:endParaRPr 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6792" y="1823790"/>
            <a:ext cx="3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400" dirty="0">
                <a:solidFill>
                  <a:srgbClr val="445469"/>
                </a:solidFill>
                <a:cs typeface="+mn-ea"/>
                <a:sym typeface="+mn-lt"/>
              </a:rPr>
              <a:t>EDITABLE CALENDAR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27521" y="1878110"/>
            <a:ext cx="70970" cy="1112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sz="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6792" y="3018273"/>
            <a:ext cx="356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7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5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41677" y="1566278"/>
            <a:ext cx="2308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cs typeface="+mn-ea"/>
                <a:sym typeface="+mn-lt"/>
              </a:rPr>
              <a:t>201X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48624" y="279795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cs typeface="+mn-ea"/>
                <a:sym typeface="+mn-lt"/>
              </a:rPr>
              <a:t>简约大气商务模板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人：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Kevin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刘匠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97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35" y="1187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6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 1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命令式语言，非函数式语言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编译式语言，非解析式语言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强类型语言，非弱类型语言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带垃圾回收，多核并发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支持直接集成编译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306258" y="4888257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天生集成通信管道 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channel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039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 2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天生集成并发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goroutine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支持面向对象编程</a:t>
            </a:r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强调</a:t>
            </a:r>
            <a:r>
              <a:rPr lang="en-US" altLang="zh-CN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composition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支持反射，编译执行极快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跨平台语言，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ios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Windows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完全开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源，免费使用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26" name="TextBox 50"/>
          <p:cNvSpPr txBox="1"/>
          <p:nvPr/>
        </p:nvSpPr>
        <p:spPr>
          <a:xfrm>
            <a:off x="7306257" y="4887165"/>
            <a:ext cx="443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标准库提供基于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和网络的程序所需的所有核心库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7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Application</a:t>
            </a:r>
            <a:endParaRPr 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1" y="1187511"/>
            <a:ext cx="1496908" cy="12768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72" y="2464377"/>
            <a:ext cx="2021282" cy="1142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29" y="3387594"/>
            <a:ext cx="1329715" cy="1701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68" y="4471466"/>
            <a:ext cx="1489733" cy="1526366"/>
          </a:xfrm>
          <a:prstGeom prst="rect">
            <a:avLst/>
          </a:prstGeom>
        </p:spPr>
      </p:pic>
      <p:sp>
        <p:nvSpPr>
          <p:cNvPr id="27" name="TextBox 50"/>
          <p:cNvSpPr txBox="1"/>
          <p:nvPr/>
        </p:nvSpPr>
        <p:spPr>
          <a:xfrm>
            <a:off x="8435888" y="5867027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utron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" y="3606841"/>
            <a:ext cx="1868540" cy="1192129"/>
          </a:xfrm>
          <a:prstGeom prst="rect">
            <a:avLst/>
          </a:prstGeom>
        </p:spPr>
      </p:pic>
      <p:sp>
        <p:nvSpPr>
          <p:cNvPr id="29" name="TextBox 50"/>
          <p:cNvSpPr txBox="1"/>
          <p:nvPr/>
        </p:nvSpPr>
        <p:spPr>
          <a:xfrm>
            <a:off x="886148" y="4782735"/>
            <a:ext cx="142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Pholcus</a:t>
            </a:r>
            <a:r>
              <a:rPr 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zh-CN" alt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幽灵蛛）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480" y="906923"/>
            <a:ext cx="1795597" cy="561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144" y="1425107"/>
            <a:ext cx="1514382" cy="1504127"/>
          </a:xfrm>
          <a:prstGeom prst="rect">
            <a:avLst/>
          </a:prstGeom>
        </p:spPr>
      </p:pic>
      <p:sp>
        <p:nvSpPr>
          <p:cNvPr id="32" name="TextBox 50"/>
          <p:cNvSpPr txBox="1"/>
          <p:nvPr/>
        </p:nvSpPr>
        <p:spPr>
          <a:xfrm>
            <a:off x="7689663" y="2929234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Revel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050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Install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250720"/>
            <a:ext cx="69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Install: 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https://golang.org/dl/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6303236" y="5501721"/>
            <a:ext cx="484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Source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 https://github.com/golang/go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86" y="1969471"/>
            <a:ext cx="3117972" cy="2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27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root/Go path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0" y="1716246"/>
            <a:ext cx="9121930" cy="1234547"/>
          </a:xfrm>
          <a:prstGeom prst="rect">
            <a:avLst/>
          </a:prstGeom>
        </p:spPr>
      </p:pic>
      <p:sp>
        <p:nvSpPr>
          <p:cNvPr id="10" name="TextBox 50"/>
          <p:cNvSpPr txBox="1"/>
          <p:nvPr/>
        </p:nvSpPr>
        <p:spPr>
          <a:xfrm>
            <a:off x="1154790" y="1325189"/>
            <a:ext cx="257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oot setting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154789" y="3060319"/>
            <a:ext cx="257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ath setting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78" y="3475622"/>
            <a:ext cx="915241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0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3793</Words>
  <Application>Microsoft Office PowerPoint</Application>
  <PresentationFormat>宽屏</PresentationFormat>
  <Paragraphs>412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Lato</vt:lpstr>
      <vt:lpstr>等线</vt:lpstr>
      <vt:lpstr>仿宋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228</cp:revision>
  <dcterms:created xsi:type="dcterms:W3CDTF">2016-12-13T08:41:51Z</dcterms:created>
  <dcterms:modified xsi:type="dcterms:W3CDTF">2017-11-30T05:55:04Z</dcterms:modified>
</cp:coreProperties>
</file>