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Montserrat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4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6.xml"/><Relationship Id="rId44" Type="http://schemas.openxmlformats.org/officeDocument/2006/relationships/font" Target="fonts/MontserratLight-regular.fntdata"/><Relationship Id="rId21" Type="http://schemas.openxmlformats.org/officeDocument/2006/relationships/slide" Target="slides/slide15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8.xml"/><Relationship Id="rId46" Type="http://schemas.openxmlformats.org/officeDocument/2006/relationships/font" Target="fonts/MontserratLight-italic.fntdata"/><Relationship Id="rId23" Type="http://schemas.openxmlformats.org/officeDocument/2006/relationships/slide" Target="slides/slide17.xml"/><Relationship Id="rId45" Type="http://schemas.openxmlformats.org/officeDocument/2006/relationships/font" Target="fonts/Montserrat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MontserratLigh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2c8a48fd_3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e2c8a48fd_3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40d51584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40d51584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40d515845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40d515845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40d515845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40d515845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950c14e1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950c14e1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950c14e1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950c14e1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950c14e1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950c14e1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40d515845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40d515845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40d515845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40d515845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40d515845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40d515845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40d515845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b40d515845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950c14e1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950c14e1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40d515845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40d515845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90765d01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90765d01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032326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032326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950c14e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950c14e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950c14e1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e950c14e1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40d515845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40d515845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40d515845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40d515845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40d515845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b40d515845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950c14e11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950c14e1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1f079c7b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41f079c7b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40d5158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40d5158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40d5158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40d5158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40d515845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40d515845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40d51584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40d51584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40d51584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40d51584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40d51584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40d51584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40d51584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b40d51584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netboxlabs.com/home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netboxlabs.com/home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netboxlabs.com/home" TargetMode="External"/><Relationship Id="rId3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s://netboxlabs.com/home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netboxlabs.com/home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netboxlabs.com/home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netboxlabs.com/home" TargetMode="External"/><Relationship Id="rId3" Type="http://schemas.openxmlformats.org/officeDocument/2006/relationships/image" Target="../media/image1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hyperlink" Target="https://netboxlabs.com/home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netboxlabs.com/home" TargetMode="External"/><Relationship Id="rId3" Type="http://schemas.openxmlformats.org/officeDocument/2006/relationships/image" Target="../media/image1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hyperlink" Target="https://netboxlabs.com/home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rb.community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netboxlabs.com/home" TargetMode="External"/><Relationship Id="rId3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s://netboxlabs.com/home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BLANK_4_1_1_1">
    <p:bg>
      <p:bgPr>
        <a:solidFill>
          <a:srgbClr val="004E89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56" y="238497"/>
            <a:ext cx="673524" cy="1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35641" t="0"/>
          <a:stretch/>
        </p:blipFill>
        <p:spPr>
          <a:xfrm>
            <a:off x="315450" y="238500"/>
            <a:ext cx="433476" cy="1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240550" y="4845325"/>
            <a:ext cx="8694900" cy="298200"/>
          </a:xfrm>
          <a:prstGeom prst="rect">
            <a:avLst/>
          </a:prstGeom>
          <a:solidFill>
            <a:srgbClr val="004E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0" y="817058"/>
            <a:ext cx="9144003" cy="432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– Dark Blue">
  <p:cSld name="BLANK_4_1_1_2">
    <p:bg>
      <p:bgPr>
        <a:solidFill>
          <a:srgbClr val="00355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35270" t="0"/>
          <a:stretch/>
        </p:blipFill>
        <p:spPr>
          <a:xfrm>
            <a:off x="385328" y="4919575"/>
            <a:ext cx="435974" cy="1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– Dark Blue – Lines">
  <p:cSld name="BLANK_4_1_1_2_1">
    <p:bg>
      <p:bgPr>
        <a:solidFill>
          <a:srgbClr val="00355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/>
          <p:cNvPicPr preferRelativeResize="0"/>
          <p:nvPr/>
        </p:nvPicPr>
        <p:blipFill rotWithShape="1">
          <a:blip r:embed="rId2">
            <a:alphaModFix/>
          </a:blip>
          <a:srcRect b="0" l="0" r="0" t="9074"/>
          <a:stretch/>
        </p:blipFill>
        <p:spPr>
          <a:xfrm rot="-3600006">
            <a:off x="3591286" y="734470"/>
            <a:ext cx="5857102" cy="331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35270" t="0"/>
          <a:stretch/>
        </p:blipFill>
        <p:spPr>
          <a:xfrm>
            <a:off x="385328" y="4919575"/>
            <a:ext cx="435974" cy="1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100" y="780475"/>
            <a:ext cx="232600" cy="2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953533">
            <a:off x="7788258" y="1637423"/>
            <a:ext cx="144332" cy="14885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type="title"/>
          </p:nvPr>
        </p:nvSpPr>
        <p:spPr>
          <a:xfrm>
            <a:off x="270625" y="1496400"/>
            <a:ext cx="63678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326500" y="3354025"/>
            <a:ext cx="6152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BLANK_4_1_1_1">
    <p:bg>
      <p:bgPr>
        <a:solidFill>
          <a:srgbClr val="004E89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56" y="238497"/>
            <a:ext cx="673524" cy="1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35641" t="0"/>
          <a:stretch/>
        </p:blipFill>
        <p:spPr>
          <a:xfrm>
            <a:off x="315450" y="238500"/>
            <a:ext cx="433476" cy="1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240550" y="4845325"/>
            <a:ext cx="8694900" cy="298200"/>
          </a:xfrm>
          <a:prstGeom prst="rect">
            <a:avLst/>
          </a:prstGeom>
          <a:solidFill>
            <a:srgbClr val="004E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0" y="817058"/>
            <a:ext cx="9144003" cy="432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BLANK_4_1_1_1_3">
    <p:bg>
      <p:bgPr>
        <a:solidFill>
          <a:srgbClr val="004E89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240550" y="4845325"/>
            <a:ext cx="8694900" cy="298200"/>
          </a:xfrm>
          <a:prstGeom prst="rect">
            <a:avLst/>
          </a:prstGeom>
          <a:solidFill>
            <a:srgbClr val="004E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817058"/>
            <a:ext cx="9144003" cy="432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or Split Setup 1">
  <p:cSld name="BLANK_4_1_1_1_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383550" y="344700"/>
            <a:ext cx="8376900" cy="4454100"/>
          </a:xfrm>
          <a:prstGeom prst="rect">
            <a:avLst/>
          </a:prstGeom>
          <a:solidFill>
            <a:srgbClr val="D2DDE5">
              <a:alpha val="44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55C"/>
              </a:solidFill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654750" y="2150850"/>
            <a:ext cx="364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55C"/>
              </a:buClr>
              <a:buSzPts val="3600"/>
              <a:buNone/>
              <a:defRPr sz="3600">
                <a:solidFill>
                  <a:srgbClr val="0035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7871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25" y="407075"/>
            <a:ext cx="232600" cy="2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329250" y="646945"/>
            <a:ext cx="108600" cy="108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5416" y="4419300"/>
            <a:ext cx="232600" cy="2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pos="249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or Split Setup 2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83550" y="344700"/>
            <a:ext cx="4182900" cy="4454100"/>
          </a:xfrm>
          <a:prstGeom prst="rect">
            <a:avLst/>
          </a:prstGeom>
          <a:solidFill>
            <a:srgbClr val="004E89"/>
          </a:solidFill>
          <a:ln cap="flat" cmpd="sng" w="9525">
            <a:solidFill>
              <a:srgbClr val="004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654750" y="2150850"/>
            <a:ext cx="364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787100" y="724200"/>
            <a:ext cx="393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1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05950"/>
            <a:ext cx="40755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55C"/>
              </a:buClr>
              <a:buSzPts val="2400"/>
              <a:buNone/>
              <a:defRPr sz="2400">
                <a:solidFill>
                  <a:srgbClr val="0035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04875"/>
            <a:ext cx="40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400"/>
              <a:buChar char="●"/>
              <a:defRPr sz="1400">
                <a:solidFill>
                  <a:srgbClr val="6B6B75"/>
                </a:solidFill>
              </a:defRPr>
            </a:lvl1pPr>
            <a:lvl2pPr indent="-304800" lvl="1" marL="9144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 rtl="0">
              <a:spcBef>
                <a:spcPts val="600"/>
              </a:spcBef>
              <a:spcAft>
                <a:spcPts val="60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2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05950"/>
            <a:ext cx="40755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55C"/>
              </a:buClr>
              <a:buSzPts val="2400"/>
              <a:buNone/>
              <a:defRPr sz="2400">
                <a:solidFill>
                  <a:srgbClr val="0035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304875"/>
            <a:ext cx="40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400"/>
              <a:buChar char="●"/>
              <a:defRPr sz="1400">
                <a:solidFill>
                  <a:srgbClr val="6B6B75"/>
                </a:solidFill>
              </a:defRPr>
            </a:lvl1pPr>
            <a:lvl2pPr indent="-304800" lvl="1" marL="9144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 rtl="0">
              <a:spcBef>
                <a:spcPts val="600"/>
              </a:spcBef>
              <a:spcAft>
                <a:spcPts val="60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4684937" y="1304875"/>
            <a:ext cx="40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400"/>
              <a:buChar char="●"/>
              <a:defRPr sz="1400">
                <a:solidFill>
                  <a:srgbClr val="6B6B75"/>
                </a:solidFill>
              </a:defRPr>
            </a:lvl1pPr>
            <a:lvl2pPr indent="-304800" lvl="1" marL="9144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 rtl="0">
              <a:spcBef>
                <a:spcPts val="600"/>
              </a:spcBef>
              <a:spcAft>
                <a:spcPts val="60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3" type="title"/>
          </p:nvPr>
        </p:nvSpPr>
        <p:spPr>
          <a:xfrm>
            <a:off x="4684925" y="305950"/>
            <a:ext cx="4075500" cy="86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55C"/>
              </a:buClr>
              <a:buSzPts val="2400"/>
              <a:buNone/>
              <a:defRPr sz="2400">
                <a:solidFill>
                  <a:srgbClr val="0035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64">
          <p15:clr>
            <a:srgbClr val="FA7B17"/>
          </p15:clr>
        </p15:guide>
        <p15:guide id="2" pos="551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4 Background">
  <p:cSld name="BLANK_4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6618300" y="-6175"/>
            <a:ext cx="2525700" cy="5143500"/>
          </a:xfrm>
          <a:prstGeom prst="rect">
            <a:avLst/>
          </a:prstGeom>
          <a:solidFill>
            <a:srgbClr val="83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or Split Setup 1">
  <p:cSld name="BLANK_4_1_1_1_2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83550" y="344700"/>
            <a:ext cx="8376900" cy="4454100"/>
          </a:xfrm>
          <a:prstGeom prst="rect">
            <a:avLst/>
          </a:prstGeom>
          <a:solidFill>
            <a:srgbClr val="D2DDE5">
              <a:alpha val="441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55C"/>
              </a:solidFill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654750" y="2150850"/>
            <a:ext cx="364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55C"/>
              </a:buClr>
              <a:buSzPts val="3600"/>
              <a:buNone/>
              <a:defRPr sz="3600">
                <a:solidFill>
                  <a:srgbClr val="0035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871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25" y="407075"/>
            <a:ext cx="232600" cy="2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329250" y="646945"/>
            <a:ext cx="108600" cy="108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15416" y="4419300"/>
            <a:ext cx="232600" cy="2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42">
          <p15:clr>
            <a:srgbClr val="FA7B17"/>
          </p15:clr>
        </p15:guide>
        <p15:guide id="2" pos="2498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– White">
  <p:cSld name="BLANK_4_2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– Medium Blue">
  <p:cSld name="BLANK_4_1">
    <p:bg>
      <p:bgPr>
        <a:solidFill>
          <a:srgbClr val="004E8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35270" t="0"/>
          <a:stretch/>
        </p:blipFill>
        <p:spPr>
          <a:xfrm>
            <a:off x="385328" y="4919575"/>
            <a:ext cx="435974" cy="1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– Medium Blue 1">
  <p:cSld name="BLANK_4_1_2">
    <p:bg>
      <p:bgPr>
        <a:solidFill>
          <a:srgbClr val="004E8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4"/>
          <p:cNvPicPr preferRelativeResize="0"/>
          <p:nvPr/>
        </p:nvPicPr>
        <p:blipFill rotWithShape="1">
          <a:blip r:embed="rId2">
            <a:alphaModFix/>
          </a:blip>
          <a:srcRect b="0" l="0" r="0" t="9074"/>
          <a:stretch/>
        </p:blipFill>
        <p:spPr>
          <a:xfrm rot="-3600006">
            <a:off x="3591286" y="734470"/>
            <a:ext cx="5857102" cy="331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35270" t="0"/>
          <a:stretch/>
        </p:blipFill>
        <p:spPr>
          <a:xfrm>
            <a:off x="385328" y="4919575"/>
            <a:ext cx="435974" cy="1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100" y="780475"/>
            <a:ext cx="232600" cy="2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953559">
            <a:off x="6185701" y="4307034"/>
            <a:ext cx="186127" cy="19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/>
          <p:nvPr/>
        </p:nvSpPr>
        <p:spPr>
          <a:xfrm>
            <a:off x="6971450" y="3286045"/>
            <a:ext cx="108600" cy="108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4"/>
          <p:cNvSpPr txBox="1"/>
          <p:nvPr>
            <p:ph type="title"/>
          </p:nvPr>
        </p:nvSpPr>
        <p:spPr>
          <a:xfrm>
            <a:off x="270625" y="1496400"/>
            <a:ext cx="63678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– Dark Blue">
  <p:cSld name="BLANK_4_1_1_2">
    <p:bg>
      <p:bgPr>
        <a:solidFill>
          <a:srgbClr val="00355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35270" t="0"/>
          <a:stretch/>
        </p:blipFill>
        <p:spPr>
          <a:xfrm>
            <a:off x="385328" y="4919575"/>
            <a:ext cx="435974" cy="1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– Dark Blue – Lines">
  <p:cSld name="BLANK_4_1_1_2_1">
    <p:bg>
      <p:bgPr>
        <a:solidFill>
          <a:srgbClr val="00355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2">
            <a:alphaModFix/>
          </a:blip>
          <a:srcRect b="0" l="0" r="0" t="9074"/>
          <a:stretch/>
        </p:blipFill>
        <p:spPr>
          <a:xfrm rot="-3600006">
            <a:off x="3591286" y="734470"/>
            <a:ext cx="5857102" cy="331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35270" t="0"/>
          <a:stretch/>
        </p:blipFill>
        <p:spPr>
          <a:xfrm>
            <a:off x="385328" y="4919575"/>
            <a:ext cx="435974" cy="1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100" y="780475"/>
            <a:ext cx="232600" cy="2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953533">
            <a:off x="7788258" y="1637423"/>
            <a:ext cx="144332" cy="1488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/>
          <p:nvPr>
            <p:ph type="title"/>
          </p:nvPr>
        </p:nvSpPr>
        <p:spPr>
          <a:xfrm>
            <a:off x="270625" y="1496400"/>
            <a:ext cx="63678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326500" y="3354025"/>
            <a:ext cx="6152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29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05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29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05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9 Big Number Light">
  <p:cSld name="CUSTOM_28_2"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1693350" y="1974925"/>
            <a:ext cx="57573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b="1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b="1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b="1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b="1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b="1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b="1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b="1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b="1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b="1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29"/>
          <p:cNvSpPr txBox="1"/>
          <p:nvPr>
            <p:ph idx="1" type="subTitle"/>
          </p:nvPr>
        </p:nvSpPr>
        <p:spPr>
          <a:xfrm>
            <a:off x="1888650" y="2931120"/>
            <a:ext cx="5366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Montserrat Light"/>
              <a:buNone/>
              <a:defRPr sz="1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None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2507" y="4751125"/>
            <a:ext cx="539125" cy="2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1318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36" name="Google Shape;13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2507" y="4751125"/>
            <a:ext cx="539125" cy="2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E2E40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000">
              <a:solidFill>
                <a:srgbClr val="2E2E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or Split Setup 2">
  <p:cSld name="SECTION_HEADER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383550" y="344700"/>
            <a:ext cx="4182900" cy="4454100"/>
          </a:xfrm>
          <a:prstGeom prst="rect">
            <a:avLst/>
          </a:prstGeom>
          <a:solidFill>
            <a:srgbClr val="004E89"/>
          </a:solidFill>
          <a:ln cap="flat" cmpd="sng" w="9525">
            <a:solidFill>
              <a:srgbClr val="004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54750" y="2150850"/>
            <a:ext cx="364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787100" y="724200"/>
            <a:ext cx="393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1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05950"/>
            <a:ext cx="40755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55C"/>
              </a:buClr>
              <a:buSzPts val="2400"/>
              <a:buNone/>
              <a:defRPr sz="2400">
                <a:solidFill>
                  <a:srgbClr val="0035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304875"/>
            <a:ext cx="40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400"/>
              <a:buChar char="●"/>
              <a:defRPr sz="1400">
                <a:solidFill>
                  <a:srgbClr val="6B6B75"/>
                </a:solidFill>
              </a:defRPr>
            </a:lvl1pPr>
            <a:lvl2pPr indent="-304800" lvl="1" marL="9144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 rtl="0">
              <a:spcBef>
                <a:spcPts val="600"/>
              </a:spcBef>
              <a:spcAft>
                <a:spcPts val="60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2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05950"/>
            <a:ext cx="40755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55C"/>
              </a:buClr>
              <a:buSzPts val="2400"/>
              <a:buNone/>
              <a:defRPr sz="2400">
                <a:solidFill>
                  <a:srgbClr val="00355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304875"/>
            <a:ext cx="40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400"/>
              <a:buChar char="●"/>
              <a:defRPr sz="1400">
                <a:solidFill>
                  <a:srgbClr val="6B6B75"/>
                </a:solidFill>
              </a:defRPr>
            </a:lvl1pPr>
            <a:lvl2pPr indent="-304800" lvl="1" marL="9144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>
              <a:spcBef>
                <a:spcPts val="600"/>
              </a:spcBef>
              <a:spcAft>
                <a:spcPts val="60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4937" y="1304875"/>
            <a:ext cx="40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B6B75"/>
              </a:buClr>
              <a:buSzPts val="1400"/>
              <a:buChar char="●"/>
              <a:defRPr sz="1400">
                <a:solidFill>
                  <a:srgbClr val="6B6B75"/>
                </a:solidFill>
              </a:defRPr>
            </a:lvl1pPr>
            <a:lvl2pPr indent="-304800" lvl="1" marL="9144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2pPr>
            <a:lvl3pPr indent="-304800" lvl="2" marL="13716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3pPr>
            <a:lvl4pPr indent="-304800" lvl="3" marL="18288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4pPr>
            <a:lvl5pPr indent="-304800" lvl="4" marL="22860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5pPr>
            <a:lvl6pPr indent="-304800" lvl="5" marL="27432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6pPr>
            <a:lvl7pPr indent="-304800" lvl="6" marL="32004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●"/>
              <a:defRPr sz="1200">
                <a:solidFill>
                  <a:srgbClr val="6B6B75"/>
                </a:solidFill>
              </a:defRPr>
            </a:lvl7pPr>
            <a:lvl8pPr indent="-304800" lvl="7" marL="3657600">
              <a:spcBef>
                <a:spcPts val="600"/>
              </a:spcBef>
              <a:spcAft>
                <a:spcPts val="0"/>
              </a:spcAft>
              <a:buClr>
                <a:srgbClr val="6B6B75"/>
              </a:buClr>
              <a:buSzPts val="1200"/>
              <a:buChar char="○"/>
              <a:defRPr sz="1200">
                <a:solidFill>
                  <a:srgbClr val="6B6B75"/>
                </a:solidFill>
              </a:defRPr>
            </a:lvl8pPr>
            <a:lvl9pPr indent="-304800" lvl="8" marL="4114800">
              <a:spcBef>
                <a:spcPts val="600"/>
              </a:spcBef>
              <a:spcAft>
                <a:spcPts val="600"/>
              </a:spcAft>
              <a:buClr>
                <a:srgbClr val="6B6B75"/>
              </a:buClr>
              <a:buSzPts val="1200"/>
              <a:buChar char="■"/>
              <a:defRPr sz="1200">
                <a:solidFill>
                  <a:srgbClr val="6B6B75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idx="3" type="title"/>
          </p:nvPr>
        </p:nvSpPr>
        <p:spPr>
          <a:xfrm>
            <a:off x="4684925" y="305950"/>
            <a:ext cx="4075500" cy="86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55C"/>
              </a:buClr>
              <a:buSzPts val="2400"/>
              <a:buNone/>
              <a:defRPr sz="2400">
                <a:solidFill>
                  <a:srgbClr val="0035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64">
          <p15:clr>
            <a:srgbClr val="FA7B17"/>
          </p15:clr>
        </p15:guide>
        <p15:guide id="2" pos="551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4 Background">
  <p:cSld name="BLANK_4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6618300" y="-6175"/>
            <a:ext cx="2525700" cy="5143500"/>
          </a:xfrm>
          <a:prstGeom prst="rect">
            <a:avLst/>
          </a:prstGeom>
          <a:solidFill>
            <a:srgbClr val="83D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6629849" y="4833469"/>
            <a:ext cx="22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orb.community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– White">
  <p:cSld name="BLANK_4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– Medium Blue">
  <p:cSld name="BLANK_4_1">
    <p:bg>
      <p:bgPr>
        <a:solidFill>
          <a:srgbClr val="004E89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35270" t="0"/>
          <a:stretch/>
        </p:blipFill>
        <p:spPr>
          <a:xfrm>
            <a:off x="385328" y="4919575"/>
            <a:ext cx="435974" cy="1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– Medium Blue 1">
  <p:cSld name="BLANK_4_1_2">
    <p:bg>
      <p:bgPr>
        <a:solidFill>
          <a:srgbClr val="004E89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9074"/>
          <a:stretch/>
        </p:blipFill>
        <p:spPr>
          <a:xfrm rot="-3600006">
            <a:off x="3591286" y="734470"/>
            <a:ext cx="5857102" cy="331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35270" t="0"/>
          <a:stretch/>
        </p:blipFill>
        <p:spPr>
          <a:xfrm>
            <a:off x="385328" y="4919575"/>
            <a:ext cx="435974" cy="1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100" y="780475"/>
            <a:ext cx="232600" cy="2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953559">
            <a:off x="6185701" y="4307034"/>
            <a:ext cx="186127" cy="1919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/>
          <p:nvPr/>
        </p:nvSpPr>
        <p:spPr>
          <a:xfrm>
            <a:off x="6971450" y="3286045"/>
            <a:ext cx="108600" cy="108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270625" y="1496400"/>
            <a:ext cx="63678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netboxlabs.com/home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hyperlink" Target="https://netboxlabs.com/home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" name="Google Shape;8;p1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334" y="4919572"/>
            <a:ext cx="673524" cy="1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760451" y="2374950"/>
            <a:ext cx="40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buNone/>
              <a:defRPr sz="8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73" name="Google Shape;73;p14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334" y="4919572"/>
            <a:ext cx="673524" cy="108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37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etboxlabs.com/netbox-demo/" TargetMode="External"/><Relationship Id="rId4" Type="http://schemas.openxmlformats.org/officeDocument/2006/relationships/hyperlink" Target="https://netboxlabs.com/trial/" TargetMode="Externa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s://jinja.palletsprojects.com/en/3.1.x/" TargetMode="External"/><Relationship Id="rId10" Type="http://schemas.openxmlformats.org/officeDocument/2006/relationships/hyperlink" Target="https://containerlab.dev/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netboxlabs/netbox-ansible-webinar" TargetMode="External"/><Relationship Id="rId4" Type="http://schemas.openxmlformats.org/officeDocument/2006/relationships/hyperlink" Target="https://netboxlabs.com/blog/getting-started-with-network-automation-netbox-ansible/" TargetMode="External"/><Relationship Id="rId9" Type="http://schemas.openxmlformats.org/officeDocument/2006/relationships/hyperlink" Target="https://docs.netboxlabs.com/" TargetMode="External"/><Relationship Id="rId5" Type="http://schemas.openxmlformats.org/officeDocument/2006/relationships/hyperlink" Target="https://pynetqa.lasthop.io/blog/network-config-templating-using-ansible-part-1.html" TargetMode="External"/><Relationship Id="rId6" Type="http://schemas.openxmlformats.org/officeDocument/2006/relationships/hyperlink" Target="https://docs.ansible.com/ansible/latest/network/index.html" TargetMode="External"/><Relationship Id="rId7" Type="http://schemas.openxmlformats.org/officeDocument/2006/relationships/hyperlink" Target="https://docs.netbox.dev/en/stable/" TargetMode="External"/><Relationship Id="rId8" Type="http://schemas.openxmlformats.org/officeDocument/2006/relationships/hyperlink" Target="https://docs.ansible.com/ansible/latest/collections/netbox/netbox/nb_inventory_inventory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49.png"/><Relationship Id="rId10" Type="http://schemas.openxmlformats.org/officeDocument/2006/relationships/image" Target="../media/image31.png"/><Relationship Id="rId21" Type="http://schemas.openxmlformats.org/officeDocument/2006/relationships/image" Target="../media/image44.png"/><Relationship Id="rId13" Type="http://schemas.openxmlformats.org/officeDocument/2006/relationships/image" Target="../media/image24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36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30.png"/><Relationship Id="rId16" Type="http://schemas.openxmlformats.org/officeDocument/2006/relationships/image" Target="../media/image41.png"/><Relationship Id="rId5" Type="http://schemas.openxmlformats.org/officeDocument/2006/relationships/image" Target="../media/image40.jpg"/><Relationship Id="rId19" Type="http://schemas.openxmlformats.org/officeDocument/2006/relationships/image" Target="../media/image35.png"/><Relationship Id="rId6" Type="http://schemas.openxmlformats.org/officeDocument/2006/relationships/image" Target="../media/image45.png"/><Relationship Id="rId18" Type="http://schemas.openxmlformats.org/officeDocument/2006/relationships/image" Target="../media/image34.png"/><Relationship Id="rId7" Type="http://schemas.openxmlformats.org/officeDocument/2006/relationships/image" Target="../media/image32.png"/><Relationship Id="rId8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Relationship Id="rId9" Type="http://schemas.openxmlformats.org/officeDocument/2006/relationships/image" Target="../media/image51.png"/><Relationship Id="rId5" Type="http://schemas.openxmlformats.org/officeDocument/2006/relationships/image" Target="../media/image42.png"/><Relationship Id="rId6" Type="http://schemas.openxmlformats.org/officeDocument/2006/relationships/image" Target="../media/image33.png"/><Relationship Id="rId7" Type="http://schemas.openxmlformats.org/officeDocument/2006/relationships/image" Target="../media/image47.png"/><Relationship Id="rId8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hyperlink" Target="mailto:sales@netboxlabs.com" TargetMode="External"/><Relationship Id="rId5" Type="http://schemas.openxmlformats.org/officeDocument/2006/relationships/hyperlink" Target="https://netboxlabs.com/trial/" TargetMode="External"/><Relationship Id="rId6" Type="http://schemas.openxmlformats.org/officeDocument/2006/relationships/hyperlink" Target="https://netdev.cha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rich-bibby-0937112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729" y="2287649"/>
            <a:ext cx="3502550" cy="5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/>
          <p:nvPr/>
        </p:nvSpPr>
        <p:spPr>
          <a:xfrm>
            <a:off x="1343550" y="292725"/>
            <a:ext cx="6456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Getting Started </a:t>
            </a:r>
            <a:r>
              <a:rPr lang="en" sz="3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with Network Automation: </a:t>
            </a:r>
            <a:endParaRPr sz="3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NetBox &amp; Ansible</a:t>
            </a:r>
            <a:endParaRPr sz="3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6004925" y="42381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Rich Bibby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Technical Advocate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rbibby@netboxlabs.com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50" y="152400"/>
            <a:ext cx="8477000" cy="476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574600" y="1309325"/>
            <a:ext cx="37527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Your system of record for network management &amp; automation: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➡ Eliminate spreadsheets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➡ Break down DCIM &amp; IPAM data silos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➡ Accelerate network automation (REST API, GraphQL, Webhooks etc)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➡ Everything is in NetBox and everything is correlated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574600" y="467525"/>
            <a:ext cx="747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4E89"/>
                </a:solidFill>
              </a:rPr>
              <a:t>NetBox - Your Network Source of Truth</a:t>
            </a:r>
            <a:endParaRPr sz="2800">
              <a:solidFill>
                <a:srgbClr val="004E89"/>
              </a:solidFill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925" y="1706550"/>
            <a:ext cx="4101023" cy="23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4E89"/>
                </a:solidFill>
              </a:rPr>
              <a:t>NetBox is Powered by a Massive Community</a:t>
            </a:r>
            <a:endParaRPr sz="2500">
              <a:solidFill>
                <a:srgbClr val="004E89"/>
              </a:solidFill>
            </a:endParaRPr>
          </a:p>
        </p:txBody>
      </p:sp>
      <p:sp>
        <p:nvSpPr>
          <p:cNvPr id="226" name="Google Shape;226;p42"/>
          <p:cNvSpPr txBox="1"/>
          <p:nvPr>
            <p:ph idx="4294967295" type="subTitle"/>
          </p:nvPr>
        </p:nvSpPr>
        <p:spPr>
          <a:xfrm>
            <a:off x="896100" y="2596213"/>
            <a:ext cx="1656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850">
                <a:solidFill>
                  <a:schemeClr val="dk1"/>
                </a:solidFill>
              </a:rPr>
              <a:t>Networking pros building, helping, sharing - 24x7</a:t>
            </a:r>
            <a:endParaRPr sz="125">
              <a:solidFill>
                <a:schemeClr val="dk1"/>
              </a:solidFill>
            </a:endParaRPr>
          </a:p>
        </p:txBody>
      </p:sp>
      <p:sp>
        <p:nvSpPr>
          <p:cNvPr id="227" name="Google Shape;227;p42"/>
          <p:cNvSpPr txBox="1"/>
          <p:nvPr>
            <p:ph idx="4294967295" type="subTitle"/>
          </p:nvPr>
        </p:nvSpPr>
        <p:spPr>
          <a:xfrm>
            <a:off x="831600" y="2067600"/>
            <a:ext cx="1785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n" sz="3600">
                <a:solidFill>
                  <a:schemeClr val="dk1"/>
                </a:solidFill>
              </a:rPr>
              <a:t>1,600+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28" name="Google Shape;228;p42"/>
          <p:cNvSpPr txBox="1"/>
          <p:nvPr>
            <p:ph idx="4294967295" type="subTitle"/>
          </p:nvPr>
        </p:nvSpPr>
        <p:spPr>
          <a:xfrm>
            <a:off x="2851243" y="2067600"/>
            <a:ext cx="1785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n" sz="3600">
                <a:solidFill>
                  <a:schemeClr val="dk1"/>
                </a:solidFill>
              </a:rPr>
              <a:t>1,000s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29" name="Google Shape;229;p42"/>
          <p:cNvSpPr txBox="1"/>
          <p:nvPr>
            <p:ph idx="4294967295" type="subTitle"/>
          </p:nvPr>
        </p:nvSpPr>
        <p:spPr>
          <a:xfrm>
            <a:off x="2915743" y="2596213"/>
            <a:ext cx="1656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850">
                <a:solidFill>
                  <a:schemeClr val="dk1"/>
                </a:solidFill>
              </a:rPr>
              <a:t>Production installs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230" name="Google Shape;230;p42"/>
          <p:cNvSpPr txBox="1"/>
          <p:nvPr>
            <p:ph idx="4294967295" type="subTitle"/>
          </p:nvPr>
        </p:nvSpPr>
        <p:spPr>
          <a:xfrm>
            <a:off x="2915743" y="3053413"/>
            <a:ext cx="1656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b="1"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Everyone</a:t>
            </a:r>
            <a:r>
              <a:rPr lang="en" sz="850">
                <a:solidFill>
                  <a:schemeClr val="dk1"/>
                </a:solidFill>
              </a:rPr>
              <a:t> uses NetBox</a:t>
            </a:r>
            <a:endParaRPr sz="850">
              <a:solidFill>
                <a:schemeClr val="dk1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478" y="2890601"/>
            <a:ext cx="351551" cy="14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881" y="2884425"/>
            <a:ext cx="358600" cy="15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581" y="2835763"/>
            <a:ext cx="443802" cy="24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9493" y="2884424"/>
            <a:ext cx="270817" cy="15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2806" y="2871887"/>
            <a:ext cx="177400" cy="1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0305" y="2871823"/>
            <a:ext cx="358602" cy="17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/>
          <p:nvPr/>
        </p:nvSpPr>
        <p:spPr>
          <a:xfrm>
            <a:off x="4838700" y="2596200"/>
            <a:ext cx="1656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GitHub ⭐</a:t>
            </a:r>
            <a:br>
              <a:rPr lang="en" sz="5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3800">
                <a:latin typeface="Montserrat Medium"/>
                <a:ea typeface="Montserrat Medium"/>
                <a:cs typeface="Montserrat Medium"/>
                <a:sym typeface="Montserrat Medium"/>
              </a:rPr>
              <a:t>Widely loved by networking teams</a:t>
            </a:r>
            <a:endParaRPr sz="9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4774200" y="2067600"/>
            <a:ext cx="1785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r>
              <a:rPr b="1" lang="en" sz="3600"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r>
              <a:rPr b="1" lang="en" sz="3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k+</a:t>
            </a:r>
            <a:endParaRPr b="1" sz="3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6591300" y="2596200"/>
            <a:ext cx="1656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latin typeface="Montserrat Medium"/>
                <a:ea typeface="Montserrat Medium"/>
                <a:cs typeface="Montserrat Medium"/>
                <a:sym typeface="Montserrat Medium"/>
              </a:rPr>
              <a:t>Software commits</a:t>
            </a:r>
            <a:br>
              <a:rPr lang="en" sz="50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3800">
                <a:latin typeface="Montserrat Medium"/>
                <a:ea typeface="Montserrat Medium"/>
                <a:cs typeface="Montserrat Medium"/>
                <a:sym typeface="Montserrat Medium"/>
              </a:rPr>
              <a:t>Feature complete, battle tested</a:t>
            </a:r>
            <a:endParaRPr sz="9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6526800" y="2067600"/>
            <a:ext cx="1785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latin typeface="Montserrat Medium"/>
                <a:ea typeface="Montserrat Medium"/>
                <a:cs typeface="Montserrat Medium"/>
                <a:sym typeface="Montserrat Medium"/>
              </a:rPr>
              <a:t>11k+</a:t>
            </a:r>
            <a:endParaRPr b="1" sz="3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idx="4294967295"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E89"/>
                </a:solidFill>
              </a:rPr>
              <a:t>What is Ansible?</a:t>
            </a:r>
            <a:endParaRPr sz="2800">
              <a:solidFill>
                <a:srgbClr val="004E89"/>
              </a:solidFill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3471125" y="1178525"/>
            <a:ext cx="5555700" cy="3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Open source automation tool, created as a configuration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management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system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Written in Python and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requires Python to run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Software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provisioning to application deployment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More than just a tool, it’s a force in IT orchestration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Agentless. Only SSH access is required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Human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readable declarative language (YAML) - easy to outline and execute complex tasks/workflows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Extensible (modules)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Very popular as a network automation tool due to Low barrier to entry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00" y="1863063"/>
            <a:ext cx="1152350" cy="14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idx="4294967295" type="title"/>
          </p:nvPr>
        </p:nvSpPr>
        <p:spPr>
          <a:xfrm>
            <a:off x="574600" y="467525"/>
            <a:ext cx="837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E89"/>
                </a:solidFill>
              </a:rPr>
              <a:t>Ansible Building Blocks - Configuration File</a:t>
            </a:r>
            <a:endParaRPr sz="2800">
              <a:solidFill>
                <a:srgbClr val="004E89"/>
              </a:solidFill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588650" y="1404675"/>
            <a:ext cx="3456900" cy="3099600"/>
          </a:xfrm>
          <a:prstGeom prst="rect">
            <a:avLst/>
          </a:prstGeom>
          <a:solidFill>
            <a:srgbClr val="D2DDE5">
              <a:alpha val="441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# ansible.cfg</a:t>
            </a:r>
            <a:b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[defaults]</a:t>
            </a:r>
            <a:endParaRPr b="1" sz="1000">
              <a:solidFill>
                <a:srgbClr val="004E8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inventory = ./hosts.ini</a:t>
            </a:r>
            <a:endParaRPr b="1" sz="1000">
              <a:solidFill>
                <a:srgbClr val="004E8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host_key_checking = False</a:t>
            </a:r>
            <a:endParaRPr b="1" sz="1000">
              <a:solidFill>
                <a:srgbClr val="004E8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retry_files_enabled = False </a:t>
            </a:r>
            <a:endParaRPr b="1" sz="1000">
              <a:solidFill>
                <a:srgbClr val="004E8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ansible_python_interpreter = /usr/bin/python3</a:t>
            </a:r>
            <a:endParaRPr b="1" sz="1000">
              <a:solidFill>
                <a:srgbClr val="004E8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idx="4294967295" type="title"/>
          </p:nvPr>
        </p:nvSpPr>
        <p:spPr>
          <a:xfrm>
            <a:off x="574600" y="467525"/>
            <a:ext cx="811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E89"/>
                </a:solidFill>
              </a:rPr>
              <a:t>Ansible Building Blocks - Inventory, Group &amp; Host Variables</a:t>
            </a:r>
            <a:endParaRPr sz="2800">
              <a:solidFill>
                <a:srgbClr val="004E89"/>
              </a:solidFill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292550" y="1688375"/>
            <a:ext cx="2457300" cy="2815800"/>
          </a:xfrm>
          <a:prstGeom prst="rect">
            <a:avLst/>
          </a:prstGeom>
          <a:solidFill>
            <a:srgbClr val="D2DDE5">
              <a:alpha val="441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# hosts.ini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---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[network_devices]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router1 ansible_host=192.168.1.1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Switch1 ansible_host=192.168.1.2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6524250" y="1688475"/>
            <a:ext cx="2161200" cy="2815800"/>
          </a:xfrm>
          <a:prstGeom prst="rect">
            <a:avLst/>
          </a:prstGeom>
          <a:solidFill>
            <a:srgbClr val="D2DDE5">
              <a:alpha val="441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# host_vars/router1.yml</a:t>
            </a:r>
            <a:endParaRPr b="1" sz="1000">
              <a:solidFill>
                <a:srgbClr val="004E8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---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username: admin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password: admin12345678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3155775" y="1688475"/>
            <a:ext cx="3062700" cy="2815800"/>
          </a:xfrm>
          <a:prstGeom prst="rect">
            <a:avLst/>
          </a:prstGeom>
          <a:solidFill>
            <a:srgbClr val="D2DDE5">
              <a:alpha val="441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# group_vars/network_devices.yml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---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ansible_network_os: ios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ansible_user: admin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ansible_password: admin123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ansible_connection: network_cli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ansible_become: yes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ansible_become_method: enable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ansible_become_password: enablePassword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idx="4294967295" type="title"/>
          </p:nvPr>
        </p:nvSpPr>
        <p:spPr>
          <a:xfrm>
            <a:off x="574600" y="467525"/>
            <a:ext cx="8110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E89"/>
                </a:solidFill>
              </a:rPr>
              <a:t>Ansible Building Blocks - Playbooks</a:t>
            </a:r>
            <a:endParaRPr sz="2800">
              <a:solidFill>
                <a:srgbClr val="004E89"/>
              </a:solidFill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292550" y="1688375"/>
            <a:ext cx="4279500" cy="2815800"/>
          </a:xfrm>
          <a:prstGeom prst="rect">
            <a:avLst/>
          </a:prstGeom>
          <a:solidFill>
            <a:srgbClr val="D2DDE5">
              <a:alpha val="441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# show_version.yml</a:t>
            </a:r>
            <a:endParaRPr b="1" sz="1000">
              <a:solidFill>
                <a:srgbClr val="004E8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name: Show Version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hosts: sites_container_lab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gather_facts: false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connection: network_cli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tasks: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 name: Run 'show version' command on remote devices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eos_command: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commands: "show version"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register: show_version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- name: debug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debug: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var: show_version.stdout.0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idx="4294967295"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E89"/>
                </a:solidFill>
              </a:rPr>
              <a:t>Ansible Architecture</a:t>
            </a:r>
            <a:endParaRPr sz="2800">
              <a:solidFill>
                <a:srgbClr val="004E89"/>
              </a:solidFill>
            </a:endParaRPr>
          </a:p>
        </p:txBody>
      </p:sp>
      <p:sp>
        <p:nvSpPr>
          <p:cNvPr id="273" name="Google Shape;273;p47"/>
          <p:cNvSpPr/>
          <p:nvPr/>
        </p:nvSpPr>
        <p:spPr>
          <a:xfrm>
            <a:off x="5852892" y="1261150"/>
            <a:ext cx="2394000" cy="621000"/>
          </a:xfrm>
          <a:prstGeom prst="roundRect">
            <a:avLst>
              <a:gd fmla="val 16667" name="adj"/>
            </a:avLst>
          </a:prstGeom>
          <a:solidFill>
            <a:srgbClr val="83D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Switch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4" name="Google Shape;274;p47"/>
          <p:cNvSpPr/>
          <p:nvPr/>
        </p:nvSpPr>
        <p:spPr>
          <a:xfrm>
            <a:off x="826490" y="2386670"/>
            <a:ext cx="2394000" cy="621000"/>
          </a:xfrm>
          <a:prstGeom prst="roundRect">
            <a:avLst>
              <a:gd fmla="val 16667" name="adj"/>
            </a:avLst>
          </a:prstGeom>
          <a:solidFill>
            <a:srgbClr val="5FB3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Ansible Host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3284059" y="2029984"/>
            <a:ext cx="737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SSH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47"/>
          <p:cNvSpPr/>
          <p:nvPr/>
        </p:nvSpPr>
        <p:spPr>
          <a:xfrm>
            <a:off x="5852892" y="2381855"/>
            <a:ext cx="2394000" cy="621000"/>
          </a:xfrm>
          <a:prstGeom prst="roundRect">
            <a:avLst>
              <a:gd fmla="val 16667" name="adj"/>
            </a:avLst>
          </a:prstGeom>
          <a:solidFill>
            <a:srgbClr val="83D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Switch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7" name="Google Shape;277;p47"/>
          <p:cNvSpPr/>
          <p:nvPr/>
        </p:nvSpPr>
        <p:spPr>
          <a:xfrm>
            <a:off x="5852892" y="3572842"/>
            <a:ext cx="2394000" cy="621000"/>
          </a:xfrm>
          <a:prstGeom prst="roundRect">
            <a:avLst>
              <a:gd fmla="val 16667" name="adj"/>
            </a:avLst>
          </a:prstGeom>
          <a:solidFill>
            <a:srgbClr val="83D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Switch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78" name="Google Shape;278;p47"/>
          <p:cNvCxnSpPr>
            <a:stCxn id="274" idx="3"/>
            <a:endCxn id="273" idx="1"/>
          </p:cNvCxnSpPr>
          <p:nvPr/>
        </p:nvCxnSpPr>
        <p:spPr>
          <a:xfrm flipH="1" rot="10800000">
            <a:off x="3220490" y="1571570"/>
            <a:ext cx="2632500" cy="1125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7"/>
          <p:cNvCxnSpPr>
            <a:stCxn id="274" idx="3"/>
            <a:endCxn id="276" idx="1"/>
          </p:cNvCxnSpPr>
          <p:nvPr/>
        </p:nvCxnSpPr>
        <p:spPr>
          <a:xfrm flipH="1" rot="10800000">
            <a:off x="3220490" y="2692370"/>
            <a:ext cx="2632500" cy="48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7"/>
          <p:cNvCxnSpPr>
            <a:stCxn id="274" idx="3"/>
            <a:endCxn id="277" idx="1"/>
          </p:cNvCxnSpPr>
          <p:nvPr/>
        </p:nvCxnSpPr>
        <p:spPr>
          <a:xfrm>
            <a:off x="3220490" y="2697170"/>
            <a:ext cx="2632500" cy="11862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7"/>
          <p:cNvSpPr txBox="1"/>
          <p:nvPr/>
        </p:nvSpPr>
        <p:spPr>
          <a:xfrm>
            <a:off x="853050" y="3391675"/>
            <a:ext cx="2340900" cy="1214700"/>
          </a:xfrm>
          <a:prstGeom prst="rect">
            <a:avLst/>
          </a:prstGeom>
          <a:solidFill>
            <a:srgbClr val="D2DDE5">
              <a:alpha val="4413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4E89"/>
                </a:solidFill>
                <a:latin typeface="Consolas"/>
                <a:ea typeface="Consolas"/>
                <a:cs typeface="Consolas"/>
                <a:sym typeface="Consolas"/>
              </a:rPr>
              <a:t># hosts.ini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---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[network_devices]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Switch1 ansible_host=192.168.1.1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Switch2 ansible_host=192.168.1.2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Switch3</a:t>
            </a:r>
            <a:r>
              <a:rPr lang="en" sz="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ansible_host=192.168.1.2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2" name="Google Shape;282;p47"/>
          <p:cNvCxnSpPr>
            <a:stCxn id="274" idx="2"/>
            <a:endCxn id="281" idx="0"/>
          </p:cNvCxnSpPr>
          <p:nvPr/>
        </p:nvCxnSpPr>
        <p:spPr>
          <a:xfrm>
            <a:off x="2023490" y="3007670"/>
            <a:ext cx="0" cy="38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654750" y="2150850"/>
            <a:ext cx="364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NetBox Inventory Plugin</a:t>
            </a:r>
            <a:endParaRPr/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4787100" y="724200"/>
            <a:ext cx="393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 </a:t>
            </a:r>
            <a:r>
              <a:rPr lang="en" sz="1600"/>
              <a:t>retrieval of NetBox device and VM inventory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Update NetBox = </a:t>
            </a:r>
            <a:r>
              <a:rPr lang="en" sz="1600"/>
              <a:t>updated</a:t>
            </a:r>
            <a:r>
              <a:rPr lang="en" sz="1600"/>
              <a:t> Ansible </a:t>
            </a:r>
            <a:r>
              <a:rPr lang="en" sz="1600"/>
              <a:t>inventory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355C"/>
                </a:solidFill>
                <a:latin typeface="Consolas"/>
                <a:ea typeface="Consolas"/>
                <a:cs typeface="Consolas"/>
                <a:sym typeface="Consolas"/>
              </a:rPr>
              <a:t>group_vars</a:t>
            </a:r>
            <a:r>
              <a:rPr lang="en" sz="1600"/>
              <a:t> and </a:t>
            </a:r>
            <a:r>
              <a:rPr b="1" lang="en" sz="1600">
                <a:solidFill>
                  <a:srgbClr val="00355C"/>
                </a:solidFill>
                <a:latin typeface="Consolas"/>
                <a:ea typeface="Consolas"/>
                <a:cs typeface="Consolas"/>
                <a:sym typeface="Consolas"/>
              </a:rPr>
              <a:t>host_vars</a:t>
            </a:r>
            <a:r>
              <a:rPr lang="en" sz="1600"/>
              <a:t> can still be used alongside data from NetBox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flexible &amp; well maintained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idx="4294967295"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E89"/>
                </a:solidFill>
              </a:rPr>
              <a:t>Ansible + NetBox Dynamic Inventory</a:t>
            </a:r>
            <a:endParaRPr sz="2800">
              <a:solidFill>
                <a:srgbClr val="004E89"/>
              </a:solidFill>
            </a:endParaRPr>
          </a:p>
        </p:txBody>
      </p:sp>
      <p:sp>
        <p:nvSpPr>
          <p:cNvPr id="294" name="Google Shape;294;p49"/>
          <p:cNvSpPr/>
          <p:nvPr/>
        </p:nvSpPr>
        <p:spPr>
          <a:xfrm>
            <a:off x="5852892" y="1261150"/>
            <a:ext cx="2394000" cy="621000"/>
          </a:xfrm>
          <a:prstGeom prst="roundRect">
            <a:avLst>
              <a:gd fmla="val 16667" name="adj"/>
            </a:avLst>
          </a:prstGeom>
          <a:solidFill>
            <a:srgbClr val="83D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Switch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5" name="Google Shape;295;p49"/>
          <p:cNvSpPr/>
          <p:nvPr/>
        </p:nvSpPr>
        <p:spPr>
          <a:xfrm>
            <a:off x="826490" y="2386670"/>
            <a:ext cx="2394000" cy="621000"/>
          </a:xfrm>
          <a:prstGeom prst="roundRect">
            <a:avLst>
              <a:gd fmla="val 16667" name="adj"/>
            </a:avLst>
          </a:prstGeom>
          <a:solidFill>
            <a:srgbClr val="5FB3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Ansible Host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3284059" y="2029984"/>
            <a:ext cx="737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SSH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7" name="Google Shape;297;p49"/>
          <p:cNvSpPr/>
          <p:nvPr/>
        </p:nvSpPr>
        <p:spPr>
          <a:xfrm>
            <a:off x="5852892" y="2381855"/>
            <a:ext cx="2394000" cy="621000"/>
          </a:xfrm>
          <a:prstGeom prst="roundRect">
            <a:avLst>
              <a:gd fmla="val 16667" name="adj"/>
            </a:avLst>
          </a:prstGeom>
          <a:solidFill>
            <a:srgbClr val="83D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Switch2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49"/>
          <p:cNvSpPr/>
          <p:nvPr/>
        </p:nvSpPr>
        <p:spPr>
          <a:xfrm>
            <a:off x="5852892" y="3572842"/>
            <a:ext cx="2394000" cy="621000"/>
          </a:xfrm>
          <a:prstGeom prst="roundRect">
            <a:avLst>
              <a:gd fmla="val 16667" name="adj"/>
            </a:avLst>
          </a:prstGeom>
          <a:solidFill>
            <a:srgbClr val="83D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Switch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9" name="Google Shape;299;p49"/>
          <p:cNvCxnSpPr>
            <a:stCxn id="295" idx="3"/>
            <a:endCxn id="294" idx="1"/>
          </p:cNvCxnSpPr>
          <p:nvPr/>
        </p:nvCxnSpPr>
        <p:spPr>
          <a:xfrm flipH="1" rot="10800000">
            <a:off x="3220490" y="1571570"/>
            <a:ext cx="2632500" cy="1125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9"/>
          <p:cNvCxnSpPr>
            <a:stCxn id="295" idx="3"/>
            <a:endCxn id="297" idx="1"/>
          </p:cNvCxnSpPr>
          <p:nvPr/>
        </p:nvCxnSpPr>
        <p:spPr>
          <a:xfrm flipH="1" rot="10800000">
            <a:off x="3220490" y="2692370"/>
            <a:ext cx="2632500" cy="48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9"/>
          <p:cNvCxnSpPr>
            <a:stCxn id="295" idx="3"/>
            <a:endCxn id="298" idx="1"/>
          </p:cNvCxnSpPr>
          <p:nvPr/>
        </p:nvCxnSpPr>
        <p:spPr>
          <a:xfrm>
            <a:off x="3220490" y="2697170"/>
            <a:ext cx="2632500" cy="11862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49"/>
          <p:cNvCxnSpPr>
            <a:stCxn id="295" idx="2"/>
            <a:endCxn id="303" idx="0"/>
          </p:cNvCxnSpPr>
          <p:nvPr/>
        </p:nvCxnSpPr>
        <p:spPr>
          <a:xfrm flipH="1">
            <a:off x="2006390" y="3007670"/>
            <a:ext cx="17100" cy="6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28" y="3690378"/>
            <a:ext cx="2807729" cy="8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9"/>
          <p:cNvSpPr txBox="1"/>
          <p:nvPr/>
        </p:nvSpPr>
        <p:spPr>
          <a:xfrm>
            <a:off x="445226" y="3188125"/>
            <a:ext cx="13356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RESTful API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4" y="196024"/>
            <a:ext cx="3502550" cy="5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2"/>
          <p:cNvSpPr txBox="1"/>
          <p:nvPr/>
        </p:nvSpPr>
        <p:spPr>
          <a:xfrm>
            <a:off x="281700" y="764225"/>
            <a:ext cx="8580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Today’s Goal</a:t>
            </a:r>
            <a:r>
              <a:rPr lang="en" sz="3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sz="3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Gain enough knowledge and example code to get started on your </a:t>
            </a:r>
            <a:r>
              <a:rPr lang="en"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network automation </a:t>
            </a:r>
            <a:r>
              <a:rPr lang="en" sz="3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journey with NetBox and Ansible!</a:t>
            </a:r>
            <a:endParaRPr sz="3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6004925" y="42381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Rich Bibby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Technical Advocate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rbibby@netboxlabs.com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idx="4294967295"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E89"/>
                </a:solidFill>
              </a:rPr>
              <a:t>Demo Environment</a:t>
            </a:r>
            <a:endParaRPr sz="2800">
              <a:solidFill>
                <a:srgbClr val="004E89"/>
              </a:solidFill>
            </a:endParaRPr>
          </a:p>
        </p:txBody>
      </p:sp>
      <p:sp>
        <p:nvSpPr>
          <p:cNvPr id="310" name="Google Shape;310;p50"/>
          <p:cNvSpPr/>
          <p:nvPr/>
        </p:nvSpPr>
        <p:spPr>
          <a:xfrm>
            <a:off x="4913722" y="1371600"/>
            <a:ext cx="2399400" cy="489900"/>
          </a:xfrm>
          <a:prstGeom prst="roundRect">
            <a:avLst>
              <a:gd fmla="val 16667" name="adj"/>
            </a:avLst>
          </a:prstGeom>
          <a:solidFill>
            <a:srgbClr val="0035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NetBox Cloud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1" name="Google Shape;311;p50"/>
          <p:cNvSpPr/>
          <p:nvPr/>
        </p:nvSpPr>
        <p:spPr>
          <a:xfrm>
            <a:off x="4913722" y="2425698"/>
            <a:ext cx="2399400" cy="489900"/>
          </a:xfrm>
          <a:prstGeom prst="roundRect">
            <a:avLst>
              <a:gd fmla="val 16667" name="adj"/>
            </a:avLst>
          </a:prstGeom>
          <a:solidFill>
            <a:srgbClr val="5FB3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Ansible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50"/>
          <p:cNvSpPr/>
          <p:nvPr/>
        </p:nvSpPr>
        <p:spPr>
          <a:xfrm>
            <a:off x="4913722" y="3439528"/>
            <a:ext cx="2399400" cy="489900"/>
          </a:xfrm>
          <a:prstGeom prst="roundRect">
            <a:avLst>
              <a:gd fmla="val 16667" name="adj"/>
            </a:avLst>
          </a:prstGeom>
          <a:solidFill>
            <a:srgbClr val="83D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containerlab (cEOS)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3" name="Google Shape;313;p50"/>
          <p:cNvCxnSpPr/>
          <p:nvPr/>
        </p:nvCxnSpPr>
        <p:spPr>
          <a:xfrm flipH="1">
            <a:off x="6112423" y="2938828"/>
            <a:ext cx="1800" cy="5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50"/>
          <p:cNvCxnSpPr>
            <a:stCxn id="311" idx="0"/>
            <a:endCxn id="310" idx="2"/>
          </p:cNvCxnSpPr>
          <p:nvPr/>
        </p:nvCxnSpPr>
        <p:spPr>
          <a:xfrm rot="10800000">
            <a:off x="6113422" y="1861398"/>
            <a:ext cx="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50"/>
          <p:cNvSpPr txBox="1"/>
          <p:nvPr/>
        </p:nvSpPr>
        <p:spPr>
          <a:xfrm>
            <a:off x="6291940" y="1921241"/>
            <a:ext cx="2101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REST API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591525" y="1395463"/>
            <a:ext cx="3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55C"/>
                </a:solidFill>
                <a:latin typeface="Montserrat"/>
                <a:ea typeface="Montserrat"/>
                <a:cs typeface="Montserrat"/>
                <a:sym typeface="Montserrat"/>
              </a:rPr>
              <a:t>Network Source of Truth (NSoT)</a:t>
            </a:r>
            <a:endParaRPr b="1">
              <a:solidFill>
                <a:srgbClr val="0035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591525" y="2449561"/>
            <a:ext cx="4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55C"/>
                </a:solidFill>
                <a:latin typeface="Montserrat"/>
                <a:ea typeface="Montserrat"/>
                <a:cs typeface="Montserrat"/>
                <a:sym typeface="Montserrat"/>
              </a:rPr>
              <a:t>Network Automation Framework</a:t>
            </a:r>
            <a:endParaRPr b="1">
              <a:solidFill>
                <a:srgbClr val="0035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50"/>
          <p:cNvSpPr txBox="1"/>
          <p:nvPr/>
        </p:nvSpPr>
        <p:spPr>
          <a:xfrm>
            <a:off x="591525" y="3439501"/>
            <a:ext cx="4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55C"/>
                </a:solidFill>
                <a:latin typeface="Montserrat"/>
                <a:ea typeface="Montserrat"/>
                <a:cs typeface="Montserrat"/>
                <a:sym typeface="Montserrat"/>
              </a:rPr>
              <a:t>Container</a:t>
            </a:r>
            <a:r>
              <a:rPr b="1" lang="en">
                <a:solidFill>
                  <a:srgbClr val="00355C"/>
                </a:solidFill>
                <a:latin typeface="Montserrat"/>
                <a:ea typeface="Montserrat"/>
                <a:cs typeface="Montserrat"/>
                <a:sym typeface="Montserrat"/>
              </a:rPr>
              <a:t>ized Network Devices</a:t>
            </a:r>
            <a:endParaRPr b="1">
              <a:solidFill>
                <a:srgbClr val="00355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50"/>
          <p:cNvSpPr txBox="1"/>
          <p:nvPr/>
        </p:nvSpPr>
        <p:spPr>
          <a:xfrm>
            <a:off x="6405590" y="2960654"/>
            <a:ext cx="2101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SSH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4" y="196024"/>
            <a:ext cx="3502550" cy="5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1"/>
          <p:cNvSpPr txBox="1"/>
          <p:nvPr/>
        </p:nvSpPr>
        <p:spPr>
          <a:xfrm>
            <a:off x="1951500" y="1526425"/>
            <a:ext cx="5241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Demo</a:t>
            </a:r>
            <a:endParaRPr sz="4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6" name="Google Shape;326;p51"/>
          <p:cNvSpPr txBox="1"/>
          <p:nvPr/>
        </p:nvSpPr>
        <p:spPr>
          <a:xfrm>
            <a:off x="6004925" y="42381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Rich Bibby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Technical Advocate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rbibby@netboxlabs.com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E89"/>
                </a:solidFill>
              </a:rPr>
              <a:t>What Next?</a:t>
            </a:r>
            <a:endParaRPr sz="2700">
              <a:solidFill>
                <a:srgbClr val="004E89"/>
              </a:solidFill>
            </a:endParaRPr>
          </a:p>
        </p:txBody>
      </p:sp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574600" y="1202550"/>
            <a:ext cx="74181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Get access to a NetBox instance: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 Site: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https://netboxlabs.com/netbox-demo/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Free 14 Day Trial of NetBox Cloud</a:t>
            </a:r>
            <a:r>
              <a:rPr lang="en" sz="1400">
                <a:solidFill>
                  <a:schemeClr val="dk1"/>
                </a:solidFill>
              </a:rPr>
              <a:t>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https://netboxlabs.com/trial/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Clone the Git repo &amp; set up your own lab for testing </a:t>
            </a:r>
            <a:r>
              <a:rPr lang="en" sz="1400">
                <a:solidFill>
                  <a:schemeClr val="dk1"/>
                </a:solidFill>
              </a:rPr>
              <a:t>(containerlab is great!)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Explore the Ansible data gathering functionality further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Develop </a:t>
            </a:r>
            <a:r>
              <a:rPr lang="en" sz="1400">
                <a:solidFill>
                  <a:schemeClr val="dk1"/>
                </a:solidFill>
              </a:rPr>
              <a:t>your own reports either in markdown or html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Build more complete device templates in Jinja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Explore making configuration </a:t>
            </a:r>
            <a:r>
              <a:rPr lang="en" sz="1400">
                <a:solidFill>
                  <a:schemeClr val="dk1"/>
                </a:solidFill>
              </a:rPr>
              <a:t>changes</a:t>
            </a:r>
            <a:r>
              <a:rPr lang="en" sz="1400">
                <a:solidFill>
                  <a:schemeClr val="dk1"/>
                </a:solidFill>
              </a:rPr>
              <a:t> to devices with Ansible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possibilities are endless……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E89"/>
                </a:solidFill>
              </a:rPr>
              <a:t>Useful</a:t>
            </a:r>
            <a:r>
              <a:rPr lang="en" sz="2700">
                <a:solidFill>
                  <a:srgbClr val="004E89"/>
                </a:solidFill>
              </a:rPr>
              <a:t> Resources</a:t>
            </a:r>
            <a:endParaRPr sz="2700">
              <a:solidFill>
                <a:srgbClr val="004E89"/>
              </a:solidFill>
            </a:endParaRPr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320300" y="1160175"/>
            <a:ext cx="8415600" cy="3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Webinar Git Repo: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https://github.com/netboxlabs/netbox-ansible-webinar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Blogs: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https://netboxlabs.com/blog/getting-started-with-network-automation-netbox-ansible/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https://pynetqa.lasthop.io/blog/network-config-templating-using-ansible-part-1.html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Docs: 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Ansible: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https://docs.ansible.com/ansible/latest/network/index.html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NetBox: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https://docs.netbox.dev/en/stable/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NetBox Inventory for Ansible: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https://docs.ansible.com/ansible/latest/collections/netbox/netbox/nb_inventory_inventory.html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NetBox Cloud: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https://docs.netboxlabs.com/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ontainerlab: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https://containerlab.dev/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Jinja: </a:t>
            </a:r>
            <a:r>
              <a:rPr lang="en" u="sng">
                <a:solidFill>
                  <a:schemeClr val="hlink"/>
                </a:solidFill>
                <a:hlinkClick r:id="rId11"/>
              </a:rPr>
              <a:t>https://jinja.palletsprojects.com/en/3.1.x/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4" y="196024"/>
            <a:ext cx="3502550" cy="5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951500" y="1526425"/>
            <a:ext cx="52410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NetBox Cloud:  Admin Console and new features</a:t>
            </a:r>
            <a:endParaRPr sz="4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6004925" y="42381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Rich Bibby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Technical Advocate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rbibby@netboxlabs.com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4E89"/>
                </a:solidFill>
              </a:rPr>
              <a:t>NetBox Cloud Makes Network Management &amp; Automation Easy</a:t>
            </a:r>
            <a:endParaRPr sz="2800">
              <a:solidFill>
                <a:srgbClr val="004E89"/>
              </a:solidFill>
            </a:endParaRPr>
          </a:p>
        </p:txBody>
      </p:sp>
      <p:sp>
        <p:nvSpPr>
          <p:cNvPr id="351" name="Google Shape;351;p55"/>
          <p:cNvSpPr txBox="1"/>
          <p:nvPr/>
        </p:nvSpPr>
        <p:spPr>
          <a:xfrm>
            <a:off x="996450" y="1597250"/>
            <a:ext cx="2198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Ensuring Success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24x7 support from NetBox experts &amp; maintainers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Comprehensive onboarding, training, &amp; integration services from NetBox Expert Partners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Engaged &amp; accessible practitioner community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2" name="Google Shape;352;p55"/>
          <p:cNvSpPr txBox="1"/>
          <p:nvPr/>
        </p:nvSpPr>
        <p:spPr>
          <a:xfrm>
            <a:off x="3472950" y="1597250"/>
            <a:ext cx="21981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Rock Solid Platform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Enterprise SLAs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Multi-region redundancy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Single sign on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Test environments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Customizable backup policies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Custom private connectivity options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Global deployment options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p55"/>
          <p:cNvSpPr txBox="1"/>
          <p:nvPr/>
        </p:nvSpPr>
        <p:spPr>
          <a:xfrm>
            <a:off x="5949450" y="1597250"/>
            <a:ext cx="2198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Massive Ecosystem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Dozens of integrations with the tools in your stack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Technology alliances with leaders in Network Automation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54" name="Google Shape;3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024" y="3161550"/>
            <a:ext cx="364951" cy="35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825" y="3247748"/>
            <a:ext cx="580275" cy="131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6150" y="3247751"/>
            <a:ext cx="580275" cy="159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4850" y="4022141"/>
            <a:ext cx="432501" cy="30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1462" y="4112564"/>
            <a:ext cx="714076" cy="1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8100" y="2467387"/>
            <a:ext cx="364948" cy="19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35475" y="2419200"/>
            <a:ext cx="580276" cy="2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5747" y="2749534"/>
            <a:ext cx="364950" cy="29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74000" y="2449495"/>
            <a:ext cx="229125" cy="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80250" y="2823203"/>
            <a:ext cx="580275" cy="15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40436" y="3137725"/>
            <a:ext cx="580275" cy="146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74000" y="2818752"/>
            <a:ext cx="842202" cy="16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73996" y="3119825"/>
            <a:ext cx="842199" cy="14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44924" y="3061014"/>
            <a:ext cx="364948" cy="299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53025" y="4058454"/>
            <a:ext cx="229124" cy="22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536575" y="4058450"/>
            <a:ext cx="229125" cy="2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593100" y="2934947"/>
            <a:ext cx="432502" cy="22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101802" y="2932838"/>
            <a:ext cx="229124" cy="23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493800" y="2979688"/>
            <a:ext cx="156403" cy="1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E89"/>
                </a:solidFill>
              </a:rPr>
              <a:t>NetBox Cloud: Run the Network, Not Your Tools</a:t>
            </a:r>
            <a:endParaRPr sz="2200">
              <a:solidFill>
                <a:srgbClr val="004E89"/>
              </a:solidFill>
            </a:endParaRPr>
          </a:p>
        </p:txBody>
      </p:sp>
      <p:sp>
        <p:nvSpPr>
          <p:cNvPr id="378" name="Google Shape;378;p56"/>
          <p:cNvSpPr txBox="1"/>
          <p:nvPr/>
        </p:nvSpPr>
        <p:spPr>
          <a:xfrm>
            <a:off x="1527300" y="1795375"/>
            <a:ext cx="1909200" cy="16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We: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Configure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Manage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Upgrade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Secure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Maintain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Optimize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Char char="●"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Support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9" name="Google Shape;379;p56"/>
          <p:cNvSpPr txBox="1"/>
          <p:nvPr/>
        </p:nvSpPr>
        <p:spPr>
          <a:xfrm>
            <a:off x="4844175" y="1795375"/>
            <a:ext cx="2193600" cy="16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Your engineers: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Use NetBox to accelerate network management &amp; automation</a:t>
            </a:r>
            <a:b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2100">
                <a:solidFill>
                  <a:schemeClr val="dk1"/>
                </a:solidFill>
              </a:rPr>
              <a:t>🚀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4E89"/>
                </a:solidFill>
              </a:rPr>
              <a:t>NetBox Cloud: Accelerate Network Management &amp; Automation</a:t>
            </a:r>
            <a:endParaRPr sz="2300">
              <a:solidFill>
                <a:srgbClr val="004E89"/>
              </a:solidFill>
            </a:endParaRPr>
          </a:p>
        </p:txBody>
      </p:sp>
      <p:pic>
        <p:nvPicPr>
          <p:cNvPr id="385" name="Google Shape;3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098" y="4347100"/>
            <a:ext cx="1032149" cy="2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954" y="4266126"/>
            <a:ext cx="812099" cy="4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0325" y="4167538"/>
            <a:ext cx="699541" cy="6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6225" y="4389953"/>
            <a:ext cx="903652" cy="2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7"/>
          <p:cNvSpPr txBox="1"/>
          <p:nvPr/>
        </p:nvSpPr>
        <p:spPr>
          <a:xfrm>
            <a:off x="3692100" y="3993200"/>
            <a:ext cx="175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 Medium"/>
                <a:ea typeface="Montserrat Medium"/>
                <a:cs typeface="Montserrat Medium"/>
                <a:sym typeface="Montserrat Medium"/>
              </a:rPr>
              <a:t>NetBox Cloud is trusted by</a:t>
            </a:r>
            <a:endParaRPr sz="9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0" name="Google Shape;390;p57"/>
          <p:cNvSpPr txBox="1"/>
          <p:nvPr/>
        </p:nvSpPr>
        <p:spPr>
          <a:xfrm>
            <a:off x="1749797" y="1357625"/>
            <a:ext cx="4225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“Using NetBox Cloud has created a culture shift within our IT organization that has had </a:t>
            </a:r>
            <a:r>
              <a:rPr b="1" i="1" lang="en" sz="1300">
                <a:latin typeface="Montserrat"/>
                <a:ea typeface="Montserrat"/>
                <a:cs typeface="Montserrat"/>
                <a:sym typeface="Montserrat"/>
              </a:rPr>
              <a:t>profound results on our ability to automate our network</a:t>
            </a:r>
            <a:r>
              <a:rPr i="1" lang="en" sz="1300">
                <a:latin typeface="Montserrat Medium"/>
                <a:ea typeface="Montserrat Medium"/>
                <a:cs typeface="Montserrat Medium"/>
                <a:sym typeface="Montserrat Medium"/>
              </a:rPr>
              <a:t> and better serve the many stakeholders in our community.”</a:t>
            </a:r>
            <a:endParaRPr i="1" sz="13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91" name="Google Shape;391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8148" y="1309325"/>
            <a:ext cx="1264500" cy="12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7"/>
          <p:cNvSpPr txBox="1"/>
          <p:nvPr/>
        </p:nvSpPr>
        <p:spPr>
          <a:xfrm>
            <a:off x="5975503" y="2571982"/>
            <a:ext cx="141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Felix Windt</a:t>
            </a:r>
            <a:br>
              <a:rPr i="1" lang="en" sz="120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i="1"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CTO</a:t>
            </a:r>
            <a:endParaRPr i="1"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93" name="Google Shape;39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551" y="2725526"/>
            <a:ext cx="919537" cy="45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7"/>
          <p:cNvSpPr txBox="1"/>
          <p:nvPr>
            <p:ph idx="4294967295" type="subTitle"/>
          </p:nvPr>
        </p:nvSpPr>
        <p:spPr>
          <a:xfrm>
            <a:off x="1787850" y="2829600"/>
            <a:ext cx="39834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n" sz="3200">
                <a:solidFill>
                  <a:schemeClr val="dk1"/>
                </a:solidFill>
              </a:rPr>
              <a:t>80% fewer tickets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395" name="Google Shape;395;p57"/>
          <p:cNvSpPr txBox="1"/>
          <p:nvPr>
            <p:ph idx="4294967295" type="subTitle"/>
          </p:nvPr>
        </p:nvSpPr>
        <p:spPr>
          <a:xfrm>
            <a:off x="1787846" y="3282025"/>
            <a:ext cx="25182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</a:rPr>
              <a:t>Tied to manual network changes at Dartmouth College after adopting NetBox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396" name="Google Shape;396;p5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225" y="4316298"/>
            <a:ext cx="1087625" cy="40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00325" y="4268150"/>
            <a:ext cx="1187343" cy="4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35549" y="4311725"/>
            <a:ext cx="1437024" cy="3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4" y="196024"/>
            <a:ext cx="3502550" cy="5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8"/>
          <p:cNvSpPr txBox="1"/>
          <p:nvPr/>
        </p:nvSpPr>
        <p:spPr>
          <a:xfrm>
            <a:off x="1951500" y="1526425"/>
            <a:ext cx="5241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 &amp; A</a:t>
            </a:r>
            <a:endParaRPr sz="4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5" name="Google Shape;405;p58"/>
          <p:cNvSpPr txBox="1"/>
          <p:nvPr/>
        </p:nvSpPr>
        <p:spPr>
          <a:xfrm>
            <a:off x="6004925" y="42381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Rich Bibby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Technical Advocate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rbibby@netboxlabs.com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729" y="1913699"/>
            <a:ext cx="3502550" cy="5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9"/>
          <p:cNvSpPr txBox="1"/>
          <p:nvPr/>
        </p:nvSpPr>
        <p:spPr>
          <a:xfrm>
            <a:off x="2761800" y="3775375"/>
            <a:ext cx="364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Contact us: </a:t>
            </a:r>
            <a:r>
              <a:rPr b="1" lang="en" sz="2100" u="sng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sales@netboxlabs.com</a:t>
            </a:r>
            <a:endParaRPr b="1" sz="21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9"/>
          <p:cNvSpPr txBox="1"/>
          <p:nvPr/>
        </p:nvSpPr>
        <p:spPr>
          <a:xfrm>
            <a:off x="27600" y="3775375"/>
            <a:ext cx="269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Try </a:t>
            </a:r>
            <a:r>
              <a:rPr b="1" lang="en" sz="2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NetBox Cloud for Free</a:t>
            </a:r>
            <a:endParaRPr b="1" sz="21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9"/>
          <p:cNvSpPr txBox="1"/>
          <p:nvPr/>
        </p:nvSpPr>
        <p:spPr>
          <a:xfrm>
            <a:off x="6366900" y="3775375"/>
            <a:ext cx="269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Join the </a:t>
            </a:r>
            <a:r>
              <a:rPr b="1" lang="en" sz="2100" u="sng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NetBox Community</a:t>
            </a:r>
            <a:endParaRPr b="1" sz="21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9"/>
          <p:cNvSpPr txBox="1"/>
          <p:nvPr/>
        </p:nvSpPr>
        <p:spPr>
          <a:xfrm>
            <a:off x="1951500" y="278325"/>
            <a:ext cx="52410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  <a:endParaRPr sz="4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E89"/>
                </a:solidFill>
              </a:rPr>
              <a:t>Who am I? </a:t>
            </a:r>
            <a:endParaRPr sz="2700">
              <a:solidFill>
                <a:srgbClr val="004E89"/>
              </a:solidFill>
            </a:endParaRPr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558850" y="1213250"/>
            <a:ext cx="74181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Network Engineer ~20 yrs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Last few years focussed on Network Automation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Joined NetBox Labs (formerly NS1) ~18 months ago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https://www.linkedin.com/in/rich-bibby-0937112/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5680250" y="38792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E89"/>
                </a:solidFill>
                <a:latin typeface="Montserrat"/>
                <a:ea typeface="Montserrat"/>
                <a:cs typeface="Montserrat"/>
                <a:sym typeface="Montserrat"/>
              </a:rPr>
              <a:t>Rich Bibby</a:t>
            </a:r>
            <a:endParaRPr b="1">
              <a:solidFill>
                <a:srgbClr val="004E8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7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Technical Advocate</a:t>
            </a:r>
            <a:endParaRPr>
              <a:solidFill>
                <a:srgbClr val="65737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37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rbibby@netboxlabs.com</a:t>
            </a:r>
            <a:endParaRPr>
              <a:solidFill>
                <a:srgbClr val="65737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E89"/>
                </a:solidFill>
              </a:rPr>
              <a:t>Agenda</a:t>
            </a:r>
            <a:endParaRPr sz="2700">
              <a:solidFill>
                <a:srgbClr val="004E89"/>
              </a:solidFill>
            </a:endParaRPr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574600" y="1202550"/>
            <a:ext cx="74181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 One - Setting the scene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 sz="1400">
                <a:solidFill>
                  <a:schemeClr val="dk1"/>
                </a:solidFill>
              </a:rPr>
              <a:t>Why the drive for network automation?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What is a Network Source of Truth and why do we need one?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 Two - Tooling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Modern network automation architecture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Introducing NetBox and Ansible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 Three - Demo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Devices, data, templates &amp; intended state in NetBox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NetBox Dynamic Inventory for Ansible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Ansible playbooks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Info gathering / device backups / reporting 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sz="1400">
                <a:solidFill>
                  <a:schemeClr val="dk1"/>
                </a:solidFill>
              </a:rPr>
              <a:t>Compare intended state Vs actual state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E89"/>
                </a:solidFill>
              </a:rPr>
              <a:t>Agenda (continued)</a:t>
            </a:r>
            <a:endParaRPr sz="2700">
              <a:solidFill>
                <a:srgbClr val="004E89"/>
              </a:solidFill>
            </a:endParaRPr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574600" y="1202550"/>
            <a:ext cx="74181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 Four - NetBox Cloud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Quick intro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Quick look at the Admin Console and new features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 5 - Wrap Up</a:t>
            </a:r>
            <a:endParaRPr b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Useful Resources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Q&amp;A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E89"/>
                </a:solidFill>
              </a:rPr>
              <a:t>As network complexity increases, automation becomes key to reliability</a:t>
            </a:r>
            <a:endParaRPr sz="2700">
              <a:solidFill>
                <a:srgbClr val="004E89"/>
              </a:solidFill>
            </a:endParaRPr>
          </a:p>
        </p:txBody>
      </p:sp>
      <p:sp>
        <p:nvSpPr>
          <p:cNvPr id="176" name="Google Shape;176;p36"/>
          <p:cNvSpPr txBox="1"/>
          <p:nvPr>
            <p:ph idx="4294967295" type="subTitle"/>
          </p:nvPr>
        </p:nvSpPr>
        <p:spPr>
          <a:xfrm>
            <a:off x="622550" y="3746025"/>
            <a:ext cx="2409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Network changes are performed manually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Gartner Market Guide for Network Automation Tools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7" name="Google Shape;177;p36"/>
          <p:cNvSpPr txBox="1"/>
          <p:nvPr>
            <p:ph idx="4294967295" type="subTitle"/>
          </p:nvPr>
        </p:nvSpPr>
        <p:spPr>
          <a:xfrm>
            <a:off x="622538" y="3217418"/>
            <a:ext cx="15987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n" sz="3600">
                <a:solidFill>
                  <a:schemeClr val="dk1"/>
                </a:solidFill>
              </a:rPr>
              <a:t>65%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78" name="Google Shape;178;p36"/>
          <p:cNvSpPr txBox="1"/>
          <p:nvPr>
            <p:ph idx="4294967295" type="subTitle"/>
          </p:nvPr>
        </p:nvSpPr>
        <p:spPr>
          <a:xfrm>
            <a:off x="3234850" y="3746025"/>
            <a:ext cx="20595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Network operations automated by 2025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</a:rPr>
              <a:t>Gartner Market Guide for Network Automation Tools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9" name="Google Shape;179;p36"/>
          <p:cNvSpPr txBox="1"/>
          <p:nvPr>
            <p:ph idx="4294967295" type="subTitle"/>
          </p:nvPr>
        </p:nvSpPr>
        <p:spPr>
          <a:xfrm>
            <a:off x="3234850" y="3217418"/>
            <a:ext cx="15987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b="1" lang="en" sz="3600">
                <a:solidFill>
                  <a:schemeClr val="dk1"/>
                </a:solidFill>
              </a:rPr>
              <a:t>40%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574600" y="1431150"/>
            <a:ext cx="7418100" cy="14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➡ Networks are becoming more dynamic and complex with more demand placed on network teams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➡ Manual processes (‘ClickOps’) are brittle and cause bottlenecks (provisioning, t-shoot)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➡ Inaccurate network data limits the ability to scale automation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5710825" y="3815100"/>
            <a:ext cx="3021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Network Ops who feel they are successful(8% decrease YoY)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Network Management Megatrends 2022 - Shamus McGillicuddy, VP of Research, EMA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solidFill>
                <a:srgbClr val="58586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6"/>
          <p:cNvSpPr txBox="1"/>
          <p:nvPr/>
        </p:nvSpPr>
        <p:spPr>
          <a:xfrm>
            <a:off x="5710819" y="3281318"/>
            <a:ext cx="14322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27%</a:t>
            </a:r>
            <a:endParaRPr b="1" sz="3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574600" y="467525"/>
            <a:ext cx="738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4E89"/>
                </a:solidFill>
              </a:rPr>
              <a:t>The Benefits of Network Automation (For You)</a:t>
            </a:r>
            <a:endParaRPr sz="2700">
              <a:solidFill>
                <a:srgbClr val="004E89"/>
              </a:solidFill>
            </a:endParaRP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574600" y="1431150"/>
            <a:ext cx="7418100" cy="29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Lots of very valid business benefits, which is great…..but also…..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It’s easy to get started and you will have a lot of fun!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will make your life easier and save you time (automate the boring stuff)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will enhance your career (become a Network Engineering rock star!)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654750" y="2150850"/>
            <a:ext cx="364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requires a Network Source of Truth (NSoT)</a:t>
            </a:r>
            <a:endParaRPr/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4787100" y="724200"/>
            <a:ext cx="3932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NSoT: representation of the intended </a:t>
            </a:r>
            <a:r>
              <a:rPr b="1" lang="en">
                <a:solidFill>
                  <a:srgbClr val="00355C"/>
                </a:solidFill>
                <a:latin typeface="Montserrat"/>
                <a:ea typeface="Montserrat"/>
                <a:cs typeface="Montserrat"/>
                <a:sym typeface="Montserrat"/>
              </a:rPr>
              <a:t>configuration and state of the devices, connections, and services of the network</a:t>
            </a:r>
            <a:endParaRPr b="1">
              <a:solidFill>
                <a:srgbClr val="00355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Captures </a:t>
            </a:r>
            <a:r>
              <a:rPr b="1" lang="en">
                <a:solidFill>
                  <a:srgbClr val="00355C"/>
                </a:solidFill>
                <a:latin typeface="Montserrat"/>
                <a:ea typeface="Montserrat"/>
                <a:cs typeface="Montserrat"/>
                <a:sym typeface="Montserrat"/>
              </a:rPr>
              <a:t>intended state</a:t>
            </a:r>
            <a:r>
              <a:rPr lang="en"/>
              <a:t> - different than operational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355C"/>
                </a:solidFill>
                <a:latin typeface="Montserrat"/>
                <a:ea typeface="Montserrat"/>
                <a:cs typeface="Montserrat"/>
                <a:sym typeface="Montserrat"/>
              </a:rPr>
              <a:t>Structured, cohesive, comprehensive data model</a:t>
            </a:r>
            <a:r>
              <a:rPr lang="en"/>
              <a:t> for network intent - forces completeness &amp; correctness in design, planning, configuration management, operations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9"/>
          <p:cNvGrpSpPr/>
          <p:nvPr/>
        </p:nvGrpSpPr>
        <p:grpSpPr>
          <a:xfrm>
            <a:off x="715350" y="1280025"/>
            <a:ext cx="2379300" cy="2794500"/>
            <a:chOff x="394875" y="1203825"/>
            <a:chExt cx="2379300" cy="2794500"/>
          </a:xfrm>
        </p:grpSpPr>
        <p:sp>
          <p:nvSpPr>
            <p:cNvPr id="200" name="Google Shape;200;p39"/>
            <p:cNvSpPr txBox="1"/>
            <p:nvPr/>
          </p:nvSpPr>
          <p:spPr>
            <a:xfrm>
              <a:off x="394875" y="1203825"/>
              <a:ext cx="23793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Document</a:t>
              </a:r>
              <a:endParaRPr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1" name="Google Shape;201;p39"/>
            <p:cNvSpPr txBox="1"/>
            <p:nvPr/>
          </p:nvSpPr>
          <p:spPr>
            <a:xfrm>
              <a:off x="394875" y="1851825"/>
              <a:ext cx="1974300" cy="21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Converge legacy sources of truth</a:t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Discovery or manual capture of additional network data</a:t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Change operational processes to start with documentation</a:t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02" name="Google Shape;202;p39"/>
          <p:cNvGrpSpPr/>
          <p:nvPr/>
        </p:nvGrpSpPr>
        <p:grpSpPr>
          <a:xfrm>
            <a:off x="3382350" y="1280025"/>
            <a:ext cx="2379300" cy="2794500"/>
            <a:chOff x="3138075" y="1203825"/>
            <a:chExt cx="2379300" cy="2794500"/>
          </a:xfrm>
        </p:grpSpPr>
        <p:sp>
          <p:nvSpPr>
            <p:cNvPr id="203" name="Google Shape;203;p39"/>
            <p:cNvSpPr txBox="1"/>
            <p:nvPr/>
          </p:nvSpPr>
          <p:spPr>
            <a:xfrm>
              <a:off x="3138075" y="1203825"/>
              <a:ext cx="23793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Model</a:t>
              </a:r>
              <a:endParaRPr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4" name="Google Shape;204;p39"/>
            <p:cNvSpPr txBox="1"/>
            <p:nvPr/>
          </p:nvSpPr>
          <p:spPr>
            <a:xfrm>
              <a:off x="3138075" y="1851825"/>
              <a:ext cx="1974300" cy="21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Connect network data through cohesive models</a:t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Enforce consistency across models</a:t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205" name="Google Shape;205;p39"/>
          <p:cNvGrpSpPr/>
          <p:nvPr/>
        </p:nvGrpSpPr>
        <p:grpSpPr>
          <a:xfrm>
            <a:off x="6049350" y="1280025"/>
            <a:ext cx="2379300" cy="2794500"/>
            <a:chOff x="5728875" y="1203825"/>
            <a:chExt cx="2379300" cy="2794500"/>
          </a:xfrm>
        </p:grpSpPr>
        <p:sp>
          <p:nvSpPr>
            <p:cNvPr id="206" name="Google Shape;206;p39"/>
            <p:cNvSpPr txBox="1"/>
            <p:nvPr/>
          </p:nvSpPr>
          <p:spPr>
            <a:xfrm>
              <a:off x="5728875" y="1203825"/>
              <a:ext cx="23793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Automate</a:t>
              </a:r>
              <a:endParaRPr sz="2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207" name="Google Shape;207;p39"/>
            <p:cNvSpPr txBox="1"/>
            <p:nvPr/>
          </p:nvSpPr>
          <p:spPr>
            <a:xfrm>
              <a:off x="5728875" y="1851825"/>
              <a:ext cx="1974300" cy="21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Implement change management starting with NSoT / intent</a:t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Generate configs from model data</a:t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Drive automations from dynamic inventory</a:t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Assurance to identify/resolve operational drift</a:t>
              </a:r>
              <a:endPara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08" name="Google Shape;208;p39"/>
          <p:cNvSpPr txBox="1"/>
          <p:nvPr/>
        </p:nvSpPr>
        <p:spPr>
          <a:xfrm>
            <a:off x="715350" y="222750"/>
            <a:ext cx="732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journey to network automation starts with implementing a NSoT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