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4" r:id="rId3"/>
    <p:sldId id="285" r:id="rId4"/>
    <p:sldId id="288" r:id="rId5"/>
    <p:sldId id="287" r:id="rId6"/>
    <p:sldId id="289" r:id="rId7"/>
    <p:sldId id="291" r:id="rId8"/>
    <p:sldId id="293" r:id="rId9"/>
    <p:sldId id="296" r:id="rId10"/>
    <p:sldId id="295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9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CDC"/>
    <a:srgbClr val="1E77B4"/>
    <a:srgbClr val="D3191A"/>
    <a:srgbClr val="9569BE"/>
    <a:srgbClr val="FF8010"/>
    <a:srgbClr val="2DA32D"/>
    <a:srgbClr val="7451EB"/>
    <a:srgbClr val="8E4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3035-F0A4-4CBE-B1D0-1001F9B84D58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3467-963C-4DFE-8DF8-4D2485652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subject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6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0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0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2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8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5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2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5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8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6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6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3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5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Breakfast table , Galton 1880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9AED-1CAB-4AD5-988D-972A1F1573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3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36B5-BFD3-22AB-D9C6-99AE4217D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4DFE72-D32B-F7A2-E067-93F25EAD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E8D56D-793B-7F2E-6C7A-A00FA87F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5B963-19CE-2C2B-3549-C366240C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07B0A-8ACA-B0EE-566B-70B0D41E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EAE56-CE87-A23E-D3FC-424FA0C6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20359B-C301-B14D-4414-AA0F91BF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BDA04-461D-A7DF-F7AB-1A4643CA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288EF-FA44-C745-DA1C-D9EAA1F6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45AD6-2FC3-714E-D5E0-EC23C3A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1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A219A-1D11-EF57-B849-245A15EFE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1457FC-7823-117A-18E7-B470EF2B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6D12A-7C3E-D621-EF75-DF4CADEF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21C3E-9E53-B8D9-D549-4773D1C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AC3C2-9A96-CB78-8E53-606E67BD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B904D-BD00-3FC2-7880-61F585D6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CA23C-546F-43CA-837A-262EAC8C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018AF-CC08-EA50-6871-DA7C929A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E4600-97D3-3AF4-894F-7D7ECBA5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94EB9-5F64-08C8-BB5D-F660B773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7BDE9-9979-E6FA-7C9A-B20827D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E46CF-3579-22DE-87EF-4C0329E5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5B2DB-3B1D-74C8-0FB2-B143383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EA1EC-6F65-F80F-DB84-D1C7594F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2B810-1600-5BB2-2A41-FF0BCABD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BD870-3D08-FAE0-8BC4-A8BC2BB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C509A-0FA9-5D93-D504-7B8B811D0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B44258-2105-9C3C-7C1C-CFE352BE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C50800-9EF6-0375-C2EC-AEB7E7F3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53D1-CC92-5850-7A77-F110D5A5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37970D-283A-262A-D181-5E1732E8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63F5D-58D6-AB6D-3530-2B90EAB3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ADD1B-159B-90C3-5457-FCC6520A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1B44A1-6A11-5D74-38DB-727E4BB6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F22B85-5F6D-2B4D-C276-279654A41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B90E92-476F-B14A-13BC-859374B95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1B0034-C296-194F-0572-3223162A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BF6BF3-9E21-87CB-98F1-E8ED1D2D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AB12C-75F9-0387-716F-E0A72EB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3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29024-8D25-8249-AAA9-84CC800A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59C781-0F77-1161-B71C-E5BDD6B6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22982D-4EDE-026D-8AC9-6AB240D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B80E80-4EE5-6C3D-FE35-2F06C4BE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82674C-0552-5A60-A1F5-E9CFDB0D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DEA8EB-F596-D006-3B77-E0F637E8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01ED6-2745-8BAD-42B2-2680B87C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B4B4E-8846-C38B-4EC5-E83A905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EEC1C-7FA5-38A4-0811-A52A3721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4E3AFB-6114-18D3-187A-4B9ECBEC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57635-2E61-884A-3084-36C34A37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2BABA2-16FC-B635-3964-4A70D139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6A0B21-D07E-2862-AE90-16241AE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1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AD730-0CE4-42E4-9BBF-38BCE6D9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6E0861-4880-ADAB-3A9D-E8088E676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43C5E-CE4C-477E-8694-2A6FE64C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CB464-6670-564B-F6B3-42244F4D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6226BB-68C3-CD2F-CA3F-D52517C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75179-5D85-4CA8-EA05-125788EA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2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1ABB73-8DDA-2088-9EE5-B46BCF6C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8A7EF6-599E-88B6-115B-E3B5C17B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62FD6-B9F3-590F-2689-BC392A75B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B22-720E-4FC2-A282-90247661AB9B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133C5-168B-ECE7-FC2C-1112BB5B3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E6B4D-CC0B-AE51-DA24-E247DF365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BD34-F906-4D90-B718-2BFD54E15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4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54480"/>
            <a:ext cx="9144000" cy="2397259"/>
          </a:xfrm>
        </p:spPr>
        <p:txBody>
          <a:bodyPr>
            <a:normAutofit fontScale="90000"/>
          </a:bodyPr>
          <a:lstStyle/>
          <a:p>
            <a:r>
              <a:rPr lang="fr-FR" sz="6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Projet 2 :</a:t>
            </a:r>
            <a:br>
              <a:rPr lang="fr-FR" sz="6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fr-FR" sz="6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Concevez une application au service de la santé publique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855"/>
            <a:ext cx="9144000" cy="199889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7030A0"/>
                </a:solidFill>
                <a:latin typeface="Bahnschrift Light" panose="020B0502040204020203" pitchFamily="34" charset="0"/>
              </a:rPr>
              <a:t>PASTUREL Léo</a:t>
            </a:r>
          </a:p>
          <a:p>
            <a:r>
              <a:rPr lang="fr-FR">
                <a:solidFill>
                  <a:srgbClr val="7030A0"/>
                </a:solidFill>
                <a:latin typeface="Bahnschrift Light" panose="020B0502040204020203" pitchFamily="34" charset="0"/>
              </a:rPr>
              <a:t>Formation Ingénieur Machine Learning</a:t>
            </a:r>
          </a:p>
          <a:p>
            <a:endParaRPr lang="fr-FR">
              <a:solidFill>
                <a:srgbClr val="7030A0"/>
              </a:solidFill>
              <a:latin typeface="Bahnschrift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fr-FR">
                <a:solidFill>
                  <a:srgbClr val="7030A0"/>
                </a:solidFill>
                <a:latin typeface="Bahnschrift Light" panose="020B0502040204020203" pitchFamily="34" charset="0"/>
              </a:rPr>
              <a:t>Mentor : Evan Alonso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49CAF6-D86E-757A-8BC2-0704135A3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2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Données</a:t>
            </a:r>
            <a:r>
              <a:rPr lang="en-US" sz="36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nettoyées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10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882BC2F-63CA-2901-2100-A40554CBDBC5}"/>
              </a:ext>
            </a:extLst>
          </p:cNvPr>
          <p:cNvSpPr txBox="1">
            <a:spLocks/>
          </p:cNvSpPr>
          <p:nvPr/>
        </p:nvSpPr>
        <p:spPr>
          <a:xfrm>
            <a:off x="8341591" y="2142836"/>
            <a:ext cx="3281217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Second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22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145 053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Données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finales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145 053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98B35CE-1203-1F07-D671-714FC96C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927"/>
            <a:ext cx="7267232" cy="44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</a:t>
            </a: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univariées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</a:rPr>
              <a:t>Variables </a:t>
            </a:r>
            <a:r>
              <a:rPr lang="en-US" sz="3600" dirty="0" err="1">
                <a:solidFill>
                  <a:srgbClr val="7030A0"/>
                </a:solidFill>
                <a:latin typeface="Arial" panose="020B0604020202020204" pitchFamily="34" charset="0"/>
              </a:rPr>
              <a:t>numériques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11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0B6A1B42-3F93-335C-AC60-90904C2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49372"/>
              </p:ext>
            </p:extLst>
          </p:nvPr>
        </p:nvGraphicFramePr>
        <p:xfrm>
          <a:off x="452583" y="2661225"/>
          <a:ext cx="11417296" cy="2783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63">
                  <a:extLst>
                    <a:ext uri="{9D8B030D-6E8A-4147-A177-3AD203B41FA5}">
                      <a16:colId xmlns:a16="http://schemas.microsoft.com/office/drawing/2014/main" val="861466098"/>
                    </a:ext>
                  </a:extLst>
                </a:gridCol>
                <a:gridCol w="1465857">
                  <a:extLst>
                    <a:ext uri="{9D8B030D-6E8A-4147-A177-3AD203B41FA5}">
                      <a16:colId xmlns:a16="http://schemas.microsoft.com/office/drawing/2014/main" val="414855918"/>
                    </a:ext>
                  </a:extLst>
                </a:gridCol>
                <a:gridCol w="1192716">
                  <a:extLst>
                    <a:ext uri="{9D8B030D-6E8A-4147-A177-3AD203B41FA5}">
                      <a16:colId xmlns:a16="http://schemas.microsoft.com/office/drawing/2014/main" val="2106092540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569716178"/>
                    </a:ext>
                  </a:extLst>
                </a:gridCol>
                <a:gridCol w="1092565">
                  <a:extLst>
                    <a:ext uri="{9D8B030D-6E8A-4147-A177-3AD203B41FA5}">
                      <a16:colId xmlns:a16="http://schemas.microsoft.com/office/drawing/2014/main" val="3750005460"/>
                    </a:ext>
                  </a:extLst>
                </a:gridCol>
                <a:gridCol w="746585">
                  <a:extLst>
                    <a:ext uri="{9D8B030D-6E8A-4147-A177-3AD203B41FA5}">
                      <a16:colId xmlns:a16="http://schemas.microsoft.com/office/drawing/2014/main" val="2799860370"/>
                    </a:ext>
                  </a:extLst>
                </a:gridCol>
                <a:gridCol w="1556904">
                  <a:extLst>
                    <a:ext uri="{9D8B030D-6E8A-4147-A177-3AD203B41FA5}">
                      <a16:colId xmlns:a16="http://schemas.microsoft.com/office/drawing/2014/main" val="947968113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3422170686"/>
                    </a:ext>
                  </a:extLst>
                </a:gridCol>
                <a:gridCol w="828529">
                  <a:extLst>
                    <a:ext uri="{9D8B030D-6E8A-4147-A177-3AD203B41FA5}">
                      <a16:colId xmlns:a16="http://schemas.microsoft.com/office/drawing/2014/main" val="3502644336"/>
                    </a:ext>
                  </a:extLst>
                </a:gridCol>
                <a:gridCol w="1429437">
                  <a:extLst>
                    <a:ext uri="{9D8B030D-6E8A-4147-A177-3AD203B41FA5}">
                      <a16:colId xmlns:a16="http://schemas.microsoft.com/office/drawing/2014/main" val="3853277368"/>
                    </a:ext>
                  </a:extLst>
                </a:gridCol>
              </a:tblGrid>
              <a:tr h="304578"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energy-kcal_100g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proteins_100g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carbohydrates_100g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sugars_100g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fat_100g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saturated-fat_100g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fiber_100g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salt_100g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nutriscore_score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9164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145053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71883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258,53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9,52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23,1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11,29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13,81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5,64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1,64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1,16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9,33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93032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171,29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8,51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25,95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18,07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15,49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7,61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2,5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3,01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8,54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5297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-15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11413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2,8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1,6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0,5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0,46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0,11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82092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240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2,5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2,5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1,4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0,74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09493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75%</a:t>
                      </a:r>
                      <a:endParaRPr lang="fr-FR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376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44,3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13,6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8,4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2,1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1,4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69148"/>
                  </a:ext>
                </a:extLst>
              </a:tr>
              <a:tr h="3098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900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fr-FR" sz="1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b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2136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3A1FF0C6-54DF-9D04-8212-92276C909104}"/>
              </a:ext>
            </a:extLst>
          </p:cNvPr>
          <p:cNvSpPr txBox="1">
            <a:spLocks/>
          </p:cNvSpPr>
          <p:nvPr/>
        </p:nvSpPr>
        <p:spPr>
          <a:xfrm>
            <a:off x="7571508" y="5503385"/>
            <a:ext cx="429837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Tableau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</a:rPr>
              <a:t>obtenu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 grâce à la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</a:rPr>
              <a:t>fonction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 describe()</a:t>
            </a:r>
          </a:p>
        </p:txBody>
      </p:sp>
    </p:spTree>
    <p:extLst>
      <p:ext uri="{BB962C8B-B14F-4D97-AF65-F5344CB8AC3E}">
        <p14:creationId xmlns:p14="http://schemas.microsoft.com/office/powerpoint/2010/main" val="226999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</a:t>
            </a: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univariées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</a:rPr>
              <a:t>Variables </a:t>
            </a:r>
            <a:r>
              <a:rPr lang="en-US" sz="3600" dirty="0" err="1">
                <a:solidFill>
                  <a:srgbClr val="7030A0"/>
                </a:solidFill>
                <a:latin typeface="Arial" panose="020B0604020202020204" pitchFamily="34" charset="0"/>
              </a:rPr>
              <a:t>numériques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12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CC7E25A-1B57-C705-7E62-493E8DC62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66" y="1825397"/>
            <a:ext cx="7496668" cy="45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Analyses univariées</a:t>
            </a:r>
            <a:r>
              <a:rPr lang="fr-FR" sz="400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>
                <a:solidFill>
                  <a:srgbClr val="7030A0"/>
                </a:solidFill>
                <a:latin typeface="Arial" panose="020B0604020202020204" pitchFamily="34" charset="0"/>
              </a:rPr>
              <a:t>Variables catégorielles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13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7CA49B-C042-0D03-D34D-8F7723DEB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9" y="1853602"/>
            <a:ext cx="5400000" cy="24947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8B2B6D-0BAB-270F-F5AB-3E0CB34C7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7" y="1853602"/>
            <a:ext cx="5400000" cy="26957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7EBD17-B2CA-EE44-9079-F2123FD25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348338"/>
            <a:ext cx="540000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DD209C5-ACB4-34EC-0922-90D9F262E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5" y="1592270"/>
            <a:ext cx="5256000" cy="494664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</a:t>
            </a: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bivariées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</a:rPr>
              <a:t>Variables </a:t>
            </a:r>
            <a:r>
              <a:rPr lang="en-US" sz="3600" dirty="0" err="1">
                <a:solidFill>
                  <a:srgbClr val="7030A0"/>
                </a:solidFill>
                <a:latin typeface="Arial" panose="020B0604020202020204" pitchFamily="34" charset="0"/>
              </a:rPr>
              <a:t>numériques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14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DB46D77-3886-C1A5-0D8D-C15041AEF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99" y="1807690"/>
            <a:ext cx="5714286" cy="45333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E4FE58-87CE-0D45-86E7-D1889955A3E7}"/>
              </a:ext>
            </a:extLst>
          </p:cNvPr>
          <p:cNvSpPr/>
          <p:nvPr/>
        </p:nvSpPr>
        <p:spPr>
          <a:xfrm>
            <a:off x="5634646" y="3580563"/>
            <a:ext cx="320040" cy="933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8DB6E3-7C34-7CCD-B271-514FCE6138A2}"/>
              </a:ext>
            </a:extLst>
          </p:cNvPr>
          <p:cNvSpPr/>
          <p:nvPr/>
        </p:nvSpPr>
        <p:spPr>
          <a:xfrm>
            <a:off x="5636723" y="3746024"/>
            <a:ext cx="66040" cy="71120"/>
          </a:xfrm>
          <a:prstGeom prst="ellipse">
            <a:avLst/>
          </a:prstGeom>
          <a:solidFill>
            <a:srgbClr val="2DA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395C62-9194-8275-16BE-853E791D6F82}"/>
              </a:ext>
            </a:extLst>
          </p:cNvPr>
          <p:cNvSpPr/>
          <p:nvPr/>
        </p:nvSpPr>
        <p:spPr>
          <a:xfrm>
            <a:off x="5636723" y="3887203"/>
            <a:ext cx="66040" cy="71120"/>
          </a:xfrm>
          <a:prstGeom prst="ellipse">
            <a:avLst/>
          </a:prstGeom>
          <a:solidFill>
            <a:srgbClr val="FF8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773B209-62BB-5DBB-A0BE-0249C16E1DFF}"/>
              </a:ext>
            </a:extLst>
          </p:cNvPr>
          <p:cNvSpPr/>
          <p:nvPr/>
        </p:nvSpPr>
        <p:spPr>
          <a:xfrm>
            <a:off x="5636723" y="4027690"/>
            <a:ext cx="66040" cy="71120"/>
          </a:xfrm>
          <a:prstGeom prst="ellipse">
            <a:avLst/>
          </a:prstGeom>
          <a:solidFill>
            <a:srgbClr val="956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B35BF6C-EC22-0928-88B7-172A9B6BB3EE}"/>
              </a:ext>
            </a:extLst>
          </p:cNvPr>
          <p:cNvSpPr/>
          <p:nvPr/>
        </p:nvSpPr>
        <p:spPr>
          <a:xfrm>
            <a:off x="5634646" y="4174462"/>
            <a:ext cx="66040" cy="71120"/>
          </a:xfrm>
          <a:prstGeom prst="ellipse">
            <a:avLst/>
          </a:prstGeom>
          <a:solidFill>
            <a:srgbClr val="D3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23DBD11-F301-DD52-CF0D-9127C31C57AA}"/>
              </a:ext>
            </a:extLst>
          </p:cNvPr>
          <p:cNvSpPr/>
          <p:nvPr/>
        </p:nvSpPr>
        <p:spPr>
          <a:xfrm>
            <a:off x="5634646" y="4321234"/>
            <a:ext cx="66040" cy="71120"/>
          </a:xfrm>
          <a:prstGeom prst="ellipse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31955-5608-9EC5-B7D8-F01F312D3E62}"/>
              </a:ext>
            </a:extLst>
          </p:cNvPr>
          <p:cNvSpPr/>
          <p:nvPr/>
        </p:nvSpPr>
        <p:spPr>
          <a:xfrm>
            <a:off x="5393806" y="3381238"/>
            <a:ext cx="702194" cy="29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Nutriscore grade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E091B-C614-7BF4-A01C-140FDC27B2A4}"/>
              </a:ext>
            </a:extLst>
          </p:cNvPr>
          <p:cNvSpPr/>
          <p:nvPr/>
        </p:nvSpPr>
        <p:spPr>
          <a:xfrm>
            <a:off x="2463337" y="1432063"/>
            <a:ext cx="1695103" cy="22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Pairplot of </a:t>
            </a:r>
            <a:r>
              <a:rPr lang="fr-FR" sz="1050" dirty="0" err="1">
                <a:solidFill>
                  <a:schemeClr val="tx1"/>
                </a:solidFill>
              </a:rPr>
              <a:t>numerical</a:t>
            </a:r>
            <a:r>
              <a:rPr lang="fr-FR" sz="1050" dirty="0">
                <a:solidFill>
                  <a:schemeClr val="tx1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47704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Analyses bivariées</a:t>
            </a:r>
            <a:r>
              <a:rPr lang="fr-FR" sz="400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>
                <a:solidFill>
                  <a:srgbClr val="7030A0"/>
                </a:solidFill>
                <a:latin typeface="Arial" panose="020B0604020202020204" pitchFamily="34" charset="0"/>
              </a:rPr>
              <a:t>Variables catégorielle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15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5DEFE88-0747-B9DB-A4F4-E19122380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" y="2400891"/>
            <a:ext cx="3600000" cy="3715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7F01BA-B534-B58A-3719-622963039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2400892"/>
            <a:ext cx="3600000" cy="26783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20ECCC-EE09-EB4D-E503-A2E99CE20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94" y="2400891"/>
            <a:ext cx="3600000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Analyses multivariées</a:t>
            </a:r>
            <a:r>
              <a:rPr lang="fr-FR" sz="4000">
                <a:solidFill>
                  <a:srgbClr val="7030A0"/>
                </a:solidFill>
                <a:latin typeface="Arial" panose="020B0604020202020204" pitchFamily="34" charset="0"/>
              </a:rPr>
              <a:t> : ANOVA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16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EC62B3A-A5B6-88F6-201B-5C8F1D31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97916"/>
              </p:ext>
            </p:extLst>
          </p:nvPr>
        </p:nvGraphicFramePr>
        <p:xfrm>
          <a:off x="1106054" y="2949628"/>
          <a:ext cx="7915564" cy="874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098">
                  <a:extLst>
                    <a:ext uri="{9D8B030D-6E8A-4147-A177-3AD203B41FA5}">
                      <a16:colId xmlns:a16="http://schemas.microsoft.com/office/drawing/2014/main" val="861466098"/>
                    </a:ext>
                  </a:extLst>
                </a:gridCol>
                <a:gridCol w="803043">
                  <a:extLst>
                    <a:ext uri="{9D8B030D-6E8A-4147-A177-3AD203B41FA5}">
                      <a16:colId xmlns:a16="http://schemas.microsoft.com/office/drawing/2014/main" val="414855918"/>
                    </a:ext>
                  </a:extLst>
                </a:gridCol>
                <a:gridCol w="1366141">
                  <a:extLst>
                    <a:ext uri="{9D8B030D-6E8A-4147-A177-3AD203B41FA5}">
                      <a16:colId xmlns:a16="http://schemas.microsoft.com/office/drawing/2014/main" val="2106092540"/>
                    </a:ext>
                  </a:extLst>
                </a:gridCol>
                <a:gridCol w="1939713">
                  <a:extLst>
                    <a:ext uri="{9D8B030D-6E8A-4147-A177-3AD203B41FA5}">
                      <a16:colId xmlns:a16="http://schemas.microsoft.com/office/drawing/2014/main" val="2569716178"/>
                    </a:ext>
                  </a:extLst>
                </a:gridCol>
                <a:gridCol w="1251428">
                  <a:extLst>
                    <a:ext uri="{9D8B030D-6E8A-4147-A177-3AD203B41FA5}">
                      <a16:colId xmlns:a16="http://schemas.microsoft.com/office/drawing/2014/main" val="3750005460"/>
                    </a:ext>
                  </a:extLst>
                </a:gridCol>
                <a:gridCol w="855141">
                  <a:extLst>
                    <a:ext uri="{9D8B030D-6E8A-4147-A177-3AD203B41FA5}">
                      <a16:colId xmlns:a16="http://schemas.microsoft.com/office/drawing/2014/main" val="2799860370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df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sum_sq</a:t>
                      </a: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mean_sq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PR(&gt;F)</a:t>
                      </a: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9164"/>
                  </a:ext>
                </a:extLst>
              </a:tr>
              <a:tr h="30144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C(</a:t>
                      </a:r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nutriscore_grade</a:t>
                      </a: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4.0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9.571735e+06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2.392934e+06 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13767.007435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0.0 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71883"/>
                  </a:ext>
                </a:extLst>
              </a:tr>
              <a:tr h="28901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Residual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145048.0 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2.521174e+07 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1.738165e+02 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31" marR="5031" marT="5031" marB="0" anchor="ctr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93032"/>
                  </a:ext>
                </a:extLst>
              </a:tr>
            </a:tbl>
          </a:graphicData>
        </a:graphic>
      </p:graphicFrame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F9D854D-4E6D-714A-3293-74548185958B}"/>
              </a:ext>
            </a:extLst>
          </p:cNvPr>
          <p:cNvSpPr txBox="1">
            <a:spLocks/>
          </p:cNvSpPr>
          <p:nvPr/>
        </p:nvSpPr>
        <p:spPr>
          <a:xfrm>
            <a:off x="1106054" y="3846510"/>
            <a:ext cx="7915564" cy="54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>
                <a:solidFill>
                  <a:srgbClr val="7030A0"/>
                </a:solidFill>
                <a:latin typeface="Arial" panose="020B0604020202020204" pitchFamily="34" charset="0"/>
              </a:rPr>
              <a:t>Résultat de l’ANOVA sur le niveau de lipide en fonction du grade du Nutri-Score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4BD52C85-E7C8-D299-D773-D7448EA1BA4A}"/>
              </a:ext>
            </a:extLst>
          </p:cNvPr>
          <p:cNvSpPr txBox="1">
            <a:spLocks/>
          </p:cNvSpPr>
          <p:nvPr/>
        </p:nvSpPr>
        <p:spPr>
          <a:xfrm>
            <a:off x="1106054" y="1733054"/>
            <a:ext cx="10300854" cy="1136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</a:rPr>
              <a:t>H0: Les moyennes de niveau de lipide de tous les groupes du Nutri-Score sont égales.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</a:rPr>
              <a:t>Seuil α = 0.05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899019-3CEC-DDB4-9875-6ACB4482374E}"/>
              </a:ext>
            </a:extLst>
          </p:cNvPr>
          <p:cNvSpPr txBox="1">
            <a:spLocks/>
          </p:cNvSpPr>
          <p:nvPr/>
        </p:nvSpPr>
        <p:spPr>
          <a:xfrm>
            <a:off x="3899512" y="4565742"/>
            <a:ext cx="2486891" cy="1136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0.0 &lt; 0.05  </a:t>
            </a: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</a:rPr>
              <a:t>p &lt; α </a:t>
            </a:r>
            <a:endParaRPr lang="fr-FR" sz="2000" dirty="0">
              <a:solidFill>
                <a:srgbClr val="7030A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 rejette H0</a:t>
            </a:r>
            <a:endParaRPr lang="fr-FR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AAC558F-2900-16F1-2764-61A63AAB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82" y="4446927"/>
            <a:ext cx="4085706" cy="1469307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FAF1987-5E13-410F-8D1C-5F73DAB519B9}"/>
              </a:ext>
            </a:extLst>
          </p:cNvPr>
          <p:cNvSpPr txBox="1">
            <a:spLocks/>
          </p:cNvSpPr>
          <p:nvPr/>
        </p:nvSpPr>
        <p:spPr>
          <a:xfrm>
            <a:off x="7462982" y="5912284"/>
            <a:ext cx="4085706" cy="448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>
                <a:solidFill>
                  <a:srgbClr val="7030A0"/>
                </a:solidFill>
                <a:latin typeface="Arial" panose="020B0604020202020204" pitchFamily="34" charset="0"/>
              </a:rPr>
              <a:t>Résultats du test de </a:t>
            </a:r>
            <a:r>
              <a:rPr lang="fr-FR" sz="1600" dirty="0" err="1">
                <a:solidFill>
                  <a:srgbClr val="7030A0"/>
                </a:solidFill>
                <a:latin typeface="Arial" panose="020B0604020202020204" pitchFamily="34" charset="0"/>
              </a:rPr>
              <a:t>Tukey</a:t>
            </a:r>
            <a:r>
              <a:rPr lang="fr-FR" sz="1600" dirty="0">
                <a:solidFill>
                  <a:srgbClr val="7030A0"/>
                </a:solidFill>
                <a:latin typeface="Arial" panose="020B0604020202020204" pitchFamily="34" charset="0"/>
              </a:rPr>
              <a:t>-Kramer</a:t>
            </a:r>
          </a:p>
        </p:txBody>
      </p:sp>
    </p:spTree>
    <p:extLst>
      <p:ext uri="{BB962C8B-B14F-4D97-AF65-F5344CB8AC3E}">
        <p14:creationId xmlns:p14="http://schemas.microsoft.com/office/powerpoint/2010/main" val="20333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multivariées</a:t>
            </a:r>
            <a:r>
              <a:rPr lang="fr-FR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 dirty="0">
                <a:solidFill>
                  <a:srgbClr val="7030A0"/>
                </a:solidFill>
                <a:latin typeface="Arial" panose="020B0604020202020204" pitchFamily="34" charset="0"/>
              </a:rPr>
              <a:t>PCA </a:t>
            </a:r>
            <a:r>
              <a:rPr lang="fr-FR" sz="3200" dirty="0">
                <a:solidFill>
                  <a:srgbClr val="7030A0"/>
                </a:solidFill>
                <a:latin typeface="Arial" panose="020B0604020202020204" pitchFamily="34" charset="0"/>
              </a:rPr>
              <a:t>(1/3)</a:t>
            </a:r>
            <a:endParaRPr lang="fr-FR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17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60B46E-99C4-F0EA-7222-F58291FBD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08" y="4099164"/>
            <a:ext cx="8058584" cy="26119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1B9943-DE96-251F-DEA6-48F92FF1F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510485"/>
            <a:ext cx="3454400" cy="25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83B0C19-F45F-0BED-D6EC-800A92F3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" y="1690688"/>
            <a:ext cx="4857081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multivariées</a:t>
            </a:r>
            <a:r>
              <a:rPr lang="fr-FR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 dirty="0">
                <a:solidFill>
                  <a:srgbClr val="7030A0"/>
                </a:solidFill>
                <a:latin typeface="Arial" panose="020B0604020202020204" pitchFamily="34" charset="0"/>
              </a:rPr>
              <a:t>PCA </a:t>
            </a:r>
            <a:r>
              <a:rPr lang="fr-FR" sz="3200" dirty="0">
                <a:solidFill>
                  <a:srgbClr val="7030A0"/>
                </a:solidFill>
                <a:latin typeface="Arial" panose="020B0604020202020204" pitchFamily="34" charset="0"/>
              </a:rPr>
              <a:t>(2/3)</a:t>
            </a:r>
            <a:endParaRPr lang="fr-FR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18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4496F7-DC39-2336-870C-39DE1B14C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72" y="1690688"/>
            <a:ext cx="66567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Analyses multivariées</a:t>
            </a:r>
            <a:r>
              <a:rPr lang="fr-FR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 dirty="0">
                <a:solidFill>
                  <a:srgbClr val="7030A0"/>
                </a:solidFill>
                <a:latin typeface="Arial" panose="020B0604020202020204" pitchFamily="34" charset="0"/>
              </a:rPr>
              <a:t>PCA </a:t>
            </a:r>
            <a:r>
              <a:rPr lang="fr-FR" sz="3200" dirty="0">
                <a:solidFill>
                  <a:srgbClr val="7030A0"/>
                </a:solidFill>
                <a:latin typeface="Arial" panose="020B0604020202020204" pitchFamily="34" charset="0"/>
              </a:rPr>
              <a:t>(3/3)</a:t>
            </a:r>
            <a:endParaRPr lang="fr-FR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19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920087-6886-F5BF-EB8E-FA88B1DA0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" y="1690688"/>
            <a:ext cx="4857081" cy="432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FF83FF-DE7F-7D1A-3744-BDA92E6EF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0" y="1690688"/>
            <a:ext cx="67085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>
                <a:solidFill>
                  <a:srgbClr val="7030A0"/>
                </a:solidFill>
                <a:latin typeface="Bahnschrift SemiCondensed" panose="020B0502040204020203" pitchFamily="34" charset="0"/>
              </a:rPr>
              <a:t>Sommaire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6B9F697-625C-8DCF-CA3A-582B7A9F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25625"/>
            <a:ext cx="10530842" cy="469619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Idée d’application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Nettoyage</a:t>
            </a: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Analyses univariées</a:t>
            </a: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Analyses bivariées</a:t>
            </a:r>
          </a:p>
          <a:p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Analyses multivariées</a:t>
            </a: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Observation sur la faisabilité de l’application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2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2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Faisabilité de l’application</a:t>
            </a:r>
            <a:endParaRPr lang="fr-FR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6B9F697-625C-8DCF-CA3A-582B7A9F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25625"/>
            <a:ext cx="10530842" cy="4351338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Rechercher produit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 à partir de son nom</a:t>
            </a: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Sélectionner produit souhaité.</a:t>
            </a:r>
          </a:p>
          <a:p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Fiche produit avec : 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les nutriments, 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Nutri-Score </a:t>
            </a:r>
          </a:p>
          <a:p>
            <a:pPr lvl="1"/>
            <a:r>
              <a:rPr lang="fr-FR" dirty="0">
                <a:solidFill>
                  <a:srgbClr val="BA8CDC"/>
                </a:solidFill>
                <a:latin typeface="Arial" panose="020B0604020202020204" pitchFamily="34" charset="0"/>
              </a:rPr>
              <a:t>l’ecoscore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nova-score.</a:t>
            </a: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Proposer des produits de meilleur qualité, à partir des préférences utilisateurs, en se basant sur :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Nutri-Score,</a:t>
            </a:r>
          </a:p>
          <a:p>
            <a:pPr lvl="1"/>
            <a:r>
              <a:rPr lang="fr-FR" dirty="0">
                <a:solidFill>
                  <a:srgbClr val="BA8CDC"/>
                </a:solidFill>
                <a:latin typeface="Arial" panose="020B0604020202020204" pitchFamily="34" charset="0"/>
              </a:rPr>
              <a:t>l’ecoscore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nova-score.</a:t>
            </a:r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20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C3FF6673-76AA-C739-4CAE-9123A3A0F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2834" y="1695879"/>
            <a:ext cx="393240" cy="393240"/>
          </a:xfrm>
          <a:prstGeom prst="rect">
            <a:avLst/>
          </a:prstGeom>
        </p:spPr>
      </p:pic>
      <p:pic>
        <p:nvPicPr>
          <p:cNvPr id="14" name="Graphique 13" descr="Coche">
            <a:extLst>
              <a:ext uri="{FF2B5EF4-FFF2-40B4-BE49-F238E27FC236}">
                <a16:creationId xmlns:a16="http://schemas.microsoft.com/office/drawing/2014/main" id="{7C2E493E-A069-83CD-754F-57DACB78B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374" y="2404495"/>
            <a:ext cx="393240" cy="393240"/>
          </a:xfrm>
          <a:prstGeom prst="rect">
            <a:avLst/>
          </a:prstGeom>
        </p:spPr>
      </p:pic>
      <p:pic>
        <p:nvPicPr>
          <p:cNvPr id="15" name="Graphique 14" descr="Coche">
            <a:extLst>
              <a:ext uri="{FF2B5EF4-FFF2-40B4-BE49-F238E27FC236}">
                <a16:creationId xmlns:a16="http://schemas.microsoft.com/office/drawing/2014/main" id="{A2ED4A53-DFB6-1997-3011-70C43E7CE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294" y="3337183"/>
            <a:ext cx="393240" cy="393240"/>
          </a:xfrm>
          <a:prstGeom prst="rect">
            <a:avLst/>
          </a:prstGeom>
        </p:spPr>
      </p:pic>
      <p:pic>
        <p:nvPicPr>
          <p:cNvPr id="16" name="Graphique 15" descr="Coche">
            <a:extLst>
              <a:ext uri="{FF2B5EF4-FFF2-40B4-BE49-F238E27FC236}">
                <a16:creationId xmlns:a16="http://schemas.microsoft.com/office/drawing/2014/main" id="{5B3B72B9-0F36-5561-D8C0-329F95B5B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324" y="3608054"/>
            <a:ext cx="393240" cy="393240"/>
          </a:xfrm>
          <a:prstGeom prst="rect">
            <a:avLst/>
          </a:prstGeom>
        </p:spPr>
      </p:pic>
      <p:pic>
        <p:nvPicPr>
          <p:cNvPr id="17" name="Graphique 16" descr="Coche">
            <a:extLst>
              <a:ext uri="{FF2B5EF4-FFF2-40B4-BE49-F238E27FC236}">
                <a16:creationId xmlns:a16="http://schemas.microsoft.com/office/drawing/2014/main" id="{4387FDD1-44B9-E104-2306-8B9C96E0B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294" y="4075545"/>
            <a:ext cx="393240" cy="393240"/>
          </a:xfrm>
          <a:prstGeom prst="rect">
            <a:avLst/>
          </a:prstGeom>
        </p:spPr>
      </p:pic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226D4937-AE68-8E65-5A6C-2EA08711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470" y="5241981"/>
            <a:ext cx="393240" cy="393240"/>
          </a:xfrm>
          <a:prstGeom prst="rect">
            <a:avLst/>
          </a:prstGeom>
        </p:spPr>
      </p:pic>
      <p:pic>
        <p:nvPicPr>
          <p:cNvPr id="19" name="Graphique 18" descr="Coche">
            <a:extLst>
              <a:ext uri="{FF2B5EF4-FFF2-40B4-BE49-F238E27FC236}">
                <a16:creationId xmlns:a16="http://schemas.microsoft.com/office/drawing/2014/main" id="{0ECADD65-28D9-4D00-B9C7-F43298C02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470" y="5749742"/>
            <a:ext cx="393240" cy="393240"/>
          </a:xfrm>
          <a:prstGeom prst="rect">
            <a:avLst/>
          </a:prstGeom>
        </p:spPr>
      </p:pic>
      <p:pic>
        <p:nvPicPr>
          <p:cNvPr id="21" name="Graphique 20" descr="Fermer">
            <a:extLst>
              <a:ext uri="{FF2B5EF4-FFF2-40B4-BE49-F238E27FC236}">
                <a16:creationId xmlns:a16="http://schemas.microsoft.com/office/drawing/2014/main" id="{E20D1571-2973-B9E2-C509-F94532511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792" y="3842220"/>
            <a:ext cx="392400" cy="392400"/>
          </a:xfrm>
          <a:prstGeom prst="rect">
            <a:avLst/>
          </a:prstGeom>
        </p:spPr>
      </p:pic>
      <p:pic>
        <p:nvPicPr>
          <p:cNvPr id="22" name="Graphique 21" descr="Fermer">
            <a:extLst>
              <a:ext uri="{FF2B5EF4-FFF2-40B4-BE49-F238E27FC236}">
                <a16:creationId xmlns:a16="http://schemas.microsoft.com/office/drawing/2014/main" id="{0D22CFA0-A8E4-0AEE-2F2B-1FC1BA2D2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9894" y="5526359"/>
            <a:ext cx="392400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54EC83-48FA-2846-3626-7C3E2FDA9225}"/>
              </a:ext>
            </a:extLst>
          </p:cNvPr>
          <p:cNvSpPr txBox="1">
            <a:spLocks/>
          </p:cNvSpPr>
          <p:nvPr/>
        </p:nvSpPr>
        <p:spPr>
          <a:xfrm>
            <a:off x="1524000" y="3075872"/>
            <a:ext cx="9144000" cy="93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rgbClr val="7030A0"/>
                </a:solidFill>
                <a:latin typeface="Bahnschrift SemiCondensed" panose="020B0502040204020203" pitchFamily="34" charset="0"/>
              </a:rPr>
              <a:t>Merci de votre attention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1AA3E6-F1C6-E0D7-3DFA-042C66C4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Idée d’application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6B9F697-625C-8DCF-CA3A-582B7A9F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25625"/>
            <a:ext cx="10530842" cy="4351338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Rechercher produit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 à partir de son nom</a:t>
            </a: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Sélectionner produit souhaité.</a:t>
            </a:r>
          </a:p>
          <a:p>
            <a:endParaRPr lang="fr-FR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Fiche produit avec : 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les nutriments, 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Nutri-Score 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l’ecoscore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nova-score.</a:t>
            </a:r>
          </a:p>
          <a:p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Proposer des produits de meilleur qualité, à partir des préférences utilisateurs, en se basant sur :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Nutri-Score,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l’ecoscore</a:t>
            </a:r>
          </a:p>
          <a:p>
            <a:pPr lvl="1"/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</a:rPr>
              <a:t>le nova-score.</a:t>
            </a:r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3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Nettoyage : </a:t>
            </a:r>
            <a:r>
              <a:rPr lang="fr-FR" sz="36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Données originales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4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33E1DBB-5C09-3A3F-4E1D-69007DE1E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1656727"/>
            <a:ext cx="6497582" cy="4836148"/>
          </a:xfr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497321D-EA85-2A61-BC3E-A01938DBB08A}"/>
              </a:ext>
            </a:extLst>
          </p:cNvPr>
          <p:cNvSpPr txBox="1">
            <a:spLocks/>
          </p:cNvSpPr>
          <p:nvPr/>
        </p:nvSpPr>
        <p:spPr>
          <a:xfrm>
            <a:off x="7620000" y="2105890"/>
            <a:ext cx="3281217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Données brutes</a:t>
            </a:r>
          </a:p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 - N(colonnes) = 196</a:t>
            </a:r>
          </a:p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 - N(lignes) = 1 148 416</a:t>
            </a:r>
          </a:p>
          <a:p>
            <a:pPr marL="0" indent="0">
              <a:buNone/>
            </a:pPr>
            <a:endParaRPr lang="fr-FR" sz="200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Première sélection</a:t>
            </a:r>
          </a:p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 - N(colonnes) = </a:t>
            </a:r>
            <a:r>
              <a:rPr lang="fr-FR" sz="2000" b="1">
                <a:solidFill>
                  <a:srgbClr val="7030A0"/>
                </a:solidFill>
                <a:latin typeface="Arial" panose="020B0604020202020204" pitchFamily="34" charset="0"/>
              </a:rPr>
              <a:t>36</a:t>
            </a:r>
          </a:p>
          <a:p>
            <a:pPr marL="0" indent="0">
              <a:buNone/>
            </a:pPr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 - N(lignes) = 1 148 416</a:t>
            </a:r>
          </a:p>
          <a:p>
            <a:pPr marL="0" indent="0">
              <a:buNone/>
            </a:pPr>
            <a:endParaRPr lang="fr-FR" sz="200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5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</a:rPr>
              <a:t>Les étapes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5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A2930B7F-7628-C43F-F0B6-AABE6BB9B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24709"/>
              </p:ext>
            </p:extLst>
          </p:nvPr>
        </p:nvGraphicFramePr>
        <p:xfrm>
          <a:off x="838200" y="2303939"/>
          <a:ext cx="10515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758234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27094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13601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495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Étapes</a:t>
                      </a:r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Nombre de lignes</a:t>
                      </a:r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Variable(s) utilisée(s)</a:t>
                      </a:r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Seuil</a:t>
                      </a:r>
                    </a:p>
                  </a:txBody>
                  <a:tcPr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0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Données originale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1 148 416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0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Données françaises</a:t>
                      </a: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360 840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countries</a:t>
                      </a: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Sans doublons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268 567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et brands</a:t>
                      </a:r>
                    </a:p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ecoscore_score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5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Sans </a:t>
                      </a:r>
                      <a:r>
                        <a:rPr lang="fr-FR" b="1" dirty="0" err="1">
                          <a:solidFill>
                            <a:schemeClr val="bg1"/>
                          </a:solidFill>
                        </a:rPr>
                        <a:t>NaNs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267 243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1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Sans colonnes vides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248 860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Toutes 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(sauf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countries et images)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Sans valeurs aberrantes</a:t>
                      </a: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245 752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Nutriments</a:t>
                      </a: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5%</a:t>
                      </a:r>
                    </a:p>
                  </a:txBody>
                  <a:tcPr anchor="ctr">
                    <a:solidFill>
                      <a:srgbClr val="8E4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7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Sans valeurs aberrantes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183 160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(Données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Ciqual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51% 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13272"/>
                  </a:ext>
                </a:extLst>
              </a:tr>
            </a:tbl>
          </a:graphicData>
        </a:graphic>
      </p:graphicFrame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C16DF0C-6294-4F20-A595-CBC19C99FF3C}"/>
              </a:ext>
            </a:extLst>
          </p:cNvPr>
          <p:cNvSpPr txBox="1">
            <a:spLocks/>
          </p:cNvSpPr>
          <p:nvPr/>
        </p:nvSpPr>
        <p:spPr>
          <a:xfrm>
            <a:off x="7155870" y="5981859"/>
            <a:ext cx="4251038" cy="32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Étapes de transformation du jeu de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</a:rPr>
              <a:t>données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68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Données</a:t>
            </a:r>
            <a:r>
              <a:rPr lang="en-US" sz="36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nettoyées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6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77B6C9-797B-7200-0900-36E5F161C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94"/>
            <a:ext cx="7352723" cy="4587856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882BC2F-63CA-2901-2100-A40554CBDBC5}"/>
              </a:ext>
            </a:extLst>
          </p:cNvPr>
          <p:cNvSpPr txBox="1">
            <a:spLocks/>
          </p:cNvSpPr>
          <p:nvPr/>
        </p:nvSpPr>
        <p:spPr>
          <a:xfrm>
            <a:off x="8341591" y="2142836"/>
            <a:ext cx="3281217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Première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sélection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36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1 148 416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et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deuxième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sélection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183 160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0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fr-FR" sz="400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>
                <a:solidFill>
                  <a:srgbClr val="7030A0"/>
                </a:solidFill>
                <a:latin typeface="Arial" panose="020B0604020202020204" pitchFamily="34" charset="0"/>
              </a:rPr>
              <a:t>Traitement des valeurs manquantes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7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ED60A1-4FAD-D514-EB0A-E1D094AE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91132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Catégories (pnns_groups_1)</a:t>
            </a:r>
          </a:p>
          <a:p>
            <a:pPr lvl="1"/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Bag of words (product_name), régression logistique</a:t>
            </a:r>
            <a:endParaRPr lang="fr-FR" sz="200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69E61A4-6743-D027-2F90-E5590636ECEE}"/>
              </a:ext>
            </a:extLst>
          </p:cNvPr>
          <p:cNvSpPr txBox="1">
            <a:spLocks/>
          </p:cNvSpPr>
          <p:nvPr/>
        </p:nvSpPr>
        <p:spPr>
          <a:xfrm>
            <a:off x="822958" y="2848088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Nutriments (énergie, protéines, glucides, lipides):</a:t>
            </a:r>
          </a:p>
          <a:p>
            <a:pPr lvl="1"/>
            <a:r>
              <a:rPr lang="fr-FR">
                <a:solidFill>
                  <a:srgbClr val="7030A0"/>
                </a:solidFill>
                <a:latin typeface="Arial" panose="020B0604020202020204" pitchFamily="34" charset="0"/>
              </a:rPr>
              <a:t>énergie (kcal/g) = 9 * </a:t>
            </a:r>
            <a:r>
              <a:rPr lang="fr-FR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lipides</a:t>
            </a:r>
            <a:r>
              <a:rPr lang="fr-FR">
                <a:solidFill>
                  <a:srgbClr val="7030A0"/>
                </a:solidFill>
                <a:latin typeface="Arial" panose="020B0604020202020204" pitchFamily="34" charset="0"/>
              </a:rPr>
              <a:t> (g/100g) + 4 * </a:t>
            </a:r>
            <a:r>
              <a:rPr lang="fr-FR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protéines</a:t>
            </a:r>
            <a:r>
              <a:rPr lang="fr-FR">
                <a:solidFill>
                  <a:srgbClr val="7030A0"/>
                </a:solidFill>
                <a:latin typeface="Arial" panose="020B0604020202020204" pitchFamily="34" charset="0"/>
              </a:rPr>
              <a:t> (g/100g) + 4 * </a:t>
            </a:r>
            <a:r>
              <a:rPr lang="fr-FR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glucides</a:t>
            </a:r>
            <a:r>
              <a:rPr lang="fr-FR">
                <a:solidFill>
                  <a:srgbClr val="7030A0"/>
                </a:solidFill>
                <a:latin typeface="Arial" panose="020B0604020202020204" pitchFamily="34" charset="0"/>
              </a:rPr>
              <a:t> (g/100g)</a:t>
            </a:r>
          </a:p>
          <a:p>
            <a:pPr lvl="1"/>
            <a:r>
              <a:rPr lang="fr-FR">
                <a:solidFill>
                  <a:srgbClr val="7030A0"/>
                </a:solidFill>
                <a:latin typeface="Arial" panose="020B0604020202020204" pitchFamily="34" charset="0"/>
              </a:rPr>
              <a:t>En parallèle: Retrait des valeurs aberrantes.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5274F7E-11DB-83F5-51E9-202364A13E6B}"/>
              </a:ext>
            </a:extLst>
          </p:cNvPr>
          <p:cNvSpPr txBox="1">
            <a:spLocks/>
          </p:cNvSpPr>
          <p:nvPr/>
        </p:nvSpPr>
        <p:spPr>
          <a:xfrm>
            <a:off x="838200" y="4044775"/>
            <a:ext cx="10515600" cy="89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7030A0"/>
                </a:solidFill>
                <a:latin typeface="Arial" panose="020B0604020202020204" pitchFamily="34" charset="0"/>
              </a:rPr>
              <a:t>Fibres</a:t>
            </a:r>
            <a:endParaRPr lang="fr-FR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/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Médiane en function de pnns_groups_1</a:t>
            </a:r>
            <a:endParaRPr lang="fr-FR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1CA2C25-E572-3DF9-7268-A6D42CB74205}"/>
              </a:ext>
            </a:extLst>
          </p:cNvPr>
          <p:cNvSpPr txBox="1">
            <a:spLocks/>
          </p:cNvSpPr>
          <p:nvPr/>
        </p:nvSpPr>
        <p:spPr>
          <a:xfrm>
            <a:off x="822958" y="5067238"/>
            <a:ext cx="10515600" cy="89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7030A0"/>
                </a:solidFill>
                <a:latin typeface="Arial" panose="020B0604020202020204" pitchFamily="34" charset="0"/>
              </a:rPr>
              <a:t>Sel</a:t>
            </a:r>
          </a:p>
          <a:p>
            <a:pPr lvl="1"/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Retrait des produits sans valeurs pour le sel.</a:t>
            </a:r>
            <a:endParaRPr lang="fr-FR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F776C0-1D32-D25E-76C0-F14A76678577}"/>
              </a:ext>
            </a:extLst>
          </p:cNvPr>
          <p:cNvSpPr txBox="1"/>
          <p:nvPr/>
        </p:nvSpPr>
        <p:spPr>
          <a:xfrm>
            <a:off x="9982200" y="1233133"/>
            <a:ext cx="1155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>
                <a:solidFill>
                  <a:srgbClr val="7030A0"/>
                </a:solidFill>
                <a:latin typeface="Arial" panose="020B0604020202020204" pitchFamily="34" charset="0"/>
              </a:rPr>
              <a:t>(1/2)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7154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en-US" sz="40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40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Données</a:t>
            </a:r>
            <a:r>
              <a:rPr lang="en-US" sz="3600" b="0" i="0" u="none" strike="noStrike" kern="1200" baseline="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3600" b="0" i="0" u="none" strike="noStrike" kern="1200" baseline="0" dirty="0" err="1">
                <a:solidFill>
                  <a:srgbClr val="7030A0"/>
                </a:solidFill>
                <a:latin typeface="Arial" panose="020B0604020202020204" pitchFamily="34" charset="0"/>
              </a:rPr>
              <a:t>nettoyées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8</a:t>
            </a:fld>
            <a:endParaRPr lang="fr-FR" dirty="0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882BC2F-63CA-2901-2100-A40554CBDBC5}"/>
              </a:ext>
            </a:extLst>
          </p:cNvPr>
          <p:cNvSpPr txBox="1">
            <a:spLocks/>
          </p:cNvSpPr>
          <p:nvPr/>
        </p:nvSpPr>
        <p:spPr>
          <a:xfrm>
            <a:off x="8341591" y="2142836"/>
            <a:ext cx="3281217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et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seconde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sélection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22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183 160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Second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colonnes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22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-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lignes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) =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145 053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CE7CE-2419-DD3D-1805-233873DE2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1808340"/>
            <a:ext cx="7288863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8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SzPts val="2200"/>
            </a:pPr>
            <a:r>
              <a:rPr lang="fr-FR" sz="4000" b="0" i="0" u="none" strike="noStrike" kern="1200" baseline="0">
                <a:solidFill>
                  <a:srgbClr val="7030A0"/>
                </a:solidFill>
                <a:latin typeface="Arial" panose="020B0604020202020204" pitchFamily="34" charset="0"/>
              </a:rPr>
              <a:t>Nettoyage</a:t>
            </a:r>
            <a:r>
              <a:rPr lang="fr-FR" sz="4000">
                <a:solidFill>
                  <a:srgbClr val="7030A0"/>
                </a:solidFill>
                <a:latin typeface="Arial" panose="020B0604020202020204" pitchFamily="34" charset="0"/>
              </a:rPr>
              <a:t> : </a:t>
            </a:r>
            <a:r>
              <a:rPr lang="fr-FR" sz="3600">
                <a:solidFill>
                  <a:srgbClr val="7030A0"/>
                </a:solidFill>
                <a:latin typeface="Arial" panose="020B0604020202020204" pitchFamily="34" charset="0"/>
              </a:rPr>
              <a:t>Traitement des valeurs manquantes</a:t>
            </a:r>
            <a:endParaRPr lang="fr-FR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58" y="1391194"/>
            <a:ext cx="4320000" cy="3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37A1-5D7A-E0AA-8567-0B7BF57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D566-8347-4119-86BF-A6563B5D6583}" type="slidenum">
              <a:rPr lang="fr-FR" smtClean="0">
                <a:solidFill>
                  <a:srgbClr val="7030A0"/>
                </a:solidFill>
              </a:rPr>
              <a:t>9</a:t>
            </a:fld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F85C5-37BD-D221-AD1E-DC870DD6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8" y="113144"/>
            <a:ext cx="666173" cy="66617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ED60A1-4FAD-D514-EB0A-E1D094AE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452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Nutri-Score score</a:t>
            </a:r>
          </a:p>
          <a:p>
            <a:pPr lvl="1"/>
            <a:r>
              <a:rPr lang="fr-FR" sz="2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K-NN avec les données d’intérêt : 'proteins_100g', 'fiber_100g', 'energy-kcal_100g', 'sugars_100g', 'saturated-fat_100g', 'salt_100g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F776C0-1D32-D25E-76C0-F14A76678577}"/>
              </a:ext>
            </a:extLst>
          </p:cNvPr>
          <p:cNvSpPr txBox="1"/>
          <p:nvPr/>
        </p:nvSpPr>
        <p:spPr>
          <a:xfrm>
            <a:off x="9982200" y="1233133"/>
            <a:ext cx="1155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>
                <a:solidFill>
                  <a:srgbClr val="7030A0"/>
                </a:solidFill>
                <a:latin typeface="Arial" panose="020B0604020202020204" pitchFamily="34" charset="0"/>
              </a:rPr>
              <a:t>(2/2)</a:t>
            </a:r>
            <a:endParaRPr lang="fr-FR" sz="2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857AC4-BDEA-C9C2-73C4-E77BDE61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451" y="3045083"/>
            <a:ext cx="3851498" cy="2634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53F7258-D05F-C2B0-9863-1929A6AE3291}"/>
              </a:ext>
            </a:extLst>
          </p:cNvPr>
          <p:cNvSpPr txBox="1">
            <a:spLocks/>
          </p:cNvSpPr>
          <p:nvPr/>
        </p:nvSpPr>
        <p:spPr>
          <a:xfrm>
            <a:off x="838200" y="3045083"/>
            <a:ext cx="10515600" cy="10845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7030A0"/>
                </a:solidFill>
                <a:latin typeface="Arial" panose="020B0604020202020204" pitchFamily="34" charset="0"/>
              </a:rPr>
              <a:t>Nutri-Score grade</a:t>
            </a:r>
          </a:p>
          <a:p>
            <a:pPr lvl="1"/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</a:rPr>
              <a:t>Utilisation du </a:t>
            </a:r>
            <a:r>
              <a:rPr lang="fr-FR" sz="2000" i="1" dirty="0" err="1">
                <a:solidFill>
                  <a:srgbClr val="7030A0"/>
                </a:solidFill>
                <a:latin typeface="Arial" panose="020B0604020202020204" pitchFamily="34" charset="0"/>
              </a:rPr>
              <a:t>Réglement</a:t>
            </a:r>
            <a:r>
              <a:rPr lang="fr-FR" sz="2000" i="1" dirty="0">
                <a:solidFill>
                  <a:srgbClr val="7030A0"/>
                </a:solidFill>
                <a:latin typeface="Arial" panose="020B0604020202020204" pitchFamily="34" charset="0"/>
              </a:rPr>
              <a:t> d’usage du logo “Nutri-Score”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</a:rPr>
              <a:t>mis à disposition par Santé Publique France.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B5EE4BE-BE18-7965-5218-9B162A4766C8}"/>
              </a:ext>
            </a:extLst>
          </p:cNvPr>
          <p:cNvSpPr txBox="1">
            <a:spLocks/>
          </p:cNvSpPr>
          <p:nvPr/>
        </p:nvSpPr>
        <p:spPr>
          <a:xfrm>
            <a:off x="822958" y="4264607"/>
            <a:ext cx="10515600" cy="108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7030A0"/>
                </a:solidFill>
                <a:latin typeface="Arial" panose="020B0604020202020204" pitchFamily="34" charset="0"/>
              </a:rPr>
              <a:t>Nova grade</a:t>
            </a:r>
          </a:p>
          <a:p>
            <a:pPr lvl="1"/>
            <a:r>
              <a:rPr lang="fr-FR" sz="2000">
                <a:solidFill>
                  <a:srgbClr val="7030A0"/>
                </a:solidFill>
                <a:latin typeface="Arial" panose="020B0604020202020204" pitchFamily="34" charset="0"/>
              </a:rPr>
              <a:t>Par catégorie, utilisation d’une régression logistique.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09E2A97-6728-809E-7878-3F9EA12C625F}"/>
              </a:ext>
            </a:extLst>
          </p:cNvPr>
          <p:cNvSpPr txBox="1">
            <a:spLocks/>
          </p:cNvSpPr>
          <p:nvPr/>
        </p:nvSpPr>
        <p:spPr>
          <a:xfrm>
            <a:off x="822958" y="5484131"/>
            <a:ext cx="10515600" cy="108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7030A0"/>
                </a:solidFill>
                <a:latin typeface="Arial" panose="020B0604020202020204" pitchFamily="34" charset="0"/>
              </a:rPr>
              <a:t>Retrait des colonnes non pleines</a:t>
            </a:r>
            <a:endParaRPr lang="fr-FR" sz="200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ADB23821-F75C-30A6-D5C1-D79B827D9B0C}"/>
              </a:ext>
            </a:extLst>
          </p:cNvPr>
          <p:cNvSpPr txBox="1">
            <a:spLocks/>
          </p:cNvSpPr>
          <p:nvPr/>
        </p:nvSpPr>
        <p:spPr>
          <a:xfrm>
            <a:off x="8683303" y="5747559"/>
            <a:ext cx="3224646" cy="32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rgbClr val="7030A0"/>
                </a:solidFill>
                <a:latin typeface="Arial" panose="020B0604020202020204" pitchFamily="34" charset="0"/>
              </a:rPr>
              <a:t>Tableau des seuils du Nutri-Score</a:t>
            </a:r>
          </a:p>
        </p:txBody>
      </p:sp>
    </p:spTree>
    <p:extLst>
      <p:ext uri="{BB962C8B-B14F-4D97-AF65-F5344CB8AC3E}">
        <p14:creationId xmlns:p14="http://schemas.microsoft.com/office/powerpoint/2010/main" val="3373310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1022</Words>
  <Application>Microsoft Office PowerPoint</Application>
  <PresentationFormat>Grand écran</PresentationFormat>
  <Paragraphs>322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Bahnschrift Light</vt:lpstr>
      <vt:lpstr>Bahnschrift SemiCondensed</vt:lpstr>
      <vt:lpstr>Calibri</vt:lpstr>
      <vt:lpstr>Calibri Light</vt:lpstr>
      <vt:lpstr>Thème Office</vt:lpstr>
      <vt:lpstr>Projet 2 : Concevez une application au service de la santé publique</vt:lpstr>
      <vt:lpstr>Sommaire</vt:lpstr>
      <vt:lpstr>Idée d’application</vt:lpstr>
      <vt:lpstr>Nettoyage : Données originales</vt:lpstr>
      <vt:lpstr>Nettoyage : Les étapes</vt:lpstr>
      <vt:lpstr>Nettoyage : Données nettoyées</vt:lpstr>
      <vt:lpstr>Nettoyage : Traitement des valeurs manquantes</vt:lpstr>
      <vt:lpstr>Nettoyage : Données nettoyées</vt:lpstr>
      <vt:lpstr>Nettoyage : Traitement des valeurs manquantes</vt:lpstr>
      <vt:lpstr>Nettoyage : Données nettoyées</vt:lpstr>
      <vt:lpstr>Analyses univariées : Variables numériques</vt:lpstr>
      <vt:lpstr>Analyses univariées : Variables numériques</vt:lpstr>
      <vt:lpstr>Analyses univariées : Variables catégorielles</vt:lpstr>
      <vt:lpstr>Analyses bivariées : Variables numériques</vt:lpstr>
      <vt:lpstr>Analyses bivariées : Variables catégorielle</vt:lpstr>
      <vt:lpstr>Analyses multivariées : ANOVA</vt:lpstr>
      <vt:lpstr>Analyses multivariées : PCA (1/3)</vt:lpstr>
      <vt:lpstr>Analyses multivariées : PCA (2/3)</vt:lpstr>
      <vt:lpstr>Analyses multivariées : PCA (3/3)</vt:lpstr>
      <vt:lpstr>Faisabilité de l’application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Concevez une application au service de la santé publique</dc:title>
  <dc:creator>Léo P</dc:creator>
  <cp:lastModifiedBy>Léo P</cp:lastModifiedBy>
  <cp:revision>3</cp:revision>
  <dcterms:created xsi:type="dcterms:W3CDTF">2023-01-23T08:18:44Z</dcterms:created>
  <dcterms:modified xsi:type="dcterms:W3CDTF">2023-01-26T11:45:53Z</dcterms:modified>
</cp:coreProperties>
</file>