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SpecialPlsOnTitleSld="0">
  <p:sldMasterIdLst>
    <p:sldMasterId id="2147483657" r:id="rId5"/>
  </p:sldMasterIdLst>
  <p:notesMasterIdLst>
    <p:notesMasterId r:id="rId6"/>
  </p:notesMasterIdLst>
  <p:sldIdLst>
    <p:sldId id="259" r:id="rId7"/>
    <p:sldId id="278" r:id="rId8"/>
    <p:sldId id="258" r:id="rId9"/>
    <p:sldId id="279" r:id="rId10"/>
    <p:sldId id="260" r:id="rId11"/>
    <p:sldId id="280" r:id="rId12"/>
    <p:sldId id="281" r:id="rId13"/>
    <p:sldId id="292" r:id="rId14"/>
    <p:sldId id="282" r:id="rId15"/>
    <p:sldId id="283" r:id="rId16"/>
    <p:sldId id="284" r:id="rId17"/>
    <p:sldId id="285" r:id="rId18"/>
    <p:sldId id="286" r:id="rId19"/>
    <p:sldId id="287" r:id="rId20"/>
    <p:sldId id="290" r:id="rId21"/>
    <p:sldId id="288" r:id="rId22"/>
    <p:sldId id="291" r:id="rId23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/>
  <p:extLst>
    <p:ext uri="smNativeData">
      <pr:smAppRevision xmlns:pr="smNativeData" dt="1541456103" val="934" rev64="64" revOS="3"/>
      <pr:smFileRevision xmlns:pr="smNativeData" dt="1541456103" val="101"/>
      <pr:guideOptions xmlns:pr="smNativeData" dt="154145610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>
        <p:scale>
          <a:sx n="111" d="100"/>
          <a:sy n="111" d="100"/>
        </p:scale>
        <p:origin x="638" y="-1519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4" d="100"/>
        <a:sy n="4" d="100"/>
      </p:scale>
      <p:origin x="0" y="0"/>
    </p:cViewPr>
  </p:sorterViewPr>
  <p:notesViewPr>
    <p:cSldViewPr snapToGrid="0">
      <p:cViewPr>
        <p:scale>
          <a:sx n="111" d="100"/>
          <a:sy n="111" d="100"/>
        </p:scale>
        <p:origin x="638" y="-151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P8f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GVueG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Z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txBgFill val="auto"/>
        <a:latin typeface="Arial" pitchFamily="1" charset="0"/>
        <a:ea typeface="Arial" pitchFamily="1" charset="0"/>
        <a:cs typeface="Arial" pitchFamily="1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g35f391192_029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CU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94;g35f391192_029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CcRAx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Fg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IA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0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Q0BI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Nr/6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GXr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JC3wq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BAgwg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LDurg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uZqK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G9TY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LQ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L0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Hk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g35f391192_04:notes"/>
          <p:cNvSpPr>
            <a:spLocks noGrp="1" noChangeArrowheads="1"/>
            <a:extLst>
              <a:ext uri="smNativeData">
                <pr:smNativeData xmlns:pr="smNativeData" val="SMDATA_13_58DgWxMAAAAlAAAACwAAAC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GY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7;g35f391192_04:notes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OR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;p3"/>
          <p:cNvSpPr>
            <a:extLst>
              <a:ext uri="smNativeData">
                <pr:smNativeData xmlns:pr="smNativeData" val="SMDATA_13_58DgWxMAAAAlAAAACwAAAA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BAAAAAAAAAP///wAPAAAAAQAAACMAAAAjAAAAIwAAAB4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K22hwAMAAAAEAAAAAAAAAAAAAAAAAAAAAAAAAAeAAAAaAAAAAAAAAAAAAAAAAAAAAAAAAAAAAAAECcAABAnAAAAAAAAAAAAAAAAAAAAAAAAAAAAAAAAAAAAAAAAAAAAABQAAAAAAAAAwMD/AAAAAABkAAAAMgAAAAAAAABkAAAAAAAAAH9/fwAKAAAAHwAAAFQAAAA6gboF////AQAAAAAAAAAAAAAAAAAAAAAAAAAAAAAAAAAAAAAAAAAA////AH9/fwBmZmYDzMzMAMDA/wB/f38AAAAAAAAAAAAAAAAAAAAAAAAAAAAhAAAAGAAAABQAAABGBgAAQBgAAP4xAAADGQAAEAAAACYAAAAIAAAA//////////8="/>
              </a:ext>
            </a:extLst>
          </p:cNvSpPr>
          <p:nvPr/>
        </p:nvSpPr>
        <p:spPr>
          <a:xfrm rot="5400000">
            <a:off x="4511040" y="450850"/>
            <a:ext cx="123825" cy="7106920"/>
          </a:xfrm>
          <a:custGeom>
            <a:avLst/>
            <a:gdLst/>
            <a:ahLst/>
            <a:cxnLst/>
            <a:rect l="0" t="0" r="123825" b="7106920"/>
            <a:pathLst>
              <a:path w="123825" h="7106920">
                <a:moveTo>
                  <a:pt x="0" y="0"/>
                </a:moveTo>
                <a:lnTo>
                  <a:pt x="123825" y="0"/>
                </a:lnTo>
                <a:lnTo>
                  <a:pt x="123825" y="7106920"/>
                </a:lnTo>
                <a:lnTo>
                  <a:pt x="0" y="7106920"/>
                </a:lnTo>
              </a:path>
            </a:pathLst>
          </a:cu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Google Shape;20;p3"/>
          <p:cNvSpPr>
            <a:extLst>
              <a:ext uri="smNativeData">
                <pr:smNativeData xmlns:pr="smNativeData" val="SMDATA_13_58DgWxMAAAAlAAAAjgAAAA0AAAAAkAAAAJAAAACQAAAAkAAAAAAAAAABAAAAAAAAAAEAAABQAAAAAAAAAAAAAAAAAAAAAADo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BAAAAAwAAAP///wAPAAAAAQAAACMAAAAjAAAAIwAAAB4AAAACAAAASwAAAEsAAAACAAAASwAAAEs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OBIwq8MAAAAEAAAAAAAAAAAAAAAAAAAAAAAAAAeAAAAaAAAAAAAAAAAAAAAAAAAAAAAAAAAAAAAECcAABAnAAAAAAAAAAAAAAAAAAAAAAAAAAAAAAAAAAAAAAAAAAAAABQAAAAAAAAAwMD/AAAAAABkAAAAMgAAAAAAAABkAAAAAAAAAH9/fwAKAAAAHwAAAFQAAAA6gboF////AQAAAAAAAAAAAAAAAAAAAAAAAAAAAAAAAAAAAAAAAAAA////AH9/fwBmZmYDzMzMAMDA/wB/f38AAAAAAAAAAAAAAAAAAAAAAAAAAAAhAAAAGAAAABQAAAAVBAAAYggAAD8MAACMEAAAEAAAACYAAAAIAAAA//////////8="/>
              </a:ext>
            </a:extLst>
          </p:cNvSpPr>
          <p:nvPr/>
        </p:nvSpPr>
        <p:spPr>
          <a:xfrm rot="16200000">
            <a:off x="663575" y="1362710"/>
            <a:ext cx="1327150" cy="132715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 algn="ctr">
            <a:solidFill>
              <a:srgbClr val="FFFFFF"/>
            </a:solidFill>
            <a:prstDash val="dash"/>
            <a:headEnd type="triangle" w="sm" len="sm"/>
            <a:tailEnd type="triangle" w="sm" len="sm"/>
          </a:ln>
          <a:effectLst/>
        </p:spPr>
        <p:txBody>
          <a:bodyPr vert="horz" wrap="square" lIns="91440" tIns="91440" rIns="91440" bIns="91440" numCol="1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" name="Google Shape;21;p3"/>
          <p:cNvCxnSpPr>
            <a:extLst>
              <a:ext uri="smNativeData">
                <pr:smNativeData xmlns:pr="smNativeData" val="SMDATA_13_58DgWxMAAAAlAAAADQAAAA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BAAAAAAAAAP///wAPAAAAAQAAACMAAAAjAAAAIwAAAB4AAAACAAAASwAAAEsAAAACAAAASwAAAEs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A6gboF////AQAAAAAAAAAAAAAAAAAAAAAAAAAAAAAAAAAAAAAAAAAA////AH9/fwBmZmYDzMzMAMDA/wB/f38AAAAAAAAAAAAAAAAAAAAAAAAAAAAhAAAAGAAAABQAAAB1MwAACQsAAHYzAADzGAAAEAAAACYAAAAIAAAA//////////8="/>
              </a:ext>
            </a:extLst>
          </p:cNvCxnSpPr>
          <p:nvPr/>
        </p:nvCxnSpPr>
        <p:spPr>
          <a:xfrm rot="16200000" flipH="1">
            <a:off x="7234555" y="2924175"/>
            <a:ext cx="2261870" cy="635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triangle" w="sm" len="sm"/>
            <a:tailEnd type="triangle" w="sm" len="sm"/>
          </a:ln>
          <a:effectLst/>
        </p:spPr>
      </p:cxnSp>
      <p:sp>
        <p:nvSpPr>
          <p:cNvPr id="5" name="Google Shape;22;p3"/>
          <p:cNvSpPr>
            <a:extLst>
              <a:ext uri="smNativeData">
                <pr:smNativeData xmlns:pr="smNativeData" val="SMDATA_13_58DgWxMAAAAlAAAACwAAAA0AAAAAAAAAAAAAAAAAAAAAA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BAAAABQAAAP///wAPAAAAAQAAACMAAAAjAAAAIwAAAB4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////AH9/fwBmZmYDzMzMAMDA/wB/f38AAAAAAAAAAAAAAAAAAAAAAAAAAAAhAAAAGAAAABQAAABEBgAA8woAAPwxAAC1CwAAEAAAACYAAAAIAAAA//////////8="/>
              </a:ext>
            </a:extLst>
          </p:cNvSpPr>
          <p:nvPr/>
        </p:nvSpPr>
        <p:spPr>
          <a:xfrm rot="16200000">
            <a:off x="4510405" y="-1711960"/>
            <a:ext cx="123190" cy="7106920"/>
          </a:xfrm>
          <a:custGeom>
            <a:avLst/>
            <a:gdLst/>
            <a:ahLst/>
            <a:cxnLst/>
            <a:rect l="0" t="0" r="123190" b="7106920"/>
            <a:pathLst>
              <a:path w="123190" h="7106920">
                <a:moveTo>
                  <a:pt x="0" y="0"/>
                </a:moveTo>
                <a:lnTo>
                  <a:pt x="123190" y="0"/>
                </a:lnTo>
                <a:lnTo>
                  <a:pt x="123190" y="7106920"/>
                </a:lnTo>
                <a:lnTo>
                  <a:pt x="0" y="7106920"/>
                </a:lnTo>
              </a:path>
            </a:pathLst>
          </a:custGeom>
          <a:noFill/>
          <a:ln w="9525" cap="flat" cmpd="sng" algn="ctr">
            <a:solidFill>
              <a:srgbClr val="FFFFFF"/>
            </a:solidFill>
            <a:prstDash val="sysDashDot"/>
            <a:headEnd type="none"/>
            <a:tailEnd type="none"/>
          </a:ln>
          <a:effectLst/>
        </p:spPr>
      </p:sp>
      <p:sp>
        <p:nvSpPr>
          <p:cNvPr id="6" name="Google Shape;23;p3"/>
          <p:cNvSpPr>
            <a:extLst>
              <a:ext uri="smNativeData">
                <pr:smNativeData xmlns:pr="smNativeData" val="SMDATA_13_58DgWxMAAAAlAAAAjgAAAA0AAAAAkAAAAJAAAACQAAAAkAAAAAAAAAABAAAAAAAAAAEAAABQAAAAAAAAAAAAAAAAAAAAAADo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BAAAAAwAAAP///wAPAAAAAQAAACMAAAAjAAAAIwAAAB4AAAACAAAASwAAAEsAAAACAAAASwAAAEs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G0AbAAMAAAAEAAAAAAAAAAAAAAAAAAAAAAAAAAeAAAAaAAAAAAAAAAAAAAAAAAAAAAAAAAAAAAAECcAABAnAAAAAAAAAAAAAAAAAAAAAAAAAAAAAAAAAAAAAAAAAAAAABQAAAAAAAAAwMD/AAAAAABkAAAAMgAAAAAAAABkAAAAAAAAAH9/fwAKAAAAHwAAAFQAAAA6gboF////AQAAAAAAAAAAAAAAAAAAAAAAAAAAAAAAAAAAAAAAAAAA////AH9/fwBmZmYDzMzMAMDA/wB/f38AAAAAAAAAAAAAAAAAAAAAAAAAAAAhAAAAGAAAABQAAAD6KAAA5BcAAIYzAABwIgAAEAAAACYAAAAIAAAA//////////8="/>
              </a:ext>
            </a:extLst>
          </p:cNvSpPr>
          <p:nvPr/>
        </p:nvSpPr>
        <p:spPr>
          <a:xfrm rot="5400000">
            <a:off x="6661150" y="3883660"/>
            <a:ext cx="1714500" cy="1714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 algn="ctr">
            <a:solidFill>
              <a:srgbClr val="FFFFFF"/>
            </a:solidFill>
            <a:prstDash val="dash"/>
            <a:headEnd type="triangle" w="sm" len="sm"/>
            <a:tailEnd type="triangle" w="sm" len="sm"/>
          </a:ln>
          <a:effectLst/>
        </p:spPr>
        <p:txBody>
          <a:bodyPr vert="horz" wrap="square" lIns="91440" tIns="91440" rIns="91440" bIns="91440" numCol="1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24;p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rBQAAYQwAAP4xAADkFQAAEAAAACYAAAAIAAAAPZAAAAAAAAA="/>
              </a:ext>
            </a:extLst>
          </p:cNvSpPr>
          <p:nvPr>
            <p:ph type="ctrTitle"/>
          </p:nvPr>
        </p:nvSpPr>
        <p:spPr>
          <a:xfrm>
            <a:off x="921385" y="2012315"/>
            <a:ext cx="7205345" cy="1546225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600" b="1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600" b="1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600" b="1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600" b="1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600" b="1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600" b="1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600" b="1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600" b="1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600" b="1"/>
            </a:lvl9pPr>
          </a:lstStyle>
          <a:p>
            <a:pPr/>
          </a:p>
        </p:txBody>
      </p:sp>
      <p:sp>
        <p:nvSpPr>
          <p:cNvPr id="8" name="Google Shape;25;p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nHAAAgBkAALIyAADwHwAAEAAAACYAAAAIAAAAPZAAAAAAAAA="/>
              </a:ext>
            </a:extLst>
          </p:cNvSpPr>
          <p:nvPr>
            <p:ph type="subTitle" idx="1"/>
          </p:nvPr>
        </p:nvSpPr>
        <p:spPr>
          <a:xfrm>
            <a:off x="4698365" y="4145280"/>
            <a:ext cx="3542665" cy="104648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9" name="Google Shape;26;p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uNAAAUicAAEQ3AAC3KQ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165B097E-30FB-0EFF-B5E3-C6AA47AD4393}" type="slidenum">
              <a:rPr noProof="1"/>
              <a:t>‹nº›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0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uNAAAUicAAEQ3AAC3KQ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4E7E85A3-EDA3-2B73-EDC6-1B26CB881B4E}" type="slidenum">
              <a:rPr noProof="1"/>
              <a:t>‹nº›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simple-light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;p1" descr="blueprint.png"/>
          <p:cNvPicPr>
            <a:extLst>
              <a:ext uri="smNativeData">
                <pr:smNativeData xmlns:pr="smNativeData" val="SMDATA_15_58DgWxMAAAAlAAAAEQAAAA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BKAQAASgE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AAAAAAAAAABAOAAAMCoAABAAAAAmAAAACAAAAP//////////"/>
              </a:ext>
            </a:extLst>
          </p:cNvPicPr>
          <p:nvPr/>
        </p:nvPicPr>
        <p:blipFill>
          <a:blip r:embed="rId2"/>
          <a:srcRect l="0" t="0" r="3300" b="330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7;p1"/>
          <p:cNvSpPr>
            <a:extLst>
              <a:ext uri="smNativeData">
                <pr:smNativeData xmlns:pr="smNativeData" val="SMDATA_13_58DgWxMAAAAlAAAAZAAAAA0AAAAAkAAAAJAAAACQAAAAkAAAAAAAAAAB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BAAAAAAAAAP///wAPAAAAAQAAACMAAAAjAAAAIwAAAB4AAAAAAAAASwAAAEsAAAAAAAAASwAAAEs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////AH9/fwBmZmYDzMzMAMDA/wB/f38AAAAAAAAAAAAAAAAAAAAAAAAAAAAhAAAAGAAAABQAAADKAAAAygAAAHo3AABaKQAAEAAAACYAAAAIAAAA//////////8="/>
              </a:ext>
            </a:extLst>
          </p:cNvSpPr>
          <p:nvPr/>
        </p:nvSpPr>
        <p:spPr>
          <a:xfrm>
            <a:off x="128270" y="128270"/>
            <a:ext cx="8890000" cy="659384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8;p1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KA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9AgAADQQAAB01AABxBwAAEAAAACYAAAAIAAAAvZ8AAP8fAAA="/>
              </a:ext>
            </a:extLst>
          </p:cNvSpPr>
          <p:nvPr>
            <p:ph type="title"/>
          </p:nvPr>
        </p:nvSpPr>
        <p:spPr>
          <a:xfrm>
            <a:off x="404495" y="658495"/>
            <a:ext cx="8229600" cy="5511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/>
          </a:p>
        </p:txBody>
      </p:sp>
      <p:sp>
        <p:nvSpPr>
          <p:cNvPr id="5" name="Google Shape;9;p1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P///z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OgkAAHA1AAATJwAAEAAAACYAAAAIAAAAvZ8AAP8fAAA="/>
              </a:ext>
            </a:extLst>
          </p:cNvSpPr>
          <p:nvPr>
            <p:ph type="body" idx="1"/>
          </p:nvPr>
        </p:nvSpPr>
        <p:spPr>
          <a:xfrm>
            <a:off x="457200" y="1499870"/>
            <a:ext cx="8229600" cy="4852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/>
          </a:p>
        </p:txBody>
      </p:sp>
      <p:sp>
        <p:nvSpPr>
          <p:cNvPr id="6" name="Google Shape;10;p1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P///z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uNAAAUicAAEQ3AAC3KQAAEAAAACYAAAAIAAAAvb8AAP8fAAA="/>
              </a:ext>
            </a:extLst>
          </p:cNvSpPr>
          <p:nvPr>
            <p:ph type="sldNum" idx="12"/>
          </p:nvPr>
        </p:nvSpPr>
        <p:spPr>
          <a:xfrm>
            <a:off x="8522970" y="6391910"/>
            <a:ext cx="461010" cy="3892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algn="r">
              <a:buNone/>
              <a:defRPr sz="1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algn="r">
              <a:buNone/>
              <a:defRPr sz="1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algn="r">
              <a:buNone/>
              <a:defRPr sz="1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algn="r">
              <a:buNone/>
              <a:defRPr sz="1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algn="r">
              <a:buNone/>
              <a:defRPr sz="1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algn="r">
              <a:buNone/>
              <a:defRPr sz="1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algn="r">
              <a:buNone/>
              <a:defRPr sz="1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algn="r">
              <a:buNone/>
              <a:defRPr sz="1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/>
            <a:fld id="{0F8A6783-CDE2-DF91-AC32-3BC4297C5A6E}" type="slidenum">
              <a:rPr noProof="1"/>
              <a:t>12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6" r:id="rId4"/>
  </p:sldLayoutIdLst>
  <p:transition spd="fast" p14:dur="800">
    <p:fade thruBlk="1"/>
    <p:extLst>
      <p:ext uri="smNativeData">
        <pr:smNativeData xmlns:pr="smNativeData" val="58DgWwAAAAAgAwAAAAAAAAYAAAABAAAAAAAAAAAAAAAAAAAAAQAAAAAAAAAAAAAAAAAAAAAAAAAAAAAA"/>
      </p:ext>
    </p:extLst>
  </p:transition>
  <p:hf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2.bin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rgbClr val="F06846"/>
            </a:gs>
            <a:gs pos="92000">
              <a:srgbClr val="F7DABD"/>
            </a:gs>
            <a:gs pos="74000">
              <a:srgbClr val="F1C295"/>
            </a:gs>
            <a:gs pos="83000">
              <a:srgbClr val="EBD4C8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4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nBQAA+QoAAPoxAAB8FAAAEAAAACYAAAAIAAAAPTAAAAAAAAA="/>
              </a:ext>
            </a:extLst>
          </p:cNvSpPr>
          <p:nvPr>
            <p:ph type="ctrTitle"/>
          </p:nvPr>
        </p:nvSpPr>
        <p:spPr>
          <a:xfrm>
            <a:off x="918845" y="1783715"/>
            <a:ext cx="7205345" cy="1546225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algn="ctr"/>
            <a:r>
              <a:rPr lang="pt-br" sz="2500">
                <a:latin typeface="Times New Roman" pitchFamily="1" charset="0"/>
                <a:ea typeface="Arial" pitchFamily="1" charset="0"/>
                <a:cs typeface="Times New Roman" pitchFamily="1" charset="0"/>
              </a:rPr>
              <a:t>SISTEMA DE HARDWARE PARA AQUISIÇÃO DE SINAIS ELÉTRICOS E SOFTWARE PARA TRATAMENTO DE DADOS E AUXÍLIO NA TOMADA DE DECISÕES</a:t>
            </a:r>
            <a:endParaRPr sz="2500" noProof="1">
              <a:solidFill>
                <a:schemeClr val="bg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97;p14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JBgAAJBUAAPcxAACUGwAAAAAAACYAAAAIAAAAPTAAAAAAAAA="/>
              </a:ext>
            </a:extLst>
          </p:cNvSpPr>
          <p:nvPr>
            <p:ph type="subTitle" idx="1"/>
          </p:nvPr>
        </p:nvSpPr>
        <p:spPr>
          <a:xfrm>
            <a:off x="1021715" y="3436620"/>
            <a:ext cx="7100570" cy="104648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ctr"/>
            <a:r>
              <a:rPr lang="pt-br">
                <a:latin typeface="Times New Roman" pitchFamily="1" charset="0"/>
                <a:ea typeface="Arial" pitchFamily="1" charset="0"/>
                <a:cs typeface="Times New Roman" pitchFamily="1" charset="0"/>
              </a:rPr>
              <a:t>Leonardo Pedrassoli Silva e Igor Santos Peretta </a:t>
            </a:r>
            <a:endParaRPr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8;p14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3CD7DC6-88CE-988B-8075-7EDE333B762B}" type="slidenum">
              <a:rPr noProof="1"/>
              <a:t>1</a:t>
            </a:fld>
          </a:p>
        </p:txBody>
      </p:sp>
      <p:pic>
        <p:nvPicPr>
          <p:cNvPr id="5" name="Imagem 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ZwsAAM8hAAAZLwAAty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853565" y="5495925"/>
            <a:ext cx="5802630" cy="128524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6" name="Objeto 5"/>
          <p:cNvGraphicFramePr>
            <a:graphicFrameLocks noChangeAspect="1"/>
            <a:extLst>
              <a:ext uri="smNativeData">
                <pr:smNativeData xmlns:pr="smNativeData" val="SMDATA_15_58DgW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EAAAAjAAAABAAAAGQAAAAXAAAAFAAAAAAAAAAAAAAA/38AAP9/AAAAAAAACQAAAAQAAAB1sGXMDAAAABAAAAAAAAAAAAAAAAAAAAAAAAAAHgAAAGgAAAAAAAAAAAAAAAAAAAAAAAAAAAAAABAnAAAQJwAAAAAAAAAAAAAAAAAAAAAAAAAAAAAAAAAAAAAAAAAAAAAUAAAAAAAAAMDA/wAAAAAAZAAAADIAAAAAAAAAZAAAAAAAAAB/f38ACgAAAB8AAABUAAAA////AP///wEAAAAAAAAAAAAAAAAAAAAAAAAAAAAAAAAAAAAAAAAAAAAAAAB/f38AZmZmA8zMzADAwP8Af39/AAAAAAAAAAAAAAAAAP///wAAAAAAIQAAABgAAAAUAAAABwIAAAokAABGCQAAbykAABAAAAAmAAAACAAAAP//////////"/>
              </a:ext>
            </a:extLst>
          </p:cNvGraphicFramePr>
          <p:nvPr/>
        </p:nvGraphicFramePr>
        <p:xfrm>
          <a:off x="329565" y="5858510"/>
          <a:ext cx="1177925" cy="876935"/>
        </p:xfrm>
        <a:graphic>
          <a:graphicData uri="http://schemas.openxmlformats.org/presentationml/2006/ole">
            <p:oleObj spid="_x0000_s1030" name="Unknown" r:id="rId5" progId="Unknown">
              <p:embed/>
            </p:oleObj>
          </a:graphicData>
        </a:graphic>
      </p:graphicFrame>
      <p:graphicFrame>
        <p:nvGraphicFramePr>
          <p:cNvPr id="7" name="Objeto 6"/>
          <p:cNvGraphicFramePr>
            <a:graphicFrameLocks noChangeAspect="1"/>
            <a:extLst>
              <a:ext uri="smNativeData">
                <pr:smNativeData xmlns:pr="smNativeData" val="SMDATA_15_58DgW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ZmZmA8zMzADAwP8Af39/AAAAAAAAAAAAAAAAAP///wAAAAAAIQAAABgAAAAUAAAAOjEAACUkAACtNQAAPykAABAAAAAmAAAACAAAAP//////////"/>
              </a:ext>
            </a:extLst>
          </p:cNvGraphicFramePr>
          <p:nvPr/>
        </p:nvGraphicFramePr>
        <p:xfrm>
          <a:off x="8002270" y="5875655"/>
          <a:ext cx="723265" cy="829310"/>
        </p:xfrm>
        <a:graphic>
          <a:graphicData uri="http://schemas.openxmlformats.org/presentationml/2006/ole">
            <p:oleObj spid="_x0000_s1031" name="Unknown" r:id="rId6" progId="Unknown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Metodologia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NA9qAE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E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indent="-457200">
              <a:buClrTx/>
              <a:buSzPts val="3520"/>
              <a:buFont typeface="Wingdings" pitchFamily="0" charset="0"/>
              <a:buChar char="v"/>
            </a:pPr>
            <a:r>
              <a:rPr lang="pt-br" sz="32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Software:</a:t>
            </a:r>
            <a:endParaRPr lang="pt-br" sz="32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Pts val="1650"/>
              <a:buFont typeface="Wingdings" pitchFamily="0" charset="0"/>
              <a:buChar char="v"/>
            </a:pPr>
            <a:endParaRPr lang="pt-br" sz="15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Pts val="2860"/>
              <a:buFont typeface="Arial" pitchFamily="1" charset="0"/>
              <a:buChar char="•"/>
            </a:pP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Sistema operacional Windows;</a:t>
            </a: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Pts val="880"/>
              <a:buFont typeface="Arial" pitchFamily="1" charset="0"/>
              <a:buChar char="•"/>
            </a:pPr>
            <a:endParaRPr lang="pt-br" sz="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Pts val="2860"/>
              <a:buFont typeface="Arial" pitchFamily="1" charset="0"/>
              <a:buChar char="•"/>
            </a:pP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Realiza o p</a:t>
            </a: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rocessamento dos dados do cartão de memória gravados pelo Arduino.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EA7A173-3DC3-F257-8D1F-CB02EF517B9E}" type="slidenum">
              <a:rPr noProof="1"/>
              <a:t>10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DUH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Metodologia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NkF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A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indent="-457200">
              <a:buClrTx/>
              <a:buSzPts val="3520"/>
              <a:buFont typeface="Wingdings" pitchFamily="0" charset="0"/>
              <a:buChar char="v"/>
            </a:pPr>
            <a:r>
              <a:rPr lang="pt-br" sz="32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Software (desktop):</a:t>
            </a:r>
            <a:endParaRPr lang="pt-br" sz="32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Pts val="1650"/>
              <a:buFont typeface="Wingdings" pitchFamily="0" charset="0"/>
              <a:buChar char="v"/>
            </a:pPr>
            <a:endParaRPr lang="pt-br" sz="15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Pts val="2860"/>
              <a:buFont typeface="Wingdings" pitchFamily="0" charset="0"/>
              <a:buChar char="§"/>
            </a:pP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Python:</a:t>
            </a: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indent="-457200">
              <a:buClrTx/>
              <a:buSzPts val="2860"/>
              <a:buFont typeface="Arial" pitchFamily="1" charset="0"/>
              <a:buChar char="•"/>
            </a:pP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Suporte à programação orientada a objetos.</a:t>
            </a: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914400" indent="0">
              <a:buNone/>
            </a:pPr>
            <a:endParaRPr lang="pt-br" sz="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Pts val="2860"/>
              <a:buFont typeface="Wingdings" pitchFamily="0" charset="0"/>
              <a:buChar char="§"/>
            </a:pP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Qt Designer:</a:t>
            </a: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indent="-457200">
              <a:buClrTx/>
              <a:buSzPts val="2860"/>
              <a:buFont typeface="Arial" pitchFamily="1" charset="0"/>
              <a:buChar char="•"/>
            </a:pP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Interface gráfica: GUI;</a:t>
            </a: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indent="-457200">
              <a:buClrTx/>
              <a:buSzPts val="2860"/>
              <a:buFont typeface="Arial" pitchFamily="1" charset="0"/>
              <a:buChar char="•"/>
            </a:pP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Cada tela é um objeto.</a:t>
            </a: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indent="-457200">
              <a:buClrTx/>
              <a:buSzPts val="2860"/>
              <a:buFont typeface="Arial" pitchFamily="1" charset="0"/>
              <a:buChar char="•"/>
            </a:pP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indent="-457200">
              <a:buClrTx/>
              <a:buSzPts val="2640"/>
              <a:buFont typeface="Wingdings" pitchFamily="0" charset="0"/>
              <a:buChar char="§"/>
            </a:pP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H4S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EFDC48F-C1C3-A832-8D45-37678A0B7B62}" type="slidenum">
              <a:rPr noProof="1"/>
              <a:t>11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JoJ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Metodologia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N0d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A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indent="-457200">
              <a:buClrTx/>
              <a:buSzPts val="3520"/>
              <a:buFont typeface="Wingdings" pitchFamily="0" charset="0"/>
              <a:buChar char="v"/>
            </a:pPr>
            <a:r>
              <a:rPr lang="pt-br" sz="32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Software:</a:t>
            </a:r>
            <a:endParaRPr lang="pt-br" sz="32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Pts val="880"/>
              <a:buFont typeface="Wingdings" pitchFamily="0" charset="0"/>
              <a:buChar char="v"/>
            </a:pPr>
            <a:endParaRPr lang="pt-br" sz="8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428750" indent="-514350">
              <a:buClrTx/>
              <a:buSzPts val="2860"/>
              <a:buFont typeface="Arial" pitchFamily="1" charset="0"/>
              <a:buAutoNum type="arabicPeriod"/>
            </a:pP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Cálculo do tempo entre cada medida (9600bps);</a:t>
            </a: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428750" indent="-514350">
              <a:buClrTx/>
              <a:buSzPts val="880"/>
              <a:buFont typeface="Arial" pitchFamily="1" charset="0"/>
              <a:buAutoNum type="arabicPeriod"/>
            </a:pPr>
            <a:endParaRPr lang="pt-br" sz="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428750" indent="-514350">
              <a:buClrTx/>
              <a:buSzPts val="2860"/>
              <a:buFont typeface="Arial" pitchFamily="1" charset="0"/>
              <a:buAutoNum type="arabicPeriod"/>
            </a:pP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Cálculo da potência em cada medida (U.I);</a:t>
            </a: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428750" indent="-514350">
              <a:buClrTx/>
              <a:buSzPts val="880"/>
              <a:buFont typeface="Arial" pitchFamily="1" charset="0"/>
              <a:buAutoNum type="arabicPeriod"/>
            </a:pPr>
            <a:endParaRPr lang="pt-br" sz="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428750" indent="-514350">
              <a:buClrTx/>
              <a:buSzPts val="2860"/>
              <a:buFont typeface="Arial" pitchFamily="1" charset="0"/>
              <a:buAutoNum type="arabicPeriod"/>
            </a:pP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Cálculo da energia (P.</a:t>
            </a: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Δt</a:t>
            </a: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, d/dt P)</a:t>
            </a: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914400" indent="0" algn="ctr">
              <a:buNone/>
              <a:def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defRPr>
            </a:pPr>
          </a:p>
          <a:p>
            <a:pPr lvl="2" indent="-457200">
              <a:buClrTx/>
              <a:buSzPts val="2640"/>
              <a:buFont typeface="Wingdings" pitchFamily="0" charset="0"/>
              <a:buChar char="§"/>
            </a:pP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+3Bb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0DEFE5C3-8DE0-BA13-AE57-7B46AB19582E}" type="slidenum">
              <a:rPr noProof="1"/>
              <a:t>12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CAJ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Metodologia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A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0" indent="0">
              <a:buNone/>
            </a:pP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3. Cálculo da energia (aprox. por trapézios):</a:t>
            </a: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marL="0" indent="0">
              <a:buNone/>
            </a:pP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marL="0" indent="0">
              <a:buNone/>
            </a:pP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marL="0" indent="0">
              <a:buNone/>
            </a:pP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marL="0" indent="0">
              <a:buNone/>
            </a:pP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marL="0" indent="0">
              <a:buNone/>
            </a:pP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Pts val="550"/>
              <a:buFont typeface="Arial" pitchFamily="1" charset="0"/>
              <a:buChar char="•"/>
            </a:pPr>
            <a:endParaRPr lang="pt-br" sz="5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Pts val="2860"/>
              <a:buFont typeface="Arial" pitchFamily="1" charset="0"/>
              <a:buChar char="•"/>
            </a:pPr>
            <a:r>
              <a:rPr lang="pt-br" sz="26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Possível graças à discretização do sinal.</a:t>
            </a: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914400" indent="0">
              <a:buNone/>
            </a:pPr>
            <a:endParaRPr lang="pt-br" sz="26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wLLAo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0A756860-2EE7-209E-A9CD-D8CB26835F8D}" type="slidenum">
              <a:rPr noProof="1"/>
              <a:t>13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BZE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m 2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xwCq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sxMAAJoPAABOJwAA/R4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202305" y="2536190"/>
            <a:ext cx="3187065" cy="25012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B4QICM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Interface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pic>
        <p:nvPicPr>
          <p:cNvPr id="3" name="Imagem 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IxIAALMIAAAdJgAAIi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948305" y="1414145"/>
            <a:ext cx="3247390" cy="42970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EMBQ7g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689D3C88-C685-C8CA-CB25-309F726B3D65}" type="slidenum">
              <a:rPr noProof="1"/>
              <a:t>14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hG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algn="ctr"/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Resultados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OPj4/c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E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indent="-457200">
              <a:buClrTx/>
              <a:buSzTx/>
              <a:buFont typeface="Arial" pitchFamily="1" charset="0"/>
              <a:buChar char="•"/>
            </a:pPr>
            <a:r>
              <a:rPr lang="pt-br" sz="24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Análise dos pontos mais importantes:</a:t>
            </a:r>
            <a:endParaRPr lang="pt-br" sz="24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Tx/>
              <a:buFont typeface="Wingdings" pitchFamily="0" charset="0"/>
              <a:buChar char="§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Máximo, mínimo e média.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Tx/>
              <a:buFont typeface="Wingdings" pitchFamily="0" charset="0"/>
              <a:buChar char="§"/>
            </a:pPr>
            <a:endParaRPr lang="pt-br" sz="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Tx/>
              <a:buFont typeface="Arial" pitchFamily="1" charset="0"/>
              <a:buChar char="•"/>
            </a:pPr>
            <a:r>
              <a:rPr lang="pt-br" sz="24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De todos os valores medidos: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Tx/>
              <a:buFont typeface="Wingdings" pitchFamily="0" charset="0"/>
              <a:buChar char="§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Tensão, corrente e potência;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Tx/>
              <a:buFont typeface="Wingdings" pitchFamily="0" charset="0"/>
              <a:buChar char="§"/>
            </a:pPr>
            <a:endParaRPr lang="pt-br" sz="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Tx/>
              <a:buFont typeface="Arial" pitchFamily="1" charset="0"/>
              <a:buChar char="•"/>
            </a:pPr>
            <a:r>
              <a:rPr lang="pt-br" sz="24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Visualização dos dados em gráficos.</a:t>
            </a:r>
            <a:endParaRPr lang="pt-br" sz="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Tx/>
              <a:buFont typeface="Arial" pitchFamily="1" charset="0"/>
              <a:buChar char="•"/>
            </a:pPr>
            <a:r>
              <a:rPr lang="pt-br" sz="24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Energia total consumida no período.</a:t>
            </a:r>
            <a:endParaRPr lang="pt-br" sz="24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NgH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56C77641-0FBB-9280-F57F-F9D5383103AC}" type="slidenum">
              <a:rPr noProof="1"/>
              <a:t>15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DAAE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Resultados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Ym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E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914400" indent="0">
              <a:buNone/>
            </a:pPr>
          </a:p>
          <a:p>
            <a:pPr lvl="2" marL="914400" indent="0">
              <a:buNone/>
            </a:pP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914400" indent="0">
              <a:buNone/>
            </a:pP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914400" indent="0">
              <a:buNone/>
            </a:pP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914400" indent="0">
              <a:buNone/>
            </a:pP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914400" indent="0">
              <a:buNone/>
            </a:pP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914400" indent="0">
              <a:buNone/>
            </a:pP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BcT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40CDFAA5-EBAD-980C-E375-1D59B43B1548}" type="slidenum">
              <a:rPr noProof="1"/>
              <a:t>16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m 5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TQgAAKUHAAB8HAAAaCY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349375" y="1242695"/>
            <a:ext cx="3281045" cy="50006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m 7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bhwAAKUHAAB3MQAA4CY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621530" y="1242695"/>
            <a:ext cx="3419475" cy="5076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EjLrhU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algn="ctr"/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Conclusões e Trabalhos Futuros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E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indent="-457200">
              <a:buClrTx/>
              <a:buSzTx/>
              <a:buFont typeface="Wingdings" pitchFamily="0" charset="0"/>
              <a:buChar char="§"/>
            </a:pPr>
            <a:r>
              <a:rPr lang="pt-br" sz="24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Bom para análise de residências ou equipamentos.</a:t>
            </a:r>
            <a:endParaRPr lang="pt-br" sz="24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Tx/>
              <a:buFont typeface="Wingdings" pitchFamily="0" charset="0"/>
              <a:buChar char="§"/>
            </a:pPr>
            <a:r>
              <a:rPr lang="pt-br" sz="24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Melhorias:</a:t>
            </a:r>
            <a:endParaRPr lang="pt-br" sz="24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Sensores: calibração e estabilidade;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Sensor de temperatura;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Fator de potência: potências reativa e aparente;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Sistemas bifásicos e trifásicos;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Velocidade do algoritmo;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indent="-457200">
              <a:buClrTx/>
              <a:buSz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Módulo Bluetooth ou Wifi.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C37F6F0-BE91-6200-DF8F-4855B8C1291D}" type="slidenum">
              <a:rPr noProof="1"/>
              <a:t>17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algn="ctr"/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Introdução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E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285750" indent="-285750">
              <a:buClrTx/>
              <a:buSzTx/>
              <a:buFont typeface="Wingdings" pitchFamily="0" charset="0"/>
              <a:buChar char="v"/>
            </a:pPr>
            <a:endParaRPr lang="pt-br" sz="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marL="285750" indent="-285750">
              <a:buClrTx/>
              <a:buSzTx/>
              <a:buFont typeface="Wingdings" pitchFamily="0" charset="0"/>
              <a:buChar char="v"/>
            </a:pPr>
            <a:r>
              <a:rPr lang="pt-br" sz="32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Internet of Things (IoT);</a:t>
            </a:r>
            <a:endParaRPr lang="pt-br" sz="32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marL="285750" indent="-285750">
              <a:buClrTx/>
              <a:buSzTx/>
              <a:buFont typeface="Wingdings" pitchFamily="0" charset="0"/>
              <a:buChar char="v"/>
            </a:pPr>
            <a:r>
              <a:rPr lang="pt-br" sz="32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Smart Grids;</a:t>
            </a:r>
            <a:endParaRPr lang="pt-br" sz="1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marL="285750" indent="-285750">
              <a:buClrTx/>
              <a:buSzTx/>
              <a:buFont typeface="Wingdings" pitchFamily="0" charset="0"/>
              <a:buChar char="v"/>
            </a:pPr>
            <a:r>
              <a:rPr lang="pt-br" sz="32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Sistemas embarcados;</a:t>
            </a:r>
            <a:endParaRPr lang="pt-br" sz="32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marL="285750" indent="-285750">
              <a:buClrTx/>
              <a:buSzTx/>
              <a:buFont typeface="Wingdings" pitchFamily="0" charset="0"/>
              <a:buChar char="v"/>
            </a:pPr>
            <a:r>
              <a:rPr lang="pt-br" sz="3200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Integração Hardware e Software.</a:t>
            </a:r>
            <a:endParaRPr lang="pt-br" sz="32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4856F08-46F9-D099-B73D-B0CC217341E5}" type="slidenum">
              <a:rPr noProof="1"/>
              <a:t>2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GAG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algn="ctr"/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Conceitos básicos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FAM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A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indent="-457200">
              <a:buClrTx/>
              <a:buSzPts val="3520"/>
              <a:buFont typeface="Wingdings" pitchFamily="0" charset="0"/>
              <a:buChar char="v"/>
            </a:pPr>
            <a:r>
              <a:rPr lang="pt-br" sz="32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Energia elétrica:</a:t>
            </a:r>
            <a:endParaRPr lang="pt-br" sz="32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marL="0" indent="0">
              <a:buNone/>
            </a:pPr>
            <a:endParaRPr lang="pt-br" sz="32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628650" indent="-171450">
              <a:buClrTx/>
              <a:buFont typeface="Wingdings" pitchFamily="0" charset="0"/>
              <a:buChar char="§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Tensão (independente);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628650" indent="-171450">
              <a:buClrTx/>
              <a:buFont typeface="Wingdings" pitchFamily="0" charset="0"/>
              <a:buChar char="§"/>
            </a:pPr>
            <a:endParaRPr lang="pt-br" sz="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628650" indent="-171450">
              <a:buClrTx/>
              <a:buFont typeface="Wingdings" pitchFamily="0" charset="0"/>
              <a:buChar char="§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Corrente (independente);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628650" indent="-171450">
              <a:buClrTx/>
              <a:buFont typeface="Wingdings" pitchFamily="0" charset="0"/>
              <a:buChar char="§"/>
            </a:pPr>
            <a:endParaRPr lang="pt-br" sz="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628650" indent="-171450">
              <a:buClrTx/>
              <a:buFont typeface="Wingdings" pitchFamily="0" charset="0"/>
              <a:buChar char="§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Potência (dependente) 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Mwd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6BCB579E-D086-9EA1-C873-26F4193D3E73}" type="slidenum">
              <a:rPr noProof="1"/>
              <a:t>3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qK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BUJ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algn="ctr"/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Conceitos básicos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FQ5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E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indent="-457200">
              <a:buClrTx/>
              <a:buSzPts val="3520"/>
              <a:buFont typeface="Wingdings" pitchFamily="0" charset="0"/>
              <a:buChar char="v"/>
            </a:pPr>
            <a:r>
              <a:rPr lang="pt-br" sz="32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Hardware:</a:t>
            </a:r>
            <a:endParaRPr lang="pt-br" sz="32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Pts val="880"/>
              <a:buFont typeface="Wingdings" pitchFamily="0" charset="0"/>
              <a:buChar char="v"/>
            </a:pPr>
            <a:endParaRPr lang="pt-br" sz="8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628650" indent="-171450">
              <a:buClrTx/>
              <a:buFont typeface="Wingdings" pitchFamily="0" charset="0"/>
              <a:buChar char="§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Conversor Analógico/Digital: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257300" indent="-342900">
              <a:buClr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Amostragem;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257300" indent="-342900">
              <a:buClr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Quantização.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457200" indent="0">
              <a:buNone/>
            </a:pPr>
            <a:endParaRPr lang="pt-br" sz="8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Pts val="3520"/>
              <a:buFont typeface="Wingdings" pitchFamily="0" charset="0"/>
              <a:buChar char="v"/>
            </a:pPr>
            <a:r>
              <a:rPr lang="pt-br" sz="32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Software:</a:t>
            </a:r>
            <a:endParaRPr lang="pt-br" sz="32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Pts val="880"/>
              <a:buFont typeface="Wingdings" pitchFamily="0" charset="0"/>
              <a:buChar char="v"/>
            </a:pPr>
            <a:endParaRPr lang="pt-br" sz="8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628650" indent="-171450">
              <a:buClrTx/>
              <a:buFont typeface="Wingdings" pitchFamily="0" charset="0"/>
              <a:buChar char="§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Programação orientada a objetos.</a:t>
            </a:r>
            <a:endParaRPr lang="pt-br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HUk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4D05C57A-34A0-5033-EEBD-C2668BF31897}" type="slidenum">
              <a:rPr noProof="1"/>
              <a:t>4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F4u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Metodologia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A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indent="-457200">
              <a:buClrTx/>
              <a:buSzPts val="3520"/>
              <a:buFont typeface="Wingdings" pitchFamily="0" charset="0"/>
              <a:buChar char="v"/>
            </a:pPr>
            <a:r>
              <a:rPr lang="pt-br" sz="32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Hardware:</a:t>
            </a:r>
            <a:endParaRPr lang="pt-br" sz="32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indent="-457200">
              <a:buClrTx/>
              <a:buSzPts val="880"/>
              <a:buFont typeface="Wingdings" pitchFamily="0" charset="0"/>
              <a:buChar char="v"/>
            </a:pPr>
            <a:endParaRPr lang="pt-br" sz="8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628650" indent="-171450">
              <a:buClrTx/>
              <a:buFont typeface="Wingdings" pitchFamily="0" charset="0"/>
              <a:buChar char="§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Arduino MEGA 2560: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457200" indent="0">
              <a:buNone/>
            </a:pPr>
            <a:endParaRPr lang="pt-br" sz="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257300" indent="-342900" algn="just">
              <a:buClr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Microcontrolador Atmel AVR;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257300" indent="-342900">
              <a:buClr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Velocidade de processamento até 16 MHz: não afeta o horário das medições (uso do RTC DS1302);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257300" indent="-342900">
              <a:buClr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Conversor A/D de 10 bits;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257300" indent="-342900">
              <a:buClr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Programação em C/C++.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OIc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EC2291C-52D3-97DF-9D7A-A48A67346BF1}" type="slidenum">
              <a:rPr noProof="1"/>
              <a:t>5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Metodologia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JBuuAE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wAgAAOAwAAGg1AAAiIwAAAAAAACYAAAAIAAAAPbAAAAAAAAA="/>
              </a:ext>
            </a:extLst>
          </p:cNvSpPr>
          <p:nvPr>
            <p:ph type="body" idx="1"/>
          </p:nvPr>
        </p:nvSpPr>
        <p:spPr>
          <a:xfrm>
            <a:off x="436880" y="1986280"/>
            <a:ext cx="824484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lvl="1" marL="800100" indent="-342900">
              <a:buClrTx/>
              <a:buFont typeface="Wingdings" pitchFamily="0" charset="0"/>
              <a:buChar char="v"/>
            </a:pPr>
            <a:r>
              <a:rPr lang="pt-br" sz="32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Hardware</a:t>
            </a:r>
            <a:r>
              <a:rPr lang="pt-br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:</a:t>
            </a:r>
            <a:endParaRPr lang="pt-br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800100" indent="-342900">
              <a:buClrTx/>
              <a:buFont typeface="Wingdings" pitchFamily="0" charset="0"/>
              <a:buChar char="v"/>
            </a:pPr>
            <a:endParaRPr lang="pt-br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800100" indent="-342900">
              <a:buClrTx/>
              <a:buFont typeface="Wingdings" pitchFamily="0" charset="0"/>
              <a:buChar char="§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Sensor de corrente SCT-013 100A: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257300" indent="-342900">
              <a:buClr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Não invasivo: não afeta</a:t>
            </a: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 o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914400" indent="0">
              <a:buNone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     circuito original.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914400" indent="0">
              <a:buNone/>
              <a:def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defRPr>
            </a:p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62042F55-1B8F-51D9-C1BC-ED8C61F237B8}" type="slidenum">
              <a:rPr noProof="1"/>
              <a:t>6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m 7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YBsAADgMAACQNQAAYCE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450080" y="1986280"/>
            <a:ext cx="4257040" cy="34391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LgB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Metodologia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9;p13"/>
              <p:cNvSpPr>
                <a:spLocks noGrp="1" noChangeArrowheads="1"/>
                <a:extLst>
                  <a:ext uri="smNativeData">
                    <pr:smNativeData xmlns:pr="smNativeData" val="SMDATA_13_58DgWxMAAAAlAAAAZA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CQjDQsMAAAAEAAAAAAAAAAAAAAAAAAAAAAAAAAeAAAAaAAAAAAAAAAAAAAAAAAAAAAAAAAAAAAAECcAABAnAAAAAAAAAAAAAAAAAAAAAAAAAAAAAAAAAAAAAAAAAAAAABQAAAAAAAAAwMD/AAAAAABkAAAAMgAAAAAAAABkAAAAAAAAAH9/fwAKAAAAHwAAAFQAAAAAAAAFAAAAAQAAAAAAAAAAAAAAAAAAAAAAAAAAAAAAAAAAAAAAAAAAAAAAAH9/fwBmZmYDzMzMAMDA/wB/f38AAAAAAAAAAAAAAAAAAAAAAAAAAAAhAAAAGAAAABQAAACYBQAAOAwAAGg1AAAiIwAAEAAAACYAAAAIAAAA//////////8="/>
                  </a:ext>
                </a:extLst>
              </p:cNvSpPr>
              <p:nvPr>
                <p:ph type="body" idx="4294967295"/>
              </p:nvPr>
            </p:nvSpPr>
            <p:spPr>
              <a:xfrm>
                <a:off x="909320" y="1986280"/>
                <a:ext cx="7772400" cy="37249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pt-BR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Hardware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628650" lvl="1" indent="-17145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pt-B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lvl="1" indent="-17145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De Tensão Ac 127v/220v:</a:t>
                </a:r>
              </a:p>
              <a:p>
                <a:pPr marL="628650" lvl="1" indent="-17145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pt-B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converte a tensão de entrada para uma faixa de tensão de até 5V;</a:t>
                </a:r>
              </a:p>
              <a:p>
                <a:pPr marL="1257300" lvl="2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pt-B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leitura desse valor analógico em escala de 10 bits:</a:t>
                </a:r>
              </a:p>
              <a:p>
                <a:pPr marL="914400" lvl="2" indent="0" algn="ctr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=1024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0−1023</m:t>
                          </m:r>
                        </m:e>
                      </m:d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Google Shape;89;p13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val="SMDATA_13_58DgWxMAAAAlAAAAZAAAAK8AAAAAkAAAAEgAAACQAAAASAAAAAAAAAAAAAAAAAAAAAEAAABQAAAAAAAAAAAA4D8AAAAAAADgPwAAAAAAAOA/AAAAAAAA4D8AAAAAAADgPwAAAAAAAOA/AAAAAAAA4D8AAAAAAADgPwAAAAAAAOA/AAAAAAAA4D8CAAAAjAAAAAEAAAACAAAAOoG6DP///wgAAAAAAAAAAI723DO9fWLFuBUwYJ60eAk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CQjDQsMAAAAEAAAAAAAAAAAAAAAAAAAAAAAAAAeAAAAaAAAAAAAAAAAAAAAAAAAAAAAAAAAAAAAECcAABAnAAAAAAAAAAAAAAAAAAAAAAAAAAAAAAAAAAAAAAAAAAAAABQAAAAAAAAAwMD/AAAAAABkAAAAMgAAAAAAAABkAAAAAAAAAH9/fwAKAAAAHwAAAFQAAAA6gboF////AQAAAAAAAAAAAAAAAAAAAAAAAAAAAAAAAAAAAAAAAAAAAAAAAH9/fwBmZmYDzMzMAMDA/wB/f38AAAAAAAAAAAAAAAAAAAAAAAAAAAAhAAAAGAAAABQAAACYBQAAOAwAAGg1AAAiIwAAEAAAACYAAAAIAAAA//////////8="/>
                  </a:ext>
                </a:extLst>
              </p:cNvSpPr>
              <p:nvPr>
                <p:ph type="body" idx="4294967295"/>
              </p:nvPr>
            </p:nvSpPr>
            <p:spPr>
              <a:xfrm>
                <a:off x="909320" y="1986280"/>
                <a:ext cx="7772400" cy="3724910"/>
              </a:xfrm>
              <a:prstGeom prst="rect">
                <a:avLst/>
              </a:prstGeom>
              <a:blipFill>
                <a:blip r:embed="rId3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4AE87893-DDA7-BD8E-E950-2BDB361E1F7E}" type="slidenum">
              <a:rPr noProof="1"/>
              <a:t>7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Metodologia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A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lvl="1" marL="800100" indent="-342900">
              <a:buClrTx/>
              <a:buFont typeface="Wingdings" pitchFamily="0" charset="0"/>
              <a:buChar char="v"/>
            </a:pPr>
            <a:r>
              <a:rPr lang="pt-br" sz="32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Hardware</a:t>
            </a:r>
            <a:r>
              <a:rPr lang="pt-br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:</a:t>
            </a:r>
            <a:endParaRPr lang="pt-br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800100" indent="-342900">
              <a:buClrTx/>
              <a:buFont typeface="Wingdings" pitchFamily="0" charset="0"/>
              <a:buChar char="v"/>
            </a:pPr>
            <a:endParaRPr lang="pt-br" sz="800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628650" indent="-171450">
              <a:buClrTx/>
              <a:buFont typeface="Wingdings" pitchFamily="0" charset="0"/>
              <a:buChar char="§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Módulo de cartão SD para Arduino: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257300" indent="-342900">
              <a:buClr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Datalogger (histórico das medições).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257300" indent="-342900">
              <a:buClrTx/>
              <a:buFont typeface="Arial" pitchFamily="1" charset="0"/>
              <a:buChar char="•"/>
            </a:pP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1" marL="628650" indent="-171450">
              <a:buClrTx/>
              <a:buFont typeface="Wingdings" pitchFamily="0" charset="0"/>
              <a:buChar char="§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Módulo RTC DS1302: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257300" indent="-342900">
              <a:buClr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RTC – Real Time Clock;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  <a:p>
            <a:pPr lvl="2" marL="1257300" indent="-342900">
              <a:buClrTx/>
              <a:buFont typeface="Arial" pitchFamily="1" charset="0"/>
              <a:buChar char="•"/>
            </a:pPr>
            <a:r>
              <a:rPr lang="pt-br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Bateria 3V de relógio</a:t>
            </a:r>
            <a:endParaRPr lang="pt-br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5D37C9B0-FEB0-623F-FE8F-086A87C1085D}" type="slidenum">
              <a:rPr noProof="1"/>
              <a:t>8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GR5UHI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A4BAAAfAMAAAg0AAC4CAAAEAAAACYAAAAIAAAAPbAAAAAAAAA="/>
              </a:ext>
            </a:extLst>
          </p:cNvSpPr>
          <p:nvPr>
            <p:ph type="ctrTitle"/>
          </p:nvPr>
        </p:nvSpPr>
        <p:spPr>
          <a:xfrm>
            <a:off x="685800" y="566420"/>
            <a:ext cx="7772400" cy="85090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Metodologia</a:t>
            </a:r>
            <a:endParaRPr sz="4000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3" name="Google Shape;89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CYBQAAOAwAAGg1AAAiIwAAAAAAACYAAAAIAAAAPbAAAAAAAAA="/>
              </a:ext>
            </a:extLst>
          </p:cNvSpPr>
          <p:nvPr>
            <p:ph type="body" idx="1"/>
          </p:nvPr>
        </p:nvSpPr>
        <p:spPr>
          <a:xfrm>
            <a:off x="909320" y="1986280"/>
            <a:ext cx="7772400" cy="3724910"/>
          </a:xfrm>
        </p:spPr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>
            <a:lvl1pPr marL="457200" indent="-419100">
              <a:spcBef>
                <a:spcPts val="600"/>
              </a:spcBef>
              <a:spcAft>
                <a:spcPts val="0"/>
              </a:spcAft>
              <a:buClrTx/>
              <a:buSzPts val="3000"/>
              <a:buFont typeface="Cousine" pitchFamily="0" charset="0"/>
              <a:buChar char="▪"/>
              <a:defRPr sz="30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1pPr>
            <a:lvl2pPr marL="9144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▫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2pPr>
            <a:lvl3pPr marL="137160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 pitchFamily="0" charset="0"/>
              <a:buChar char="■"/>
              <a:defRPr sz="24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3pPr>
            <a:lvl4pPr marL="1828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4pPr>
            <a:lvl5pPr marL="22860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5pPr>
            <a:lvl6pPr marL="2743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6pPr>
            <a:lvl7pPr marL="32004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●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7pPr>
            <a:lvl8pPr marL="36576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○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8pPr>
            <a:lvl9pPr marL="41148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 pitchFamily="0" charset="0"/>
              <a:buChar char="■"/>
              <a:defRPr sz="1800">
                <a:solidFill>
                  <a:srgbClr val="FFFFFF"/>
                </a:solidFill>
                <a:latin typeface="Cousine" pitchFamily="0" charset="0"/>
                <a:ea typeface="Arial" pitchFamily="1" charset="0"/>
                <a:cs typeface="Arial" pitchFamily="1" charset="0"/>
              </a:defRPr>
            </a:lvl9pPr>
          </a:lstStyle>
          <a:p>
            <a:pPr lvl="1" marL="800100" indent="-342900">
              <a:buClrTx/>
              <a:buFont typeface="Wingdings" pitchFamily="0" charset="0"/>
              <a:buChar char="v"/>
            </a:pPr>
            <a:r>
              <a:rPr lang="pt-br" sz="3200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Hardware</a:t>
            </a:r>
            <a:r>
              <a:rPr lang="pt-br" b="1">
                <a:solidFill>
                  <a:schemeClr val="tx1"/>
                </a:solidFill>
                <a:latin typeface="Times New Roman" pitchFamily="1" charset="0"/>
                <a:ea typeface="Arial" pitchFamily="1" charset="0"/>
                <a:cs typeface="Times New Roman" pitchFamily="1" charset="0"/>
              </a:rPr>
              <a:t>:</a:t>
            </a:r>
            <a:endParaRPr lang="pt-br" b="1">
              <a:solidFill>
                <a:schemeClr val="tx1"/>
              </a:solidFill>
              <a:latin typeface="Times New Roman" pitchFamily="1" charset="0"/>
              <a:ea typeface="Arial" pitchFamily="1" charset="0"/>
              <a:cs typeface="Times New Roman" pitchFamily="1" charset="0"/>
            </a:endParaRPr>
          </a:p>
        </p:txBody>
      </p:sp>
      <p:sp>
        <p:nvSpPr>
          <p:cNvPr id="4" name="Google Shape;91;p13"/>
          <p:cNvSpPr>
            <a:spLocks noGrp="1" noChangeArrowheads="1"/>
            <a:extLst>
              <a:ext uri="smNativeData">
                <pr:smNativeData xmlns:pr="smNativeData" val="SMDATA_13_58DgWxMAAAAlAAAAZAAAAA0AAAAAkAAAAJAAAACQAAAAk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BcAAAAUAAAAAAAAAAAAAAD/fwAA/38AAAAAAAAJAAAABAAAACILIwsMAAAAEAAAAAAAAAAAAAAAAAAAAAAAAAAeAAAAaAAAAAAAAAAAAAAAAAAAAAAAAAAAAAAAECcAABAnAAAAAAAAAAAAAAAAAAAAAAAAAAAAAAAAAAAAAAAAAAAAABQAAAAAAAAAwMD/AAAAAABkAAAAMgAAAAAAAABkAAAAAAAAAH9/fwAKAAAAHwAAAFQAAAA6gboF////AQAAAAAAAAAAAAAAAAAAAAAAAAAAAAAAAAAAAAAAAAAAAAAAAn9/fwBmZmYDzMzMAMDA/wB/f38AAAAAAAAAAAAAAAAAAAAAAAAAAAAhAAAAGAAAABQAAABuNAAAUicAAEQ3AAC3KQAAEAAAACYAAAAIAAAAPDAAAAAAAAA="/>
              </a:ext>
            </a:extLst>
          </p:cNvSpPr>
          <p:nvPr>
            <p:ph type="sldNum" idx="4294967295"/>
          </p:nvPr>
        </p:nvSpPr>
        <p:spPr/>
        <p:txBody>
          <a:bodyPr vert="horz" wrap="square" lIns="91440" tIns="91440" rIns="91440" bIns="91440" numCol="1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61CA749F-D18C-9F82-C272-27D73A3C3472}" type="slidenum">
              <a:rPr noProof="1"/>
              <a:t>9</a:t>
            </a:fld>
          </a:p>
        </p:txBody>
      </p:sp>
      <p:pic>
        <p:nvPicPr>
          <p:cNvPr id="5" name="Imagem 14"/>
          <p:cNvPicPr>
            <a:picLocks noChangeAspect="1"/>
            <a:extLst>
              <a:ext uri="smNativeData">
                <pr:smNativeData xmlns:pr="smNativeData" val="SMDATA_15_58DgWxMAAAAlAAAAEQAAAC0A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BHDgA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gB0AAEwjAABANgAAx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5737860"/>
            <a:ext cx="4023360" cy="8909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1"/>
          <p:cNvPicPr>
            <a:extLst>
              <a:ext uri="smNativeData">
                <pr:smNativeData xmlns:pr="smNativeData" val="SMDATA_15_58DgWxMAAAAlAAAAEQAAAA8BAAAAkAAAAEgAAACQAAAASAAAAAAAAAAAAAAAAAAAAAEAAABQAAAAAAAAAAAA4D8AAAAAAADgPwAAAAAAAOA/AAAAAAAA4D8AAAAAAADgPwAAAAAAAOA/AAAAAAAA4D8AAAAAAADgPwAAAAAAAOA/AAAAAAAA4D8CAAAAjAAAAAAAAAAAAAAAOoG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mZmYKAAAAACgAAAAoAAAAZAAAAGQAAAAAAAAAzMzMAAAAAABQAAAAUAAAAGQAAABkAAAAAAAAAAcAAAA4AAAAAAAAAAAAAAAAAAAA////AAAAAAAAAAAAAAAAAAAAAAAAAAAAAAAAAAAAAABkAAAAZAAAAAAAAAAjAAAABAAAAGQAAAAXAAAAFAAAAAAAAAAAAAAA/38AAP9/AAAAAAAACQAAAAQAAAD///8ADAAAABAAAAAAAAAAAAAAAAAAAAAAAAAAHgAAAGgAAAAAAAAAAAAAAAAAAAAAAAAAAAAAABAnAAAQJwAAAAAAAAAAAAAAAAAAAAAAAAAAAAAAAAAAAAAAAAAAAAAUAAAAAAAAAMDA/wAAAAAAZAAAADIAAAAAAAAAZAAAAAAAAAB/f38ACgAAAB8AAABUAAAAOoG6Bf///wEAAAAAAAAAAAAAAAAAAAAAAAAAAAAAAAAAAAAAAAAAAAAAAAJ/f38AZmZmA8zMzADAwP8Af39/AAAAAAAAAAAAAAAAAP///wAAAAAAIQAAABgAAAAUAAAAdwQAAEYPAAAqNgAARSMAAA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" y="2482850"/>
            <a:ext cx="8079105" cy="32505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CCCCCC"/>
      </a:dk2>
      <a:lt2>
        <a:srgbClr val="666666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CCCCCC"/>
        </a:dk2>
        <a:lt2>
          <a:srgbClr val="666666"/>
        </a:lt2>
        <a:accent1>
          <a:srgbClr val="3A81BA"/>
        </a:accent1>
        <a:accent2>
          <a:srgbClr val="D89F39"/>
        </a:accent2>
        <a:accent3>
          <a:srgbClr val="8BAB42"/>
        </a:accent3>
        <a:accent4>
          <a:srgbClr val="57A7B5"/>
        </a:accent4>
        <a:accent5>
          <a:srgbClr val="8B81D2"/>
        </a:accent5>
        <a:accent6>
          <a:srgbClr val="963334"/>
        </a:accent6>
        <a:hlink>
          <a:srgbClr val="1155CC"/>
        </a:hlink>
        <a:folHlink>
          <a:srgbClr val="6611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XVI Conferência de Estudos em Engenharia Elétrica</dc:title>
  <dc:subject/>
  <dc:creator>SPET</dc:creator>
  <cp:keywords/>
  <dc:description/>
  <cp:lastModifiedBy>igor</cp:lastModifiedBy>
  <cp:revision>0</cp:revision>
  <dcterms:created xsi:type="dcterms:W3CDTF">2018-11-05T19:40:48Z</dcterms:created>
  <dcterms:modified xsi:type="dcterms:W3CDTF">2018-11-05T22:15:03Z</dcterms:modified>
</cp:coreProperties>
</file>