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A85BA-889D-41BB-79A8-AAF3AEFD9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Fin de Ciclo:</a:t>
            </a:r>
            <a:br>
              <a:rPr lang="es-ES" dirty="0"/>
            </a:br>
            <a:r>
              <a:rPr lang="es-ES" dirty="0"/>
              <a:t>INMOJAEN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D6D51-DDA0-F6E1-E82A-6D92400F1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Autor: Leo Pérez Hinojosa</a:t>
            </a:r>
          </a:p>
          <a:p>
            <a:r>
              <a:rPr lang="es-ES" dirty="0"/>
              <a:t>2º DAM – IES Virgen del Carmen</a:t>
            </a:r>
          </a:p>
          <a:p>
            <a:r>
              <a:rPr lang="es-ES" dirty="0"/>
              <a:t>16/12/2024</a:t>
            </a:r>
          </a:p>
        </p:txBody>
      </p:sp>
    </p:spTree>
    <p:extLst>
      <p:ext uri="{BB962C8B-B14F-4D97-AF65-F5344CB8AC3E}">
        <p14:creationId xmlns:p14="http://schemas.microsoft.com/office/powerpoint/2010/main" val="357376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2F07C-FC07-7F46-D2C0-D9FB8E2E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Explicación de cada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82394-C795-D06F-995F-9CEE4E87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2. Thymeleaf</a:t>
            </a:r>
          </a:p>
          <a:p>
            <a:pPr lvl="1" algn="just"/>
            <a:r>
              <a:rPr lang="es-ES" dirty="0"/>
              <a:t>Motor de plantillas para generar vistas dinámicas en HTML.</a:t>
            </a:r>
          </a:p>
          <a:p>
            <a:pPr lvl="1" algn="just"/>
            <a:r>
              <a:rPr lang="es-ES" dirty="0"/>
              <a:t>Claves: </a:t>
            </a:r>
          </a:p>
          <a:p>
            <a:pPr lvl="2" algn="just"/>
            <a:r>
              <a:rPr lang="es-ES" dirty="0"/>
              <a:t>Sintaxis amigable, expresiones, integración con Spring, procesamiento desde el servidor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870DC7-06CF-4AB1-5027-13A26C77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68" y="4041058"/>
            <a:ext cx="3778033" cy="409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5951B0-0D68-3889-447C-014ADFE6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77" y="4633373"/>
            <a:ext cx="4372617" cy="4099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5EB16E-DCCC-D046-8267-B03971DA0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577" y="5348748"/>
            <a:ext cx="7450794" cy="2261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3B7CEBE-30E3-35A6-754D-B5223DCB7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616" y="1930400"/>
            <a:ext cx="861492" cy="9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5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31156-C2ED-1AB7-36E9-7383B52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Explicación de cada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F98FC-1F3C-B953-8206-F9812B8F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3. MySQL</a:t>
            </a:r>
          </a:p>
          <a:p>
            <a:pPr lvl="1"/>
            <a:r>
              <a:rPr lang="es-ES" dirty="0"/>
              <a:t>Sistema de gestión de bases de datos relacional, eficiente y robusto.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EA8965-4165-23F3-1C96-002256CD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2" y="3929652"/>
            <a:ext cx="3820058" cy="7430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AB3249-84C2-3B2D-514E-475F85CF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10" y="4787800"/>
            <a:ext cx="7344800" cy="5906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BEA5F0-507C-4F64-E8BB-C4814A36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97" y="3557736"/>
            <a:ext cx="3486637" cy="3143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E673B8-EEEB-A914-9B79-A638541DA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946" y="1845427"/>
            <a:ext cx="1104486" cy="10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7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97CE4-450D-1B50-74AE-9B916479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Explicación de cada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53FDD-429B-5C85-CC62-19B963EE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4. JavaScript</a:t>
            </a:r>
          </a:p>
          <a:p>
            <a:pPr lvl="1"/>
            <a:r>
              <a:rPr lang="es-ES" dirty="0"/>
              <a:t>Lenguaje de programación que permite crear contenido que se actualiza dinámicamente.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D310CE-B816-37F4-503F-3AFB8405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1" y="3429000"/>
            <a:ext cx="8509413" cy="2332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E0F531-5146-8E5C-39FC-246DFF1E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88" y="1925974"/>
            <a:ext cx="927138" cy="9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1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5B10A-6CDF-F154-3D36-89F8D74E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Explicación de cada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89ECB-830A-5A9A-DB08-4C97E009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5. Spring Security</a:t>
            </a:r>
          </a:p>
          <a:p>
            <a:pPr lvl="1"/>
            <a:r>
              <a:rPr lang="es-ES" dirty="0"/>
              <a:t>Marco de autenticación y control de acceso potente y altamente personalizable.</a:t>
            </a:r>
          </a:p>
          <a:p>
            <a:pPr lvl="1"/>
            <a:r>
              <a:rPr lang="es-ES" dirty="0"/>
              <a:t> Se centra en proporcionar autenticación y autorización a las aplicaciones Java.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233C17-F7D1-594D-8FCE-BB23A040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63" y="3582119"/>
            <a:ext cx="3146553" cy="6086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6ABA4D-1939-14F0-A4D5-F2BB4393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15582" b="-133"/>
          <a:stretch/>
        </p:blipFill>
        <p:spPr>
          <a:xfrm>
            <a:off x="1024963" y="4420985"/>
            <a:ext cx="7253797" cy="18505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CC0A02-DCAD-DBE6-07A9-24EADFA0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760" y="1270000"/>
            <a:ext cx="847628" cy="11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44136-3582-675D-659B-112B8410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Explicación de cada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29E2A-CA65-A103-6FF2-F0872D2E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6. Docker</a:t>
            </a:r>
          </a:p>
          <a:p>
            <a:pPr lvl="1"/>
            <a:r>
              <a:rPr lang="es-ES" dirty="0"/>
              <a:t>Sistema operativo para contenedores . </a:t>
            </a:r>
          </a:p>
          <a:p>
            <a:pPr lvl="1"/>
            <a:r>
              <a:rPr lang="es-ES" dirty="0"/>
              <a:t>Similar a una máquina virtual, virtualiza el sistema operativo de un servidor.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D7D234-50E8-CEC9-E358-B7B3A2F2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4" t="-27307" r="-5627" b="46714"/>
          <a:stretch/>
        </p:blipFill>
        <p:spPr>
          <a:xfrm>
            <a:off x="809403" y="2447931"/>
            <a:ext cx="3614278" cy="3395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338F9D-2D01-0CAE-9AE1-1AF5736C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49" y="4100975"/>
            <a:ext cx="1743318" cy="14194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5FCEB5-023A-6F60-DFD5-F24E39C4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318" t="11342" r="-18694" b="-11823"/>
          <a:stretch/>
        </p:blipFill>
        <p:spPr>
          <a:xfrm>
            <a:off x="6572821" y="4100975"/>
            <a:ext cx="2427426" cy="1742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64D84B-C42A-67B0-ACD6-6F45605A2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492" y="1679341"/>
            <a:ext cx="1114755" cy="9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8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FEE5C-7E4D-E965-9BFA-DAD9696E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Base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0DDD5-ED22-C291-6B15-AEE09DEB7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utilizado principalmente Docker en este proyecto. ¿Por qué? </a:t>
            </a:r>
          </a:p>
          <a:p>
            <a:pPr lvl="1"/>
            <a:r>
              <a:rPr lang="es-ES" dirty="0"/>
              <a:t>Permite ejecutar bases de datos de forma aislada, portátil y eficiente.</a:t>
            </a:r>
          </a:p>
          <a:p>
            <a:pPr lvl="1"/>
            <a:r>
              <a:rPr lang="es-ES" dirty="0"/>
              <a:t>Facilita su configuración, despliegue y administración en diferentes entornos (desarrollo, pruebas o producción).</a:t>
            </a:r>
          </a:p>
          <a:p>
            <a:pPr lvl="1"/>
            <a:r>
              <a:rPr lang="es-ES" dirty="0"/>
              <a:t>Aislamiento y Portabilidad</a:t>
            </a:r>
          </a:p>
          <a:p>
            <a:pPr lvl="1"/>
            <a:r>
              <a:rPr lang="es-ES" dirty="0"/>
              <a:t>Administración Simplificada con Adminer</a:t>
            </a:r>
          </a:p>
          <a:p>
            <a:pPr lvl="1"/>
            <a:r>
              <a:rPr lang="es-ES" dirty="0"/>
              <a:t>Automatización y Escalabilidad con </a:t>
            </a:r>
            <a:r>
              <a:rPr lang="es-ES" dirty="0" err="1"/>
              <a:t>docker-compose.yml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A00FFD-91BA-7795-F700-4B83A074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46" y="4971481"/>
            <a:ext cx="2219635" cy="2953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BDFA53B-1C64-9281-C121-5D522627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17" y="5410639"/>
            <a:ext cx="3100969" cy="4297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CF4324-B97B-E63F-F319-FFE22A66F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761" y="5496986"/>
            <a:ext cx="2843578" cy="34337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472ADC-9BAA-923A-925F-F2106EF30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086" y="390356"/>
            <a:ext cx="3147002" cy="11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cias Por Su Atencion Bbmdp GIF - BBMDP Cute Gracias Por Su Atencion -  Discover &amp; Share GIFs">
            <a:extLst>
              <a:ext uri="{FF2B5EF4-FFF2-40B4-BE49-F238E27FC236}">
                <a16:creationId xmlns:a16="http://schemas.microsoft.com/office/drawing/2014/main" id="{0327FF20-36BB-3DB2-40B5-EBB21F4B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47" y="226123"/>
            <a:ext cx="6405753" cy="64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3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4E74E-1282-C8ED-5FBF-73778D70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1 - ¿Qué es INMOJAÉN?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9089A-78ED-5BB6-235A-A0B0DD9A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INMOJAEN es un proyecto de fin de ciclo planteado como una aplicación web de Inmobiliaria. </a:t>
            </a:r>
          </a:p>
          <a:p>
            <a:pPr algn="just"/>
            <a:r>
              <a:rPr lang="es-ES" dirty="0"/>
              <a:t>Consiste en un portal de anuncios de inmuebles. </a:t>
            </a:r>
          </a:p>
          <a:p>
            <a:pPr algn="just"/>
            <a:r>
              <a:rPr lang="es-ES" dirty="0"/>
              <a:t>Los anuncios están creados por usuarios registrados que quieren vender una propiedad.</a:t>
            </a:r>
          </a:p>
          <a:p>
            <a:pPr algn="just"/>
            <a:r>
              <a:rPr lang="es-ES" dirty="0"/>
              <a:t>Cada anuncio muestra las características de la propiedad a vender, incluyendo imágenes.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018DEC-8E34-AEAC-A11A-DBA2CFEA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0" y="399152"/>
            <a:ext cx="2696221" cy="26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2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72CBA-B509-7FD2-44A7-EAFEDA94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1 - ¿Qué es INMOJAÉN?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7204D-3121-E773-1CD6-D9884896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La idea de INMOJAEN es que sea una aplicación útil, fácil de utilizar, cómoda y visualmente atractiva.</a:t>
            </a:r>
          </a:p>
          <a:p>
            <a:pPr algn="just"/>
            <a:r>
              <a:rPr lang="es-ES" dirty="0"/>
              <a:t>Se ha tratado de diseñar de forma que sea intuitiva, y de que se encuentre la opción buscada rápidamente.</a:t>
            </a:r>
          </a:p>
          <a:p>
            <a:pPr algn="just"/>
            <a:r>
              <a:rPr lang="es-ES" dirty="0"/>
              <a:t>También es muy segura, con guardado de claves encriptado y protección mediante rutas.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26501647-07F8-35DA-E6FA-B58322DD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381" y="749451"/>
            <a:ext cx="750552" cy="7171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CC45AA-950C-9F81-752F-84870892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33" y="1270000"/>
            <a:ext cx="652555" cy="7171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137A96B-DB09-F3AA-9830-A893993B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047" y="631388"/>
            <a:ext cx="652555" cy="5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746B-645A-18F9-3010-0DADB0F6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Tipos de 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F5826-A269-5ABC-C6EE-703F2DD9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2 tipos de rol: </a:t>
            </a:r>
            <a:r>
              <a:rPr lang="es-ES" i="1" dirty="0"/>
              <a:t>Usuario registrado</a:t>
            </a:r>
            <a:r>
              <a:rPr lang="es-ES" dirty="0"/>
              <a:t> y </a:t>
            </a:r>
            <a:r>
              <a:rPr lang="es-ES" i="1" dirty="0"/>
              <a:t>Administrador</a:t>
            </a:r>
            <a:r>
              <a:rPr lang="es-ES" dirty="0"/>
              <a:t> (</a:t>
            </a:r>
            <a:r>
              <a:rPr lang="es-ES" i="1" dirty="0"/>
              <a:t>Usuario</a:t>
            </a:r>
            <a:r>
              <a:rPr lang="es-ES" dirty="0"/>
              <a:t> y </a:t>
            </a:r>
            <a:r>
              <a:rPr lang="es-ES" i="1" dirty="0"/>
              <a:t>Admin</a:t>
            </a:r>
            <a:r>
              <a:rPr lang="es-ES" dirty="0"/>
              <a:t>).</a:t>
            </a:r>
          </a:p>
          <a:p>
            <a:pPr lvl="1" algn="just"/>
            <a:r>
              <a:rPr lang="es-ES" i="1" dirty="0"/>
              <a:t>Admin: </a:t>
            </a:r>
            <a:r>
              <a:rPr lang="es-ES" dirty="0"/>
              <a:t>Puede crear, leer, editar, y borrar prácticamente todas las características de los usuarios y todas las características de los anuncios: </a:t>
            </a:r>
          </a:p>
          <a:p>
            <a:pPr lvl="1" algn="just"/>
            <a:r>
              <a:rPr lang="es-ES" i="1" dirty="0"/>
              <a:t>Usuario:</a:t>
            </a:r>
            <a:r>
              <a:rPr lang="es-ES" dirty="0"/>
              <a:t> Puede crear, leer, editar y activar/desactivar todo su perfil. Puede crear, leer, editar y activar/desactivar anuncios creados por él.</a:t>
            </a:r>
            <a:endParaRPr lang="es-ES" i="1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No implementado:</a:t>
            </a:r>
            <a:endParaRPr lang="es-ES" i="1" dirty="0"/>
          </a:p>
          <a:p>
            <a:pPr lvl="1" algn="just"/>
            <a:r>
              <a:rPr lang="es-ES" i="1" dirty="0"/>
              <a:t>Temporal: </a:t>
            </a:r>
            <a:r>
              <a:rPr lang="es-ES" dirty="0"/>
              <a:t>Este tipo de rol debe mostrar una pequeña parte de la aplicación (página de inicio con lista de anuncios) y algunos enlaces que llevaran al mismo a registrarse como </a:t>
            </a:r>
            <a:r>
              <a:rPr lang="es-ES" i="1" dirty="0"/>
              <a:t>Usuario</a:t>
            </a:r>
            <a:r>
              <a:rPr lang="es-ES" dirty="0"/>
              <a:t>. Ha sido desarrollado, pero no implementado por crear conflictos con otras partes y por falta de tiempo.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8D9231-A7B0-6BCE-883A-D9EEDDBA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87" y="379411"/>
            <a:ext cx="182905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1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BF5B1-BA76-F644-EB9B-97CB91C8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Tecnologías usadas en el desarrollo de la aplicación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FE798F-B249-A25E-E61B-EDF88C86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i="1" dirty="0"/>
              <a:t>Backend:</a:t>
            </a:r>
          </a:p>
          <a:p>
            <a:pPr lvl="1"/>
            <a:r>
              <a:rPr lang="es-ES" dirty="0"/>
              <a:t>- Java con Spring Boot (MVC, Data JPA, Security, Devtools).</a:t>
            </a:r>
            <a:endParaRPr lang="es-ES" i="1" dirty="0"/>
          </a:p>
          <a:p>
            <a:r>
              <a:rPr lang="es-ES" b="1" i="1" dirty="0" err="1"/>
              <a:t>Frontend</a:t>
            </a:r>
            <a:r>
              <a:rPr lang="es-ES" b="1" i="1" dirty="0"/>
              <a:t>:</a:t>
            </a:r>
          </a:p>
          <a:p>
            <a:pPr lvl="1"/>
            <a:r>
              <a:rPr lang="es-ES" dirty="0"/>
              <a:t>Thymeleaf para plantillas dinámicas, HTML5, Bootstrap.</a:t>
            </a:r>
          </a:p>
          <a:p>
            <a:r>
              <a:rPr lang="es-ES" b="1" i="1" dirty="0"/>
              <a:t>Bases de datos:</a:t>
            </a:r>
          </a:p>
          <a:p>
            <a:pPr lvl="1"/>
            <a:r>
              <a:rPr lang="es-ES" dirty="0"/>
              <a:t>MySQL</a:t>
            </a:r>
          </a:p>
          <a:p>
            <a:r>
              <a:rPr lang="es-ES" b="1" i="1" dirty="0"/>
              <a:t>Otras:</a:t>
            </a:r>
          </a:p>
          <a:p>
            <a:pPr lvl="1"/>
            <a:r>
              <a:rPr lang="es-ES" dirty="0"/>
              <a:t>- Docker, Git, </a:t>
            </a:r>
            <a:r>
              <a:rPr lang="es-ES" dirty="0" err="1"/>
              <a:t>Github</a:t>
            </a:r>
            <a:r>
              <a:rPr lang="es-ES" dirty="0"/>
              <a:t>, Adminer, Visual Studio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90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E670-6697-5237-854D-917DEBF9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Esquemas: Casos de uso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8173CE-B55C-D724-25DD-F9A1132A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97" y="1297220"/>
            <a:ext cx="6364379" cy="52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6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60C3E-044D-DD50-B002-7AC276F1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Esquemas: Diagrama Entidad-Relación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14F4D9-3099-CCEB-398B-B0DFE05D5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529" y="1328760"/>
            <a:ext cx="7049729" cy="5410414"/>
          </a:xfrm>
        </p:spPr>
      </p:pic>
    </p:spTree>
    <p:extLst>
      <p:ext uri="{BB962C8B-B14F-4D97-AF65-F5344CB8AC3E}">
        <p14:creationId xmlns:p14="http://schemas.microsoft.com/office/powerpoint/2010/main" val="356891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1CAA8-2A35-4B96-8977-32ADA005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Esquemas: Diagrama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72CEA3-A8EC-5B14-7C38-B8365020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1" y="1575450"/>
            <a:ext cx="8596669" cy="50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6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8857-FE07-F2C3-DDFF-5B71F202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Explicación de cada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02B18-C4E8-37AF-57DB-2149D746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1. Spring Boot</a:t>
            </a:r>
          </a:p>
          <a:p>
            <a:pPr lvl="1" algn="just"/>
            <a:r>
              <a:rPr lang="es-ES" dirty="0"/>
              <a:t>Framework para desarrollo rápido de aplicaciones backend.</a:t>
            </a:r>
          </a:p>
          <a:p>
            <a:pPr lvl="1" algn="just"/>
            <a:r>
              <a:rPr lang="es-ES" dirty="0"/>
              <a:t>Compatible con bibliotecas de terceros y herramientas como Tomcat.</a:t>
            </a:r>
          </a:p>
          <a:p>
            <a:pPr lvl="1" algn="just"/>
            <a:r>
              <a:rPr lang="es-ES" dirty="0"/>
              <a:t>Utiliza el lenguaje Java. Herramientas: MVC, JPA, Devtools.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BBA086-EFD5-B017-7BD0-635381FE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72" y="5382372"/>
            <a:ext cx="6720881" cy="9745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E6D241E-A5DB-3291-DE6B-3F5B9881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86" y="3887897"/>
            <a:ext cx="4568806" cy="1320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268064-5D94-C346-84AE-28B9EA65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14" y="2367864"/>
            <a:ext cx="898472" cy="8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59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597</Words>
  <Application>Microsoft Office PowerPoint</Application>
  <PresentationFormat>Panorámica</PresentationFormat>
  <Paragraphs>68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</vt:lpstr>
      <vt:lpstr>Proyecto Fin de Ciclo: INMOJAEN</vt:lpstr>
      <vt:lpstr>1 - ¿Qué es INMOJAÉN?</vt:lpstr>
      <vt:lpstr>1 - ¿Qué es INMOJAÉN?</vt:lpstr>
      <vt:lpstr>2. Tipos de Rol</vt:lpstr>
      <vt:lpstr>3. Tecnologías usadas en el desarrollo de la aplicación</vt:lpstr>
      <vt:lpstr>4. Esquemas: Casos de uso</vt:lpstr>
      <vt:lpstr>4. Esquemas: Diagrama Entidad-Relación</vt:lpstr>
      <vt:lpstr>4. Esquemas: Diagrama de clases</vt:lpstr>
      <vt:lpstr>5. Explicación de cada tecnología</vt:lpstr>
      <vt:lpstr>5. Explicación de cada tecnología</vt:lpstr>
      <vt:lpstr>5. Explicación de cada tecnología</vt:lpstr>
      <vt:lpstr>5. Explicación de cada tecnología</vt:lpstr>
      <vt:lpstr>5. Explicación de cada tecnología</vt:lpstr>
      <vt:lpstr>5. Explicación de cada tecnología</vt:lpstr>
      <vt:lpstr>6. Base de Datos: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Pérez Hinojosa</dc:creator>
  <cp:lastModifiedBy>Leo Pérez Hinojosa</cp:lastModifiedBy>
  <cp:revision>5</cp:revision>
  <dcterms:created xsi:type="dcterms:W3CDTF">2024-12-16T19:37:00Z</dcterms:created>
  <dcterms:modified xsi:type="dcterms:W3CDTF">2024-12-17T06:35:21Z</dcterms:modified>
</cp:coreProperties>
</file>