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315" r:id="rId6"/>
    <p:sldId id="260" r:id="rId7"/>
    <p:sldId id="291" r:id="rId8"/>
    <p:sldId id="292" r:id="rId9"/>
    <p:sldId id="293" r:id="rId10"/>
    <p:sldId id="295" r:id="rId11"/>
    <p:sldId id="296" r:id="rId12"/>
    <p:sldId id="297" r:id="rId13"/>
    <p:sldId id="299" r:id="rId14"/>
    <p:sldId id="300" r:id="rId15"/>
    <p:sldId id="302" r:id="rId16"/>
    <p:sldId id="301" r:id="rId17"/>
    <p:sldId id="298" r:id="rId18"/>
    <p:sldId id="303" r:id="rId19"/>
    <p:sldId id="264" r:id="rId20"/>
    <p:sldId id="304" r:id="rId21"/>
    <p:sldId id="306" r:id="rId22"/>
    <p:sldId id="288" r:id="rId23"/>
    <p:sldId id="308" r:id="rId24"/>
    <p:sldId id="307" r:id="rId25"/>
    <p:sldId id="309" r:id="rId26"/>
    <p:sldId id="310" r:id="rId27"/>
    <p:sldId id="290" r:id="rId28"/>
    <p:sldId id="311" r:id="rId29"/>
    <p:sldId id="312" r:id="rId30"/>
    <p:sldId id="314" r:id="rId31"/>
    <p:sldId id="313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F0"/>
    <a:srgbClr val="228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41" autoAdjust="0"/>
    <p:restoredTop sz="99425" autoAdjust="0"/>
  </p:normalViewPr>
  <p:slideViewPr>
    <p:cSldViewPr snapToGrid="0" snapToObjects="1">
      <p:cViewPr varScale="1">
        <p:scale>
          <a:sx n="149" d="100"/>
          <a:sy n="149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48BD507-C2B0-41FA-AB46-48D9423BDC9D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76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531B858-DE1F-4B22-800A-F19AABD01DA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gi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gi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1080360" y="476640"/>
            <a:ext cx="8026920" cy="70920"/>
          </a:xfrm>
          <a:prstGeom prst="rect">
            <a:avLst/>
          </a:prstGeom>
          <a:gradFill rotWithShape="0">
            <a:gsLst>
              <a:gs pos="0">
                <a:srgbClr val="632523"/>
              </a:gs>
              <a:gs pos="100000">
                <a:srgbClr val="953735"/>
              </a:gs>
            </a:gsLst>
            <a:lin ang="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1980360" y="6381360"/>
            <a:ext cx="7054920" cy="70920"/>
          </a:xfrm>
          <a:prstGeom prst="rect">
            <a:avLst/>
          </a:prstGeom>
          <a:gradFill rotWithShape="0">
            <a:gsLst>
              <a:gs pos="0">
                <a:srgbClr val="632523"/>
              </a:gs>
              <a:gs pos="100000">
                <a:srgbClr val="953735"/>
              </a:gs>
            </a:gsLst>
            <a:lin ang="108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0" y="137160"/>
            <a:ext cx="986400" cy="718920"/>
          </a:xfrm>
          <a:prstGeom prst="rect">
            <a:avLst/>
          </a:prstGeom>
          <a:ln>
            <a:noFill/>
          </a:ln>
        </p:spPr>
      </p:pic>
      <p:pic>
        <p:nvPicPr>
          <p:cNvPr id="3" name="Picture 7"/>
          <p:cNvPicPr/>
          <p:nvPr/>
        </p:nvPicPr>
        <p:blipFill>
          <a:blip r:embed="rId15"/>
          <a:stretch/>
        </p:blipFill>
        <p:spPr>
          <a:xfrm>
            <a:off x="58320" y="5929200"/>
            <a:ext cx="1354320" cy="86292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532360" y="0"/>
            <a:ext cx="610560" cy="33156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F896C8DF-EBF0-4453-AA4C-C2EA5D6AB6EE}" type="slidenum"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‹#›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85880" y="499320"/>
            <a:ext cx="8314920" cy="70920"/>
          </a:xfrm>
          <a:prstGeom prst="rect">
            <a:avLst/>
          </a:prstGeom>
          <a:gradFill rotWithShape="0">
            <a:gsLst>
              <a:gs pos="0">
                <a:srgbClr val="632523"/>
              </a:gs>
              <a:gs pos="100000">
                <a:srgbClr val="953735"/>
              </a:gs>
            </a:gsLst>
            <a:lin ang="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1000080" y="6428880"/>
            <a:ext cx="8134920" cy="70920"/>
          </a:xfrm>
          <a:prstGeom prst="rect">
            <a:avLst/>
          </a:prstGeom>
          <a:gradFill rotWithShape="0">
            <a:gsLst>
              <a:gs pos="0">
                <a:srgbClr val="632523"/>
              </a:gs>
              <a:gs pos="100000">
                <a:srgbClr val="953735"/>
              </a:gs>
            </a:gsLst>
            <a:lin ang="108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2"/>
          <p:cNvPicPr/>
          <p:nvPr/>
        </p:nvPicPr>
        <p:blipFill>
          <a:blip r:embed="rId14"/>
          <a:stretch/>
        </p:blipFill>
        <p:spPr>
          <a:xfrm>
            <a:off x="71280" y="318240"/>
            <a:ext cx="541800" cy="394920"/>
          </a:xfrm>
          <a:prstGeom prst="rect">
            <a:avLst/>
          </a:prstGeom>
          <a:ln>
            <a:noFill/>
          </a:ln>
        </p:spPr>
      </p:pic>
      <p:pic>
        <p:nvPicPr>
          <p:cNvPr id="46" name="Picture 7"/>
          <p:cNvPicPr/>
          <p:nvPr/>
        </p:nvPicPr>
        <p:blipFill>
          <a:blip r:embed="rId15"/>
          <a:stretch/>
        </p:blipFill>
        <p:spPr>
          <a:xfrm>
            <a:off x="81360" y="6246720"/>
            <a:ext cx="789480" cy="502920"/>
          </a:xfrm>
          <a:prstGeom prst="rect">
            <a:avLst/>
          </a:prstGeom>
          <a:ln w="9360">
            <a:noFill/>
          </a:ln>
        </p:spPr>
      </p:pic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9.bin"/><Relationship Id="rId4" Type="http://schemas.openxmlformats.org/officeDocument/2006/relationships/image" Target="../media/image17.emf"/><Relationship Id="rId5" Type="http://schemas.openxmlformats.org/officeDocument/2006/relationships/oleObject" Target="../embeddings/Microsoft_Equation10.bin"/><Relationship Id="rId6" Type="http://schemas.openxmlformats.org/officeDocument/2006/relationships/image" Target="../media/image18.emf"/><Relationship Id="rId7" Type="http://schemas.openxmlformats.org/officeDocument/2006/relationships/oleObject" Target="../embeddings/Microsoft_Equation11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2.bin"/><Relationship Id="rId4" Type="http://schemas.openxmlformats.org/officeDocument/2006/relationships/image" Target="../media/image18.emf"/><Relationship Id="rId5" Type="http://schemas.openxmlformats.org/officeDocument/2006/relationships/oleObject" Target="../embeddings/Microsoft_Equation13.bin"/><Relationship Id="rId6" Type="http://schemas.openxmlformats.org/officeDocument/2006/relationships/image" Target="../media/image20.emf"/><Relationship Id="rId7" Type="http://schemas.openxmlformats.org/officeDocument/2006/relationships/oleObject" Target="../embeddings/Microsoft_Equation14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5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6.bin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7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8.bin"/><Relationship Id="rId4" Type="http://schemas.openxmlformats.org/officeDocument/2006/relationships/image" Target="../media/image22.emf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9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79640" y="1022760"/>
            <a:ext cx="878400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1.6 Solu</a:t>
            </a:r>
            <a:r>
              <a:rPr lang="pt-BR" sz="36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ções de Problemas Numéricos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51640" y="2540520"/>
            <a:ext cx="8208000" cy="31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Prof. Dr. Sidney Bruce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Shiki</a:t>
            </a:r>
            <a:endParaRPr lang="pt-BR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E-mail: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bruce@ufscar.br</a:t>
            </a:r>
            <a:endParaRPr lang="pt-BR" sz="20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Prof. Dr. Vitor Ramos Franco</a:t>
            </a:r>
            <a:endParaRPr lang="pt-BR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e-mail: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vrfranco@ufscar.br</a:t>
            </a:r>
            <a:endParaRPr lang="pt-BR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</a:pPr>
            <a:endParaRPr lang="pt-BR" sz="20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UFSCar – Universidade Federal de São Carlos</a:t>
            </a:r>
            <a:endParaRPr lang="pt-BR" sz="2000" b="0" strike="noStrike" spc="-1" dirty="0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DEMec - Departamento de Engenharia Mecânica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Polin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ômios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565054"/>
            <a:ext cx="8686800" cy="2955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Outra opera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 bastante utilizada é a </a:t>
            </a:r>
            <a:r>
              <a:rPr lang="pt-BR" sz="3200" u="sng" spc="-1" dirty="0" smtClean="0">
                <a:solidFill>
                  <a:srgbClr val="000000"/>
                </a:solidFill>
                <a:latin typeface="Calibri"/>
                <a:ea typeface="DejaVu Sans"/>
              </a:rPr>
              <a:t>derivação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 de uma função polinomial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- pode ser realizada utilizando o comando: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2584624" y="2377978"/>
            <a:ext cx="3842387" cy="4687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oli_deriv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polyder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2781703" y="4261613"/>
            <a:ext cx="3645308" cy="6648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[1 4 5 2];</a:t>
            </a:r>
          </a:p>
          <a:p>
            <a:r>
              <a:rPr lang="pt-BR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poli_deriv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pt-BR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polyder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800" b="0" strike="noStrike" spc="-1" dirty="0"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3097" y="2923465"/>
            <a:ext cx="8458793" cy="1193254"/>
            <a:chOff x="423097" y="2923465"/>
            <a:chExt cx="8458793" cy="1193254"/>
          </a:xfrm>
        </p:grpSpPr>
        <p:sp>
          <p:nvSpPr>
            <p:cNvPr id="14" name="CustomShape 2"/>
            <p:cNvSpPr/>
            <p:nvPr/>
          </p:nvSpPr>
          <p:spPr>
            <a:xfrm>
              <a:off x="423097" y="2923465"/>
              <a:ext cx="8458793" cy="11932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rmAutofit/>
            </a:bodyPr>
            <a:lstStyle/>
            <a:p>
              <a:pPr marL="432000" indent="-323280">
                <a:lnSpc>
                  <a:spcPct val="100000"/>
                </a:lnSpc>
                <a:spcBef>
                  <a:spcPts val="1417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pt-BR" sz="32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Exemplo de cria</a:t>
              </a:r>
              <a:r>
                <a:rPr lang="pt-BR" sz="32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ção: obter o polinômio resultante da </a:t>
              </a:r>
              <a:r>
                <a:rPr lang="pt-BR" sz="3200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derivada de:</a:t>
              </a:r>
              <a:endParaRPr lang="pt-BR" sz="3200" b="0" strike="noStrike" spc="-1" dirty="0">
                <a:latin typeface="Arial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3620431"/>
                </p:ext>
              </p:extLst>
            </p:nvPr>
          </p:nvGraphicFramePr>
          <p:xfrm>
            <a:off x="5295807" y="3438160"/>
            <a:ext cx="2693987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Equation" r:id="rId3" imgW="1270000" imgH="228600" progId="Equation.3">
                    <p:embed/>
                  </p:oleObj>
                </mc:Choice>
                <mc:Fallback>
                  <p:oleObj name="Equation" r:id="rId3" imgW="1270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95807" y="3438160"/>
                          <a:ext cx="2693987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8480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Ajuste de curvas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565054"/>
            <a:ext cx="8544024" cy="2648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Tamb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ém chamado de regressão, é o processo de ajustar uma função a um conjunto de pontos.</a:t>
            </a: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 ajuste de curvas com uma função polinomial é realizado utilizando o comando:</a:t>
            </a:r>
          </a:p>
        </p:txBody>
      </p:sp>
      <p:sp>
        <p:nvSpPr>
          <p:cNvPr id="13" name="CustomShape 7"/>
          <p:cNvSpPr/>
          <p:nvPr/>
        </p:nvSpPr>
        <p:spPr>
          <a:xfrm>
            <a:off x="2703958" y="3207066"/>
            <a:ext cx="3842387" cy="4687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polyfit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x,y,n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542431" y="5006290"/>
            <a:ext cx="8458793" cy="119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A fun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 resultante pode passar por todos os pontos ou pode não passar por nenhum ponto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577" y="3678176"/>
            <a:ext cx="8581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em que:</a:t>
            </a:r>
          </a:p>
          <a:p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é um vetor contendo a abscissa dos pontos;</a:t>
            </a:r>
          </a:p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y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é um vetor contendo a ordenada dos pontos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pt-BR" sz="2000" spc="-1" dirty="0" smtClean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é o grau do polinômio de ajuste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pt-BR" sz="20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85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Ajuste de curvas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2079581" y="3311696"/>
            <a:ext cx="5393736" cy="2011477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s-IS" sz="2000" spc="-1" dirty="0">
                <a:solidFill>
                  <a:srgbClr val="000000"/>
                </a:solidFill>
                <a:latin typeface="Courier New"/>
              </a:rPr>
              <a:t>M = [0.5	</a:t>
            </a:r>
            <a:r>
              <a:rPr lang="is-IS" sz="2000" spc="-1" dirty="0" smtClean="0">
                <a:solidFill>
                  <a:srgbClr val="000000"/>
                </a:solidFill>
                <a:latin typeface="Courier New"/>
              </a:rPr>
              <a:t>1.3 ;1</a:t>
            </a:r>
            <a:r>
              <a:rPr lang="is-IS" sz="2000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is-IS" sz="2000" spc="-1" dirty="0" smtClean="0">
                <a:solidFill>
                  <a:srgbClr val="000000"/>
                </a:solidFill>
                <a:latin typeface="Courier New"/>
              </a:rPr>
              <a:t> 2.5; 1.5 3.4; 2 4</a:t>
            </a:r>
            <a:r>
              <a:rPr lang="is-IS" sz="2000" spc="-1" dirty="0">
                <a:solidFill>
                  <a:srgbClr val="000000"/>
                </a:solidFill>
                <a:latin typeface="Courier New"/>
              </a:rPr>
              <a:t>]</a:t>
            </a:r>
          </a:p>
          <a:p>
            <a:endParaRPr lang="is-IS" sz="2000" spc="-1" dirty="0">
              <a:solidFill>
                <a:srgbClr val="000000"/>
              </a:solidFill>
              <a:latin typeface="Courier New"/>
            </a:endParaRPr>
          </a:p>
          <a:p>
            <a:r>
              <a:rPr lang="is-IS" sz="2000" spc="-1" dirty="0">
                <a:solidFill>
                  <a:srgbClr val="000000"/>
                </a:solidFill>
                <a:latin typeface="Courier New"/>
              </a:rPr>
              <a:t>figure(1)</a:t>
            </a:r>
          </a:p>
          <a:p>
            <a:r>
              <a:rPr lang="is-IS" sz="2000" spc="-1" dirty="0">
                <a:solidFill>
                  <a:srgbClr val="000000"/>
                </a:solidFill>
                <a:latin typeface="Courier New"/>
              </a:rPr>
              <a:t>plot(M(:,1),M(:,2),</a:t>
            </a:r>
            <a:r>
              <a:rPr lang="is-IS" sz="2000" spc="-1" dirty="0">
                <a:solidFill>
                  <a:srgbClr val="A020F0"/>
                </a:solidFill>
                <a:latin typeface="Courier New"/>
              </a:rPr>
              <a:t>'o'</a:t>
            </a:r>
            <a:r>
              <a:rPr lang="is-IS" sz="2000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is-IS" sz="2000" spc="-1" dirty="0">
                <a:solidFill>
                  <a:srgbClr val="000000"/>
                </a:solidFill>
                <a:latin typeface="Courier New"/>
              </a:rPr>
              <a:t>p_1 = polyfit(M(:,1),M(:,2),1)</a:t>
            </a:r>
          </a:p>
          <a:p>
            <a:r>
              <a:rPr lang="is-IS" sz="2000" spc="-1" dirty="0">
                <a:solidFill>
                  <a:srgbClr val="000000"/>
                </a:solidFill>
                <a:latin typeface="Courier New"/>
              </a:rPr>
              <a:t>p_2 = polyfit(M(:,1),M(:,2),2)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542431" y="5306122"/>
            <a:ext cx="8458793" cy="119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Exerc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ício </a:t>
            </a:r>
            <a:r>
              <a:rPr lang="pt-BR" sz="3200" u="sng" spc="-1" dirty="0" smtClean="0">
                <a:solidFill>
                  <a:srgbClr val="000000"/>
                </a:solidFill>
                <a:latin typeface="Calibri"/>
                <a:ea typeface="DejaVu Sans"/>
              </a:rPr>
              <a:t>para casa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: plotar os polinômios e analisar qual se ajusta melhor aos pontos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85207" y="562532"/>
            <a:ext cx="8458793" cy="119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ção: obter polinômios de 1º e 2º grau que ajustam os pontos:</a:t>
            </a:r>
            <a:endParaRPr lang="pt-BR" sz="3200" b="0" strike="noStrike" spc="-1" dirty="0">
              <a:latin typeface="Arial"/>
            </a:endParaRPr>
          </a:p>
        </p:txBody>
      </p:sp>
      <p:graphicFrame>
        <p:nvGraphicFramePr>
          <p:cNvPr id="10" name="Table 4"/>
          <p:cNvGraphicFramePr/>
          <p:nvPr>
            <p:extLst>
              <p:ext uri="{D42A27DB-BD31-4B8C-83A1-F6EECF244321}">
                <p14:modId xmlns:p14="http://schemas.microsoft.com/office/powerpoint/2010/main" val="1846875851"/>
              </p:ext>
            </p:extLst>
          </p:nvPr>
        </p:nvGraphicFramePr>
        <p:xfrm>
          <a:off x="6477669" y="1235871"/>
          <a:ext cx="1940152" cy="1676400"/>
        </p:xfrm>
        <a:graphic>
          <a:graphicData uri="http://schemas.openxmlformats.org/drawingml/2006/table">
            <a:tbl>
              <a:tblPr/>
              <a:tblGrid>
                <a:gridCol w="970076"/>
                <a:gridCol w="970076"/>
              </a:tblGrid>
              <a:tr h="300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lang="pt-BR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pt-BR" sz="16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00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lang="pt-BR" sz="1600" b="0" strike="noStrike" spc="-1" dirty="0">
                        <a:latin typeface="Calibri"/>
                        <a:cs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latin typeface="Calibri"/>
                          <a:cs typeface="Calibri"/>
                        </a:rPr>
                        <a:t>1.3</a:t>
                      </a:r>
                      <a:endParaRPr lang="pt-BR" sz="1600" b="0" strike="noStrike" spc="-1" dirty="0">
                        <a:latin typeface="Calibri"/>
                        <a:cs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0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pt-BR" sz="1600" b="0" strike="noStrike" spc="-1" dirty="0">
                        <a:latin typeface="Calibri"/>
                        <a:cs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2.5</a:t>
                      </a:r>
                      <a:endParaRPr lang="pt-BR" sz="1600" b="0" strike="noStrike" spc="-1" dirty="0">
                        <a:latin typeface="Calibri"/>
                        <a:cs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00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1.5</a:t>
                      </a:r>
                      <a:endParaRPr lang="pt-BR" sz="1600" b="0" strike="noStrike" spc="-1" dirty="0">
                        <a:latin typeface="Calibri"/>
                        <a:cs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3.4</a:t>
                      </a:r>
                      <a:endParaRPr lang="pt-BR" sz="1600" b="0" strike="noStrike" spc="-1" dirty="0">
                        <a:latin typeface="Calibri"/>
                        <a:cs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0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pt-BR" sz="1600" b="0" strike="noStrike" spc="-1" dirty="0">
                        <a:latin typeface="Calibri"/>
                        <a:cs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lang="pt-BR" sz="1600" b="0" strike="noStrike" spc="-1" dirty="0">
                        <a:latin typeface="Calibri"/>
                        <a:cs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92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Interpola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1380621" y="3097121"/>
            <a:ext cx="6759691" cy="4726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>
                <a:latin typeface="Courier"/>
                <a:cs typeface="Courier"/>
              </a:rPr>
              <a:t>y_interp</a:t>
            </a:r>
            <a:r>
              <a:rPr lang="pt-BR" sz="2000" spc="-1" dirty="0">
                <a:latin typeface="Courier"/>
                <a:cs typeface="Courier"/>
              </a:rPr>
              <a:t> = interp1(x,y,x_</a:t>
            </a:r>
            <a:r>
              <a:rPr lang="pt-BR" sz="2000" spc="-1" dirty="0" err="1">
                <a:latin typeface="Courier"/>
                <a:cs typeface="Courier"/>
              </a:rPr>
              <a:t>iterp</a:t>
            </a:r>
            <a:r>
              <a:rPr lang="pt-BR" sz="2000" spc="-1" dirty="0">
                <a:latin typeface="Courier"/>
                <a:cs typeface="Courier"/>
              </a:rPr>
              <a:t>,</a:t>
            </a:r>
            <a:r>
              <a:rPr lang="pt-BR" sz="2000" spc="-1" dirty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err="1">
                <a:solidFill>
                  <a:srgbClr val="A020F0"/>
                </a:solidFill>
                <a:latin typeface="Courier"/>
                <a:cs typeface="Courier"/>
              </a:rPr>
              <a:t>method</a:t>
            </a:r>
            <a:r>
              <a:rPr lang="pt-BR" sz="2000" spc="-1" dirty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>
                <a:latin typeface="Courier"/>
                <a:cs typeface="Courier"/>
              </a:rPr>
              <a:t>);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85208" y="562531"/>
            <a:ext cx="8307494" cy="2650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432000" lvl="1" indent="-32328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Processo em que se determina o valor de uma fun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 em um ponto interno a um intervalo a partir dos valores da função nas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fronteiras desse intervalo.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 </a:t>
            </a:r>
            <a:endParaRPr lang="pt-BR" sz="3200" spc="-1" dirty="0" smtClean="0">
              <a:solidFill>
                <a:srgbClr val="000000"/>
              </a:solidFill>
              <a:latin typeface="Calibri"/>
            </a:endParaRPr>
          </a:p>
          <a:p>
            <a:pPr marL="56592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pode ser realizada utilizando o comando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pt-BR" sz="3200" spc="-1" dirty="0"/>
          </a:p>
        </p:txBody>
      </p:sp>
      <p:sp>
        <p:nvSpPr>
          <p:cNvPr id="8" name="Rectangle 7"/>
          <p:cNvSpPr/>
          <p:nvPr/>
        </p:nvSpPr>
        <p:spPr>
          <a:xfrm>
            <a:off x="562577" y="3569737"/>
            <a:ext cx="85814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em que:</a:t>
            </a:r>
          </a:p>
          <a:p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é um vetor contendo a abscissa dos pontos;</a:t>
            </a:r>
          </a:p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y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é um vetor contendo a ordenada dos pontos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	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x_interp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é um vetor com novos pontos para interpola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ção 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(“</a:t>
            </a:r>
            <a:r>
              <a:rPr lang="pt-BR" sz="2000" u="sng" spc="-1" dirty="0" smtClean="0">
                <a:solidFill>
                  <a:srgbClr val="000000"/>
                </a:solidFill>
                <a:latin typeface="Calibri"/>
              </a:rPr>
              <a:t>refinado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”).</a:t>
            </a:r>
          </a:p>
          <a:p>
            <a:r>
              <a:rPr lang="pt-BR" sz="2000" spc="-1" dirty="0" smtClean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lang="pt-BR" sz="2000" spc="-1" dirty="0" smtClean="0">
                <a:solidFill>
                  <a:srgbClr val="A020F0"/>
                </a:solidFill>
                <a:latin typeface="Calibri"/>
                <a:cs typeface="Calibri"/>
              </a:rPr>
              <a:t>'</a:t>
            </a:r>
            <a:r>
              <a:rPr lang="pt-BR" sz="2000" spc="-1" dirty="0" err="1" smtClean="0">
                <a:solidFill>
                  <a:srgbClr val="A020F0"/>
                </a:solidFill>
                <a:latin typeface="Calibri"/>
                <a:cs typeface="Calibri"/>
              </a:rPr>
              <a:t>method</a:t>
            </a:r>
            <a:r>
              <a:rPr lang="pt-BR" sz="2000" spc="-1" dirty="0" smtClean="0">
                <a:solidFill>
                  <a:srgbClr val="A020F0"/>
                </a:solidFill>
                <a:latin typeface="Calibri"/>
                <a:cs typeface="Calibri"/>
              </a:rPr>
              <a:t>' 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  <a:cs typeface="Calibri"/>
              </a:rPr>
              <a:t>é 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o método pelo qual os pontos serão interpolados</a:t>
            </a:r>
            <a:endParaRPr lang="pt-BR" sz="20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207" y="5286434"/>
            <a:ext cx="8458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92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- Ex.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de m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étodos: 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err="1" smtClean="0">
                <a:solidFill>
                  <a:srgbClr val="A020F0"/>
                </a:solidFill>
                <a:latin typeface="Courier"/>
                <a:cs typeface="Courier"/>
              </a:rPr>
              <a:t>nearest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'linear'</a:t>
            </a:r>
            <a:r>
              <a:rPr lang="pt-BR" sz="2000" spc="-1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err="1" smtClean="0">
                <a:solidFill>
                  <a:srgbClr val="A020F0"/>
                </a:solidFill>
                <a:latin typeface="Courier"/>
                <a:cs typeface="Courier"/>
              </a:rPr>
              <a:t>spline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err="1" smtClean="0">
                <a:solidFill>
                  <a:srgbClr val="A020F0"/>
                </a:solidFill>
                <a:latin typeface="Courier"/>
                <a:cs typeface="Courier"/>
              </a:rPr>
              <a:t>pchip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cs typeface="Calibri"/>
              </a:rPr>
              <a:t>ou</a:t>
            </a:r>
            <a:r>
              <a:rPr lang="pt-BR" sz="2000" spc="-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err="1" smtClean="0">
                <a:solidFill>
                  <a:srgbClr val="A020F0"/>
                </a:solidFill>
                <a:latin typeface="Courier"/>
                <a:cs typeface="Courier"/>
              </a:rPr>
              <a:t>cubic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cs typeface="Calibri"/>
              </a:rPr>
              <a:t>(padrão: linear)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pt-BR" sz="3200" spc="-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174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46431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Interpola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161705" y="1679913"/>
            <a:ext cx="8905579" cy="38772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x = [0.5 1 1.5 2];</a:t>
            </a:r>
          </a:p>
          <a:p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y = [1.3 2.6 3.5 4.2];</a:t>
            </a:r>
          </a:p>
          <a:p>
            <a:endParaRPr lang="en-US" sz="2000" spc="-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x_interp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 = 0.5:0.1:2; </a:t>
            </a:r>
            <a:r>
              <a:rPr lang="en-US" sz="2000" spc="-1" dirty="0" smtClean="0">
                <a:solidFill>
                  <a:srgbClr val="228B22"/>
                </a:solidFill>
                <a:latin typeface="Courier New"/>
              </a:rPr>
              <a:t>% </a:t>
            </a:r>
            <a:r>
              <a:rPr lang="en-US" sz="2000" spc="-1" dirty="0" err="1" smtClean="0">
                <a:solidFill>
                  <a:srgbClr val="228B22"/>
                </a:solidFill>
                <a:latin typeface="Courier New"/>
              </a:rPr>
              <a:t>vetor</a:t>
            </a:r>
            <a:r>
              <a:rPr lang="en-US" sz="2000" spc="-1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en-US" sz="2000" spc="-1" dirty="0" err="1" smtClean="0">
                <a:solidFill>
                  <a:srgbClr val="228B22"/>
                </a:solidFill>
                <a:latin typeface="Courier New"/>
              </a:rPr>
              <a:t>mais</a:t>
            </a:r>
            <a:r>
              <a:rPr lang="en-US" sz="2000" spc="-1" dirty="0" smtClean="0">
                <a:solidFill>
                  <a:srgbClr val="228B22"/>
                </a:solidFill>
                <a:latin typeface="Courier New"/>
              </a:rPr>
              <a:t> </a:t>
            </a:r>
            <a:r>
              <a:rPr lang="en-US" sz="2000" spc="-1" dirty="0" err="1" smtClean="0">
                <a:solidFill>
                  <a:srgbClr val="228B22"/>
                </a:solidFill>
                <a:latin typeface="Courier New"/>
              </a:rPr>
              <a:t>refinado</a:t>
            </a:r>
            <a:endParaRPr lang="en-US" sz="2000" spc="-1" dirty="0" smtClean="0">
              <a:solidFill>
                <a:srgbClr val="228B22"/>
              </a:solidFill>
              <a:latin typeface="Courier New"/>
            </a:endParaRPr>
          </a:p>
          <a:p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y_interp_spl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 = interp1(x,y,x_</a:t>
            </a:r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interp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spc="-1" dirty="0" smtClean="0">
                <a:solidFill>
                  <a:srgbClr val="A020F0"/>
                </a:solidFill>
                <a:latin typeface="Courier New"/>
              </a:rPr>
              <a:t>'spline'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y_interp_cub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 = interp1(x,y,x_</a:t>
            </a:r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interp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spc="-1" dirty="0" smtClean="0">
                <a:solidFill>
                  <a:srgbClr val="A020F0"/>
                </a:solidFill>
                <a:latin typeface="Courier New"/>
              </a:rPr>
              <a:t>'cubic'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figure(2)</a:t>
            </a:r>
          </a:p>
          <a:p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plot(x,y,</a:t>
            </a:r>
            <a:r>
              <a:rPr lang="en-US" sz="2000" spc="-1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2000" spc="-1" dirty="0" err="1" smtClean="0">
                <a:solidFill>
                  <a:srgbClr val="A020F0"/>
                </a:solidFill>
                <a:latin typeface="Courier New"/>
              </a:rPr>
              <a:t>ko</a:t>
            </a:r>
            <a:r>
              <a:rPr lang="en-US" sz="2000" spc="-1" dirty="0" smtClean="0">
                <a:solidFill>
                  <a:srgbClr val="A020F0"/>
                </a:solidFill>
                <a:latin typeface="Courier New"/>
              </a:rPr>
              <a:t>-'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hold on</a:t>
            </a:r>
          </a:p>
          <a:p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plot(x_interp,y_interp_</a:t>
            </a:r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spl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spc="-1" dirty="0" smtClean="0">
                <a:solidFill>
                  <a:srgbClr val="A020F0"/>
                </a:solidFill>
                <a:latin typeface="Courier New"/>
              </a:rPr>
              <a:t>'b'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plot(</a:t>
            </a:r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x_interp,y_interp_cub,</a:t>
            </a:r>
            <a:r>
              <a:rPr lang="en-US" sz="2000" spc="-1" dirty="0" err="1" smtClean="0">
                <a:solidFill>
                  <a:srgbClr val="A020F0"/>
                </a:solidFill>
                <a:latin typeface="Courier New"/>
              </a:rPr>
              <a:t>'r</a:t>
            </a:r>
            <a:r>
              <a:rPr lang="en-US" sz="2000" spc="-1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legend(</a:t>
            </a:r>
            <a:r>
              <a:rPr lang="en-US" sz="2000" spc="-1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2000" spc="-1" dirty="0" err="1" smtClean="0">
                <a:solidFill>
                  <a:srgbClr val="A020F0"/>
                </a:solidFill>
                <a:latin typeface="Courier New"/>
              </a:rPr>
              <a:t>linear'</a:t>
            </a:r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spc="-1" dirty="0" err="1" smtClean="0">
                <a:solidFill>
                  <a:srgbClr val="A020F0"/>
                </a:solidFill>
                <a:latin typeface="Courier New"/>
              </a:rPr>
              <a:t>'spline'</a:t>
            </a:r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spc="-1" dirty="0" err="1" smtClean="0">
                <a:solidFill>
                  <a:srgbClr val="A020F0"/>
                </a:solidFill>
                <a:latin typeface="Courier New"/>
              </a:rPr>
              <a:t>'cubic'</a:t>
            </a:r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spc="-1" dirty="0" err="1" smtClean="0">
                <a:solidFill>
                  <a:srgbClr val="A020F0"/>
                </a:solidFill>
                <a:latin typeface="Courier New"/>
              </a:rPr>
              <a:t>'location'</a:t>
            </a:r>
            <a:r>
              <a:rPr lang="en-US" sz="2000" spc="-1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2000" spc="-1" dirty="0" err="1" smtClean="0">
                <a:solidFill>
                  <a:srgbClr val="A020F0"/>
                </a:solidFill>
                <a:latin typeface="Courier New"/>
              </a:rPr>
              <a:t>'southeast</a:t>
            </a:r>
            <a:r>
              <a:rPr lang="en-US" sz="2000" spc="-1" dirty="0" smtClean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is-IS" sz="2000" spc="-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85207" y="562532"/>
            <a:ext cx="8458793" cy="119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ção: Interpolar os pontos a seguir utilizando os métodos: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7511" y="1055601"/>
            <a:ext cx="2715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pc="-1" dirty="0" err="1" smtClean="0">
                <a:solidFill>
                  <a:srgbClr val="A020F0"/>
                </a:solidFill>
                <a:latin typeface="Courier"/>
                <a:cs typeface="Courier"/>
              </a:rPr>
              <a:t>spline</a:t>
            </a:r>
            <a:r>
              <a:rPr lang="pt-BR" spc="-1" dirty="0" smtClean="0">
                <a:solidFill>
                  <a:srgbClr val="A020F0"/>
                </a:solidFill>
                <a:latin typeface="Courier"/>
                <a:cs typeface="Courier"/>
              </a:rPr>
              <a:t>' 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lang="pt-BR" spc="-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pc="-1" dirty="0" err="1" smtClean="0">
                <a:solidFill>
                  <a:srgbClr val="A020F0"/>
                </a:solidFill>
                <a:latin typeface="Courier"/>
                <a:cs typeface="Courier"/>
              </a:rPr>
              <a:t>cubic</a:t>
            </a:r>
            <a:r>
              <a:rPr lang="pt-BR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0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29385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i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Basic </a:t>
            </a:r>
            <a:r>
              <a:rPr lang="pt-BR" sz="3200" b="1" i="1" strike="noStrike" spc="-1" dirty="0" err="1" smtClean="0">
                <a:solidFill>
                  <a:srgbClr val="17375E"/>
                </a:solidFill>
                <a:latin typeface="Calibri"/>
                <a:ea typeface="DejaVu Sans"/>
              </a:rPr>
              <a:t>Fitting</a:t>
            </a:r>
            <a:endParaRPr lang="pt-BR" sz="3200" b="0" i="1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85207" y="562532"/>
            <a:ext cx="8458793" cy="1073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latin typeface="Arial"/>
              </a:rPr>
              <a:t>É uma interface utilizada para ajuste de curva e interpolação</a:t>
            </a:r>
          </a:p>
        </p:txBody>
      </p:sp>
      <p:pic>
        <p:nvPicPr>
          <p:cNvPr id="2" name="Picture 1" descr="Captura de Tela 2018-09-05 às 09.0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8" y="1636459"/>
            <a:ext cx="3362965" cy="2944867"/>
          </a:xfrm>
          <a:prstGeom prst="rect">
            <a:avLst/>
          </a:prstGeom>
        </p:spPr>
      </p:pic>
      <p:pic>
        <p:nvPicPr>
          <p:cNvPr id="3" name="Picture 2" descr="Captura de Tela 2018-09-05 às 09.05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39" y="2347074"/>
            <a:ext cx="6128675" cy="4024802"/>
          </a:xfrm>
          <a:prstGeom prst="rect">
            <a:avLst/>
          </a:prstGeom>
        </p:spPr>
      </p:pic>
      <p:sp>
        <p:nvSpPr>
          <p:cNvPr id="4" name="Bent Arrow 3"/>
          <p:cNvSpPr/>
          <p:nvPr/>
        </p:nvSpPr>
        <p:spPr>
          <a:xfrm rot="10800000" flipH="1">
            <a:off x="2094746" y="4427908"/>
            <a:ext cx="758626" cy="975909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484831"/>
              </p:ext>
            </p:extLst>
          </p:nvPr>
        </p:nvGraphicFramePr>
        <p:xfrm>
          <a:off x="1416234" y="1097622"/>
          <a:ext cx="6519505" cy="2356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Document" r:id="rId3" imgW="5410200" imgH="1955800" progId="Word.Document.12">
                  <p:embed/>
                </p:oleObj>
              </mc:Choice>
              <mc:Fallback>
                <p:oleObj name="Document" r:id="rId3" imgW="5410200" imgH="195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234" y="1097622"/>
                        <a:ext cx="6519505" cy="2356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CustomShape 1"/>
          <p:cNvSpPr/>
          <p:nvPr/>
        </p:nvSpPr>
        <p:spPr>
          <a:xfrm>
            <a:off x="395640" y="-46431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Exerc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ício 1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542431" y="4607216"/>
            <a:ext cx="8458793" cy="119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23097" y="500993"/>
            <a:ext cx="8578127" cy="715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eterminação da rigidez de uma mola de flexão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542431" y="3203509"/>
            <a:ext cx="8601569" cy="3453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Mostrar os pontos em um gr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áfico;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Obter o polinômio que “</a:t>
            </a:r>
            <a:r>
              <a:rPr lang="pt-BR" sz="3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fitta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” os pontos;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Avaliar o resultado do ajuste (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plotar curva);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Obter o valor da rigidez da mola.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Testar outros polinômios para ajuste de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pontos;</a:t>
            </a:r>
            <a:endParaRPr lang="pt-BR" sz="3200" spc="-1" dirty="0">
              <a:solidFill>
                <a:srgbClr val="000000"/>
              </a:solidFill>
              <a:latin typeface="Calibri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Interpolar via “</a:t>
            </a:r>
            <a:r>
              <a:rPr lang="pt-BR" sz="3200" i="1" spc="-1" dirty="0" err="1">
                <a:solidFill>
                  <a:srgbClr val="000000"/>
                </a:solidFill>
                <a:latin typeface="Calibri"/>
              </a:rPr>
              <a:t>spline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” (usando </a:t>
            </a:r>
            <a:r>
              <a:rPr lang="pt-BR" sz="3200" i="1" spc="-1" dirty="0">
                <a:solidFill>
                  <a:srgbClr val="000000"/>
                </a:solidFill>
                <a:latin typeface="Calibri"/>
              </a:rPr>
              <a:t>Basic </a:t>
            </a:r>
            <a:r>
              <a:rPr lang="pt-BR" sz="3200" i="1" spc="-1" dirty="0" err="1">
                <a:solidFill>
                  <a:srgbClr val="000000"/>
                </a:solidFill>
                <a:latin typeface="Calibri"/>
              </a:rPr>
              <a:t>Fitting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).</a:t>
            </a:r>
            <a:endParaRPr lang="pt-BR" sz="3200" b="0" strike="noStrike" spc="-1" dirty="0">
              <a:latin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54" y="5318491"/>
            <a:ext cx="88392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5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46431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Aplica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ções em Cálculo Numérico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85207" y="673333"/>
            <a:ext cx="8256351" cy="5096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Os m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étodos numéricos são utilizados frequentemente na solução de problemas matemáticos nos quais a solução exata é difícil de se obter e muitas vezes, impossível.</a:t>
            </a: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Algumas técnicas bastante utilizadas em engenharia são apresentadas a seguir.</a:t>
            </a:r>
          </a:p>
          <a:p>
            <a:pPr marL="1087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- a teoria de cálculo numérico não é abordada aqui, somente a aplicação dos algoritmos.</a:t>
            </a:r>
            <a:endParaRPr lang="pt-BR" sz="32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74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59544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Resolvendo eq. </a:t>
            </a:r>
            <a:r>
              <a:rPr lang="pt-BR" sz="2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com 1 vari</a:t>
            </a:r>
            <a:r>
              <a:rPr lang="pt-BR" sz="2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ável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85207" y="1066287"/>
            <a:ext cx="8256351" cy="339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Uma equa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 com uma variável pode ser escrita na forma: </a:t>
            </a:r>
            <a:r>
              <a:rPr lang="pt-BR" sz="3200" i="1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pt-BR" sz="3200" i="1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lang="pt-BR" sz="3200" i="1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= 0</a:t>
            </a:r>
          </a:p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- a solução dessa equação, também chamada de </a:t>
            </a:r>
            <a:r>
              <a:rPr lang="pt-BR" sz="3200" b="0" u="sng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raiz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, é o valor de </a:t>
            </a:r>
            <a:r>
              <a:rPr lang="pt-BR" sz="3200" b="0" i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no qual a função vale 0 (zero) –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onde </a:t>
            </a:r>
            <a:r>
              <a:rPr lang="pt-BR" sz="3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cruxa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o eixo </a:t>
            </a:r>
            <a:r>
              <a:rPr lang="pt-BR" sz="3200" b="0" i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 lang="pt-BR" sz="3200" b="0" i="1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smtClean="0">
                <a:latin typeface="Calibri"/>
                <a:cs typeface="Calibri"/>
              </a:rPr>
              <a:t>- a solu</a:t>
            </a:r>
            <a:r>
              <a:rPr lang="pt-BR" sz="3200" b="0" strike="noStrike" spc="-1" dirty="0" smtClean="0">
                <a:latin typeface="Calibri"/>
                <a:cs typeface="Calibri"/>
              </a:rPr>
              <a:t>ção pode ser obtida utilizando:</a:t>
            </a:r>
            <a:endParaRPr lang="pt-BR" sz="3200" b="0" strike="noStrike" spc="-1" dirty="0">
              <a:latin typeface="Calibri"/>
              <a:cs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2633633" y="4534356"/>
            <a:ext cx="4364477" cy="4726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 </a:t>
            </a:r>
            <a:r>
              <a:rPr lang="pt-BR" sz="2000" spc="-1" dirty="0">
                <a:latin typeface="Courier"/>
                <a:cs typeface="Courier"/>
              </a:rPr>
              <a:t>= </a:t>
            </a:r>
            <a:r>
              <a:rPr lang="pt-BR" sz="2000" spc="-1" dirty="0" err="1" smtClean="0">
                <a:latin typeface="Courier"/>
                <a:cs typeface="Courier"/>
              </a:rPr>
              <a:t>fzero</a:t>
            </a:r>
            <a:r>
              <a:rPr lang="pt-BR" sz="2000" spc="-1" dirty="0" smtClean="0">
                <a:latin typeface="Courier"/>
                <a:cs typeface="Courier"/>
              </a:rPr>
              <a:t>(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funcao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smtClean="0">
                <a:latin typeface="Courier"/>
                <a:cs typeface="Courier"/>
              </a:rPr>
              <a:t>,x0);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2577" y="4938787"/>
            <a:ext cx="8581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em que:</a:t>
            </a:r>
          </a:p>
          <a:p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é a solução;</a:t>
            </a:r>
          </a:p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err="1" smtClean="0">
                <a:solidFill>
                  <a:srgbClr val="A020F0"/>
                </a:solidFill>
                <a:latin typeface="Courier"/>
                <a:cs typeface="Courier"/>
              </a:rPr>
              <a:t>funcao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 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é a fun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ção a ser resolvida;</a:t>
            </a:r>
            <a:endParaRPr lang="pt-BR" sz="2000" spc="-1" dirty="0" smtClean="0">
              <a:solidFill>
                <a:srgbClr val="000000"/>
              </a:solidFill>
              <a:latin typeface="Calibri"/>
            </a:endParaRPr>
          </a:p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	- </a:t>
            </a:r>
            <a:r>
              <a:rPr lang="pt-BR" sz="2000" spc="-1" dirty="0" smtClean="0">
                <a:solidFill>
                  <a:srgbClr val="000000"/>
                </a:solidFill>
                <a:latin typeface="Courier"/>
                <a:cs typeface="Courier"/>
              </a:rPr>
              <a:t>x0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é um valor inicial (arbitr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ário) de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próximo a suposta raiz da equação.</a:t>
            </a:r>
            <a:endParaRPr lang="pt-BR" sz="2000" spc="-1" dirty="0" smtClean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59544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Resolvendo eq. </a:t>
            </a:r>
            <a:r>
              <a:rPr lang="pt-BR" sz="2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com 1 vari</a:t>
            </a:r>
            <a:r>
              <a:rPr lang="pt-BR" sz="2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ável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85207" y="1066287"/>
            <a:ext cx="8256351" cy="6042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ção:</a:t>
            </a:r>
          </a:p>
        </p:txBody>
      </p:sp>
      <p:sp>
        <p:nvSpPr>
          <p:cNvPr id="12" name="CustomShape 7"/>
          <p:cNvSpPr/>
          <p:nvPr/>
        </p:nvSpPr>
        <p:spPr>
          <a:xfrm>
            <a:off x="1397669" y="1721690"/>
            <a:ext cx="4654291" cy="7500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nl-NL" sz="2000" spc="-1" dirty="0" smtClean="0">
                <a:latin typeface="Courier"/>
                <a:cs typeface="Courier"/>
              </a:rPr>
              <a:t>x = </a:t>
            </a:r>
            <a:r>
              <a:rPr lang="nl-NL" sz="2000" spc="-1" dirty="0" err="1" smtClean="0">
                <a:latin typeface="Courier"/>
                <a:cs typeface="Courier"/>
              </a:rPr>
              <a:t>fzero</a:t>
            </a:r>
            <a:r>
              <a:rPr lang="nl-NL" sz="2000" spc="-1" dirty="0" smtClean="0">
                <a:latin typeface="Courier"/>
                <a:cs typeface="Courier"/>
              </a:rPr>
              <a:t>(</a:t>
            </a:r>
            <a:r>
              <a:rPr lang="nl-NL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'x*</a:t>
            </a:r>
            <a:r>
              <a:rPr lang="nl-NL" sz="2000" spc="-1" dirty="0" err="1" smtClean="0">
                <a:solidFill>
                  <a:srgbClr val="A020F0"/>
                </a:solidFill>
                <a:latin typeface="Courier"/>
                <a:cs typeface="Courier"/>
              </a:rPr>
              <a:t>cos</a:t>
            </a:r>
            <a:r>
              <a:rPr lang="nl-NL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(x)'</a:t>
            </a:r>
            <a:r>
              <a:rPr lang="nl-NL" sz="2000" spc="-1" dirty="0" smtClean="0">
                <a:latin typeface="Courier"/>
                <a:cs typeface="Courier"/>
              </a:rPr>
              <a:t>,2) </a:t>
            </a:r>
          </a:p>
          <a:p>
            <a:r>
              <a:rPr lang="nl-NL" sz="2000" spc="-1" dirty="0" smtClean="0">
                <a:latin typeface="Courier"/>
                <a:cs typeface="Courier"/>
              </a:rPr>
              <a:t>x = </a:t>
            </a:r>
            <a:r>
              <a:rPr lang="nl-NL" sz="2000" spc="-1" dirty="0" err="1" smtClean="0">
                <a:latin typeface="Courier"/>
                <a:cs typeface="Courier"/>
              </a:rPr>
              <a:t>fzero</a:t>
            </a:r>
            <a:r>
              <a:rPr lang="nl-NL" sz="2000" spc="-1" dirty="0" smtClean="0">
                <a:latin typeface="Courier"/>
                <a:cs typeface="Courier"/>
              </a:rPr>
              <a:t>(</a:t>
            </a:r>
            <a:r>
              <a:rPr lang="nl-NL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'x^2 + 18*x + 5'</a:t>
            </a:r>
            <a:r>
              <a:rPr lang="nl-NL" sz="2000" spc="-1" dirty="0" smtClean="0">
                <a:latin typeface="Courier"/>
                <a:cs typeface="Courier"/>
              </a:rPr>
              <a:t>,3)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64" y="2591935"/>
            <a:ext cx="3239987" cy="32399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67" y="2591935"/>
            <a:ext cx="3239987" cy="3239987"/>
          </a:xfrm>
          <a:prstGeom prst="rect">
            <a:avLst/>
          </a:prstGeom>
        </p:spPr>
      </p:pic>
      <p:sp>
        <p:nvSpPr>
          <p:cNvPr id="8" name="CustomShape 3"/>
          <p:cNvSpPr/>
          <p:nvPr/>
        </p:nvSpPr>
        <p:spPr>
          <a:xfrm>
            <a:off x="5060981" y="1297487"/>
            <a:ext cx="3471429" cy="1328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200" algn="ctr">
              <a:lnSpc>
                <a:spcPct val="120000"/>
              </a:lnSpc>
            </a:pPr>
            <a:endParaRPr lang="pt-BR" sz="20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65200" algn="ctr">
              <a:lnSpc>
                <a:spcPct val="120000"/>
              </a:lnSpc>
            </a:pPr>
            <a:r>
              <a:rPr lang="pt-BR" sz="2000" spc="-1" dirty="0" smtClean="0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  <a:ea typeface="DejaVu Sans"/>
              </a:rPr>
              <a:t>ão linear</a:t>
            </a:r>
          </a:p>
          <a:p>
            <a:pPr marL="565200" algn="ctr">
              <a:lnSpc>
                <a:spcPct val="12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linear</a:t>
            </a:r>
            <a:endParaRPr lang="pt-BR" sz="2000" b="0" strike="noStrike" spc="-1" dirty="0">
              <a:latin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53001" y="1917726"/>
            <a:ext cx="109105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15578" y="2291730"/>
            <a:ext cx="8172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0539" y="5823399"/>
            <a:ext cx="834488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smtClean="0">
                <a:latin typeface="Calibri"/>
                <a:cs typeface="Calibri"/>
              </a:rPr>
              <a:t>- e quando se deseja saber todas </a:t>
            </a:r>
            <a:r>
              <a:rPr lang="pt-BR" sz="3200" spc="-1" dirty="0" smtClean="0">
                <a:latin typeface="Calibri"/>
                <a:cs typeface="Calibri"/>
              </a:rPr>
              <a:t>as ra</a:t>
            </a:r>
            <a:r>
              <a:rPr lang="pt-BR" sz="3200" spc="-1" dirty="0" smtClean="0">
                <a:latin typeface="Calibri"/>
                <a:cs typeface="Calibri"/>
              </a:rPr>
              <a:t>ízes? </a:t>
            </a:r>
            <a:endParaRPr lang="pt-BR" sz="3200" b="0" strike="noStrike" spc="-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60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>
                <a:solidFill>
                  <a:srgbClr val="17375E"/>
                </a:solidFill>
                <a:latin typeface="Calibri"/>
                <a:ea typeface="DejaVu Sans"/>
              </a:rPr>
              <a:t>Conteúdo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588761"/>
            <a:ext cx="8228520" cy="6016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Introdu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</a:t>
            </a:r>
            <a:endParaRPr lang="pt-BR" sz="32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Polin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ômios</a:t>
            </a:r>
            <a:endParaRPr lang="pt-BR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Ajuste de curvas</a:t>
            </a: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Interpola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</a:t>
            </a: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i="1" spc="-1" dirty="0" smtClean="0">
                <a:solidFill>
                  <a:srgbClr val="000000"/>
                </a:solidFill>
                <a:latin typeface="Calibri"/>
                <a:ea typeface="DejaVu Sans"/>
              </a:rPr>
              <a:t>Basic </a:t>
            </a:r>
            <a:r>
              <a:rPr lang="pt-BR" sz="3200" i="1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Fitting</a:t>
            </a:r>
            <a:endParaRPr lang="pt-BR" sz="3200" i="1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Aplicações em cálculo numérico</a:t>
            </a:r>
            <a:endParaRPr lang="pt-BR" sz="3200" b="0" strike="noStrike" spc="-1" dirty="0">
              <a:latin typeface="Arial"/>
            </a:endParaRPr>
          </a:p>
          <a:p>
            <a:pPr marL="914760" indent="-457200">
              <a:lnSpc>
                <a:spcPct val="100000"/>
              </a:lnSpc>
              <a:spcBef>
                <a:spcPts val="641"/>
              </a:spcBef>
              <a:buFontTx/>
              <a:buChar char="-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Resolvendo eq. com 1 vari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ável</a:t>
            </a:r>
          </a:p>
          <a:p>
            <a:pPr marL="914760" indent="-457200">
              <a:lnSpc>
                <a:spcPct val="100000"/>
              </a:lnSpc>
              <a:spcBef>
                <a:spcPts val="641"/>
              </a:spcBef>
              <a:buFontTx/>
              <a:buChar char="-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Resolvendo sistema de </a:t>
            </a:r>
            <a:r>
              <a:rPr lang="pt-BR" sz="3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eqs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 lineares</a:t>
            </a:r>
          </a:p>
          <a:p>
            <a:pPr marL="914760" indent="-457200">
              <a:lnSpc>
                <a:spcPct val="100000"/>
              </a:lnSpc>
              <a:spcBef>
                <a:spcPts val="641"/>
              </a:spcBef>
              <a:buFontTx/>
              <a:buChar char="-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Derivação numérica</a:t>
            </a:r>
            <a:endParaRPr lang="pt-BR" sz="32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14760" indent="-457200">
              <a:lnSpc>
                <a:spcPct val="100000"/>
              </a:lnSpc>
              <a:spcBef>
                <a:spcPts val="641"/>
              </a:spcBef>
              <a:buFontTx/>
              <a:buChar char="-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Integração numérica</a:t>
            </a:r>
            <a:endParaRPr lang="pt-BR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Exercícios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59544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Resolvendo eq. </a:t>
            </a:r>
            <a:r>
              <a:rPr lang="pt-BR" sz="2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com 1 vari</a:t>
            </a:r>
            <a:r>
              <a:rPr lang="pt-BR" sz="2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ável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85207" y="1066287"/>
            <a:ext cx="8256351" cy="35609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á foi visto como se obtém raízes de polinômios</a:t>
            </a:r>
          </a:p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- mas e para obter as raízes de qualquer função de uma variável dentro de um intervalo (faixa de valores de </a:t>
            </a:r>
            <a:r>
              <a:rPr lang="pt-BR" sz="3200" b="0" i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)?</a:t>
            </a:r>
            <a:endParaRPr lang="pt-BR" sz="3200" b="0" i="1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smtClean="0">
                <a:latin typeface="Calibri"/>
                <a:cs typeface="Calibri"/>
              </a:rPr>
              <a:t>	. uma maneira </a:t>
            </a:r>
            <a:r>
              <a:rPr lang="pt-BR" sz="3200" b="0" strike="noStrike" spc="-1" dirty="0" smtClean="0">
                <a:latin typeface="Calibri"/>
                <a:cs typeface="Calibri"/>
              </a:rPr>
              <a:t>é utilizando o comando:</a:t>
            </a:r>
            <a:endParaRPr lang="pt-BR" sz="3200" b="0" strike="noStrike" spc="-1" dirty="0">
              <a:latin typeface="Calibri"/>
              <a:cs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2565442" y="4627266"/>
            <a:ext cx="4364477" cy="4726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 </a:t>
            </a:r>
            <a:r>
              <a:rPr lang="pt-BR" sz="2000" spc="-1" dirty="0">
                <a:latin typeface="Courier"/>
                <a:cs typeface="Courier"/>
              </a:rPr>
              <a:t>= </a:t>
            </a:r>
            <a:r>
              <a:rPr lang="pt-BR" sz="2000" spc="-1" dirty="0" err="1" smtClean="0">
                <a:latin typeface="Courier"/>
                <a:cs typeface="Courier"/>
              </a:rPr>
              <a:t>fsolve</a:t>
            </a:r>
            <a:r>
              <a:rPr lang="pt-BR" sz="2000" spc="-1" dirty="0" smtClean="0">
                <a:latin typeface="Courier"/>
                <a:cs typeface="Courier"/>
              </a:rPr>
              <a:t>(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funcao</a:t>
            </a:r>
            <a:r>
              <a:rPr lang="pt-BR" sz="2000" spc="-1" dirty="0" smtClean="0">
                <a:solidFill>
                  <a:srgbClr val="A020F0"/>
                </a:solidFill>
                <a:latin typeface="Courier"/>
                <a:cs typeface="Courier"/>
              </a:rPr>
              <a:t>'</a:t>
            </a:r>
            <a:r>
              <a:rPr lang="pt-BR" sz="2000" spc="-1" dirty="0" smtClean="0">
                <a:latin typeface="Courier"/>
                <a:cs typeface="Courier"/>
              </a:rPr>
              <a:t>,x0);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4882912" y="5278695"/>
            <a:ext cx="3393782" cy="1028489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 smtClean="0">
                <a:latin typeface="Courier"/>
                <a:cs typeface="Courier"/>
              </a:rPr>
              <a:t>f</a:t>
            </a:r>
            <a:r>
              <a:rPr lang="pt-BR" sz="2000" spc="-1" dirty="0" smtClean="0">
                <a:latin typeface="Courier"/>
                <a:cs typeface="Courier"/>
              </a:rPr>
              <a:t> = @(</a:t>
            </a:r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) </a:t>
            </a:r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.*cos(</a:t>
            </a:r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);</a:t>
            </a:r>
          </a:p>
          <a:p>
            <a:r>
              <a:rPr lang="pt-BR" sz="2000" spc="-1" dirty="0" smtClean="0">
                <a:latin typeface="Courier"/>
                <a:cs typeface="Courier"/>
              </a:rPr>
              <a:t>x0 = -5:1:5; </a:t>
            </a:r>
            <a:r>
              <a:rPr lang="pt-BR" sz="2000" spc="-1" dirty="0" smtClean="0">
                <a:solidFill>
                  <a:srgbClr val="228B22"/>
                </a:solidFill>
                <a:latin typeface="Courier"/>
                <a:cs typeface="Courier"/>
              </a:rPr>
              <a:t>% faixa</a:t>
            </a:r>
          </a:p>
          <a:p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 = </a:t>
            </a:r>
            <a:r>
              <a:rPr lang="pt-BR" sz="2000" spc="-1" dirty="0" err="1" smtClean="0">
                <a:latin typeface="Courier"/>
                <a:cs typeface="Courier"/>
              </a:rPr>
              <a:t>fsolve</a:t>
            </a:r>
            <a:r>
              <a:rPr lang="pt-BR" sz="2000" spc="-1" dirty="0" smtClean="0">
                <a:latin typeface="Courier"/>
                <a:cs typeface="Courier"/>
              </a:rPr>
              <a:t>(f,x0)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685207" y="5504119"/>
            <a:ext cx="8256351" cy="6042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ção:</a:t>
            </a:r>
          </a:p>
        </p:txBody>
      </p:sp>
      <p:sp>
        <p:nvSpPr>
          <p:cNvPr id="10" name="CustomShape 3"/>
          <p:cNvSpPr/>
          <p:nvPr/>
        </p:nvSpPr>
        <p:spPr>
          <a:xfrm>
            <a:off x="6637900" y="4210473"/>
            <a:ext cx="1868938" cy="835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65200" algn="ctr">
              <a:lnSpc>
                <a:spcPct val="120000"/>
              </a:lnSpc>
            </a:pPr>
            <a:endParaRPr lang="pt-BR" sz="20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565200" algn="ctr">
              <a:lnSpc>
                <a:spcPct val="120000"/>
              </a:lnSpc>
            </a:pPr>
            <a:r>
              <a:rPr lang="pt-BR" sz="20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vetor</a:t>
            </a:r>
            <a:endParaRPr lang="pt-BR" sz="2000" b="0" strike="noStrike" spc="-1" dirty="0">
              <a:latin typeface="Aria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00817" y="4849716"/>
            <a:ext cx="147463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467595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Resolvendo sistema de </a:t>
            </a:r>
            <a:r>
              <a:rPr lang="pt-BR" sz="2400" b="1" strike="noStrike" spc="-1" dirty="0" err="1" smtClean="0">
                <a:solidFill>
                  <a:srgbClr val="17375E"/>
                </a:solidFill>
                <a:latin typeface="Calibri"/>
                <a:ea typeface="DejaVu Sans"/>
              </a:rPr>
              <a:t>eqs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. </a:t>
            </a:r>
            <a:r>
              <a:rPr lang="pt-BR" sz="2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lineares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85207" y="931654"/>
            <a:ext cx="8256351" cy="24878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Em alguns estudos, é necessário resolver um sistema de equações lineares</a:t>
            </a:r>
          </a:p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- tem-se equações com mais de uma variável</a:t>
            </a:r>
          </a:p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lang="pt-BR" sz="3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Ex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56519"/>
              </p:ext>
            </p:extLst>
          </p:nvPr>
        </p:nvGraphicFramePr>
        <p:xfrm>
          <a:off x="2028825" y="2887986"/>
          <a:ext cx="256063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3" imgW="1206500" imgH="685800" progId="Equation.3">
                  <p:embed/>
                </p:oleObj>
              </mc:Choice>
              <mc:Fallback>
                <p:oleObj name="Equation" r:id="rId3" imgW="1206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8825" y="2887986"/>
                        <a:ext cx="2560638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ustomShape 3"/>
          <p:cNvSpPr/>
          <p:nvPr/>
        </p:nvSpPr>
        <p:spPr>
          <a:xfrm>
            <a:off x="4850640" y="3201790"/>
            <a:ext cx="1153800" cy="78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38160">
            <a:solidFill>
              <a:srgbClr val="95373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47050"/>
              </p:ext>
            </p:extLst>
          </p:nvPr>
        </p:nvGraphicFramePr>
        <p:xfrm>
          <a:off x="6209013" y="3317274"/>
          <a:ext cx="17510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5" imgW="825500" imgH="241300" progId="Equation.3">
                  <p:embed/>
                </p:oleObj>
              </mc:Choice>
              <mc:Fallback>
                <p:oleObj name="Equation" r:id="rId5" imgW="825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9013" y="3317274"/>
                        <a:ext cx="175101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42455"/>
              </p:ext>
            </p:extLst>
          </p:nvPr>
        </p:nvGraphicFramePr>
        <p:xfrm>
          <a:off x="1473441" y="4475828"/>
          <a:ext cx="6789737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7" imgW="3200400" imgH="812800" progId="Equation.3">
                  <p:embed/>
                </p:oleObj>
              </mc:Choice>
              <mc:Fallback>
                <p:oleObj name="Equation" r:id="rId7" imgW="32004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3441" y="4475828"/>
                        <a:ext cx="6789737" cy="172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46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467595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Resolvendo sistema de </a:t>
            </a:r>
            <a:r>
              <a:rPr lang="pt-BR" sz="2400" b="1" strike="noStrike" spc="-1" dirty="0" err="1" smtClean="0">
                <a:solidFill>
                  <a:srgbClr val="17375E"/>
                </a:solidFill>
                <a:latin typeface="Calibri"/>
                <a:ea typeface="DejaVu Sans"/>
              </a:rPr>
              <a:t>eqs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. </a:t>
            </a:r>
            <a:r>
              <a:rPr lang="pt-BR" sz="2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lineares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85207" y="931654"/>
            <a:ext cx="8256351" cy="11565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Uma maneira de se resolver é utilizando o método “decomposição LU”, utilizando:</a:t>
            </a:r>
          </a:p>
        </p:txBody>
      </p:sp>
      <p:sp>
        <p:nvSpPr>
          <p:cNvPr id="8" name="CustomShape 7"/>
          <p:cNvSpPr/>
          <p:nvPr/>
        </p:nvSpPr>
        <p:spPr>
          <a:xfrm>
            <a:off x="3046418" y="2289560"/>
            <a:ext cx="2962825" cy="4726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 </a:t>
            </a:r>
            <a:r>
              <a:rPr lang="pt-BR" sz="2000" spc="-1" dirty="0">
                <a:latin typeface="Courier"/>
                <a:cs typeface="Courier"/>
              </a:rPr>
              <a:t>= </a:t>
            </a:r>
            <a:r>
              <a:rPr lang="pt-BR" sz="2000" spc="-1" dirty="0" err="1" smtClean="0">
                <a:latin typeface="Courier"/>
                <a:cs typeface="Courier"/>
              </a:rPr>
              <a:t>linsolve</a:t>
            </a:r>
            <a:r>
              <a:rPr lang="pt-BR" sz="2000" spc="-1" dirty="0" smtClean="0">
                <a:latin typeface="Courier"/>
                <a:cs typeface="Courier"/>
              </a:rPr>
              <a:t>(</a:t>
            </a:r>
            <a:r>
              <a:rPr lang="pt-BR" sz="2000" spc="-1" dirty="0" smtClean="0">
                <a:latin typeface="Courier"/>
                <a:cs typeface="Courier"/>
              </a:rPr>
              <a:t>A,B</a:t>
            </a:r>
            <a:r>
              <a:rPr lang="pt-BR" sz="2000" spc="-1" dirty="0" smtClean="0">
                <a:latin typeface="Courier"/>
                <a:cs typeface="Courier"/>
              </a:rPr>
              <a:t>);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685207" y="2908482"/>
            <a:ext cx="8256351" cy="1574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Uma outra maneira muito útil e rápida de resolver sistema de equações é utilizando 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inversão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de matrizes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, ou seja:</a:t>
            </a:r>
            <a:endParaRPr lang="pt-BR" sz="32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912144"/>
              </p:ext>
            </p:extLst>
          </p:nvPr>
        </p:nvGraphicFramePr>
        <p:xfrm>
          <a:off x="649742" y="4683501"/>
          <a:ext cx="1356478" cy="39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742" y="4683501"/>
                        <a:ext cx="1356478" cy="39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300002"/>
              </p:ext>
            </p:extLst>
          </p:nvPr>
        </p:nvGraphicFramePr>
        <p:xfrm>
          <a:off x="2845963" y="4683501"/>
          <a:ext cx="3110150" cy="43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5" imgW="1917700" imgH="266700" progId="Equation.3">
                  <p:embed/>
                </p:oleObj>
              </mc:Choice>
              <mc:Fallback>
                <p:oleObj name="Equation" r:id="rId5" imgW="1917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5963" y="4683501"/>
                        <a:ext cx="3110150" cy="431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513509"/>
              </p:ext>
            </p:extLst>
          </p:nvPr>
        </p:nvGraphicFramePr>
        <p:xfrm>
          <a:off x="6769962" y="4683501"/>
          <a:ext cx="1854199" cy="43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7" imgW="1143000" imgH="266700" progId="Equation.3">
                  <p:embed/>
                </p:oleObj>
              </mc:Choice>
              <mc:Fallback>
                <p:oleObj name="Equation" r:id="rId7" imgW="11430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9962" y="4683501"/>
                        <a:ext cx="1854199" cy="431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ustomShape 3"/>
          <p:cNvSpPr/>
          <p:nvPr/>
        </p:nvSpPr>
        <p:spPr>
          <a:xfrm>
            <a:off x="2051946" y="4629526"/>
            <a:ext cx="697617" cy="524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38160">
            <a:solidFill>
              <a:srgbClr val="95373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9" name="CustomShape 3"/>
          <p:cNvSpPr/>
          <p:nvPr/>
        </p:nvSpPr>
        <p:spPr>
          <a:xfrm>
            <a:off x="6009243" y="4629526"/>
            <a:ext cx="697617" cy="5244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38160">
            <a:solidFill>
              <a:srgbClr val="95373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77337" y="5387696"/>
            <a:ext cx="85238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3200" u="sng" spc="-1" dirty="0" smtClean="0">
                <a:solidFill>
                  <a:srgbClr val="000000"/>
                </a:solidFill>
                <a:latin typeface="Calibri"/>
              </a:rPr>
              <a:t>OBS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: essa t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écnica é utilizada em muitos  problemas relacionados a sistemas dinâmicos</a:t>
            </a:r>
            <a:endParaRPr lang="pt-BR" sz="32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98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467595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Resolvendo sistema de </a:t>
            </a:r>
            <a:r>
              <a:rPr lang="pt-BR" sz="2400" b="1" strike="noStrike" spc="-1" dirty="0" err="1" smtClean="0">
                <a:solidFill>
                  <a:srgbClr val="17375E"/>
                </a:solidFill>
                <a:latin typeface="Calibri"/>
                <a:ea typeface="DejaVu Sans"/>
              </a:rPr>
              <a:t>eqs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. </a:t>
            </a:r>
            <a:r>
              <a:rPr lang="pt-BR" sz="2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lineares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8" name="CustomShape 7"/>
          <p:cNvSpPr/>
          <p:nvPr/>
        </p:nvSpPr>
        <p:spPr>
          <a:xfrm>
            <a:off x="1555580" y="4274038"/>
            <a:ext cx="2408026" cy="19541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2000" spc="-1" dirty="0" smtClean="0">
                <a:latin typeface="Courier"/>
                <a:cs typeface="Courier"/>
              </a:rPr>
              <a:t>A = [2  5  3</a:t>
            </a:r>
          </a:p>
          <a:p>
            <a:r>
              <a:rPr lang="de-DE" sz="2000" spc="-1" dirty="0" smtClean="0">
                <a:latin typeface="Courier"/>
                <a:cs typeface="Courier"/>
              </a:rPr>
              <a:t>     4 -2  1</a:t>
            </a:r>
          </a:p>
          <a:p>
            <a:r>
              <a:rPr lang="de-DE" sz="2000" spc="-1" dirty="0" smtClean="0">
                <a:latin typeface="Courier"/>
                <a:cs typeface="Courier"/>
              </a:rPr>
              <a:t>     5  3 -2];</a:t>
            </a:r>
          </a:p>
          <a:p>
            <a:r>
              <a:rPr lang="de-DE" sz="2000" spc="-1" dirty="0" smtClean="0">
                <a:latin typeface="Courier"/>
                <a:cs typeface="Courier"/>
              </a:rPr>
              <a:t>B = [ 4</a:t>
            </a:r>
          </a:p>
          <a:p>
            <a:r>
              <a:rPr lang="de-DE" sz="2000" spc="-1" dirty="0" smtClean="0">
                <a:latin typeface="Courier"/>
                <a:cs typeface="Courier"/>
              </a:rPr>
              <a:t>      2</a:t>
            </a:r>
          </a:p>
          <a:p>
            <a:r>
              <a:rPr lang="de-DE" sz="2000" spc="-1" dirty="0" smtClean="0">
                <a:latin typeface="Courier"/>
                <a:cs typeface="Courier"/>
              </a:rPr>
              <a:t>     -1];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592782" y="929923"/>
            <a:ext cx="8389264" cy="1670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ção: resolver o sistema de </a:t>
            </a:r>
            <a:r>
              <a:rPr lang="pt-BR" sz="3200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eqs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. utilizando decomposição LU e a técnica de inversão de matrizes.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77287"/>
              </p:ext>
            </p:extLst>
          </p:nvPr>
        </p:nvGraphicFramePr>
        <p:xfrm>
          <a:off x="3583169" y="2600604"/>
          <a:ext cx="256063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3" imgW="1206500" imgH="685800" progId="Equation.3">
                  <p:embed/>
                </p:oleObj>
              </mc:Choice>
              <mc:Fallback>
                <p:oleObj name="Equation" r:id="rId3" imgW="12065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3169" y="2600604"/>
                        <a:ext cx="2560638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ustomShape 7"/>
          <p:cNvSpPr/>
          <p:nvPr/>
        </p:nvSpPr>
        <p:spPr>
          <a:xfrm>
            <a:off x="4775479" y="4779931"/>
            <a:ext cx="3594977" cy="10670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2000" spc="-1" dirty="0" err="1" smtClean="0">
                <a:latin typeface="Courier"/>
                <a:cs typeface="Courier"/>
              </a:rPr>
              <a:t>x_LU</a:t>
            </a:r>
            <a:r>
              <a:rPr lang="de-DE" sz="2000" spc="-1" dirty="0" smtClean="0">
                <a:latin typeface="Courier"/>
                <a:cs typeface="Courier"/>
              </a:rPr>
              <a:t> = </a:t>
            </a:r>
            <a:r>
              <a:rPr lang="de-DE" sz="2000" spc="-1" dirty="0" err="1" smtClean="0">
                <a:latin typeface="Courier"/>
                <a:cs typeface="Courier"/>
              </a:rPr>
              <a:t>linsolve</a:t>
            </a:r>
            <a:r>
              <a:rPr lang="de-DE" sz="2000" spc="-1" dirty="0" smtClean="0">
                <a:latin typeface="Courier"/>
                <a:cs typeface="Courier"/>
              </a:rPr>
              <a:t>(A,B)</a:t>
            </a:r>
          </a:p>
          <a:p>
            <a:endParaRPr lang="de-DE" sz="2000" spc="-1" dirty="0" smtClean="0">
              <a:latin typeface="Courier"/>
              <a:cs typeface="Courier"/>
            </a:endParaRPr>
          </a:p>
          <a:p>
            <a:r>
              <a:rPr lang="de-DE" sz="2000" spc="-1" dirty="0" err="1" smtClean="0">
                <a:latin typeface="Courier"/>
                <a:cs typeface="Courier"/>
              </a:rPr>
              <a:t>x_inversao</a:t>
            </a:r>
            <a:r>
              <a:rPr lang="de-DE" sz="2000" spc="-1" dirty="0" smtClean="0">
                <a:latin typeface="Courier"/>
                <a:cs typeface="Courier"/>
              </a:rPr>
              <a:t>= </a:t>
            </a:r>
            <a:r>
              <a:rPr lang="de-DE" sz="2000" spc="-1" dirty="0" err="1" smtClean="0">
                <a:latin typeface="Courier"/>
                <a:cs typeface="Courier"/>
              </a:rPr>
              <a:t>inv</a:t>
            </a:r>
            <a:r>
              <a:rPr lang="de-DE" sz="2000" spc="-1" dirty="0" smtClean="0">
                <a:latin typeface="Courier"/>
                <a:cs typeface="Courier"/>
              </a:rPr>
              <a:t>(A)*B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895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467595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Deriva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 Numérica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85207" y="827770"/>
            <a:ext cx="8256351" cy="4503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A realização de uma derivação no âmbito das engenharias é imprescindível;</a:t>
            </a: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Em sistemas dinâmicos, a necessidade de se realizar uma derivação é constante e geralmente não se conhece a função analítica a ser derivada.</a:t>
            </a: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Nesses casos, a derivação é realizada aplicando-se o comando:</a:t>
            </a:r>
          </a:p>
        </p:txBody>
      </p:sp>
      <p:sp>
        <p:nvSpPr>
          <p:cNvPr id="8" name="CustomShape 7"/>
          <p:cNvSpPr/>
          <p:nvPr/>
        </p:nvSpPr>
        <p:spPr>
          <a:xfrm>
            <a:off x="3046418" y="5297607"/>
            <a:ext cx="3124876" cy="4726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 smtClean="0">
                <a:latin typeface="Courier"/>
                <a:cs typeface="Courier"/>
              </a:rPr>
              <a:t>x_deriv</a:t>
            </a:r>
            <a:r>
              <a:rPr lang="pt-BR" sz="2000" spc="-1" dirty="0" smtClean="0">
                <a:latin typeface="Courier"/>
                <a:cs typeface="Courier"/>
              </a:rPr>
              <a:t> </a:t>
            </a:r>
            <a:r>
              <a:rPr lang="pt-BR" sz="2000" spc="-1" dirty="0">
                <a:latin typeface="Courier"/>
                <a:cs typeface="Courier"/>
              </a:rPr>
              <a:t>= </a:t>
            </a:r>
            <a:r>
              <a:rPr lang="pt-BR" sz="2000" spc="-1" dirty="0" err="1" smtClean="0">
                <a:latin typeface="Courier"/>
                <a:cs typeface="Courier"/>
              </a:rPr>
              <a:t>diff</a:t>
            </a:r>
            <a:r>
              <a:rPr lang="pt-BR" sz="2000" spc="-1" dirty="0" smtClean="0">
                <a:latin typeface="Courier"/>
                <a:cs typeface="Courier"/>
              </a:rPr>
              <a:t>(</a:t>
            </a:r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);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207" y="5612581"/>
            <a:ext cx="8581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em que:</a:t>
            </a:r>
          </a:p>
          <a:p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é o vetor que se deseja derivar, podendo representar qualquer função;</a:t>
            </a:r>
          </a:p>
        </p:txBody>
      </p:sp>
    </p:spTree>
    <p:extLst>
      <p:ext uri="{BB962C8B-B14F-4D97-AF65-F5344CB8AC3E}">
        <p14:creationId xmlns:p14="http://schemas.microsoft.com/office/powerpoint/2010/main" val="299882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484641"/>
            <a:ext cx="8423443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Deriva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 Numérica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92066" y="972540"/>
            <a:ext cx="8451934" cy="1064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criação: obter a derivada da função                                no intervalo de -5 a 5.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15440"/>
              </p:ext>
            </p:extLst>
          </p:nvPr>
        </p:nvGraphicFramePr>
        <p:xfrm>
          <a:off x="2371440" y="1460924"/>
          <a:ext cx="292356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1440" y="1460924"/>
                        <a:ext cx="292356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583" y="2978324"/>
            <a:ext cx="6627054" cy="25871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7337" y="5464405"/>
            <a:ext cx="85835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800" u="sng" spc="-1" dirty="0" smtClean="0">
                <a:solidFill>
                  <a:srgbClr val="000000"/>
                </a:solidFill>
                <a:latin typeface="Calibri"/>
              </a:rPr>
              <a:t>OBS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: verificar o tamanho dos vetores </a:t>
            </a:r>
            <a:r>
              <a:rPr lang="pt-BR" sz="24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 e </a:t>
            </a:r>
            <a:r>
              <a:rPr lang="pt-BR" sz="24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f_deriv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 e entender o por qu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ê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 da diferen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ça.</a:t>
            </a:r>
            <a:endParaRPr lang="pt-BR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ustomShape 7"/>
          <p:cNvSpPr/>
          <p:nvPr/>
        </p:nvSpPr>
        <p:spPr>
          <a:xfrm>
            <a:off x="2228204" y="1960096"/>
            <a:ext cx="4797150" cy="1026628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spc="-1" dirty="0" smtClean="0">
                <a:latin typeface="Courier"/>
                <a:cs typeface="Courier"/>
              </a:rPr>
              <a:t>x = -5:0.01:5;</a:t>
            </a:r>
          </a:p>
          <a:p>
            <a:r>
              <a:rPr lang="en-US" sz="2000" spc="-1" dirty="0" smtClean="0">
                <a:latin typeface="Courier"/>
                <a:cs typeface="Courier"/>
              </a:rPr>
              <a:t>f = 5*x.^3 + 4*x.^2 + 5*x + 2;</a:t>
            </a:r>
          </a:p>
          <a:p>
            <a:r>
              <a:rPr lang="en-US" sz="2000" spc="-1" dirty="0" err="1" smtClean="0">
                <a:latin typeface="Courier"/>
                <a:cs typeface="Courier"/>
              </a:rPr>
              <a:t>f_deriv</a:t>
            </a:r>
            <a:r>
              <a:rPr lang="en-US" sz="2000" spc="-1" dirty="0" smtClean="0">
                <a:latin typeface="Courier"/>
                <a:cs typeface="Courier"/>
              </a:rPr>
              <a:t> = diff(f)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560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2429308" y="5233262"/>
            <a:ext cx="323908" cy="946078"/>
          </a:xfrm>
          <a:custGeom>
            <a:avLst/>
            <a:gdLst>
              <a:gd name="connsiteX0" fmla="*/ 0 w 323908"/>
              <a:gd name="connsiteY0" fmla="*/ 946078 h 946078"/>
              <a:gd name="connsiteX1" fmla="*/ 323908 w 323908"/>
              <a:gd name="connsiteY1" fmla="*/ 946078 h 946078"/>
              <a:gd name="connsiteX2" fmla="*/ 315384 w 323908"/>
              <a:gd name="connsiteY2" fmla="*/ 0 h 946078"/>
              <a:gd name="connsiteX3" fmla="*/ 17048 w 323908"/>
              <a:gd name="connsiteY3" fmla="*/ 357976 h 946078"/>
              <a:gd name="connsiteX4" fmla="*/ 0 w 323908"/>
              <a:gd name="connsiteY4" fmla="*/ 946078 h 94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08" h="946078">
                <a:moveTo>
                  <a:pt x="0" y="946078"/>
                </a:moveTo>
                <a:lnTo>
                  <a:pt x="323908" y="946078"/>
                </a:lnTo>
                <a:cubicBezTo>
                  <a:pt x="321067" y="630719"/>
                  <a:pt x="318225" y="315359"/>
                  <a:pt x="315384" y="0"/>
                </a:cubicBezTo>
                <a:lnTo>
                  <a:pt x="17048" y="357976"/>
                </a:lnTo>
                <a:lnTo>
                  <a:pt x="0" y="9460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CustomShape 1"/>
          <p:cNvSpPr/>
          <p:nvPr/>
        </p:nvSpPr>
        <p:spPr>
          <a:xfrm>
            <a:off x="395640" y="489319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Integra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 numérica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85207" y="878909"/>
            <a:ext cx="8256351" cy="3604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A realização de uma integração também é imprescindível;</a:t>
            </a:r>
          </a:p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Basicamente, representa a área abaixo da curva;</a:t>
            </a:r>
          </a:p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Como, na maioria das vezes, trabalhamos com vetores, o método da integração trapezoidal é utilizado para o cálculo da área.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47397" y="6179340"/>
            <a:ext cx="2071304" cy="85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747397" y="4892333"/>
            <a:ext cx="0" cy="12955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96254" y="5838411"/>
            <a:ext cx="102287" cy="102287"/>
          </a:xfrm>
          <a:prstGeom prst="ellipse">
            <a:avLst/>
          </a:prstGeom>
          <a:solidFill>
            <a:srgbClr val="95373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000023" y="5419755"/>
            <a:ext cx="102287" cy="102287"/>
          </a:xfrm>
          <a:prstGeom prst="ellipse">
            <a:avLst/>
          </a:prstGeom>
          <a:solidFill>
            <a:srgbClr val="95373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386973" y="5522042"/>
            <a:ext cx="102287" cy="102287"/>
          </a:xfrm>
          <a:prstGeom prst="ellipse">
            <a:avLst/>
          </a:prstGeom>
          <a:solidFill>
            <a:srgbClr val="95373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98982" y="5196115"/>
            <a:ext cx="102287" cy="102287"/>
          </a:xfrm>
          <a:prstGeom prst="ellipse">
            <a:avLst/>
          </a:prstGeom>
          <a:solidFill>
            <a:srgbClr val="95373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30384" y="5470898"/>
            <a:ext cx="102287" cy="102287"/>
          </a:xfrm>
          <a:prstGeom prst="ellipse">
            <a:avLst/>
          </a:prstGeom>
          <a:solidFill>
            <a:srgbClr val="95373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353262" y="5670386"/>
            <a:ext cx="102287" cy="102287"/>
          </a:xfrm>
          <a:prstGeom prst="ellipse">
            <a:avLst/>
          </a:prstGeom>
          <a:solidFill>
            <a:srgbClr val="95373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750126" y="5282390"/>
            <a:ext cx="0" cy="905474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38117" y="5598749"/>
            <a:ext cx="0" cy="589115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7"/>
          </p:cNvCxnSpPr>
          <p:nvPr/>
        </p:nvCxnSpPr>
        <p:spPr>
          <a:xfrm flipV="1">
            <a:off x="2474280" y="5220695"/>
            <a:ext cx="275846" cy="316327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16833" y="4892334"/>
            <a:ext cx="1706061" cy="6808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22894" y="4575127"/>
            <a:ext cx="47209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spc="-1" dirty="0" smtClean="0">
                <a:solidFill>
                  <a:srgbClr val="000000"/>
                </a:solidFill>
                <a:latin typeface="Calibri"/>
              </a:rPr>
              <a:t>a área do trapézio é calculada utilizando-se dois pontos consecutivos e a área abaixo da curva é a </a:t>
            </a:r>
            <a:r>
              <a:rPr lang="pt-BR" sz="2200" u="sng" spc="-1" dirty="0" smtClean="0">
                <a:solidFill>
                  <a:srgbClr val="000000"/>
                </a:solidFill>
                <a:latin typeface="Calibri"/>
              </a:rPr>
              <a:t>soma da área de todas os trapézios</a:t>
            </a:r>
            <a:r>
              <a:rPr lang="pt-BR" sz="22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99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489319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Integra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 numérica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85207" y="878909"/>
            <a:ext cx="8256351" cy="131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 comando utilizado para a realização da integração numérica é:</a:t>
            </a:r>
          </a:p>
        </p:txBody>
      </p:sp>
      <p:sp>
        <p:nvSpPr>
          <p:cNvPr id="18" name="CustomShape 7"/>
          <p:cNvSpPr/>
          <p:nvPr/>
        </p:nvSpPr>
        <p:spPr>
          <a:xfrm>
            <a:off x="3030384" y="2041735"/>
            <a:ext cx="3124876" cy="4726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 smtClean="0">
                <a:latin typeface="Courier"/>
                <a:cs typeface="Courier"/>
              </a:rPr>
              <a:t>x_integ</a:t>
            </a:r>
            <a:r>
              <a:rPr lang="pt-BR" sz="2000" spc="-1" dirty="0" smtClean="0">
                <a:latin typeface="Courier"/>
                <a:cs typeface="Courier"/>
              </a:rPr>
              <a:t> </a:t>
            </a:r>
            <a:r>
              <a:rPr lang="pt-BR" sz="2000" spc="-1" dirty="0">
                <a:latin typeface="Courier"/>
                <a:cs typeface="Courier"/>
              </a:rPr>
              <a:t>= </a:t>
            </a:r>
            <a:r>
              <a:rPr lang="pt-BR" sz="2000" spc="-1" dirty="0" err="1" smtClean="0">
                <a:latin typeface="Courier"/>
                <a:cs typeface="Courier"/>
              </a:rPr>
              <a:t>trapz</a:t>
            </a:r>
            <a:r>
              <a:rPr lang="pt-BR" sz="2000" spc="-1" dirty="0" smtClean="0">
                <a:latin typeface="Courier"/>
                <a:cs typeface="Courier"/>
              </a:rPr>
              <a:t>(</a:t>
            </a:r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);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2577" y="2518650"/>
            <a:ext cx="8581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em que:</a:t>
            </a:r>
          </a:p>
          <a:p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é o vetor que se deseja integrar, podendo representar qualquer função;</a:t>
            </a:r>
          </a:p>
        </p:txBody>
      </p:sp>
      <p:sp>
        <p:nvSpPr>
          <p:cNvPr id="21" name="CustomShape 2"/>
          <p:cNvSpPr/>
          <p:nvPr/>
        </p:nvSpPr>
        <p:spPr>
          <a:xfrm>
            <a:off x="562577" y="3227429"/>
            <a:ext cx="8378981" cy="1064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criação: obter a integral da função                                          						    no intervalo de -5 a 5.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14522"/>
              </p:ext>
            </p:extLst>
          </p:nvPr>
        </p:nvGraphicFramePr>
        <p:xfrm>
          <a:off x="780168" y="3724336"/>
          <a:ext cx="292356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168" y="3724336"/>
                        <a:ext cx="292356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ustomShape 7"/>
          <p:cNvSpPr/>
          <p:nvPr/>
        </p:nvSpPr>
        <p:spPr>
          <a:xfrm>
            <a:off x="2183954" y="4327723"/>
            <a:ext cx="4797150" cy="1026628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spc="-1" dirty="0" smtClean="0">
                <a:latin typeface="Courier"/>
                <a:cs typeface="Courier"/>
              </a:rPr>
              <a:t>x = -5:0.01:5;</a:t>
            </a:r>
          </a:p>
          <a:p>
            <a:r>
              <a:rPr lang="en-US" sz="2000" spc="-1" dirty="0" smtClean="0">
                <a:latin typeface="Courier"/>
                <a:cs typeface="Courier"/>
              </a:rPr>
              <a:t>f = 5*x.^3 + 4*x.^2 + 5*x + 2;</a:t>
            </a:r>
          </a:p>
          <a:p>
            <a:r>
              <a:rPr lang="en-US" sz="2000" spc="-1" dirty="0" err="1" smtClean="0">
                <a:latin typeface="Courier"/>
                <a:cs typeface="Courier"/>
              </a:rPr>
              <a:t>f_integ</a:t>
            </a:r>
            <a:r>
              <a:rPr lang="en-US" sz="2000" spc="-1" dirty="0" smtClean="0">
                <a:latin typeface="Courier"/>
                <a:cs typeface="Courier"/>
              </a:rPr>
              <a:t> = </a:t>
            </a:r>
            <a:r>
              <a:rPr lang="en-US" sz="2000" spc="-1" dirty="0" err="1" smtClean="0">
                <a:latin typeface="Courier"/>
                <a:cs typeface="Courier"/>
              </a:rPr>
              <a:t>trapz</a:t>
            </a:r>
            <a:r>
              <a:rPr lang="en-US" sz="2000" spc="-1" dirty="0" smtClean="0">
                <a:latin typeface="Courier"/>
                <a:cs typeface="Courier"/>
              </a:rPr>
              <a:t>(f)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337" y="5447359"/>
            <a:ext cx="85835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800" u="sng" spc="-1" dirty="0" smtClean="0">
                <a:solidFill>
                  <a:srgbClr val="000000"/>
                </a:solidFill>
                <a:latin typeface="Calibri"/>
              </a:rPr>
              <a:t>OBS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: note que esse comando retorna a soma de todas as 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áreas – retorna um único valor</a:t>
            </a:r>
            <a:endParaRPr lang="pt-BR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30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489319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Integra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 numérica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85207" y="861862"/>
            <a:ext cx="8256351" cy="47123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Em muitos casos relacionados a sistemas dinâmicos, há a necessidade de se calcular valores de determinadas variáveis para um um instante de tempo definido;</a:t>
            </a:r>
          </a:p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Nesses casos, para cada instante de interesse, o resultado da integração dos instantes anteriores se somam com o valor no instante atual, ou seja, as áreas vão se acumulando;</a:t>
            </a:r>
          </a:p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Para esse caso, utiliza-se o comando:</a:t>
            </a:r>
          </a:p>
        </p:txBody>
      </p:sp>
      <p:sp>
        <p:nvSpPr>
          <p:cNvPr id="18" name="CustomShape 7"/>
          <p:cNvSpPr/>
          <p:nvPr/>
        </p:nvSpPr>
        <p:spPr>
          <a:xfrm>
            <a:off x="2084232" y="5603913"/>
            <a:ext cx="5493504" cy="4726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spc="-1" dirty="0" err="1" smtClean="0">
                <a:latin typeface="Courier"/>
                <a:cs typeface="Courier"/>
              </a:rPr>
              <a:t>x_integ_acumulativo</a:t>
            </a:r>
            <a:r>
              <a:rPr lang="pt-BR" sz="2000" spc="-1" dirty="0" smtClean="0">
                <a:latin typeface="Courier"/>
                <a:cs typeface="Courier"/>
              </a:rPr>
              <a:t> </a:t>
            </a:r>
            <a:r>
              <a:rPr lang="pt-BR" sz="2000" spc="-1" dirty="0">
                <a:latin typeface="Courier"/>
                <a:cs typeface="Courier"/>
              </a:rPr>
              <a:t>= </a:t>
            </a:r>
            <a:r>
              <a:rPr lang="pt-BR" sz="2000" spc="-1" dirty="0" err="1" smtClean="0">
                <a:latin typeface="Courier"/>
                <a:cs typeface="Courier"/>
              </a:rPr>
              <a:t>cumtrapz</a:t>
            </a:r>
            <a:r>
              <a:rPr lang="pt-BR" sz="2000" spc="-1" dirty="0" smtClean="0">
                <a:latin typeface="Courier"/>
                <a:cs typeface="Courier"/>
              </a:rPr>
              <a:t>(</a:t>
            </a:r>
            <a:r>
              <a:rPr lang="pt-BR" sz="2000" spc="-1" dirty="0" err="1" smtClean="0">
                <a:latin typeface="Courier"/>
                <a:cs typeface="Courier"/>
              </a:rPr>
              <a:t>x</a:t>
            </a:r>
            <a:r>
              <a:rPr lang="pt-BR" sz="2000" spc="-1" dirty="0" smtClean="0">
                <a:latin typeface="Courier"/>
                <a:cs typeface="Courier"/>
              </a:rPr>
              <a:t>);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695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489319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Integra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 numérica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127858" y="929033"/>
            <a:ext cx="8933034" cy="1389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432000" indent="-32328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criação: obter o valor da integral acumulativa, em cada instante de tempo, para a função             				   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no </a:t>
            </a:r>
            <a:r>
              <a:rPr lang="pt-BR" sz="3200" spc="-1" dirty="0">
                <a:solidFill>
                  <a:srgbClr val="000000"/>
                </a:solidFill>
                <a:latin typeface="Calibri"/>
              </a:rPr>
              <a:t>intervalo de -5 a 5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pt-B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CustomShape 7"/>
          <p:cNvSpPr/>
          <p:nvPr/>
        </p:nvSpPr>
        <p:spPr>
          <a:xfrm>
            <a:off x="2004952" y="2279143"/>
            <a:ext cx="5368210" cy="1026628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spc="-1" dirty="0" smtClean="0">
                <a:latin typeface="Courier"/>
                <a:cs typeface="Courier"/>
              </a:rPr>
              <a:t>x = -5:0.01:5;</a:t>
            </a:r>
          </a:p>
          <a:p>
            <a:r>
              <a:rPr lang="en-US" sz="2000" spc="-1" dirty="0" smtClean="0">
                <a:latin typeface="Courier"/>
                <a:cs typeface="Courier"/>
              </a:rPr>
              <a:t>f = 5*x.^3 + 4*x.^2 + 5*x + 2;</a:t>
            </a:r>
          </a:p>
          <a:p>
            <a:r>
              <a:rPr lang="en-US" sz="2000" spc="-1" dirty="0" err="1" smtClean="0">
                <a:latin typeface="Courier"/>
                <a:cs typeface="Courier"/>
              </a:rPr>
              <a:t>f_integ_cumulativo</a:t>
            </a:r>
            <a:r>
              <a:rPr lang="en-US" sz="2000" spc="-1" dirty="0" smtClean="0">
                <a:latin typeface="Courier"/>
                <a:cs typeface="Courier"/>
              </a:rPr>
              <a:t> = </a:t>
            </a:r>
            <a:r>
              <a:rPr lang="en-US" sz="2000" spc="-1" dirty="0" err="1" smtClean="0">
                <a:latin typeface="Courier"/>
                <a:cs typeface="Courier"/>
              </a:rPr>
              <a:t>cumtrapz</a:t>
            </a:r>
            <a:r>
              <a:rPr lang="en-US" sz="2000" spc="-1" dirty="0" smtClean="0">
                <a:latin typeface="Courier"/>
                <a:cs typeface="Courier"/>
              </a:rPr>
              <a:t>(f)</a:t>
            </a:r>
            <a:endParaRPr lang="pt-BR" sz="2000" b="0" strike="noStrike" spc="-1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7337" y="5532589"/>
            <a:ext cx="8583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920" lvl="1" algn="just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2700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700" u="sng" spc="-1" dirty="0" smtClean="0">
                <a:solidFill>
                  <a:srgbClr val="000000"/>
                </a:solidFill>
                <a:latin typeface="Calibri"/>
              </a:rPr>
              <a:t>OBS</a:t>
            </a:r>
            <a:r>
              <a:rPr lang="pt-BR" sz="2700" spc="-1" dirty="0" smtClean="0">
                <a:solidFill>
                  <a:srgbClr val="000000"/>
                </a:solidFill>
                <a:latin typeface="Calibri"/>
              </a:rPr>
              <a:t>: o n</a:t>
            </a:r>
            <a:r>
              <a:rPr lang="pt-BR" sz="2700" spc="-1" dirty="0" smtClean="0">
                <a:solidFill>
                  <a:srgbClr val="000000"/>
                </a:solidFill>
                <a:latin typeface="Calibri"/>
              </a:rPr>
              <a:t>úmero de pontos resultante é o mesmo do número de pontos do vetor original. Porque? </a:t>
            </a:r>
            <a:endParaRPr lang="pt-BR" sz="27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91199"/>
              </p:ext>
            </p:extLst>
          </p:nvPr>
        </p:nvGraphicFramePr>
        <p:xfrm>
          <a:off x="1728574" y="1777910"/>
          <a:ext cx="292356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" imgW="1346200" imgH="228600" progId="Equation.3">
                  <p:embed/>
                </p:oleObj>
              </mc:Choice>
              <mc:Fallback>
                <p:oleObj name="Equation" r:id="rId3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8574" y="1777910"/>
                        <a:ext cx="292356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489" y="3305771"/>
            <a:ext cx="6083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5640" y="-54954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17375E"/>
                </a:solidFill>
                <a:latin typeface="Calibri"/>
                <a:ea typeface="DejaVu Sans"/>
              </a:rPr>
              <a:t>Introdução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828720"/>
            <a:ext cx="8470080" cy="530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 engenharia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é uma área que quase sempre está lidando com a solução de problemas;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Muitas vezes, esses problemas são tratados de forma numérica, por exemplo, mediante o uso de simulações computacionais;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Diversas áreas da engenharia (senão todas) tratam de problemas numéricos.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Sendo assim, é importante o estudante de engenharia conhecer algumas formas de tratamento de problemas numéricos.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5640" y="46375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Observa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ções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: deriva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 e 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integra</a:t>
            </a:r>
            <a:r>
              <a:rPr lang="pt-BR" sz="2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ção numéricas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67" y="3556300"/>
            <a:ext cx="7187413" cy="2805942"/>
          </a:xfrm>
          <a:prstGeom prst="rect">
            <a:avLst/>
          </a:prstGeom>
        </p:spPr>
      </p:pic>
      <p:sp>
        <p:nvSpPr>
          <p:cNvPr id="13" name="CustomShape 2"/>
          <p:cNvSpPr/>
          <p:nvPr/>
        </p:nvSpPr>
        <p:spPr>
          <a:xfrm>
            <a:off x="685207" y="938573"/>
            <a:ext cx="8256351" cy="28542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 comando </a:t>
            </a:r>
            <a:r>
              <a:rPr lang="pt-BR" sz="2400" spc="-1" dirty="0" err="1" smtClean="0">
                <a:solidFill>
                  <a:srgbClr val="000000"/>
                </a:solidFill>
                <a:latin typeface="Courier"/>
                <a:ea typeface="DejaVu Sans"/>
                <a:cs typeface="Courier"/>
              </a:rPr>
              <a:t>diff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 está relacionado ao cálculo da derivada instantânea;</a:t>
            </a:r>
          </a:p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 comando </a:t>
            </a:r>
            <a:r>
              <a:rPr lang="pt-BR" sz="2400" spc="-1" dirty="0" err="1" smtClean="0">
                <a:solidFill>
                  <a:srgbClr val="000000"/>
                </a:solidFill>
                <a:latin typeface="Courier"/>
                <a:ea typeface="DejaVu Sans"/>
                <a:cs typeface="Courier"/>
              </a:rPr>
              <a:t>trapz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 está relacionado ao cálculo da integral definida, retornando apenas um valor.</a:t>
            </a:r>
          </a:p>
          <a:p>
            <a:pPr marL="432000" indent="-323280" algn="just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 comando </a:t>
            </a:r>
            <a:r>
              <a:rPr lang="pt-BR" sz="2400" spc="-1" dirty="0" err="1" smtClean="0">
                <a:solidFill>
                  <a:srgbClr val="000000"/>
                </a:solidFill>
                <a:latin typeface="Courier"/>
                <a:ea typeface="DejaVu Sans"/>
                <a:cs typeface="Courier"/>
              </a:rPr>
              <a:t>cumtrapz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 está relacionado ao cálculo da integral indefinida, sendo equivalente ao cálculo de uma “integral definida instantânea”.</a:t>
            </a:r>
          </a:p>
        </p:txBody>
      </p:sp>
    </p:spTree>
    <p:extLst>
      <p:ext uri="{BB962C8B-B14F-4D97-AF65-F5344CB8AC3E}">
        <p14:creationId xmlns:p14="http://schemas.microsoft.com/office/powerpoint/2010/main" val="280704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941052" y="-45954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>
              <a:lnSpc>
                <a:spcPct val="100000"/>
              </a:lnSpc>
              <a:spcBef>
                <a:spcPts val="641"/>
              </a:spcBef>
            </a:pPr>
            <a:r>
              <a:rPr lang="pt-BR" sz="28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Exercício2: </a:t>
            </a:r>
            <a:r>
              <a:rPr lang="pt-BR" sz="26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comportamento dinâmico de uma máquina</a:t>
            </a:r>
            <a:endParaRPr lang="pt-BR" sz="2600" b="0" strike="noStrike" spc="-1" dirty="0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96050" y="566640"/>
            <a:ext cx="8805176" cy="1888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915480" lvl="1" indent="-4572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Mediu-se a velocidade de uma m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áquina em um intervalo de tempo de 5 segundos e notou-se que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 comportamento segue a seguinte função:</a:t>
            </a:r>
            <a:endParaRPr lang="pt-BR" sz="3200" b="0" strike="noStrike" spc="-1" dirty="0">
              <a:latin typeface="Arial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29944"/>
              </p:ext>
            </p:extLst>
          </p:nvPr>
        </p:nvGraphicFramePr>
        <p:xfrm>
          <a:off x="1444455" y="2454689"/>
          <a:ext cx="65897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3" imgW="3035300" imgH="254000" progId="Equation.3">
                  <p:embed/>
                </p:oleObj>
              </mc:Choice>
              <mc:Fallback>
                <p:oleObj name="Equation" r:id="rId3" imgW="3035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4455" y="2454689"/>
                        <a:ext cx="6589713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stomShape 2"/>
          <p:cNvSpPr/>
          <p:nvPr/>
        </p:nvSpPr>
        <p:spPr>
          <a:xfrm>
            <a:off x="542431" y="3008674"/>
            <a:ext cx="8390603" cy="34531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432000" indent="-323280" algn="just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De posse do vetor contendo os dados de velocidade da máquina, obtenha o seu deslocamento e sua aceleração.</a:t>
            </a:r>
          </a:p>
          <a:p>
            <a:pPr marL="432000" indent="-323280" algn="just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Mostre os dados de </a:t>
            </a:r>
            <a:r>
              <a:rPr lang="pt-BR" sz="3200" u="sng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desl</a:t>
            </a:r>
            <a:r>
              <a:rPr lang="pt-BR" sz="3200" u="sng" spc="-1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pt-BR" sz="3200" u="sng" spc="-1" dirty="0" smtClean="0">
                <a:solidFill>
                  <a:srgbClr val="000000"/>
                </a:solidFill>
                <a:latin typeface="Calibri"/>
                <a:ea typeface="DejaVu Sans"/>
              </a:rPr>
              <a:t>vel.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BR" sz="3200" u="sng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acel</a:t>
            </a:r>
            <a:r>
              <a:rPr lang="pt-BR" sz="3200" u="sng" spc="-1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 em uma única figura.</a:t>
            </a:r>
          </a:p>
          <a:p>
            <a:pPr marL="432000" indent="-323280" algn="just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Compare o resultado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numérico com os valores analíticos.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7200" y="548640"/>
            <a:ext cx="822852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 algn="ctr">
              <a:lnSpc>
                <a:spcPct val="100000"/>
              </a:lnSpc>
              <a:spcBef>
                <a:spcPts val="961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961"/>
              </a:spcBef>
            </a:pPr>
            <a:endParaRPr lang="pt-BR" sz="1800" b="0" strike="noStrike" spc="-1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961"/>
              </a:spcBef>
            </a:pPr>
            <a:r>
              <a:rPr lang="pt-BR" sz="4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Perguntas ?</a:t>
            </a:r>
            <a:endParaRPr lang="pt-BR" sz="4800" b="0" strike="noStrike" spc="-1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479"/>
              </a:spcBef>
            </a:pPr>
            <a:endParaRPr lang="pt-BR" sz="4800" b="0" strike="noStrike" spc="-1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479"/>
              </a:spcBef>
            </a:pP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5640" y="-54954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17375E"/>
                </a:solidFill>
                <a:latin typeface="Calibri"/>
                <a:ea typeface="DejaVu Sans"/>
              </a:rPr>
              <a:t>Introdução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828719"/>
            <a:ext cx="8470080" cy="55125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Aqui</a:t>
            </a:r>
            <a:r>
              <a:rPr lang="pt-BR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o aluno aprenderá:</a:t>
            </a:r>
            <a:endParaRPr lang="pt-BR" sz="3200" b="0" strike="noStrike" spc="-1" dirty="0">
              <a:latin typeface="Arial"/>
            </a:endParaRPr>
          </a:p>
          <a:p>
            <a:pPr marL="1022400" indent="-45720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Trabalhar com fun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ções polinomiais;</a:t>
            </a:r>
          </a:p>
          <a:p>
            <a:pPr marL="1022400" indent="-45720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pt-BR" sz="3200" spc="-1" dirty="0" smtClean="0">
                <a:solidFill>
                  <a:srgbClr val="000000"/>
                </a:solidFill>
                <a:uFillTx/>
                <a:latin typeface="Calibri"/>
                <a:ea typeface="DejaVu Sans"/>
              </a:rPr>
              <a:t>Aprender a trabalhar com manipulação de dados com a finalidade de apresentação dos mesmos</a:t>
            </a:r>
          </a:p>
          <a:p>
            <a:pPr marL="1022400" indent="-45720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Resolver equações e sistema de equações</a:t>
            </a:r>
          </a:p>
          <a:p>
            <a:pPr marL="1022400" indent="-45720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pt-BR" sz="3200" spc="-1" dirty="0" smtClean="0">
                <a:solidFill>
                  <a:srgbClr val="000000"/>
                </a:solidFill>
                <a:uFillTx/>
                <a:latin typeface="Calibri"/>
                <a:ea typeface="DejaVu Sans"/>
              </a:rPr>
              <a:t>Lidar com derivação e integração numérica</a:t>
            </a:r>
          </a:p>
          <a:p>
            <a:pPr marL="1022400" indent="-457200">
              <a:lnSpc>
                <a:spcPct val="100000"/>
              </a:lnSpc>
              <a:spcBef>
                <a:spcPts val="1417"/>
              </a:spcBef>
              <a:buFontTx/>
              <a:buChar char="-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Outros </a:t>
            </a:r>
            <a:r>
              <a:rPr lang="pt-BR" sz="3200" b="0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assuntos relacionados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5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Polin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ômios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633240"/>
            <a:ext cx="8228520" cy="6199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Polin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ômios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são funções que têm a forma: 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8" name="CustomShape 33"/>
          <p:cNvSpPr/>
          <p:nvPr/>
        </p:nvSpPr>
        <p:spPr>
          <a:xfrm>
            <a:off x="1135370" y="6445695"/>
            <a:ext cx="7018920" cy="3949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nº de </a:t>
            </a:r>
            <a:r>
              <a:rPr lang="pt-BR" sz="20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linhas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;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nº de </a:t>
            </a:r>
            <a:r>
              <a:rPr lang="pt-BR" sz="20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colunas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;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pt-BR" sz="20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posição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sub-figura</a:t>
            </a:r>
            <a:endParaRPr lang="pt-BR" sz="2000" b="0" strike="noStrike" spc="-1" dirty="0">
              <a:latin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85764"/>
              </p:ext>
            </p:extLst>
          </p:nvPr>
        </p:nvGraphicFramePr>
        <p:xfrm>
          <a:off x="1650896" y="1253217"/>
          <a:ext cx="5711888" cy="61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" imgW="2692400" imgH="292100" progId="Equation.3">
                  <p:embed/>
                </p:oleObj>
              </mc:Choice>
              <mc:Fallback>
                <p:oleObj name="Equation" r:id="rId3" imgW="2692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0896" y="1253217"/>
                        <a:ext cx="5711888" cy="619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43393" y="1839420"/>
            <a:ext cx="6916512" cy="638982"/>
            <a:chOff x="1126968" y="2504233"/>
            <a:chExt cx="6916512" cy="638982"/>
          </a:xfrm>
        </p:grpSpPr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5945359"/>
                </p:ext>
              </p:extLst>
            </p:nvPr>
          </p:nvGraphicFramePr>
          <p:xfrm>
            <a:off x="4809742" y="2605053"/>
            <a:ext cx="3233738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Equation" r:id="rId5" imgW="1524000" imgH="254000" progId="Equation.3">
                    <p:embed/>
                  </p:oleObj>
                </mc:Choice>
                <mc:Fallback>
                  <p:oleObj name="Equation" r:id="rId5" imgW="1524000" imgH="254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09742" y="2605053"/>
                          <a:ext cx="3233738" cy="538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1126968" y="2504233"/>
              <a:ext cx="4012936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1417"/>
                </a:spcBef>
              </a:pPr>
              <a:r>
                <a:rPr lang="pt-BR" sz="3200" spc="-1" dirty="0" smtClean="0">
                  <a:solidFill>
                    <a:srgbClr val="000000"/>
                  </a:solidFill>
                  <a:latin typeface="Calibri"/>
                </a:rPr>
                <a:t>em que as constantes</a:t>
              </a:r>
              <a:endParaRPr lang="pt-BR" sz="3200" spc="-1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743393" y="2401719"/>
            <a:ext cx="84006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representam os coeficientes do polinômio</a:t>
            </a:r>
          </a:p>
          <a:p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pt-BR" sz="3200" i="1" spc="-1" dirty="0" err="1" smtClean="0">
                <a:solidFill>
                  <a:srgbClr val="000000"/>
                </a:solidFill>
                <a:latin typeface="Times"/>
                <a:cs typeface="Times"/>
              </a:rPr>
              <a:t>n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</a:rPr>
              <a:t> representa o grau do polinômio.</a:t>
            </a:r>
            <a:endParaRPr lang="pt-BR" sz="3200" spc="-1" dirty="0"/>
          </a:p>
        </p:txBody>
      </p:sp>
      <p:sp>
        <p:nvSpPr>
          <p:cNvPr id="40" name="CustomShape 2"/>
          <p:cNvSpPr/>
          <p:nvPr/>
        </p:nvSpPr>
        <p:spPr>
          <a:xfrm>
            <a:off x="609600" y="3478937"/>
            <a:ext cx="8534400" cy="1515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 MATLAB, polin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ômios são representados por vetores contendo os valores dos coeficientes (na ordem correta). </a:t>
            </a:r>
            <a:r>
              <a:rPr lang="pt-BR" sz="3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Exs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1" name="CustomShape 7"/>
          <p:cNvSpPr/>
          <p:nvPr/>
        </p:nvSpPr>
        <p:spPr>
          <a:xfrm>
            <a:off x="5236583" y="5378156"/>
            <a:ext cx="2423322" cy="6477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[1 4 5 2];</a:t>
            </a:r>
          </a:p>
          <a:p>
            <a:r>
              <a:rPr lang="pt-BR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q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[1 0 6 0 8]</a:t>
            </a:r>
            <a:r>
              <a:rPr lang="pt-BR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pt-BR" sz="1800" b="0" strike="noStrike" spc="-1" dirty="0">
              <a:latin typeface="Arial"/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209363"/>
              </p:ext>
            </p:extLst>
          </p:nvPr>
        </p:nvGraphicFramePr>
        <p:xfrm>
          <a:off x="2141189" y="5130896"/>
          <a:ext cx="26939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7" imgW="1270000" imgH="482600" progId="Equation.3">
                  <p:embed/>
                </p:oleObj>
              </mc:Choice>
              <mc:Fallback>
                <p:oleObj name="Equation" r:id="rId7" imgW="127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1189" y="5130896"/>
                        <a:ext cx="2693988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Polin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ômios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565055"/>
            <a:ext cx="8228520" cy="1131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O valor n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umérico de um polinômio pode ser obtido utilizando-se o comando: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8" name="CustomShape 33"/>
          <p:cNvSpPr/>
          <p:nvPr/>
        </p:nvSpPr>
        <p:spPr>
          <a:xfrm>
            <a:off x="1135370" y="6445695"/>
            <a:ext cx="7018920" cy="3949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nº de </a:t>
            </a:r>
            <a:r>
              <a:rPr lang="pt-BR" sz="20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linhas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;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nº de </a:t>
            </a:r>
            <a:r>
              <a:rPr lang="pt-BR" sz="20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colunas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;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pt-BR" sz="20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posição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sub-figura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2577" y="2164899"/>
            <a:ext cx="8581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em que:</a:t>
            </a:r>
          </a:p>
          <a:p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p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representa o vetor contando os coeficientes do polinômio;</a:t>
            </a:r>
          </a:p>
          <a:p>
            <a:r>
              <a:rPr lang="pt-BR" sz="20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pt-BR" sz="2000" spc="-1" dirty="0" err="1" smtClean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pt-BR" sz="2000" spc="-1" dirty="0" smtClean="0">
                <a:solidFill>
                  <a:srgbClr val="000000"/>
                </a:solidFill>
                <a:latin typeface="Calibri"/>
              </a:rPr>
              <a:t> representa um valor específico ou um vetor correspondendo a uma faixa sob análise (retorna valores).</a:t>
            </a:r>
          </a:p>
        </p:txBody>
      </p:sp>
      <p:sp>
        <p:nvSpPr>
          <p:cNvPr id="41" name="CustomShape 7"/>
          <p:cNvSpPr/>
          <p:nvPr/>
        </p:nvSpPr>
        <p:spPr>
          <a:xfrm>
            <a:off x="2823292" y="4612637"/>
            <a:ext cx="3373575" cy="153193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[1 4 5 2];</a:t>
            </a:r>
          </a:p>
          <a:p>
            <a:r>
              <a:rPr lang="pt-BR" spc="-1" dirty="0" err="1" smtClean="0">
                <a:solidFill>
                  <a:srgbClr val="000000"/>
                </a:solidFill>
                <a:latin typeface="Courier New"/>
              </a:rPr>
              <a:t>x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</a:rPr>
              <a:t> = 9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valor =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polyval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p,x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pt-BR" spc="-1" dirty="0" err="1">
                <a:solidFill>
                  <a:srgbClr val="000000"/>
                </a:solidFill>
                <a:latin typeface="Courier New"/>
              </a:rPr>
              <a:t>x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1:0.2:2;</a:t>
            </a:r>
          </a:p>
          <a:p>
            <a:r>
              <a:rPr lang="pt-BR" spc="-1" dirty="0">
                <a:solidFill>
                  <a:srgbClr val="000000"/>
                </a:solidFill>
                <a:latin typeface="Courier New"/>
              </a:rPr>
              <a:t>valores =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polyval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p,x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)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2797720" y="1696123"/>
            <a:ext cx="3867960" cy="4687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valor(es) = </a:t>
            </a:r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polyval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p,x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2000" b="0" strike="noStrike" spc="-1" dirty="0"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2577" y="3403106"/>
            <a:ext cx="8228520" cy="1131068"/>
            <a:chOff x="562577" y="3465695"/>
            <a:chExt cx="8228520" cy="1131068"/>
          </a:xfrm>
        </p:grpSpPr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633527"/>
                </p:ext>
              </p:extLst>
            </p:nvPr>
          </p:nvGraphicFramePr>
          <p:xfrm>
            <a:off x="5076730" y="4014883"/>
            <a:ext cx="269398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Equation" r:id="rId3" imgW="1270000" imgH="228600" progId="Equation.3">
                    <p:embed/>
                  </p:oleObj>
                </mc:Choice>
                <mc:Fallback>
                  <p:oleObj name="Equation" r:id="rId3" imgW="12700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76730" y="4014883"/>
                          <a:ext cx="2693987" cy="484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CustomShape 2"/>
            <p:cNvSpPr/>
            <p:nvPr/>
          </p:nvSpPr>
          <p:spPr>
            <a:xfrm>
              <a:off x="562577" y="3465695"/>
              <a:ext cx="8228520" cy="11310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rmAutofit/>
            </a:bodyPr>
            <a:lstStyle/>
            <a:p>
              <a:pPr marL="432000" indent="-323280">
                <a:lnSpc>
                  <a:spcPct val="100000"/>
                </a:lnSpc>
                <a:spcBef>
                  <a:spcPts val="1417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pt-BR" sz="32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Exemplo de cria</a:t>
              </a:r>
              <a:r>
                <a:rPr lang="pt-BR" sz="32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ção: avaliar polinômio </a:t>
              </a:r>
              <a:r>
                <a:rPr lang="pt-BR" sz="3200" b="0" strike="noStrike" spc="-1" dirty="0" err="1" smtClean="0">
                  <a:solidFill>
                    <a:srgbClr val="000000"/>
                  </a:solidFill>
                  <a:latin typeface="Calibri"/>
                  <a:ea typeface="DejaVu Sans"/>
                </a:rPr>
                <a:t>p</a:t>
              </a:r>
              <a:r>
                <a:rPr lang="pt-BR" sz="32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 para </a:t>
              </a:r>
              <a:r>
                <a:rPr lang="pt-BR" sz="3200" b="0" strike="noStrike" spc="-1" dirty="0" err="1" smtClean="0">
                  <a:solidFill>
                    <a:srgbClr val="000000"/>
                  </a:solidFill>
                  <a:latin typeface="Calibri"/>
                  <a:ea typeface="DejaVu Sans"/>
                </a:rPr>
                <a:t>x</a:t>
              </a:r>
              <a:r>
                <a:rPr lang="pt-BR" sz="32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=9 e para 1≤x≤2, sendo </a:t>
              </a:r>
              <a:endParaRPr lang="pt-BR" sz="32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6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Polin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ômios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565054"/>
            <a:ext cx="8228520" cy="1812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Outra quest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ão muito importante e amplamente utilizada é a obtenção das raízes do polinômio.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obtidas utilizando o comando: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1" name="CustomShape 7"/>
          <p:cNvSpPr/>
          <p:nvPr/>
        </p:nvSpPr>
        <p:spPr>
          <a:xfrm>
            <a:off x="2797720" y="4184904"/>
            <a:ext cx="3808292" cy="12784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[1 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</a:rPr>
              <a:t>-5 6]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pt-BR" spc="-1" dirty="0" err="1" smtClean="0">
                <a:solidFill>
                  <a:srgbClr val="000000"/>
                </a:solidFill>
                <a:latin typeface="Courier New"/>
              </a:rPr>
              <a:t>raizes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</a:rPr>
              <a:t> = roots(</a:t>
            </a:r>
            <a:r>
              <a:rPr lang="pt-BR" spc="-1" dirty="0" err="1" smtClean="0">
                <a:solidFill>
                  <a:srgbClr val="000000"/>
                </a:solidFill>
                <a:latin typeface="Courier New"/>
              </a:rPr>
              <a:t>p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pt-BR" spc="-1" dirty="0" smtClean="0">
                <a:solidFill>
                  <a:srgbClr val="000000"/>
                </a:solidFill>
                <a:latin typeface="Courier New"/>
              </a:rPr>
              <a:t>% % ou com vetor direto</a:t>
            </a:r>
            <a:endParaRPr lang="pt-BR" spc="-1" dirty="0">
              <a:solidFill>
                <a:srgbClr val="000000"/>
              </a:solidFill>
              <a:latin typeface="Courier New"/>
            </a:endParaRPr>
          </a:p>
          <a:p>
            <a:r>
              <a:rPr lang="en-US" spc="-1" dirty="0" smtClean="0">
                <a:solidFill>
                  <a:srgbClr val="000000"/>
                </a:solidFill>
                <a:latin typeface="Courier New"/>
              </a:rPr>
              <a:t>% </a:t>
            </a:r>
            <a:r>
              <a:rPr lang="en-US" spc="-1" dirty="0" err="1" smtClean="0">
                <a:solidFill>
                  <a:srgbClr val="000000"/>
                </a:solidFill>
                <a:latin typeface="Courier New"/>
              </a:rPr>
              <a:t>raizes</a:t>
            </a:r>
            <a:r>
              <a:rPr lang="en-US" spc="-1" dirty="0" smtClean="0">
                <a:solidFill>
                  <a:srgbClr val="000000"/>
                </a:solidFill>
                <a:latin typeface="Courier New"/>
              </a:rPr>
              <a:t> = roots([1 -5 6])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2797720" y="2377979"/>
            <a:ext cx="3867960" cy="4687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lang="pt-BR" sz="2000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aizes</a:t>
            </a:r>
            <a:r>
              <a:rPr lang="pt-BR" sz="2000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roots(</a:t>
            </a:r>
            <a:r>
              <a:rPr lang="pt-BR" sz="2000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pt-BR" sz="2000" spc="-1" dirty="0" smtClean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2000" b="0" strike="noStrike" spc="-1" dirty="0">
              <a:latin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4657" y="2983125"/>
            <a:ext cx="8201063" cy="1193254"/>
            <a:chOff x="484657" y="2983125"/>
            <a:chExt cx="8201063" cy="1193254"/>
          </a:xfrm>
        </p:grpSpPr>
        <p:sp>
          <p:nvSpPr>
            <p:cNvPr id="14" name="CustomShape 2"/>
            <p:cNvSpPr/>
            <p:nvPr/>
          </p:nvSpPr>
          <p:spPr>
            <a:xfrm>
              <a:off x="484657" y="2983125"/>
              <a:ext cx="8201063" cy="11932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rmAutofit/>
            </a:bodyPr>
            <a:lstStyle/>
            <a:p>
              <a:pPr marL="432000" indent="-323280">
                <a:lnSpc>
                  <a:spcPct val="100000"/>
                </a:lnSpc>
                <a:spcBef>
                  <a:spcPts val="1417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pt-BR" sz="32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Exemplo de cria</a:t>
              </a:r>
              <a:r>
                <a:rPr lang="pt-BR" sz="32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ção: obter as raízes do polinômio:</a:t>
              </a:r>
              <a:endParaRPr lang="pt-BR" sz="3200" b="0" strike="noStrike" spc="-1" dirty="0">
                <a:latin typeface="Arial"/>
              </a:endParaRPr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664055"/>
                </p:ext>
              </p:extLst>
            </p:nvPr>
          </p:nvGraphicFramePr>
          <p:xfrm>
            <a:off x="2883430" y="3506465"/>
            <a:ext cx="193992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Equation" r:id="rId3" imgW="914400" imgH="228600" progId="Equation.3">
                    <p:embed/>
                  </p:oleObj>
                </mc:Choice>
                <mc:Fallback>
                  <p:oleObj name="Equation" r:id="rId3" imgW="9144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83430" y="3506465"/>
                          <a:ext cx="1939925" cy="484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612708" y="5771678"/>
            <a:ext cx="6226198" cy="536025"/>
            <a:chOff x="1135370" y="5447278"/>
            <a:chExt cx="6226198" cy="536025"/>
          </a:xfrm>
        </p:grpSpPr>
        <p:sp>
          <p:nvSpPr>
            <p:cNvPr id="138" name="CustomShape 33"/>
            <p:cNvSpPr/>
            <p:nvPr/>
          </p:nvSpPr>
          <p:spPr>
            <a:xfrm>
              <a:off x="1135370" y="5482570"/>
              <a:ext cx="6226198" cy="50073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  <a:spcBef>
                  <a:spcPts val="1417"/>
                </a:spcBef>
              </a:pPr>
              <a:r>
                <a:rPr lang="pt-BR" sz="20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OBS: as ra</a:t>
              </a:r>
              <a:r>
                <a:rPr lang="pt-BR" sz="2000" b="0" strike="noStrike" spc="-1" dirty="0" smtClean="0">
                  <a:solidFill>
                    <a:srgbClr val="000000"/>
                  </a:solidFill>
                  <a:latin typeface="Calibri"/>
                  <a:ea typeface="DejaVu Sans"/>
                </a:rPr>
                <a:t>ízes são obtidas considerando:</a:t>
              </a:r>
              <a:endParaRPr lang="pt-BR" sz="2000" b="0" strike="noStrike" spc="-1" dirty="0">
                <a:latin typeface="Arial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3570921"/>
                </p:ext>
              </p:extLst>
            </p:nvPr>
          </p:nvGraphicFramePr>
          <p:xfrm>
            <a:off x="5448631" y="5447278"/>
            <a:ext cx="1912937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Equation" r:id="rId5" imgW="901700" imgH="203200" progId="Equation.3">
                    <p:embed/>
                  </p:oleObj>
                </mc:Choice>
                <mc:Fallback>
                  <p:oleObj name="Equation" r:id="rId5" imgW="9017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48631" y="5447278"/>
                          <a:ext cx="1912937" cy="430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071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Polin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ômios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565054"/>
            <a:ext cx="8686800" cy="18129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Ou, se as ra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ízes são conhecidas, pode-se criar o polinômio que resulta nessas raízes 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utilizando o comando: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1" name="CustomShape 7"/>
          <p:cNvSpPr/>
          <p:nvPr/>
        </p:nvSpPr>
        <p:spPr>
          <a:xfrm>
            <a:off x="2797720" y="4184904"/>
            <a:ext cx="3808292" cy="12784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pc="-1" dirty="0" err="1" smtClean="0">
                <a:solidFill>
                  <a:srgbClr val="000000"/>
                </a:solidFill>
                <a:latin typeface="Courier New"/>
              </a:rPr>
              <a:t>raizes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</a:rPr>
              <a:t> = [2 3];</a:t>
            </a:r>
          </a:p>
          <a:p>
            <a:r>
              <a:rPr lang="pt-BR" spc="-1" dirty="0" err="1" smtClean="0">
                <a:solidFill>
                  <a:srgbClr val="000000"/>
                </a:solidFill>
                <a:latin typeface="Courier New"/>
              </a:rPr>
              <a:t>p</a:t>
            </a:r>
            <a:r>
              <a:rPr lang="x-none" spc="-1" dirty="0" smtClean="0">
                <a:solidFill>
                  <a:srgbClr val="000000"/>
                </a:solidFill>
                <a:latin typeface="Courier New"/>
              </a:rPr>
              <a:t> = poly(ra</a:t>
            </a:r>
            <a:r>
              <a:rPr lang="x-none" spc="-1" dirty="0" smtClean="0">
                <a:solidFill>
                  <a:srgbClr val="000000"/>
                </a:solidFill>
                <a:latin typeface="Courier New"/>
              </a:rPr>
              <a:t>izes)</a:t>
            </a:r>
          </a:p>
          <a:p>
            <a:r>
              <a:rPr lang="pt-BR" spc="-1" dirty="0" smtClean="0">
                <a:solidFill>
                  <a:srgbClr val="000000"/>
                </a:solidFill>
                <a:latin typeface="Courier New"/>
              </a:rPr>
              <a:t>% % ou com vetor direto</a:t>
            </a:r>
          </a:p>
          <a:p>
            <a:r>
              <a:rPr lang="en-US" spc="-1" dirty="0" smtClean="0">
                <a:solidFill>
                  <a:srgbClr val="000000"/>
                </a:solidFill>
                <a:latin typeface="Courier New"/>
              </a:rPr>
              <a:t>% p = poly([2 3])</a:t>
            </a:r>
            <a:endParaRPr lang="pt-BR" spc="-1" dirty="0"/>
          </a:p>
          <a:p>
            <a:endParaRPr lang="pt-BR" sz="1800" b="0" strike="noStrike" spc="-1" dirty="0"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3079009" y="2143591"/>
            <a:ext cx="2461518" cy="4687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pt-BR" sz="2000" spc="-1" dirty="0" smtClean="0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pt-BR" sz="2000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poly</a:t>
            </a:r>
            <a:r>
              <a:rPr lang="pt-BR" sz="2000" spc="-1" dirty="0" smtClean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2000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raizes</a:t>
            </a:r>
            <a:r>
              <a:rPr lang="pt-BR" sz="2000" spc="-1" dirty="0" smtClean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457200" y="2797398"/>
            <a:ext cx="8201063" cy="119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ção: obter o polinômio cujas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raízes são 2 e 3.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6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95640" y="-72000"/>
            <a:ext cx="8228520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Polin</a:t>
            </a:r>
            <a:r>
              <a:rPr lang="pt-BR" sz="32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ômios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565054"/>
            <a:ext cx="8686800" cy="2955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Opera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ções entre polinômios também são muito utilizadas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pt-BR" sz="3200" b="0" u="sng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multiplicação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entre </a:t>
            </a: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dois polinômios é muito comum e talvez a mais utilizada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- operação “distributiva”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3200" spc="-1" dirty="0" smtClean="0">
                <a:solidFill>
                  <a:srgbClr val="000000"/>
                </a:solidFill>
                <a:latin typeface="Calibri"/>
                <a:ea typeface="DejaVu Sans"/>
              </a:rPr>
              <a:t>- pode ser realizada utilizando o comando: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2584624" y="3511569"/>
            <a:ext cx="3842387" cy="468776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mult_distrib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conv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20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p,q</a:t>
            </a:r>
            <a:r>
              <a:rPr lang="pt-BR" sz="20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423097" y="4005913"/>
            <a:ext cx="8458793" cy="1193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Exemplo de cria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ção: obter o polinômio resultante da multiplicação entre </a:t>
            </a:r>
            <a:r>
              <a:rPr lang="pt-BR" sz="3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BR" sz="32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lang="pt-BR" sz="3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, sendo: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4861531" y="5173598"/>
            <a:ext cx="3645308" cy="9796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 cap="rnd">
            <a:solidFill>
              <a:srgbClr val="000000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18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[1 4 5 2];</a:t>
            </a:r>
          </a:p>
          <a:p>
            <a:r>
              <a:rPr lang="pt-BR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q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[1 0 6 0 8]</a:t>
            </a:r>
            <a:r>
              <a:rPr lang="pt-BR" spc="-1" dirty="0" smtClean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</a:p>
          <a:p>
            <a:r>
              <a:rPr lang="pt-BR" spc="-1" dirty="0" err="1">
                <a:solidFill>
                  <a:srgbClr val="000000"/>
                </a:solidFill>
                <a:latin typeface="Courier New"/>
                <a:ea typeface="DejaVu Sans"/>
              </a:rPr>
              <a:t>m</a:t>
            </a:r>
            <a:r>
              <a:rPr lang="pt-BR" sz="18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ult_distrib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pt-BR" sz="18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conv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800" b="0" strike="noStrike" spc="-1" dirty="0" err="1" smtClean="0">
                <a:solidFill>
                  <a:srgbClr val="000000"/>
                </a:solidFill>
                <a:latin typeface="Courier New"/>
                <a:ea typeface="DejaVu Sans"/>
              </a:rPr>
              <a:t>p,q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pt-BR" sz="1800" b="0" strike="noStrike" spc="-1" dirty="0">
              <a:latin typeface="Arial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22621"/>
              </p:ext>
            </p:extLst>
          </p:nvPr>
        </p:nvGraphicFramePr>
        <p:xfrm>
          <a:off x="1604184" y="5139334"/>
          <a:ext cx="26939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270000" imgH="482600" progId="Equation.3">
                  <p:embed/>
                </p:oleObj>
              </mc:Choice>
              <mc:Fallback>
                <p:oleObj name="Equation" r:id="rId3" imgW="127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4184" y="5139334"/>
                        <a:ext cx="2693988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83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13446</TotalTime>
  <Words>2106</Words>
  <Application>Microsoft Macintosh PowerPoint</Application>
  <PresentationFormat>On-screen Show (4:3)</PresentationFormat>
  <Paragraphs>256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Office Theme</vt:lpstr>
      <vt:lpstr>Office Theme</vt:lpstr>
      <vt:lpstr>Microsoft Equation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BRUCE</dc:creator>
  <dc:description/>
  <cp:lastModifiedBy>Vitor Ramos Franco</cp:lastModifiedBy>
  <cp:revision>668</cp:revision>
  <dcterms:created xsi:type="dcterms:W3CDTF">2012-07-02T19:35:15Z</dcterms:created>
  <dcterms:modified xsi:type="dcterms:W3CDTF">2018-09-06T14:32:45Z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