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0" r:id="rId4"/>
    <p:sldId id="258" r:id="rId5"/>
    <p:sldId id="269" r:id="rId6"/>
    <p:sldId id="271" r:id="rId7"/>
    <p:sldId id="270" r:id="rId8"/>
    <p:sldId id="263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E4A1-667C-156A-D8B0-697473C59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19117-4BAB-176D-934E-1D6AFCF31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DB17B-11C4-96EF-37B0-418370FA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5025-7FC1-46CC-90E2-219E7AA89971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C86C4-D29F-784C-0504-5873F4FD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F80E6-F03D-B811-A109-51C68B77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BAD-C1FF-4FDF-8956-29E36ED7DD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17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041C-8D9E-4C45-CAFE-84D033A3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38C16-21AC-A1E2-DA4B-ED1B43B33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821D4-18C9-16E3-0EF4-0A05A314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5025-7FC1-46CC-90E2-219E7AA89971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7084B-CA75-4406-F9E6-16D47AF1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976AE-AE0E-75CF-95DB-228F702C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BAD-C1FF-4FDF-8956-29E36ED7DD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1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2046D-7321-0AA8-00E0-F5E802BE8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BF25C-D441-E476-FFE4-B8729959D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45434-0E66-E94C-77C6-EDC55DB6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5025-7FC1-46CC-90E2-219E7AA89971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7A3A1-E00D-330E-82D5-2CA4102A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CB80A-5D1A-F98C-BBB3-2E380642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BAD-C1FF-4FDF-8956-29E36ED7DD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40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F294-66D5-597C-9361-4FD10D0E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0F1E-17FC-850F-E4BE-0479E4978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D18AF-6710-2D54-7353-EE996B2D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5025-7FC1-46CC-90E2-219E7AA89971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4BE8C-69A1-16FA-F1CD-84A1B510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BB603-CD99-8B01-38C6-30BFD599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BAD-C1FF-4FDF-8956-29E36ED7DD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7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8E01-005C-947B-3BB7-54E5645B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1F875-3260-8E6D-D21A-3721E6D44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68859-E293-49E2-4EC9-1C9D1B53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5025-7FC1-46CC-90E2-219E7AA89971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7248F-0D76-AF02-FE56-D9D8996B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86BE3-175E-3448-19AF-68827578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BAD-C1FF-4FDF-8956-29E36ED7DD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56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1755-D876-F779-89E5-638BB19B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4512C-DD12-EB82-FD41-B62A909DA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C4DDD-6FA6-B0A8-8F33-2C22BC110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69BD9-EA8A-DDB3-8CD0-CD4AC7DA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5025-7FC1-46CC-90E2-219E7AA89971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3EE9F-48BC-A6E6-4FC4-D2F7DC2D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9027-1573-BE8E-8FA8-8CD31053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BAD-C1FF-4FDF-8956-29E36ED7DD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84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830F-C6A3-AE52-2628-21B151BE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1AEF4-52B3-38DA-6F2C-9A7C38573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94403-4190-4291-F96F-82DF51C9F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46E6D-D4A4-FA81-D39E-DC0647D6B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4534A-7618-90A7-565F-93EF5D48F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EB28B0-366D-4DE4-35B9-504D6D08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5025-7FC1-46CC-90E2-219E7AA89971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1396DF-1B60-EED6-3019-9A6D8D54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6124E-803A-1B56-C440-A1141EFA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BAD-C1FF-4FDF-8956-29E36ED7DD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82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DBE9-E077-F507-FE58-58C93CD0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89A57-FFC8-D4AE-0029-C64476AA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5025-7FC1-46CC-90E2-219E7AA89971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BE04C-19EB-997A-A5F7-B578FA55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7F380-9001-4F4D-13DE-393EF618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BAD-C1FF-4FDF-8956-29E36ED7DD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77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8E86D-521A-B5E8-1FCA-B135CBF0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5025-7FC1-46CC-90E2-219E7AA89971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D9D76-1329-6A9F-028E-F9F752A5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FF5B3-D374-CD43-28C8-247AAB06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BAD-C1FF-4FDF-8956-29E36ED7DD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92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6D55-A1F5-62B6-E8EE-9CE97BD5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E175D-8FFC-697E-808A-E1712AF25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7900-6FDE-F6A8-0F4C-A8B901A1D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277C9-7ABB-F8DA-085F-C6652C6F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5025-7FC1-46CC-90E2-219E7AA89971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7911B-D1DB-9949-1518-685822F1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3FE03-C507-E858-EEC6-A0ABD9B5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BAD-C1FF-4FDF-8956-29E36ED7DD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22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0BC7-EF6C-06D7-0EDA-4248DFBC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7BB23-2C0C-F472-4B73-7E7079DC2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4E0A4-D849-ABD2-19BC-343B5CA8A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5C9BF-8AD4-280B-AEB1-2E0163D3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5025-7FC1-46CC-90E2-219E7AA89971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5FE0A-6792-4D2D-D509-5508F8E1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B5888-C198-0A83-6E9D-190F77F5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6BAD-C1FF-4FDF-8956-29E36ED7DD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84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2C962-0DE8-B5F0-8857-370AFBB9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4901D-AF5C-4B74-1DEC-1E7899AA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346AE-A651-9DFA-4510-171220D4F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B5025-7FC1-46CC-90E2-219E7AA89971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87B87-CE55-43FC-B429-1E44B4AC0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C0A8-26E0-F399-52AA-59D26A326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86BAD-C1FF-4FDF-8956-29E36ED7DD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89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C23A-AEF7-2019-EBA1-ABA40DF14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394C0-5DCF-FD0C-5F99-564C6434D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09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6E49-9559-5AAE-BC5C-4F6AD5D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d’étape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73C3F7-5863-E5E8-A61C-25E41F6508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5046" y="4239002"/>
          <a:ext cx="70738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983">
                  <a:extLst>
                    <a:ext uri="{9D8B030D-6E8A-4147-A177-3AD203B41FA5}">
                      <a16:colId xmlns:a16="http://schemas.microsoft.com/office/drawing/2014/main" val="2001732369"/>
                    </a:ext>
                  </a:extLst>
                </a:gridCol>
                <a:gridCol w="1178983">
                  <a:extLst>
                    <a:ext uri="{9D8B030D-6E8A-4147-A177-3AD203B41FA5}">
                      <a16:colId xmlns:a16="http://schemas.microsoft.com/office/drawing/2014/main" val="713238183"/>
                    </a:ext>
                  </a:extLst>
                </a:gridCol>
                <a:gridCol w="1178983">
                  <a:extLst>
                    <a:ext uri="{9D8B030D-6E8A-4147-A177-3AD203B41FA5}">
                      <a16:colId xmlns:a16="http://schemas.microsoft.com/office/drawing/2014/main" val="956073244"/>
                    </a:ext>
                  </a:extLst>
                </a:gridCol>
                <a:gridCol w="1178983">
                  <a:extLst>
                    <a:ext uri="{9D8B030D-6E8A-4147-A177-3AD203B41FA5}">
                      <a16:colId xmlns:a16="http://schemas.microsoft.com/office/drawing/2014/main" val="3165686425"/>
                    </a:ext>
                  </a:extLst>
                </a:gridCol>
                <a:gridCol w="1178983">
                  <a:extLst>
                    <a:ext uri="{9D8B030D-6E8A-4147-A177-3AD203B41FA5}">
                      <a16:colId xmlns:a16="http://schemas.microsoft.com/office/drawing/2014/main" val="3125266744"/>
                    </a:ext>
                  </a:extLst>
                </a:gridCol>
                <a:gridCol w="1178983">
                  <a:extLst>
                    <a:ext uri="{9D8B030D-6E8A-4147-A177-3AD203B41FA5}">
                      <a16:colId xmlns:a16="http://schemas.microsoft.com/office/drawing/2014/main" val="2869953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nbcall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Uga1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Uga2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Uga3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Uga4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31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Uga1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1.0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1.0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1.0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21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Uga2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1.0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1.0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1.0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37082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/>
                        <a:t>Uga3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1.0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1.0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03237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/>
                        <a:t>Uga4</a:t>
                      </a:r>
                      <a:endParaRPr lang="fr-FR" b="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1.0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1.0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928995593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0BBF03BE-EC16-D899-C1FA-84D4D186F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39" y="1876564"/>
            <a:ext cx="4081437" cy="21131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914B83-10A0-B811-5B59-02DB4E79C10B}"/>
              </a:ext>
            </a:extLst>
          </p:cNvPr>
          <p:cNvSpPr txBox="1"/>
          <p:nvPr/>
        </p:nvSpPr>
        <p:spPr>
          <a:xfrm>
            <a:off x="5789757" y="2214570"/>
            <a:ext cx="66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Uga1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FB8A6-00F0-C517-69F1-69840C095F5A}"/>
              </a:ext>
            </a:extLst>
          </p:cNvPr>
          <p:cNvSpPr txBox="1"/>
          <p:nvPr/>
        </p:nvSpPr>
        <p:spPr>
          <a:xfrm>
            <a:off x="4439480" y="3429000"/>
            <a:ext cx="66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Uga2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3D047B-4783-3B74-2668-11969774E4A5}"/>
              </a:ext>
            </a:extLst>
          </p:cNvPr>
          <p:cNvSpPr txBox="1"/>
          <p:nvPr/>
        </p:nvSpPr>
        <p:spPr>
          <a:xfrm>
            <a:off x="7415941" y="3429000"/>
            <a:ext cx="66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Uga4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D70049-1432-5E2F-732C-B78EFABDB853}"/>
              </a:ext>
            </a:extLst>
          </p:cNvPr>
          <p:cNvSpPr txBox="1"/>
          <p:nvPr/>
        </p:nvSpPr>
        <p:spPr>
          <a:xfrm>
            <a:off x="4081276" y="1883323"/>
            <a:ext cx="66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Uga3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1740A8-274C-EF04-4954-C2FC58B6F8F2}"/>
              </a:ext>
            </a:extLst>
          </p:cNvPr>
          <p:cNvSpPr txBox="1"/>
          <p:nvPr/>
        </p:nvSpPr>
        <p:spPr>
          <a:xfrm>
            <a:off x="5638914" y="2530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effectLst/>
              </a:rPr>
              <a:t>2</a:t>
            </a:r>
            <a:endParaRPr lang="fr-FR" dirty="0"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ACE5BE-9B3C-34C5-6D36-1C56CA1D72F3}"/>
              </a:ext>
            </a:extLst>
          </p:cNvPr>
          <p:cNvSpPr txBox="1"/>
          <p:nvPr/>
        </p:nvSpPr>
        <p:spPr>
          <a:xfrm>
            <a:off x="5233487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  <a:endParaRPr lang="fr-FR" dirty="0"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2FC866-EADC-81BD-84C0-4C3B898C0045}"/>
              </a:ext>
            </a:extLst>
          </p:cNvPr>
          <p:cNvSpPr txBox="1"/>
          <p:nvPr/>
        </p:nvSpPr>
        <p:spPr>
          <a:xfrm>
            <a:off x="4745753" y="2379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  <a:endParaRPr lang="fr-FR" dirty="0">
              <a:effectLst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96671-BE4F-BA32-999B-778F1DAB10FC}"/>
              </a:ext>
            </a:extLst>
          </p:cNvPr>
          <p:cNvSpPr txBox="1"/>
          <p:nvPr/>
        </p:nvSpPr>
        <p:spPr>
          <a:xfrm>
            <a:off x="6454234" y="3102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  <a:endParaRPr lang="fr-FR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9F4D8-FFED-1447-2572-00FF9082A7CF}"/>
              </a:ext>
            </a:extLst>
          </p:cNvPr>
          <p:cNvSpPr txBox="1"/>
          <p:nvPr/>
        </p:nvSpPr>
        <p:spPr>
          <a:xfrm>
            <a:off x="838200" y="1500473"/>
            <a:ext cx="693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représente les connexions entre </a:t>
            </a:r>
            <a:r>
              <a:rPr lang="fr-FR" dirty="0" err="1"/>
              <a:t>ugas</a:t>
            </a:r>
            <a:r>
              <a:rPr lang="fr-FR" dirty="0"/>
              <a:t> par une matrice de connexion</a:t>
            </a:r>
          </a:p>
        </p:txBody>
      </p:sp>
    </p:spTree>
    <p:extLst>
      <p:ext uri="{BB962C8B-B14F-4D97-AF65-F5344CB8AC3E}">
        <p14:creationId xmlns:p14="http://schemas.microsoft.com/office/powerpoint/2010/main" val="200650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6E49-9559-5AAE-BC5C-4F6AD5D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converger vers un </a:t>
            </a:r>
            <a:r>
              <a:rPr lang="fr-FR" dirty="0" err="1"/>
              <a:t>target</a:t>
            </a:r>
            <a:r>
              <a:rPr lang="fr-FR" dirty="0"/>
              <a:t> </a:t>
            </a:r>
            <a:r>
              <a:rPr lang="fr-FR" dirty="0" err="1"/>
              <a:t>nbcall</a:t>
            </a:r>
            <a:r>
              <a:rPr lang="fr-FR" dirty="0"/>
              <a:t> on met en place une mesure de performance (</a:t>
            </a:r>
            <a:r>
              <a:rPr lang="fr-FR" dirty="0" err="1"/>
              <a:t>Loss</a:t>
            </a:r>
            <a:r>
              <a:rPr lang="fr-FR" dirty="0"/>
              <a:t>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73C3F7-5863-E5E8-A61C-25E41F6508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628205"/>
              </p:ext>
            </p:extLst>
          </p:nvPr>
        </p:nvGraphicFramePr>
        <p:xfrm>
          <a:off x="1699935" y="4535182"/>
          <a:ext cx="23579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983">
                  <a:extLst>
                    <a:ext uri="{9D8B030D-6E8A-4147-A177-3AD203B41FA5}">
                      <a16:colId xmlns:a16="http://schemas.microsoft.com/office/drawing/2014/main" val="2001732369"/>
                    </a:ext>
                  </a:extLst>
                </a:gridCol>
                <a:gridCol w="1178983">
                  <a:extLst>
                    <a:ext uri="{9D8B030D-6E8A-4147-A177-3AD203B41FA5}">
                      <a16:colId xmlns:a16="http://schemas.microsoft.com/office/drawing/2014/main" val="71323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nbcall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31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Uga1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21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Uga2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37082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/>
                        <a:t>Uga3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03237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/>
                        <a:t>Uga4</a:t>
                      </a:r>
                      <a:endParaRPr lang="fr-FR" b="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9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92899559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D3ED3DC8-B184-F421-FCD7-F273691CBB4B}"/>
              </a:ext>
            </a:extLst>
          </p:cNvPr>
          <p:cNvGrpSpPr/>
          <p:nvPr/>
        </p:nvGrpSpPr>
        <p:grpSpPr>
          <a:xfrm>
            <a:off x="838200" y="2074687"/>
            <a:ext cx="4331379" cy="2113193"/>
            <a:chOff x="3749039" y="1876564"/>
            <a:chExt cx="4331379" cy="211319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BBF03BE-EC16-D899-C1FA-84D4D186F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9039" y="1876564"/>
              <a:ext cx="4081437" cy="211319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914B83-10A0-B811-5B59-02DB4E79C10B}"/>
                </a:ext>
              </a:extLst>
            </p:cNvPr>
            <p:cNvSpPr txBox="1"/>
            <p:nvPr/>
          </p:nvSpPr>
          <p:spPr>
            <a:xfrm>
              <a:off x="5789757" y="2214570"/>
              <a:ext cx="664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Uga1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47FB8A6-00F0-C517-69F1-69840C095F5A}"/>
                </a:ext>
              </a:extLst>
            </p:cNvPr>
            <p:cNvSpPr txBox="1"/>
            <p:nvPr/>
          </p:nvSpPr>
          <p:spPr>
            <a:xfrm>
              <a:off x="4439480" y="3429000"/>
              <a:ext cx="664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Uga2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3D047B-4783-3B74-2668-11969774E4A5}"/>
                </a:ext>
              </a:extLst>
            </p:cNvPr>
            <p:cNvSpPr txBox="1"/>
            <p:nvPr/>
          </p:nvSpPr>
          <p:spPr>
            <a:xfrm>
              <a:off x="7415941" y="3429000"/>
              <a:ext cx="664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Uga4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D70049-1432-5E2F-732C-B78EFABDB853}"/>
                </a:ext>
              </a:extLst>
            </p:cNvPr>
            <p:cNvSpPr txBox="1"/>
            <p:nvPr/>
          </p:nvSpPr>
          <p:spPr>
            <a:xfrm>
              <a:off x="4081276" y="1883323"/>
              <a:ext cx="664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Uga3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1740A8-274C-EF04-4954-C2FC58B6F8F2}"/>
                </a:ext>
              </a:extLst>
            </p:cNvPr>
            <p:cNvSpPr txBox="1"/>
            <p:nvPr/>
          </p:nvSpPr>
          <p:spPr>
            <a:xfrm>
              <a:off x="5638914" y="25305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>
                  <a:effectLst/>
                </a:rPr>
                <a:t>2</a:t>
              </a:r>
              <a:endParaRPr lang="fr-FR" dirty="0">
                <a:effectLst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ACE5BE-9B3C-34C5-6D36-1C56CA1D72F3}"/>
                </a:ext>
              </a:extLst>
            </p:cNvPr>
            <p:cNvSpPr txBox="1"/>
            <p:nvPr/>
          </p:nvSpPr>
          <p:spPr>
            <a:xfrm>
              <a:off x="5233487" y="3059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7</a:t>
              </a:r>
              <a:endParaRPr lang="fr-FR" dirty="0">
                <a:effectLst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2FC866-EADC-81BD-84C0-4C3B898C0045}"/>
                </a:ext>
              </a:extLst>
            </p:cNvPr>
            <p:cNvSpPr txBox="1"/>
            <p:nvPr/>
          </p:nvSpPr>
          <p:spPr>
            <a:xfrm>
              <a:off x="4745753" y="23791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3</a:t>
              </a:r>
              <a:endParaRPr lang="fr-FR" dirty="0">
                <a:effectLst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E96671-BE4F-BA32-999B-778F1DAB10FC}"/>
                </a:ext>
              </a:extLst>
            </p:cNvPr>
            <p:cNvSpPr txBox="1"/>
            <p:nvPr/>
          </p:nvSpPr>
          <p:spPr>
            <a:xfrm>
              <a:off x="6454234" y="31021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9</a:t>
              </a:r>
              <a:endParaRPr lang="fr-FR" dirty="0">
                <a:effectLst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593BFB-04D8-E553-8341-CC2AC13361BC}"/>
                  </a:ext>
                </a:extLst>
              </p:cNvPr>
              <p:cNvSpPr txBox="1"/>
              <p:nvPr/>
            </p:nvSpPr>
            <p:spPr>
              <a:xfrm>
                <a:off x="5829600" y="2752436"/>
                <a:ext cx="5812873" cy="2607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Loss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𝑔𝑎</m:t>
                        </m:r>
                      </m:sub>
                      <m:sup/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𝑛𝑏𝑐𝑎𝑙𝑙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𝑢𝑔𝑎</m:t>
                        </m:r>
                      </m:e>
                    </m:nary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𝑛𝑏𝑐𝑎𝑙𝑙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)2</m:t>
                    </m:r>
                  </m:oMath>
                </a14:m>
                <a:endParaRPr lang="fr-FR" baseline="30000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𝑛𝑏𝑐𝑎𝑙𝑙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fr-FR" dirty="0"/>
              </a:p>
              <a:p>
                <a:r>
                  <a:rPr lang="pt-BR" dirty="0"/>
                  <a:t>Loss 	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3−10</m:t>
                        </m:r>
                      </m:e>
                    </m:d>
                    <m:r>
                      <a:rPr lang="fr-FR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+(7−10)</m:t>
                    </m:r>
                    <m:r>
                      <a:rPr lang="fr-FR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dirty="0"/>
                  <a:t> +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(2−10)</m:t>
                    </m:r>
                    <m:r>
                      <a:rPr lang="fr-FR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dirty="0"/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9−10</m:t>
                        </m:r>
                      </m:e>
                    </m:d>
                    <m:r>
                      <a:rPr lang="fr-FR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fr-FR" b="0" baseline="30000" dirty="0"/>
              </a:p>
              <a:p>
                <a:r>
                  <a:rPr lang="pt-BR" dirty="0"/>
                  <a:t>	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e>
                    </m:d>
                    <m:r>
                      <a:rPr lang="fr-FR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+(−3)</m:t>
                    </m:r>
                    <m:r>
                      <a:rPr lang="fr-FR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dirty="0"/>
                  <a:t> +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(−8)</m:t>
                    </m:r>
                    <m:r>
                      <a:rPr lang="fr-FR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dirty="0"/>
                  <a:t> +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(−1)</m:t>
                    </m:r>
                    <m:r>
                      <a:rPr lang="fr-FR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fr-FR" dirty="0"/>
              </a:p>
              <a:p>
                <a:r>
                  <a:rPr lang="fr-FR" dirty="0"/>
                  <a:t>	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49+9</m:t>
                    </m:r>
                  </m:oMath>
                </a14:m>
                <a:r>
                  <a:rPr lang="fr-FR" dirty="0"/>
                  <a:t> + 64 + 1</a:t>
                </a:r>
              </a:p>
              <a:p>
                <a:r>
                  <a:rPr lang="fr-FR" dirty="0"/>
                  <a:t>	= 123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593BFB-04D8-E553-8341-CC2AC1336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600" y="2752436"/>
                <a:ext cx="5812873" cy="2607893"/>
              </a:xfrm>
              <a:prstGeom prst="rect">
                <a:avLst/>
              </a:prstGeom>
              <a:blipFill>
                <a:blip r:embed="rId3"/>
                <a:stretch>
                  <a:fillRect l="-839" t="-16862" b="-30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B5A4001-A642-4669-D0B5-077256300E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015" b="86838"/>
          <a:stretch/>
        </p:blipFill>
        <p:spPr>
          <a:xfrm>
            <a:off x="5829600" y="5700826"/>
            <a:ext cx="2978378" cy="40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3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6E49-9559-5AAE-BC5C-4F6AD5D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Plusieurs stratégies sont testées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A9C36-827B-FA33-1E35-8BB23E9549DC}"/>
              </a:ext>
            </a:extLst>
          </p:cNvPr>
          <p:cNvSpPr txBox="1"/>
          <p:nvPr/>
        </p:nvSpPr>
        <p:spPr>
          <a:xfrm>
            <a:off x="836834" y="1451202"/>
            <a:ext cx="99114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Stratégie 1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Prioriser l’étape avec un </a:t>
            </a:r>
            <a:r>
              <a:rPr lang="fr-FR" dirty="0" err="1"/>
              <a:t>loss</a:t>
            </a:r>
            <a:r>
              <a:rPr lang="fr-FR" dirty="0"/>
              <a:t> le plus faible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Balayer les </a:t>
            </a:r>
            <a:r>
              <a:rPr lang="fr-FR" dirty="0" err="1"/>
              <a:t>ugas</a:t>
            </a:r>
            <a:r>
              <a:rPr lang="fr-FR" dirty="0"/>
              <a:t> et lister tous les groupements possibles</a:t>
            </a:r>
          </a:p>
          <a:p>
            <a:endParaRPr lang="fr-FR" dirty="0"/>
          </a:p>
          <a:p>
            <a:r>
              <a:rPr lang="fr-FR" dirty="0"/>
              <a:t>Stratégie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Prioriser l’étape avec un </a:t>
            </a:r>
            <a:r>
              <a:rPr lang="fr-FR" dirty="0" err="1"/>
              <a:t>loss</a:t>
            </a:r>
            <a:r>
              <a:rPr lang="fr-FR" dirty="0"/>
              <a:t> le plus faible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Balayer les </a:t>
            </a:r>
            <a:r>
              <a:rPr lang="fr-FR" dirty="0" err="1"/>
              <a:t>ugas</a:t>
            </a:r>
            <a:r>
              <a:rPr lang="fr-FR" dirty="0"/>
              <a:t> et grouper avec l’</a:t>
            </a:r>
            <a:r>
              <a:rPr lang="fr-FR" dirty="0" err="1"/>
              <a:t>uga</a:t>
            </a:r>
            <a:r>
              <a:rPr lang="fr-FR" dirty="0"/>
              <a:t> voisin qui aura un </a:t>
            </a:r>
            <a:r>
              <a:rPr lang="fr-FR" dirty="0" err="1"/>
              <a:t>nbcall</a:t>
            </a:r>
            <a:r>
              <a:rPr lang="fr-FR" dirty="0"/>
              <a:t> groupé le plus proche de l’objectif fixé</a:t>
            </a:r>
          </a:p>
        </p:txBody>
      </p:sp>
    </p:spTree>
    <p:extLst>
      <p:ext uri="{BB962C8B-B14F-4D97-AF65-F5344CB8AC3E}">
        <p14:creationId xmlns:p14="http://schemas.microsoft.com/office/powerpoint/2010/main" val="34571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9677E7EE-ED69-78D2-A835-B97ADF079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792" y="5707479"/>
            <a:ext cx="1509958" cy="9283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41EE166-CDF6-C09F-60E9-242BC8FDD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52" y="4751937"/>
            <a:ext cx="1551246" cy="94338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72DF40F-D036-B716-3012-6A399B669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277" y="5670792"/>
            <a:ext cx="1572615" cy="8941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6A8FC67-B226-DB86-005F-9E5089F4F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3269" y="4502398"/>
            <a:ext cx="1602950" cy="88951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277556C-1F86-412F-855C-C7991908AD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5823" y="3481476"/>
            <a:ext cx="1521075" cy="8735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C86E49-9559-5AAE-BC5C-4F6AD5D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A9C36-827B-FA33-1E35-8BB23E9549DC}"/>
              </a:ext>
            </a:extLst>
          </p:cNvPr>
          <p:cNvSpPr txBox="1"/>
          <p:nvPr/>
        </p:nvSpPr>
        <p:spPr>
          <a:xfrm>
            <a:off x="836834" y="1451202"/>
            <a:ext cx="7404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Prioriser l’étape avec un </a:t>
            </a:r>
            <a:r>
              <a:rPr lang="fr-FR" dirty="0" err="1"/>
              <a:t>loss</a:t>
            </a:r>
            <a:r>
              <a:rPr lang="fr-FR" dirty="0"/>
              <a:t> le plus faible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Balayer les </a:t>
            </a:r>
            <a:r>
              <a:rPr lang="fr-FR" dirty="0" err="1"/>
              <a:t>ugas</a:t>
            </a:r>
            <a:r>
              <a:rPr lang="fr-FR" dirty="0"/>
              <a:t> et lister tous les groupements possibles améliorant le </a:t>
            </a:r>
            <a:r>
              <a:rPr lang="fr-FR" dirty="0" err="1"/>
              <a:t>loss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0B36F-E3C8-59AE-B5FE-69E4D54B9B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567" y="3869118"/>
            <a:ext cx="1743777" cy="97784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C8681C-B085-D7FB-32EE-3504B56BA3BB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>
            <a:off x="2027344" y="4358040"/>
            <a:ext cx="805925" cy="58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E22498-432A-0BB8-83A7-C937FE1CE4B7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 flipV="1">
            <a:off x="2027344" y="3918264"/>
            <a:ext cx="788479" cy="43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78A858-735F-D4E5-4B68-5C426C85104D}"/>
              </a:ext>
            </a:extLst>
          </p:cNvPr>
          <p:cNvCxnSpPr>
            <a:cxnSpLocks/>
            <a:stCxn id="6" idx="3"/>
            <a:endCxn id="53" idx="1"/>
          </p:cNvCxnSpPr>
          <p:nvPr/>
        </p:nvCxnSpPr>
        <p:spPr>
          <a:xfrm flipV="1">
            <a:off x="2027344" y="2932182"/>
            <a:ext cx="805925" cy="142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76674E-3928-BB7A-7D1C-18249692F345}"/>
              </a:ext>
            </a:extLst>
          </p:cNvPr>
          <p:cNvCxnSpPr>
            <a:cxnSpLocks/>
            <a:stCxn id="6" idx="3"/>
            <a:endCxn id="71" idx="1"/>
          </p:cNvCxnSpPr>
          <p:nvPr/>
        </p:nvCxnSpPr>
        <p:spPr>
          <a:xfrm>
            <a:off x="2027344" y="4358040"/>
            <a:ext cx="910933" cy="175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5F5A9B-D6E4-40EA-C4CA-B6A571B0783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667438" y="6152896"/>
            <a:ext cx="3139603" cy="1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4FB711-BD52-E193-18DA-2E050C77777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667438" y="5276513"/>
            <a:ext cx="3147985" cy="87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879AF9-4007-C42B-B9AE-C370DC79F71D}"/>
              </a:ext>
            </a:extLst>
          </p:cNvPr>
          <p:cNvSpPr txBox="1"/>
          <p:nvPr/>
        </p:nvSpPr>
        <p:spPr>
          <a:xfrm>
            <a:off x="4336898" y="2856900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2F1A1-E1C8-765A-7614-B7F4B20FE8B4}"/>
              </a:ext>
            </a:extLst>
          </p:cNvPr>
          <p:cNvSpPr txBox="1"/>
          <p:nvPr/>
        </p:nvSpPr>
        <p:spPr>
          <a:xfrm>
            <a:off x="4336898" y="4961898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B0A49-4756-3A04-FDF8-391280A1C7FD}"/>
              </a:ext>
            </a:extLst>
          </p:cNvPr>
          <p:cNvSpPr txBox="1"/>
          <p:nvPr/>
        </p:nvSpPr>
        <p:spPr>
          <a:xfrm>
            <a:off x="4336898" y="6014396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96648-3E2D-B997-C150-3D5477A0E586}"/>
              </a:ext>
            </a:extLst>
          </p:cNvPr>
          <p:cNvSpPr txBox="1"/>
          <p:nvPr/>
        </p:nvSpPr>
        <p:spPr>
          <a:xfrm>
            <a:off x="4336898" y="3909399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BC9D7-2CBD-3D2D-4E41-81D9489885B7}"/>
              </a:ext>
            </a:extLst>
          </p:cNvPr>
          <p:cNvSpPr txBox="1"/>
          <p:nvPr/>
        </p:nvSpPr>
        <p:spPr>
          <a:xfrm>
            <a:off x="9420719" y="5276513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B60ADB-0659-F019-F321-7EC8872E9779}"/>
              </a:ext>
            </a:extLst>
          </p:cNvPr>
          <p:cNvSpPr txBox="1"/>
          <p:nvPr/>
        </p:nvSpPr>
        <p:spPr>
          <a:xfrm>
            <a:off x="9420719" y="6235706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A6BBA4-8FDA-533A-D00F-0BD453ABF912}"/>
              </a:ext>
            </a:extLst>
          </p:cNvPr>
          <p:cNvSpPr txBox="1"/>
          <p:nvPr/>
        </p:nvSpPr>
        <p:spPr>
          <a:xfrm>
            <a:off x="8246170" y="4712170"/>
            <a:ext cx="34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7D90F3-B279-7709-F569-7FFE1C950F18}"/>
              </a:ext>
            </a:extLst>
          </p:cNvPr>
          <p:cNvSpPr txBox="1"/>
          <p:nvPr/>
        </p:nvSpPr>
        <p:spPr>
          <a:xfrm>
            <a:off x="8246170" y="5707479"/>
            <a:ext cx="34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103996-31DF-8D8D-8809-B12AE954BFD5}"/>
              </a:ext>
            </a:extLst>
          </p:cNvPr>
          <p:cNvSpPr txBox="1"/>
          <p:nvPr/>
        </p:nvSpPr>
        <p:spPr>
          <a:xfrm>
            <a:off x="3174053" y="224831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51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9EEC82-DD94-3C8C-5CB0-6F3B85009EF0}"/>
              </a:ext>
            </a:extLst>
          </p:cNvPr>
          <p:cNvSpPr txBox="1"/>
          <p:nvPr/>
        </p:nvSpPr>
        <p:spPr>
          <a:xfrm>
            <a:off x="3174053" y="334297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65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FDE46A0-B170-0F8A-31D9-427CED0E9481}"/>
              </a:ext>
            </a:extLst>
          </p:cNvPr>
          <p:cNvSpPr txBox="1"/>
          <p:nvPr/>
        </p:nvSpPr>
        <p:spPr>
          <a:xfrm>
            <a:off x="3174053" y="443763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59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0F7876-5B06-BA24-9A5D-D0E7BEB3AE94}"/>
              </a:ext>
            </a:extLst>
          </p:cNvPr>
          <p:cNvSpPr txBox="1"/>
          <p:nvPr/>
        </p:nvSpPr>
        <p:spPr>
          <a:xfrm>
            <a:off x="3302693" y="553229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35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6708CBE-7BE1-4C75-F6C2-5B31D45F6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3269" y="2474196"/>
            <a:ext cx="1602950" cy="91597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163B569-4F9A-2036-69B8-E311C4523644}"/>
              </a:ext>
            </a:extLst>
          </p:cNvPr>
          <p:cNvSpPr txBox="1"/>
          <p:nvPr/>
        </p:nvSpPr>
        <p:spPr>
          <a:xfrm>
            <a:off x="762890" y="373061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12</a:t>
            </a:r>
            <a:r>
              <a:rPr lang="fr-FR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9092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9677E7EE-ED69-78D2-A835-B97ADF079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792" y="5707479"/>
            <a:ext cx="1509958" cy="9283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41EE166-CDF6-C09F-60E9-242BC8FDD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52" y="4751937"/>
            <a:ext cx="1551246" cy="9433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49178F-A204-0004-11D1-F7A17F1CC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761" y="3064502"/>
            <a:ext cx="1509958" cy="92837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72DF40F-D036-B716-3012-6A399B669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277" y="5670792"/>
            <a:ext cx="1572615" cy="8941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6A8FC67-B226-DB86-005F-9E5089F4F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3269" y="4502398"/>
            <a:ext cx="1602950" cy="88951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277556C-1F86-412F-855C-C7991908AD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5823" y="3481476"/>
            <a:ext cx="1521075" cy="8735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C86E49-9559-5AAE-BC5C-4F6AD5D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A9C36-827B-FA33-1E35-8BB23E9549DC}"/>
              </a:ext>
            </a:extLst>
          </p:cNvPr>
          <p:cNvSpPr txBox="1"/>
          <p:nvPr/>
        </p:nvSpPr>
        <p:spPr>
          <a:xfrm>
            <a:off x="836834" y="1451202"/>
            <a:ext cx="7404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Prioriser l’étape avec un </a:t>
            </a:r>
            <a:r>
              <a:rPr lang="fr-FR" dirty="0" err="1"/>
              <a:t>loss</a:t>
            </a:r>
            <a:r>
              <a:rPr lang="fr-FR" dirty="0"/>
              <a:t> le plus faible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Balayer les </a:t>
            </a:r>
            <a:r>
              <a:rPr lang="fr-FR" dirty="0" err="1"/>
              <a:t>ugas</a:t>
            </a:r>
            <a:r>
              <a:rPr lang="fr-FR" dirty="0"/>
              <a:t> et lister tous les groupements possibles améliorant le </a:t>
            </a:r>
            <a:r>
              <a:rPr lang="fr-FR" dirty="0" err="1"/>
              <a:t>loss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0B36F-E3C8-59AE-B5FE-69E4D54B9B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567" y="3869118"/>
            <a:ext cx="1743777" cy="97784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C8681C-B085-D7FB-32EE-3504B56BA3BB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>
            <a:off x="2027344" y="4358040"/>
            <a:ext cx="805925" cy="58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E22498-432A-0BB8-83A7-C937FE1CE4B7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 flipV="1">
            <a:off x="2027344" y="3918264"/>
            <a:ext cx="788479" cy="43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78A858-735F-D4E5-4B68-5C426C85104D}"/>
              </a:ext>
            </a:extLst>
          </p:cNvPr>
          <p:cNvCxnSpPr>
            <a:cxnSpLocks/>
            <a:stCxn id="6" idx="3"/>
            <a:endCxn id="53" idx="1"/>
          </p:cNvCxnSpPr>
          <p:nvPr/>
        </p:nvCxnSpPr>
        <p:spPr>
          <a:xfrm flipV="1">
            <a:off x="2027344" y="2932182"/>
            <a:ext cx="805925" cy="142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76674E-3928-BB7A-7D1C-18249692F345}"/>
              </a:ext>
            </a:extLst>
          </p:cNvPr>
          <p:cNvCxnSpPr>
            <a:cxnSpLocks/>
            <a:stCxn id="6" idx="3"/>
            <a:endCxn id="71" idx="1"/>
          </p:cNvCxnSpPr>
          <p:nvPr/>
        </p:nvCxnSpPr>
        <p:spPr>
          <a:xfrm>
            <a:off x="2027344" y="4358040"/>
            <a:ext cx="910933" cy="175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5F5A9B-D6E4-40EA-C4CA-B6A571B0783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667438" y="6152896"/>
            <a:ext cx="3139603" cy="1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4FB711-BD52-E193-18DA-2E050C77777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667438" y="5276513"/>
            <a:ext cx="3147985" cy="87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879AF9-4007-C42B-B9AE-C370DC79F71D}"/>
              </a:ext>
            </a:extLst>
          </p:cNvPr>
          <p:cNvSpPr txBox="1"/>
          <p:nvPr/>
        </p:nvSpPr>
        <p:spPr>
          <a:xfrm>
            <a:off x="4336898" y="2856900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2F1A1-E1C8-765A-7614-B7F4B20FE8B4}"/>
              </a:ext>
            </a:extLst>
          </p:cNvPr>
          <p:cNvSpPr txBox="1"/>
          <p:nvPr/>
        </p:nvSpPr>
        <p:spPr>
          <a:xfrm>
            <a:off x="4336898" y="4961898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B0A49-4756-3A04-FDF8-391280A1C7FD}"/>
              </a:ext>
            </a:extLst>
          </p:cNvPr>
          <p:cNvSpPr txBox="1"/>
          <p:nvPr/>
        </p:nvSpPr>
        <p:spPr>
          <a:xfrm>
            <a:off x="4336898" y="6014396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96648-3E2D-B997-C150-3D5477A0E586}"/>
              </a:ext>
            </a:extLst>
          </p:cNvPr>
          <p:cNvSpPr txBox="1"/>
          <p:nvPr/>
        </p:nvSpPr>
        <p:spPr>
          <a:xfrm>
            <a:off x="4336898" y="3909399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BC9D7-2CBD-3D2D-4E41-81D9489885B7}"/>
              </a:ext>
            </a:extLst>
          </p:cNvPr>
          <p:cNvSpPr txBox="1"/>
          <p:nvPr/>
        </p:nvSpPr>
        <p:spPr>
          <a:xfrm>
            <a:off x="9420719" y="5276513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B60ADB-0659-F019-F321-7EC8872E9779}"/>
              </a:ext>
            </a:extLst>
          </p:cNvPr>
          <p:cNvSpPr txBox="1"/>
          <p:nvPr/>
        </p:nvSpPr>
        <p:spPr>
          <a:xfrm>
            <a:off x="9420719" y="6235706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B4E2A2-AB83-AE28-4983-CB1F3FC410C6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4667438" y="2995400"/>
            <a:ext cx="3243323" cy="53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F02014-74A0-9F2F-7564-5C187787282B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667438" y="2540302"/>
            <a:ext cx="3123454" cy="45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DC265D-C0EB-D2AC-D067-1A18DA79F7F6}"/>
              </a:ext>
            </a:extLst>
          </p:cNvPr>
          <p:cNvGrpSpPr/>
          <p:nvPr/>
        </p:nvGrpSpPr>
        <p:grpSpPr>
          <a:xfrm>
            <a:off x="8223972" y="1975336"/>
            <a:ext cx="1502756" cy="1848310"/>
            <a:chOff x="7554348" y="1930373"/>
            <a:chExt cx="1502756" cy="184831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00DEEC-D273-4E9A-3E15-C1D64A7CE835}"/>
                </a:ext>
              </a:extLst>
            </p:cNvPr>
            <p:cNvSpPr txBox="1"/>
            <p:nvPr/>
          </p:nvSpPr>
          <p:spPr>
            <a:xfrm>
              <a:off x="8726564" y="3501684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x2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583C17F-799E-65C4-DE64-20BA2928A496}"/>
                </a:ext>
              </a:extLst>
            </p:cNvPr>
            <p:cNvSpPr txBox="1"/>
            <p:nvPr/>
          </p:nvSpPr>
          <p:spPr>
            <a:xfrm>
              <a:off x="7554348" y="1930373"/>
              <a:ext cx="460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113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798E4B9-F90E-EEF0-79E7-73EACFD9C0E2}"/>
                </a:ext>
              </a:extLst>
            </p:cNvPr>
            <p:cNvSpPr txBox="1"/>
            <p:nvPr/>
          </p:nvSpPr>
          <p:spPr>
            <a:xfrm>
              <a:off x="7554349" y="2925682"/>
              <a:ext cx="341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73C23E0-0E3B-7B47-0B88-48C23E894BF6}"/>
                </a:ext>
              </a:extLst>
            </p:cNvPr>
            <p:cNvSpPr txBox="1"/>
            <p:nvPr/>
          </p:nvSpPr>
          <p:spPr>
            <a:xfrm>
              <a:off x="8658359" y="2571072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x2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CA6BBA4-8FDA-533A-D00F-0BD453ABF912}"/>
              </a:ext>
            </a:extLst>
          </p:cNvPr>
          <p:cNvSpPr txBox="1"/>
          <p:nvPr/>
        </p:nvSpPr>
        <p:spPr>
          <a:xfrm>
            <a:off x="8246170" y="4712170"/>
            <a:ext cx="34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7D90F3-B279-7709-F569-7FFE1C950F18}"/>
              </a:ext>
            </a:extLst>
          </p:cNvPr>
          <p:cNvSpPr txBox="1"/>
          <p:nvPr/>
        </p:nvSpPr>
        <p:spPr>
          <a:xfrm>
            <a:off x="8246170" y="5707479"/>
            <a:ext cx="34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103996-31DF-8D8D-8809-B12AE954BFD5}"/>
              </a:ext>
            </a:extLst>
          </p:cNvPr>
          <p:cNvSpPr txBox="1"/>
          <p:nvPr/>
        </p:nvSpPr>
        <p:spPr>
          <a:xfrm>
            <a:off x="3174053" y="224831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51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9EEC82-DD94-3C8C-5CB0-6F3B85009EF0}"/>
              </a:ext>
            </a:extLst>
          </p:cNvPr>
          <p:cNvSpPr txBox="1"/>
          <p:nvPr/>
        </p:nvSpPr>
        <p:spPr>
          <a:xfrm>
            <a:off x="3174053" y="334297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65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FDE46A0-B170-0F8A-31D9-427CED0E9481}"/>
              </a:ext>
            </a:extLst>
          </p:cNvPr>
          <p:cNvSpPr txBox="1"/>
          <p:nvPr/>
        </p:nvSpPr>
        <p:spPr>
          <a:xfrm>
            <a:off x="3174053" y="443763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59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0F7876-5B06-BA24-9A5D-D0E7BEB3AE94}"/>
              </a:ext>
            </a:extLst>
          </p:cNvPr>
          <p:cNvSpPr txBox="1"/>
          <p:nvPr/>
        </p:nvSpPr>
        <p:spPr>
          <a:xfrm>
            <a:off x="3302693" y="553229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35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6708CBE-7BE1-4C75-F6C2-5B31D45F6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3269" y="2474196"/>
            <a:ext cx="1602950" cy="91597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163B569-4F9A-2036-69B8-E311C4523644}"/>
              </a:ext>
            </a:extLst>
          </p:cNvPr>
          <p:cNvSpPr txBox="1"/>
          <p:nvPr/>
        </p:nvSpPr>
        <p:spPr>
          <a:xfrm>
            <a:off x="762890" y="373061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12</a:t>
            </a:r>
            <a:r>
              <a:rPr lang="fr-FR" sz="1200" dirty="0"/>
              <a:t>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6E5A6FF-DC61-F54C-877C-783905F98E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2737" y="2167348"/>
            <a:ext cx="1450385" cy="86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4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6086908-A420-D173-A0BE-3291908A3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899" y="4022210"/>
            <a:ext cx="1556713" cy="100090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677E7EE-ED69-78D2-A835-B97ADF079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792" y="5707479"/>
            <a:ext cx="1509958" cy="9283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41EE166-CDF6-C09F-60E9-242BC8FDD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652" y="4751937"/>
            <a:ext cx="1551246" cy="9433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49178F-A204-0004-11D1-F7A17F1CC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761" y="3064502"/>
            <a:ext cx="1509958" cy="92837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72DF40F-D036-B716-3012-6A399B669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8277" y="5670792"/>
            <a:ext cx="1572615" cy="8941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6A8FC67-B226-DB86-005F-9E5089F4F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269" y="4502398"/>
            <a:ext cx="1602950" cy="88951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277556C-1F86-412F-855C-C7991908AD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5823" y="3481476"/>
            <a:ext cx="1521075" cy="8735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C86E49-9559-5AAE-BC5C-4F6AD5D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A9C36-827B-FA33-1E35-8BB23E9549DC}"/>
              </a:ext>
            </a:extLst>
          </p:cNvPr>
          <p:cNvSpPr txBox="1"/>
          <p:nvPr/>
        </p:nvSpPr>
        <p:spPr>
          <a:xfrm>
            <a:off x="836834" y="1451202"/>
            <a:ext cx="7404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Prioriser l’étape avec un </a:t>
            </a:r>
            <a:r>
              <a:rPr lang="fr-FR" dirty="0" err="1"/>
              <a:t>loss</a:t>
            </a:r>
            <a:r>
              <a:rPr lang="fr-FR" dirty="0"/>
              <a:t> le plus faible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Balayer les </a:t>
            </a:r>
            <a:r>
              <a:rPr lang="fr-FR" dirty="0" err="1"/>
              <a:t>ugas</a:t>
            </a:r>
            <a:r>
              <a:rPr lang="fr-FR" dirty="0"/>
              <a:t> et lister tous les groupements possibles améliorant le </a:t>
            </a:r>
            <a:r>
              <a:rPr lang="fr-FR" dirty="0" err="1"/>
              <a:t>loss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0B36F-E3C8-59AE-B5FE-69E4D54B9B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567" y="3869118"/>
            <a:ext cx="1743777" cy="97784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C8681C-B085-D7FB-32EE-3504B56BA3BB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>
            <a:off x="2027344" y="4358040"/>
            <a:ext cx="805925" cy="58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E22498-432A-0BB8-83A7-C937FE1CE4B7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 flipV="1">
            <a:off x="2027344" y="3918264"/>
            <a:ext cx="788479" cy="43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78A858-735F-D4E5-4B68-5C426C85104D}"/>
              </a:ext>
            </a:extLst>
          </p:cNvPr>
          <p:cNvCxnSpPr>
            <a:cxnSpLocks/>
            <a:stCxn id="6" idx="3"/>
            <a:endCxn id="53" idx="1"/>
          </p:cNvCxnSpPr>
          <p:nvPr/>
        </p:nvCxnSpPr>
        <p:spPr>
          <a:xfrm flipV="1">
            <a:off x="2027344" y="2932182"/>
            <a:ext cx="805925" cy="142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76674E-3928-BB7A-7D1C-18249692F345}"/>
              </a:ext>
            </a:extLst>
          </p:cNvPr>
          <p:cNvCxnSpPr>
            <a:cxnSpLocks/>
            <a:stCxn id="6" idx="3"/>
            <a:endCxn id="71" idx="1"/>
          </p:cNvCxnSpPr>
          <p:nvPr/>
        </p:nvCxnSpPr>
        <p:spPr>
          <a:xfrm>
            <a:off x="2027344" y="4358040"/>
            <a:ext cx="910933" cy="175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5F5A9B-D6E4-40EA-C4CA-B6A571B0783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667438" y="6152896"/>
            <a:ext cx="3139603" cy="1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4FB711-BD52-E193-18DA-2E050C77777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667438" y="5276513"/>
            <a:ext cx="3147985" cy="87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879AF9-4007-C42B-B9AE-C370DC79F71D}"/>
              </a:ext>
            </a:extLst>
          </p:cNvPr>
          <p:cNvSpPr txBox="1"/>
          <p:nvPr/>
        </p:nvSpPr>
        <p:spPr>
          <a:xfrm>
            <a:off x="4336898" y="2856900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2F1A1-E1C8-765A-7614-B7F4B20FE8B4}"/>
              </a:ext>
            </a:extLst>
          </p:cNvPr>
          <p:cNvSpPr txBox="1"/>
          <p:nvPr/>
        </p:nvSpPr>
        <p:spPr>
          <a:xfrm>
            <a:off x="4336898" y="4961898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B0A49-4756-3A04-FDF8-391280A1C7FD}"/>
              </a:ext>
            </a:extLst>
          </p:cNvPr>
          <p:cNvSpPr txBox="1"/>
          <p:nvPr/>
        </p:nvSpPr>
        <p:spPr>
          <a:xfrm>
            <a:off x="4336898" y="6014396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96648-3E2D-B997-C150-3D5477A0E586}"/>
              </a:ext>
            </a:extLst>
          </p:cNvPr>
          <p:cNvSpPr txBox="1"/>
          <p:nvPr/>
        </p:nvSpPr>
        <p:spPr>
          <a:xfrm>
            <a:off x="4336898" y="3909399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BC9D7-2CBD-3D2D-4E41-81D9489885B7}"/>
              </a:ext>
            </a:extLst>
          </p:cNvPr>
          <p:cNvSpPr txBox="1"/>
          <p:nvPr/>
        </p:nvSpPr>
        <p:spPr>
          <a:xfrm>
            <a:off x="9420719" y="5276513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B60ADB-0659-F019-F321-7EC8872E9779}"/>
              </a:ext>
            </a:extLst>
          </p:cNvPr>
          <p:cNvSpPr txBox="1"/>
          <p:nvPr/>
        </p:nvSpPr>
        <p:spPr>
          <a:xfrm>
            <a:off x="9420719" y="6235706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B4E2A2-AB83-AE28-4983-CB1F3FC410C6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4667438" y="2995400"/>
            <a:ext cx="3243323" cy="53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F02014-74A0-9F2F-7564-5C187787282B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667438" y="2540302"/>
            <a:ext cx="3123454" cy="45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DC265D-C0EB-D2AC-D067-1A18DA79F7F6}"/>
              </a:ext>
            </a:extLst>
          </p:cNvPr>
          <p:cNvGrpSpPr/>
          <p:nvPr/>
        </p:nvGrpSpPr>
        <p:grpSpPr>
          <a:xfrm>
            <a:off x="8223972" y="1975336"/>
            <a:ext cx="1502756" cy="1848310"/>
            <a:chOff x="7554348" y="1930373"/>
            <a:chExt cx="1502756" cy="184831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00DEEC-D273-4E9A-3E15-C1D64A7CE835}"/>
                </a:ext>
              </a:extLst>
            </p:cNvPr>
            <p:cNvSpPr txBox="1"/>
            <p:nvPr/>
          </p:nvSpPr>
          <p:spPr>
            <a:xfrm>
              <a:off x="8726564" y="3501684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x2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583C17F-799E-65C4-DE64-20BA2928A496}"/>
                </a:ext>
              </a:extLst>
            </p:cNvPr>
            <p:cNvSpPr txBox="1"/>
            <p:nvPr/>
          </p:nvSpPr>
          <p:spPr>
            <a:xfrm>
              <a:off x="7554348" y="1930373"/>
              <a:ext cx="460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113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798E4B9-F90E-EEF0-79E7-73EACFD9C0E2}"/>
                </a:ext>
              </a:extLst>
            </p:cNvPr>
            <p:cNvSpPr txBox="1"/>
            <p:nvPr/>
          </p:nvSpPr>
          <p:spPr>
            <a:xfrm>
              <a:off x="7554349" y="2925682"/>
              <a:ext cx="341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73C23E0-0E3B-7B47-0B88-48C23E894BF6}"/>
                </a:ext>
              </a:extLst>
            </p:cNvPr>
            <p:cNvSpPr txBox="1"/>
            <p:nvPr/>
          </p:nvSpPr>
          <p:spPr>
            <a:xfrm>
              <a:off x="8658359" y="2571072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x2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B119A1-4977-1C94-6F52-4AAF0983A9F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667438" y="4522661"/>
            <a:ext cx="788219" cy="57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BE6DF63-6CFD-13F8-35B5-8F9AB35AC47E}"/>
              </a:ext>
            </a:extLst>
          </p:cNvPr>
          <p:cNvSpPr txBox="1"/>
          <p:nvPr/>
        </p:nvSpPr>
        <p:spPr>
          <a:xfrm>
            <a:off x="6982363" y="4591990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A6BBA4-8FDA-533A-D00F-0BD453ABF912}"/>
              </a:ext>
            </a:extLst>
          </p:cNvPr>
          <p:cNvSpPr txBox="1"/>
          <p:nvPr/>
        </p:nvSpPr>
        <p:spPr>
          <a:xfrm>
            <a:off x="8246170" y="4712170"/>
            <a:ext cx="34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7D90F3-B279-7709-F569-7FFE1C950F18}"/>
              </a:ext>
            </a:extLst>
          </p:cNvPr>
          <p:cNvSpPr txBox="1"/>
          <p:nvPr/>
        </p:nvSpPr>
        <p:spPr>
          <a:xfrm>
            <a:off x="8246170" y="5707479"/>
            <a:ext cx="34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65380E-2DC5-9E93-B062-8BAAB2F11412}"/>
              </a:ext>
            </a:extLst>
          </p:cNvPr>
          <p:cNvSpPr txBox="1"/>
          <p:nvPr/>
        </p:nvSpPr>
        <p:spPr>
          <a:xfrm>
            <a:off x="5826013" y="3950805"/>
            <a:ext cx="34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103996-31DF-8D8D-8809-B12AE954BFD5}"/>
              </a:ext>
            </a:extLst>
          </p:cNvPr>
          <p:cNvSpPr txBox="1"/>
          <p:nvPr/>
        </p:nvSpPr>
        <p:spPr>
          <a:xfrm>
            <a:off x="3174053" y="224831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51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9EEC82-DD94-3C8C-5CB0-6F3B85009EF0}"/>
              </a:ext>
            </a:extLst>
          </p:cNvPr>
          <p:cNvSpPr txBox="1"/>
          <p:nvPr/>
        </p:nvSpPr>
        <p:spPr>
          <a:xfrm>
            <a:off x="3174053" y="334297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65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FDE46A0-B170-0F8A-31D9-427CED0E9481}"/>
              </a:ext>
            </a:extLst>
          </p:cNvPr>
          <p:cNvSpPr txBox="1"/>
          <p:nvPr/>
        </p:nvSpPr>
        <p:spPr>
          <a:xfrm>
            <a:off x="3174053" y="443763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59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0F7876-5B06-BA24-9A5D-D0E7BEB3AE94}"/>
              </a:ext>
            </a:extLst>
          </p:cNvPr>
          <p:cNvSpPr txBox="1"/>
          <p:nvPr/>
        </p:nvSpPr>
        <p:spPr>
          <a:xfrm>
            <a:off x="3302693" y="553229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35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6708CBE-7BE1-4C75-F6C2-5B31D45F64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3269" y="2474196"/>
            <a:ext cx="1602950" cy="91597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163B569-4F9A-2036-69B8-E311C4523644}"/>
              </a:ext>
            </a:extLst>
          </p:cNvPr>
          <p:cNvSpPr txBox="1"/>
          <p:nvPr/>
        </p:nvSpPr>
        <p:spPr>
          <a:xfrm>
            <a:off x="762890" y="373061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12</a:t>
            </a:r>
            <a:r>
              <a:rPr lang="fr-FR" sz="1200" dirty="0"/>
              <a:t>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6E5A6FF-DC61-F54C-877C-783905F98E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62737" y="2167348"/>
            <a:ext cx="1450385" cy="86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4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C60A05F-C3DA-F3D2-B2AD-22E6B1700BB2}"/>
              </a:ext>
            </a:extLst>
          </p:cNvPr>
          <p:cNvGrpSpPr/>
          <p:nvPr/>
        </p:nvGrpSpPr>
        <p:grpSpPr>
          <a:xfrm>
            <a:off x="3865328" y="2162296"/>
            <a:ext cx="2003486" cy="1440770"/>
            <a:chOff x="3959370" y="2739783"/>
            <a:chExt cx="1602950" cy="11418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815467-445D-70AA-3F03-C9EF30E687BB}"/>
                </a:ext>
              </a:extLst>
            </p:cNvPr>
            <p:cNvSpPr txBox="1"/>
            <p:nvPr/>
          </p:nvSpPr>
          <p:spPr>
            <a:xfrm>
              <a:off x="4300154" y="273978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51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772AAB6-9095-EC78-666A-47E336235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9370" y="2965660"/>
              <a:ext cx="1602950" cy="915971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2CEE5C-818F-E282-69C6-ADE47949EA49}"/>
              </a:ext>
            </a:extLst>
          </p:cNvPr>
          <p:cNvGrpSpPr/>
          <p:nvPr/>
        </p:nvGrpSpPr>
        <p:grpSpPr>
          <a:xfrm>
            <a:off x="3962303" y="3843534"/>
            <a:ext cx="1809537" cy="1148443"/>
            <a:chOff x="3941924" y="3834441"/>
            <a:chExt cx="1521075" cy="101207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61CB27B-E622-F50D-519A-ECD9DC507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1924" y="3972940"/>
              <a:ext cx="1521075" cy="87357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EA7B34-7C33-2D47-8F2D-80551D67713B}"/>
                </a:ext>
              </a:extLst>
            </p:cNvPr>
            <p:cNvSpPr txBox="1"/>
            <p:nvPr/>
          </p:nvSpPr>
          <p:spPr>
            <a:xfrm>
              <a:off x="4300154" y="383444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65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C86E49-9559-5AAE-BC5C-4F6AD5D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1DC43D-E7DD-8A71-3809-AA6B7AF93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7" y="3672095"/>
            <a:ext cx="2163373" cy="121313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5B2E8B-66A0-588F-7690-40FF2E69C5E3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 flipV="1">
            <a:off x="2220020" y="3025186"/>
            <a:ext cx="1645308" cy="125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176A85-D4D6-68C9-6233-74FA23B29F14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2220020" y="4278663"/>
            <a:ext cx="1742283" cy="21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D094CC-E9EB-3018-CC8D-214456E131AB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2220020" y="4278663"/>
            <a:ext cx="1760640" cy="1510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9310E0-C61D-212C-84ED-DF7098E79295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868814" y="2674215"/>
            <a:ext cx="1271700" cy="35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FCF1BDE-AA9D-5920-A526-738FD55FCAD0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753482" y="5115625"/>
            <a:ext cx="1380508" cy="67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D97B21D-A33A-DF1A-4462-76718EE1E21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753482" y="5789098"/>
            <a:ext cx="1453754" cy="47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34855C8-719F-7532-0CCC-E206241DF471}"/>
              </a:ext>
            </a:extLst>
          </p:cNvPr>
          <p:cNvSpPr txBox="1"/>
          <p:nvPr/>
        </p:nvSpPr>
        <p:spPr>
          <a:xfrm>
            <a:off x="2311174" y="3672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56AB6F2-BF5F-D35D-5961-9D05D4DD954B}"/>
              </a:ext>
            </a:extLst>
          </p:cNvPr>
          <p:cNvSpPr txBox="1"/>
          <p:nvPr/>
        </p:nvSpPr>
        <p:spPr>
          <a:xfrm>
            <a:off x="5751461" y="2518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F40D329-B8F2-D1FF-125C-77B17B520018}"/>
              </a:ext>
            </a:extLst>
          </p:cNvPr>
          <p:cNvSpPr txBox="1"/>
          <p:nvPr/>
        </p:nvSpPr>
        <p:spPr>
          <a:xfrm>
            <a:off x="5773585" y="5326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498763-44BF-B24B-A6AE-1A4A6F0EE441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771840" y="2674215"/>
            <a:ext cx="1368674" cy="182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EF5826-5B95-6DBA-0204-B6A161E014F5}"/>
              </a:ext>
            </a:extLst>
          </p:cNvPr>
          <p:cNvSpPr txBox="1"/>
          <p:nvPr/>
        </p:nvSpPr>
        <p:spPr>
          <a:xfrm>
            <a:off x="5562320" y="4772296"/>
            <a:ext cx="306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x2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F51646-06C9-CDFA-4710-1CA084128B2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771840" y="4496336"/>
            <a:ext cx="1362150" cy="61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25800BC-2D46-6CBE-5356-C51F38DE7BAD}"/>
              </a:ext>
            </a:extLst>
          </p:cNvPr>
          <p:cNvSpPr txBox="1"/>
          <p:nvPr/>
        </p:nvSpPr>
        <p:spPr>
          <a:xfrm>
            <a:off x="5751461" y="3774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AC738F-6750-35BF-61A2-4B67612DD457}"/>
              </a:ext>
            </a:extLst>
          </p:cNvPr>
          <p:cNvSpPr txBox="1"/>
          <p:nvPr/>
        </p:nvSpPr>
        <p:spPr>
          <a:xfrm>
            <a:off x="9022340" y="5232446"/>
            <a:ext cx="306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x2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80E227-30B8-3ADB-9998-6C1EE9BEABFD}"/>
              </a:ext>
            </a:extLst>
          </p:cNvPr>
          <p:cNvSpPr txBox="1"/>
          <p:nvPr/>
        </p:nvSpPr>
        <p:spPr>
          <a:xfrm>
            <a:off x="8941048" y="2739783"/>
            <a:ext cx="306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x2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4BCEAF-6543-70CB-E867-2312C42332FC}"/>
              </a:ext>
            </a:extLst>
          </p:cNvPr>
          <p:cNvSpPr txBox="1"/>
          <p:nvPr/>
        </p:nvSpPr>
        <p:spPr>
          <a:xfrm>
            <a:off x="836834" y="1451202"/>
            <a:ext cx="9821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Prioriser l’étape avec un </a:t>
            </a:r>
            <a:r>
              <a:rPr lang="fr-FR" dirty="0" err="1"/>
              <a:t>loss</a:t>
            </a:r>
            <a:r>
              <a:rPr lang="fr-FR" dirty="0"/>
              <a:t> le plus faible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Balayer les </a:t>
            </a:r>
            <a:r>
              <a:rPr lang="fr-FR" dirty="0" err="1"/>
              <a:t>ugas</a:t>
            </a:r>
            <a:r>
              <a:rPr lang="fr-FR" dirty="0"/>
              <a:t> et grouper avec l’</a:t>
            </a:r>
            <a:r>
              <a:rPr lang="fr-FR" dirty="0" err="1"/>
              <a:t>uga</a:t>
            </a:r>
            <a:r>
              <a:rPr lang="fr-FR" dirty="0"/>
              <a:t> voisin qui aura un </a:t>
            </a:r>
            <a:r>
              <a:rPr lang="fr-FR" dirty="0" err="1"/>
              <a:t>nbcall</a:t>
            </a:r>
            <a:r>
              <a:rPr lang="fr-FR" dirty="0"/>
              <a:t> groupé le plus proche de l’objectif fixé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D2AE78-2AD7-1751-F900-75F427EDF49B}"/>
              </a:ext>
            </a:extLst>
          </p:cNvPr>
          <p:cNvGrpSpPr/>
          <p:nvPr/>
        </p:nvGrpSpPr>
        <p:grpSpPr>
          <a:xfrm>
            <a:off x="3980660" y="5232446"/>
            <a:ext cx="1772822" cy="1048541"/>
            <a:chOff x="3959370" y="5222902"/>
            <a:chExt cx="1772822" cy="104854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B9AC5AF-3928-DA24-998C-7565B153A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9370" y="5287665"/>
              <a:ext cx="1772822" cy="98377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48FBB9-88A8-B0D6-83D4-B9E84C2DF776}"/>
                </a:ext>
              </a:extLst>
            </p:cNvPr>
            <p:cNvSpPr txBox="1"/>
            <p:nvPr/>
          </p:nvSpPr>
          <p:spPr>
            <a:xfrm>
              <a:off x="4300154" y="5222902"/>
              <a:ext cx="377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59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657749F-82C1-229B-341E-D80C57B25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6615" y="4557981"/>
            <a:ext cx="1699108" cy="1092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32F619-7313-0174-3414-6833712852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4058" y="5695720"/>
            <a:ext cx="1655323" cy="1006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F0F927-CDB9-8C41-06E8-61D28AB724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9159" y="2173678"/>
            <a:ext cx="1509958" cy="9283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5B310F-BBDA-6687-67E6-6F1579BE8B09}"/>
              </a:ext>
            </a:extLst>
          </p:cNvPr>
          <p:cNvSpPr txBox="1"/>
          <p:nvPr/>
        </p:nvSpPr>
        <p:spPr>
          <a:xfrm>
            <a:off x="7704409" y="2141652"/>
            <a:ext cx="34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74A4D1-42E0-8145-D627-A46DA6F80B85}"/>
              </a:ext>
            </a:extLst>
          </p:cNvPr>
          <p:cNvSpPr txBox="1"/>
          <p:nvPr/>
        </p:nvSpPr>
        <p:spPr>
          <a:xfrm>
            <a:off x="7581377" y="4460989"/>
            <a:ext cx="34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3ED6A4-CBFB-D3D8-BFF8-8FC00FF9BBA6}"/>
              </a:ext>
            </a:extLst>
          </p:cNvPr>
          <p:cNvSpPr txBox="1"/>
          <p:nvPr/>
        </p:nvSpPr>
        <p:spPr>
          <a:xfrm>
            <a:off x="7663132" y="5562502"/>
            <a:ext cx="34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86515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6E49-9559-5AAE-BC5C-4F6AD5D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1 vs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6DEDC8-5447-34CA-6E05-0E5E43F46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58" y="1310950"/>
            <a:ext cx="5129642" cy="32150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C7B6B2-E8CF-15EA-7AAF-46D2CA70D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03" y="1310949"/>
            <a:ext cx="5285040" cy="3215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4294D3-ED77-7F29-A5A1-F8B898555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9442" y="4408963"/>
            <a:ext cx="4793117" cy="212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3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351</Words>
  <Application>Microsoft Office PowerPoint</Application>
  <PresentationFormat>Widescreen</PresentationFormat>
  <Paragraphs>149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Représentation d’étape</vt:lpstr>
      <vt:lpstr>Pour converger vers un target nbcall on met en place une mesure de performance (Loss)</vt:lpstr>
      <vt:lpstr>Plusieurs stratégies sont testées</vt:lpstr>
      <vt:lpstr>Stratégie 1</vt:lpstr>
      <vt:lpstr>Stratégie 1</vt:lpstr>
      <vt:lpstr>Stratégie 1</vt:lpstr>
      <vt:lpstr>Stratégie 2</vt:lpstr>
      <vt:lpstr>Stratégie 1 vs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Lacroix, Léopold</dc:creator>
  <cp:lastModifiedBy>Lacroix, Léopold</cp:lastModifiedBy>
  <cp:revision>18</cp:revision>
  <dcterms:created xsi:type="dcterms:W3CDTF">2022-11-21T17:10:16Z</dcterms:created>
  <dcterms:modified xsi:type="dcterms:W3CDTF">2022-11-22T14:23:53Z</dcterms:modified>
</cp:coreProperties>
</file>