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Armata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rmat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c5aa852c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c5aa852c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9633cb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9633cb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68336e4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68336e4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9633cb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9633cb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c5aa852c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c5aa852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68336e4aa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68336e4aa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c5aa852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c5aa852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8336e4a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68336e4a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c9633cbb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c9633cbb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8336e4aa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8336e4aa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cc5aa852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cc5aa852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68336e4a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68336e4a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68336e4a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68336e4a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c9633cbb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c9633cbb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c9633cbb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c9633cbb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8336e4a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8336e4a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c9633cbb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c9633cbb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c9633cbb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c9633cbb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c9633cbb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c9633cbb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68336e4aa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68336e4a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cc5aa852c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cc5aa852c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c9633cb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c9633cb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c9633cbb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c9633cbb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68336e4a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68336e4a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68336e4a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68336e4a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c9633cbb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c9633cbb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cc54285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cc54285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cc5428514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cc542851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cc5428514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cc5428514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cc5428514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cc542851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cc5428514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cc5428514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c5aa852c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c5aa852c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9633cb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9633cb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9633cbb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9633cb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9633cbb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9633cbb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9633cbb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9633cbb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68336e4aa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68336e4aa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kaggle.com/shivamb/real-or-fake-fake-jobposting-prediction" TargetMode="External"/><Relationship Id="rId4" Type="http://schemas.openxmlformats.org/officeDocument/2006/relationships/hyperlink" Target="http://emscad.samos.aegean.gr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1" Type="http://schemas.openxmlformats.org/officeDocument/2006/relationships/image" Target="../media/image15.png"/><Relationship Id="rId10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325" y="1073000"/>
            <a:ext cx="9252299" cy="40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94250" y="-80800"/>
            <a:ext cx="9252300" cy="1153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6675"/>
            <a:ext cx="8520600" cy="10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Fake </a:t>
            </a:r>
            <a:r>
              <a:rPr lang="en" sz="4300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Job Posting Predictions</a:t>
            </a:r>
            <a:endParaRPr sz="4300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1072975"/>
            <a:ext cx="2127900" cy="340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29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ISDS 7070 | Group 2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Summer 2020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Youssuf Elnoamany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Arielle Laurent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Leopold Marx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Christopher O’Brien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Luke Willson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Presented to: 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James Davis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-51550" y="1158400"/>
            <a:ext cx="9294300" cy="285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mata"/>
                <a:ea typeface="Armata"/>
                <a:cs typeface="Armata"/>
                <a:sym typeface="Armata"/>
              </a:rPr>
              <a:t>Wrangling the Data</a:t>
            </a:r>
            <a:endParaRPr b="1"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Inspection &amp; Wrangling of Data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71500" y="1000075"/>
            <a:ext cx="85206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Cleanliness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had some missing values and the text itself had some issues with htmls, numbers, and punctuations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Wrangling</a:t>
            </a:r>
            <a:endParaRPr b="1"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made a text column with all the text in the dataset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Partitioned text into a sequence of words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removed HTML tags, punctuation, and numbers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Tokenizing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Chopped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off the ends of words (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Stemming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Removed stopwords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Over/Under sample the data to reduce imbalance.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0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Creating Text Feature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1292100" y="1151300"/>
            <a:ext cx="32799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company_profile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4572000" y="1123800"/>
            <a:ext cx="35250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employment_type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required_experience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required_education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5" y="3901425"/>
            <a:ext cx="8884225" cy="9669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Cleaning Text Feature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159300" y="1978125"/>
            <a:ext cx="4260300" cy="25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HTML tags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punctuation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numbers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Removed stemming of words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Removing stop words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724400" y="1977950"/>
            <a:ext cx="4260300" cy="25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HTML tags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punctuation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numbers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stop words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159300" y="1405250"/>
            <a:ext cx="42603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text_clean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724400" y="1405250"/>
            <a:ext cx="42603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text_clean_nostem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-51550" y="1158400"/>
            <a:ext cx="9294300" cy="285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mata"/>
                <a:ea typeface="Armata"/>
                <a:cs typeface="Armata"/>
                <a:sym typeface="Armata"/>
              </a:rPr>
              <a:t>Modeling</a:t>
            </a:r>
            <a:endParaRPr b="1"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Splitting Data Train/Validation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39507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70/30 split</a:t>
            </a:r>
            <a:endParaRPr b="1" sz="1350">
              <a:solidFill>
                <a:srgbClr val="293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303B"/>
                </a:solidFill>
                <a:latin typeface="Calibri"/>
                <a:ea typeface="Calibri"/>
                <a:cs typeface="Calibri"/>
                <a:sym typeface="Calibri"/>
              </a:rPr>
              <a:t>We split the data using a </a:t>
            </a:r>
            <a:r>
              <a:rPr b="1" lang="en" sz="1600">
                <a:solidFill>
                  <a:srgbClr val="29303B"/>
                </a:solidFill>
                <a:latin typeface="Calibri"/>
                <a:ea typeface="Calibri"/>
                <a:cs typeface="Calibri"/>
                <a:sym typeface="Calibri"/>
              </a:rPr>
              <a:t>random sample</a:t>
            </a:r>
            <a:r>
              <a:rPr lang="en" sz="1600">
                <a:solidFill>
                  <a:srgbClr val="29303B"/>
                </a:solidFill>
                <a:latin typeface="Calibri"/>
                <a:ea typeface="Calibri"/>
                <a:cs typeface="Calibri"/>
                <a:sym typeface="Calibri"/>
              </a:rPr>
              <a:t> to create a training dataset with 70% of the original data and a validation dataset with 30% to test against the training model.</a:t>
            </a:r>
            <a:endParaRPr sz="1600">
              <a:solidFill>
                <a:srgbClr val="293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303B"/>
                </a:solidFill>
                <a:latin typeface="Calibri"/>
                <a:ea typeface="Calibri"/>
                <a:cs typeface="Calibri"/>
                <a:sym typeface="Calibri"/>
              </a:rPr>
              <a:t>We did this to prevent overfitting the model. </a:t>
            </a:r>
            <a:endParaRPr sz="1600">
              <a:solidFill>
                <a:srgbClr val="293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303B"/>
                </a:solidFill>
                <a:latin typeface="Calibri"/>
                <a:ea typeface="Calibri"/>
                <a:cs typeface="Calibri"/>
                <a:sym typeface="Calibri"/>
              </a:rPr>
              <a:t>We wanted to have as much data to train our model so we could make a better prediction.</a:t>
            </a:r>
            <a:endParaRPr sz="1600">
              <a:solidFill>
                <a:srgbClr val="293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2930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4572000" y="1341775"/>
            <a:ext cx="440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303B"/>
                </a:solidFill>
                <a:latin typeface="Calibri"/>
                <a:ea typeface="Calibri"/>
                <a:cs typeface="Calibri"/>
                <a:sym typeface="Calibri"/>
              </a:rPr>
              <a:t>We had 17,880 observations</a:t>
            </a:r>
            <a:endParaRPr sz="1700">
              <a:solidFill>
                <a:srgbClr val="29303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29303B"/>
              </a:buClr>
              <a:buSzPts val="1700"/>
              <a:buFont typeface="Calibri"/>
              <a:buChar char="-"/>
            </a:pPr>
            <a:r>
              <a:rPr b="1" lang="en" sz="1700">
                <a:solidFill>
                  <a:srgbClr val="29303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Training </a:t>
            </a:r>
            <a:r>
              <a:rPr lang="en" sz="1700">
                <a:solidFill>
                  <a:srgbClr val="29303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dataset had 12,516 observations</a:t>
            </a:r>
            <a:endParaRPr sz="1700">
              <a:solidFill>
                <a:srgbClr val="29303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03B"/>
              </a:buClr>
              <a:buSzPts val="1700"/>
              <a:buFont typeface="Calibri"/>
              <a:buChar char="-"/>
            </a:pPr>
            <a:r>
              <a:rPr b="1" lang="en" sz="1700">
                <a:solidFill>
                  <a:srgbClr val="29303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Validation </a:t>
            </a:r>
            <a:r>
              <a:rPr lang="en" sz="1700">
                <a:solidFill>
                  <a:srgbClr val="29303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dataset had 5,364 observations</a:t>
            </a:r>
            <a:endParaRPr sz="1700">
              <a:solidFill>
                <a:srgbClr val="29303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303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our code we used </a:t>
            </a:r>
            <a:r>
              <a:rPr lang="en" sz="1700">
                <a:solidFill>
                  <a:srgbClr val="29303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Sklearn  </a:t>
            </a:r>
            <a:r>
              <a:rPr lang="en" sz="1700">
                <a:solidFill>
                  <a:srgbClr val="9884FC"/>
                </a:solidFill>
                <a:highlight>
                  <a:srgbClr val="F4F2FF"/>
                </a:highlight>
                <a:latin typeface="Calibri"/>
                <a:ea typeface="Calibri"/>
                <a:cs typeface="Calibri"/>
                <a:sym typeface="Calibri"/>
              </a:rPr>
              <a:t>train_test_split</a:t>
            </a:r>
            <a:r>
              <a:rPr lang="en" sz="1700">
                <a:solidFill>
                  <a:srgbClr val="29303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function first with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Random State=9</a:t>
            </a:r>
            <a:endParaRPr sz="1700">
              <a:solidFill>
                <a:srgbClr val="29303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Naive Bayes Algorithm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45870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Used in 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text classification </a:t>
            </a:r>
            <a:endParaRPr b="1" sz="17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alibri"/>
              <a:buChar char="-"/>
            </a:pP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Higher success rate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as compared to other algorithms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Commonly used in: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alibri"/>
              <a:buChar char="-"/>
            </a:pP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Spam filtering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(identify spam e-mails)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alibri"/>
              <a:buChar char="-"/>
            </a:pP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Sentiment Analysis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(in social media analysis, to identify positive and negative customer sentiments) 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750" y="1129678"/>
            <a:ext cx="3343025" cy="185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7038275" y="4663225"/>
            <a:ext cx="168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(Analytics Vidyha)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4898700" y="3059550"/>
            <a:ext cx="3933900" cy="1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-"/>
            </a:pP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c|x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 is the posterior probability of 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(c, 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 given 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predictor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(x, 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).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-"/>
            </a:pP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 is the prior probability of 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-"/>
            </a:pP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x|c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 is the likelihood which is the probability of 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predictor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given 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-"/>
            </a:pP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 is the prior probability of </a:t>
            </a:r>
            <a:r>
              <a:rPr i="1"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predictor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51" y="589200"/>
            <a:ext cx="6993475" cy="455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1917614" y="54000"/>
            <a:ext cx="530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Original training dataset </a:t>
            </a:r>
            <a:r>
              <a:rPr b="1" lang="en" sz="1600"/>
              <a:t>Fraudulent</a:t>
            </a:r>
            <a:r>
              <a:rPr b="1" lang="en" sz="1600"/>
              <a:t> distribution</a:t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600" y="359990"/>
            <a:ext cx="5882675" cy="442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172625" y="207600"/>
            <a:ext cx="25815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Validation Hitrate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0.9750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172625" y="927600"/>
            <a:ext cx="2581500" cy="40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Hitrate - Considered “good”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ensitivity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- Poor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Further model adjustment and hyperparameter manipulation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Sensitivity = 0.54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 Data Sampling Imbalance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2154275"/>
            <a:ext cx="4066500" cy="27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the number of minority observations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Fraudulent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 postings from the training data set,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X10 - still imbalanced (65.8% real listings)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above this level to a near balanced split </a:t>
            </a:r>
            <a:r>
              <a:rPr b="1" lang="en" sz="1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did not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improve model performance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 set is held constant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Integrity of a proper test on the original sample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4765800" y="2154275"/>
            <a:ext cx="40665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the number of majority observations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Legitimate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postings from the training data set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sampled at a quantity equal to the minority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effect to oversampling, many of the observations from the original data set remain unused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set is held constant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14800" y="1367025"/>
            <a:ext cx="42603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668900" y="1367025"/>
            <a:ext cx="42603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</a:t>
            </a: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ampling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Table of Contents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Dataset &amp; Assumptions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Wrangling the Data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Findings, Lessongs, &amp; Recommendations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515625"/>
            <a:ext cx="7172325" cy="46278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1917625" y="54000"/>
            <a:ext cx="555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Oversampled </a:t>
            </a:r>
            <a:r>
              <a:rPr b="1" lang="en" sz="1600"/>
              <a:t>training dataset Fraudulent distribution</a:t>
            </a:r>
            <a:endParaRPr b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688" y="500038"/>
            <a:ext cx="5510174" cy="41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172625" y="983500"/>
            <a:ext cx="30000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Hitrate - Slightly less than the original model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- Increased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fake postings has dramatically)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 →  Better able to train itself to identify fraud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Untouched validation set - Reliable improvements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Sensitivity = 0.88</a:t>
            </a:r>
            <a:endParaRPr b="1"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72625" y="207600"/>
            <a:ext cx="3000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Oversample</a:t>
            </a: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Validation Hitrate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0.9653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/>
        </p:nvSpPr>
        <p:spPr>
          <a:xfrm>
            <a:off x="172625" y="983500"/>
            <a:ext cx="30000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and the ones that follow involve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 the text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various methods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Stemming, Stopwords, Punctuation, HTML code etc.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Sensitivity = 0.859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172625" y="207600"/>
            <a:ext cx="3000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Oversample</a:t>
            </a: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Validation Hitrate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0.9670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963" y="677063"/>
            <a:ext cx="5510177" cy="41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172625" y="983500"/>
            <a:ext cx="30000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classification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not involve stemming (words are not reduced to origin/stem)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Yield the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hit rate, sensitivity and specificity values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 ineffective in some texts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Sensitivity = 0.867</a:t>
            </a:r>
            <a:endParaRPr b="1"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172625" y="207600"/>
            <a:ext cx="3000000" cy="77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Oversample</a:t>
            </a: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Validation Hitrate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0.9730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174" y="500038"/>
            <a:ext cx="5548752" cy="41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701" y="487300"/>
            <a:ext cx="7036600" cy="47198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1625401" y="61975"/>
            <a:ext cx="5893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Undersampled </a:t>
            </a:r>
            <a:r>
              <a:rPr b="1" lang="en" sz="1600"/>
              <a:t>training dataset Fraudulent distribution</a:t>
            </a:r>
            <a:endParaRPr b="1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/>
        </p:nvSpPr>
        <p:spPr>
          <a:xfrm>
            <a:off x="172625" y="909050"/>
            <a:ext cx="31128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itrate - Significantly less than the naive rule and the original model,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- Dramatically decreased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 identify fake postings)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Undersampling →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discards potentially useful data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does not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improve on the naive rule but has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high sensitivity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at the cost of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low specificity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Sensitivity = 0.903</a:t>
            </a:r>
            <a:endParaRPr b="1" sz="1600">
              <a:solidFill>
                <a:srgbClr val="FF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72625" y="207600"/>
            <a:ext cx="31128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Undersample</a:t>
            </a: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Validation Hitrate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0.8978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050" y="500037"/>
            <a:ext cx="5510147" cy="41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172625" y="983500"/>
            <a:ext cx="33432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or less the same as without cleaning the texts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Hiitrate - Significantly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 naive rule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slightly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  the undersampled model w/o cleaning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&amp; Specificity - No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increase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Sensitivity = 0.899</a:t>
            </a:r>
            <a:endParaRPr b="1" sz="1600">
              <a:solidFill>
                <a:srgbClr val="FF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172625" y="207600"/>
            <a:ext cx="33432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Undersample</a:t>
            </a: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Validation Hitrate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0.8976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750" y="627125"/>
            <a:ext cx="5341150" cy="40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/>
        </p:nvSpPr>
        <p:spPr>
          <a:xfrm>
            <a:off x="172625" y="983500"/>
            <a:ext cx="31128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itrate - Significantly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 the naive rule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slightly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than the undersampled model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regardless of cleaning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Sensitivity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- Higher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than earlier undersampled models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Specificity -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Lower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than earlier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Sensitivity = 0.903</a:t>
            </a:r>
            <a:endParaRPr b="1" sz="1600">
              <a:solidFill>
                <a:srgbClr val="FF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172625" y="207600"/>
            <a:ext cx="31128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Undersample</a:t>
            </a: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Validation Hitrate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0.9137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739" y="500037"/>
            <a:ext cx="5548724" cy="41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106" y="78688"/>
            <a:ext cx="6103782" cy="41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/>
        </p:nvSpPr>
        <p:spPr>
          <a:xfrm>
            <a:off x="261525" y="4268175"/>
            <a:ext cx="8674200" cy="77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Oversampling &amp; Undersampling Effects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Text cleaning methods vary in effectiveness --  Good for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exploration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, but should not be relied upon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/>
          <p:nvPr/>
        </p:nvSpPr>
        <p:spPr>
          <a:xfrm>
            <a:off x="-51550" y="1158400"/>
            <a:ext cx="9294300" cy="285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Armata"/>
                <a:ea typeface="Armata"/>
                <a:cs typeface="Armata"/>
                <a:sym typeface="Armata"/>
              </a:rPr>
              <a:t>Findings, Lessons, &amp; Recommendations</a:t>
            </a:r>
            <a:endParaRPr b="1" sz="3100"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294" name="Google Shape;29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Overview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the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employment scam problem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how to avoid it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Purpose of Model</a:t>
            </a:r>
            <a:endParaRPr i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text data and meta-features, create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classification model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predict which job postings are real or fake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 Overview - </a:t>
            </a:r>
            <a:r>
              <a:rPr i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i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 success will be measured</a:t>
            </a:r>
            <a:endParaRPr i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accurately identify and classify fraudulent postings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Achieve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sensitivity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(correctly generate a positive result - true positive)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Interesting Facts / Lessons Learned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272550" y="1000075"/>
            <a:ext cx="86130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Oversampled method has the best balance between sensitivity, specificity, and hit rate.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Undersampling discards potentially useful data that could be important for the induction process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Evident by significant drop in validation hit rate compared to training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cleaning methods vary in effectiveness (apply on a case by case basis)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Interesting facts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Oversampling worked, Undersampling has limitations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Limitation: Data sampling imbalance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Recommendations for Future Models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311700" y="12286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into i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dentifying specific features within job postings to determine the validity of posts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to find phrases that discriminate fraudulent and non-fraudulent listings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	‘PyEnchant library’ to check for misspelled words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high-level classification models and compare with Naive Bayes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References 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86E8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https://www.kaggle.com/shivamb/real-or-fake-fake-jobposting-prediction</a:t>
            </a:r>
            <a:endParaRPr sz="17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University of the Aegean | Laboratory of Information &amp; Communication Systems Security </a:t>
            </a:r>
            <a:r>
              <a:rPr lang="en" sz="1700">
                <a:solidFill>
                  <a:srgbClr val="4A86E8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http://emscad.samos.aegean.gr/</a:t>
            </a:r>
            <a:endParaRPr sz="17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https://medium.com/biaslyai/beginners-guide-to-text-preprocessing-in-python-2cbeafbf5f44</a:t>
            </a:r>
            <a:endParaRPr sz="17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Analytics Vidyha </a:t>
            </a:r>
            <a:b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https://www.analyticsvidhya.com/</a:t>
            </a:r>
            <a:endParaRPr sz="17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mata"/>
                <a:ea typeface="Armata"/>
                <a:cs typeface="Armata"/>
                <a:sym typeface="Armata"/>
              </a:rPr>
              <a:t>Thank You!</a:t>
            </a:r>
            <a:endParaRPr b="1"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324" name="Google Shape;324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500" y="1223350"/>
            <a:ext cx="4045200" cy="26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Back up slides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075"/>
            <a:ext cx="4696499" cy="41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494" y="2081225"/>
            <a:ext cx="4499751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Back up slides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076"/>
            <a:ext cx="9144000" cy="20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Back up slides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352" name="Google Shape;352;p4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075"/>
            <a:ext cx="6374051" cy="414342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Back up slides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Back up slides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51550" y="1158400"/>
            <a:ext cx="9294300" cy="285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mata"/>
                <a:ea typeface="Armata"/>
                <a:cs typeface="Armata"/>
                <a:sym typeface="Armata"/>
              </a:rPr>
              <a:t>The Dataset &amp; Assumptions</a:t>
            </a:r>
            <a:endParaRPr b="1"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The Data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Obtained through Kaggle from the University of the Aegean, Laboratory of Information &amp; Communication Systems Security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Employment Scam Aegean Dataset (EMSCAD)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publicly available dataset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 of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17,880 real-life job postings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(17,014 legitimate and 866 fraudulent)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Published between 2012 to 2014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textual and meta-information about the jobs posted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 Total Features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Project Assumptions &amp; Observations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4750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samples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Independence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Measurements system is accurate and precise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Imbalanced</a:t>
            </a: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sample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less than 5% of job postings being fraudulent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Over/under sampling methods will be tested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&amp; distribution against fraudulent feature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Fake postings may have more missing features than real job posts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2931425" y="1227200"/>
            <a:ext cx="6006900" cy="3686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0" y="184375"/>
            <a:ext cx="9158100" cy="815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0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mata"/>
                <a:ea typeface="Armata"/>
                <a:cs typeface="Armata"/>
                <a:sym typeface="Armata"/>
              </a:rPr>
              <a:t>The 18 Original Features</a:t>
            </a:r>
            <a:endParaRPr b="1">
              <a:solidFill>
                <a:srgbClr val="FFFFFF"/>
              </a:solidFill>
              <a:latin typeface="Armata"/>
              <a:ea typeface="Armata"/>
              <a:cs typeface="Armata"/>
              <a:sym typeface="Armata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943650" y="1209200"/>
            <a:ext cx="3010200" cy="3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job_id*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salary_range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company_profile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b="1"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5937850" y="1209200"/>
            <a:ext cx="3010200" cy="372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telecommuting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has_company_logo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has_questions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employment_type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required_experience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required_education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1500"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0" y="2464925"/>
            <a:ext cx="2943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Fraudulent (Target)</a:t>
            </a:r>
            <a:endParaRPr b="1" sz="23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25" y="0"/>
            <a:ext cx="7898351" cy="514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426650" y="981150"/>
            <a:ext cx="25815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Naive Rule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0.9516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50" y="175600"/>
            <a:ext cx="2514600" cy="15087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075" y="175600"/>
            <a:ext cx="2514600" cy="15087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125" y="175599"/>
            <a:ext cx="2514600" cy="15087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038" y="1809738"/>
            <a:ext cx="2514600" cy="15087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9075" y="1809738"/>
            <a:ext cx="2514600" cy="15087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9075" y="3443900"/>
            <a:ext cx="2514600" cy="15087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41136" y="3443901"/>
            <a:ext cx="2514600" cy="15087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7049" y="3413221"/>
            <a:ext cx="2514600" cy="153942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41150" y="1809746"/>
            <a:ext cx="2514575" cy="153941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