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sldIdLst>
    <p:sldId id="275" r:id="rId2"/>
    <p:sldId id="258" r:id="rId3"/>
    <p:sldId id="274" r:id="rId4"/>
    <p:sldId id="273" r:id="rId5"/>
    <p:sldId id="272" r:id="rId6"/>
    <p:sldId id="271" r:id="rId7"/>
    <p:sldId id="270" r:id="rId8"/>
    <p:sldId id="269" r:id="rId9"/>
    <p:sldId id="268" r:id="rId10"/>
    <p:sldId id="276" r:id="rId11"/>
    <p:sldId id="267"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BE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94671" autoAdjust="0"/>
  </p:normalViewPr>
  <p:slideViewPr>
    <p:cSldViewPr>
      <p:cViewPr>
        <p:scale>
          <a:sx n="86" d="100"/>
          <a:sy n="86" d="100"/>
        </p:scale>
        <p:origin x="-978"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0FDD8C-51CF-42F9-A065-D4163D214D55}" type="slidenum">
              <a:rPr lang="pt-BR" smtClean="0"/>
              <a:pPr/>
              <a:t>‹nº›</a:t>
            </a:fld>
            <a:endParaRPr lang="pt-B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pt-BR" smtClean="0"/>
              <a:t>Clique para editar o 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4" name="Date Placeholder 3"/>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0FDD8C-51CF-42F9-A065-D4163D214D55}" type="slidenum">
              <a:rPr lang="pt-BR" smtClean="0"/>
              <a:pPr/>
              <a:t>‹nº›</a:t>
            </a:fld>
            <a:endParaRPr lang="pt-BR"/>
          </a:p>
        </p:txBody>
      </p:sp>
      <p:sp>
        <p:nvSpPr>
          <p:cNvPr id="8" name="Content Placeholder 7"/>
          <p:cNvSpPr>
            <a:spLocks noGrp="1"/>
          </p:cNvSpPr>
          <p:nvPr>
            <p:ph sz="quarter" idx="13"/>
          </p:nvPr>
        </p:nvSpPr>
        <p:spPr>
          <a:xfrm>
            <a:off x="609600" y="1600200"/>
            <a:ext cx="79248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5" name="Date Placeholder 4"/>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A46D7F5-BCBC-4B11-A2F0-C80210A09B62}" type="datetimeFigureOut">
              <a:rPr lang="pt-BR" smtClean="0"/>
              <a:pPr/>
              <a:t>30/10/2014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0FDD8C-51CF-42F9-A065-D4163D214D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A46D7F5-BCBC-4B11-A2F0-C80210A09B62}" type="datetimeFigureOut">
              <a:rPr lang="pt-BR" smtClean="0"/>
              <a:pPr/>
              <a:t>30/10/2014</a:t>
            </a:fld>
            <a:endParaRPr lang="pt-B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pt-B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60FDD8C-51CF-42F9-A065-D4163D214D55}"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2"/>
          <p:cNvSpPr txBox="1">
            <a:spLocks/>
          </p:cNvSpPr>
          <p:nvPr/>
        </p:nvSpPr>
        <p:spPr>
          <a:xfrm>
            <a:off x="685800" y="2007888"/>
            <a:ext cx="7772400" cy="1470025"/>
          </a:xfrm>
          <a:prstGeom prst="rect">
            <a:avLst/>
          </a:prstGeom>
          <a:effectLst>
            <a:outerShdw blurRad="368300" dist="38100" dir="16200000" rotWithShape="0">
              <a:schemeClr val="tx1"/>
            </a:outerShdw>
          </a:effectLst>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tabLst>
                <a:tab pos="892175" algn="l"/>
              </a:tabLst>
            </a:pPr>
            <a:r>
              <a:rPr lang="pt-BR" sz="4800" dirty="0" smtClean="0">
                <a:ln>
                  <a:solidFill>
                    <a:schemeClr val="bg1">
                      <a:alpha val="70000"/>
                    </a:schemeClr>
                  </a:solidFill>
                </a:ln>
                <a:solidFill>
                  <a:srgbClr val="FFBE00"/>
                </a:solidFill>
                <a:effectLst>
                  <a:outerShdw blurRad="38100" dist="38100" dir="2700000" algn="tl">
                    <a:srgbClr val="000000">
                      <a:alpha val="43137"/>
                    </a:srgbClr>
                  </a:outerShdw>
                </a:effectLst>
                <a:latin typeface="Times New Roman" pitchFamily="18" charset="0"/>
                <a:cs typeface="Times New Roman" pitchFamily="18" charset="0"/>
              </a:rPr>
              <a:t>Seminário</a:t>
            </a:r>
            <a:endParaRPr lang="pt-BR" sz="4800" dirty="0">
              <a:ln>
                <a:solidFill>
                  <a:schemeClr val="bg1">
                    <a:alpha val="70000"/>
                  </a:schemeClr>
                </a:solidFill>
              </a:ln>
              <a:solidFill>
                <a:srgbClr val="FFBE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Subtítulo 1"/>
          <p:cNvSpPr txBox="1">
            <a:spLocks/>
          </p:cNvSpPr>
          <p:nvPr/>
        </p:nvSpPr>
        <p:spPr>
          <a:xfrm>
            <a:off x="1219200" y="3886200"/>
            <a:ext cx="6400800" cy="1752600"/>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pt-BR" dirty="0" smtClean="0">
                <a:ln>
                  <a:solidFill>
                    <a:schemeClr val="bg1">
                      <a:alpha val="0"/>
                    </a:schemeClr>
                  </a:solidFill>
                </a:ln>
                <a:effectLst>
                  <a:outerShdw blurRad="317500" dist="38100" dir="16200000" rotWithShape="0">
                    <a:schemeClr val="tx1"/>
                  </a:outerShdw>
                </a:effectLst>
                <a:latin typeface="Times New Roman" panose="02020603050405020304" pitchFamily="18" charset="0"/>
                <a:cs typeface="Times New Roman" panose="02020603050405020304" pitchFamily="18" charset="0"/>
              </a:rPr>
              <a:t>Docente: Dr. Leila Franco.</a:t>
            </a:r>
          </a:p>
          <a:p>
            <a:pPr marL="0" indent="0">
              <a:lnSpc>
                <a:spcPct val="150000"/>
              </a:lnSpc>
              <a:buNone/>
            </a:pPr>
            <a:r>
              <a:rPr lang="pt-BR" dirty="0" smtClean="0">
                <a:ln>
                  <a:solidFill>
                    <a:schemeClr val="bg1">
                      <a:alpha val="0"/>
                    </a:schemeClr>
                  </a:solidFill>
                </a:ln>
                <a:effectLst>
                  <a:outerShdw blurRad="317500" dist="38100" dir="16200000" rotWithShape="0">
                    <a:schemeClr val="tx1"/>
                  </a:outerShdw>
                </a:effectLst>
                <a:latin typeface="Times New Roman" panose="02020603050405020304" pitchFamily="18" charset="0"/>
                <a:cs typeface="Times New Roman" panose="02020603050405020304" pitchFamily="18" charset="0"/>
              </a:rPr>
              <a:t>Discentes: Geovane, Ivanilson, Leonardo e Leopoldo.</a:t>
            </a:r>
            <a:endParaRPr lang="pt-BR" dirty="0">
              <a:ln>
                <a:solidFill>
                  <a:schemeClr val="bg1">
                    <a:alpha val="0"/>
                  </a:schemeClr>
                </a:solidFill>
              </a:ln>
              <a:effectLst>
                <a:outerShdw blurRad="317500" dist="38100" dir="16200000" rotWithShape="0">
                  <a:schemeClr val="tx1"/>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7046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0" y="836712"/>
            <a:ext cx="9144000" cy="553998"/>
          </a:xfrm>
          <a:prstGeom prst="rect">
            <a:avLst/>
          </a:prstGeom>
          <a:noFill/>
        </p:spPr>
        <p:txBody>
          <a:bodyPr wrap="square" rtlCol="0">
            <a:spAutoFit/>
          </a:bodyPr>
          <a:lstStyle/>
          <a:p>
            <a:pPr algn="ctr"/>
            <a:r>
              <a:rPr lang="pt-BR" sz="3000" dirty="0" smtClean="0">
                <a:solidFill>
                  <a:srgbClr val="FFBE00"/>
                </a:solidFill>
                <a:latin typeface="Times New Roman" pitchFamily="18" charset="0"/>
                <a:cs typeface="Times New Roman" pitchFamily="18" charset="0"/>
              </a:rPr>
              <a:t>CONCLUSÃO</a:t>
            </a:r>
            <a:endParaRPr lang="pt-BR" sz="3000" dirty="0">
              <a:solidFill>
                <a:srgbClr val="FFBE00"/>
              </a:solidFill>
              <a:latin typeface="Times New Roman" pitchFamily="18" charset="0"/>
              <a:cs typeface="Times New Roman" pitchFamily="18" charset="0"/>
            </a:endParaRPr>
          </a:p>
        </p:txBody>
      </p:sp>
      <p:sp>
        <p:nvSpPr>
          <p:cNvPr id="5" name="CaixaDeTexto 4"/>
          <p:cNvSpPr txBox="1"/>
          <p:nvPr/>
        </p:nvSpPr>
        <p:spPr>
          <a:xfrm>
            <a:off x="827584" y="2204864"/>
            <a:ext cx="7848872" cy="2308324"/>
          </a:xfrm>
          <a:prstGeom prst="rect">
            <a:avLst/>
          </a:prstGeom>
          <a:noFill/>
        </p:spPr>
        <p:txBody>
          <a:bodyPr wrap="square" rtlCol="0">
            <a:spAutoFit/>
          </a:bodyPr>
          <a:lstStyle/>
          <a:p>
            <a:r>
              <a:rPr lang="pt-BR" sz="2400" dirty="0" smtClean="0">
                <a:latin typeface="Times New Roman" pitchFamily="18" charset="0"/>
                <a:cs typeface="Times New Roman" pitchFamily="18" charset="0"/>
              </a:rPr>
              <a:t>Concluímos que esse estudo é de grande importância na nossa área de formação, pois, nos mostra assim um caminho para realização de projetos e pesquisas sociais, ensinando o que é uma pesquisa qualitativa, quais os tipos de abordagem para coleta de dados na </a:t>
            </a:r>
            <a:r>
              <a:rPr lang="pt-BR" sz="2400" dirty="0" smtClean="0">
                <a:latin typeface="Times New Roman" pitchFamily="18" charset="0"/>
                <a:cs typeface="Times New Roman" pitchFamily="18" charset="0"/>
              </a:rPr>
              <a:t>respectiva </a:t>
            </a:r>
            <a:r>
              <a:rPr lang="pt-BR" sz="2400" dirty="0" smtClean="0">
                <a:latin typeface="Times New Roman" pitchFamily="18" charset="0"/>
                <a:cs typeface="Times New Roman" pitchFamily="18" charset="0"/>
              </a:rPr>
              <a:t>área do problema </a:t>
            </a:r>
            <a:r>
              <a:rPr lang="pt-BR" sz="2400" dirty="0" smtClean="0">
                <a:latin typeface="Times New Roman" pitchFamily="18" charset="0"/>
                <a:cs typeface="Times New Roman" pitchFamily="18" charset="0"/>
              </a:rPr>
              <a:t>abordado, utilizado-os  assim para </a:t>
            </a:r>
            <a:r>
              <a:rPr lang="pt-BR" sz="2400" dirty="0" smtClean="0">
                <a:latin typeface="Times New Roman" pitchFamily="18" charset="0"/>
                <a:cs typeface="Times New Roman" pitchFamily="18" charset="0"/>
              </a:rPr>
              <a:t>desenvolvimento do mesmo.</a:t>
            </a:r>
            <a:endParaRPr lang="pt-BR"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55576" y="1124744"/>
            <a:ext cx="5886400" cy="2523768"/>
          </a:xfrm>
          <a:prstGeom prst="rect">
            <a:avLst/>
          </a:prstGeom>
        </p:spPr>
        <p:txBody>
          <a:bodyPr wrap="square">
            <a:spAutoFit/>
          </a:bodyPr>
          <a:lstStyle/>
          <a:p>
            <a:r>
              <a:rPr lang="pt-BR" sz="3200" dirty="0" smtClean="0">
                <a:solidFill>
                  <a:srgbClr val="FFBE00"/>
                </a:solidFill>
                <a:latin typeface="Times New Roman" pitchFamily="18" charset="0"/>
                <a:cs typeface="Times New Roman" pitchFamily="18" charset="0"/>
              </a:rPr>
              <a:t>REFERÊNCIAS</a:t>
            </a:r>
          </a:p>
          <a:p>
            <a:r>
              <a:rPr lang="pt-BR" dirty="0">
                <a:latin typeface="Times New Roman" pitchFamily="18" charset="0"/>
                <a:cs typeface="Times New Roman" pitchFamily="18" charset="0"/>
              </a:rPr>
              <a:t/>
            </a:r>
            <a:br>
              <a:rPr lang="pt-BR" dirty="0">
                <a:latin typeface="Times New Roman" pitchFamily="18" charset="0"/>
                <a:cs typeface="Times New Roman" pitchFamily="18" charset="0"/>
              </a:rPr>
            </a:br>
            <a:r>
              <a:rPr lang="pt-BR" dirty="0" smtClean="0">
                <a:latin typeface="Times New Roman" pitchFamily="18" charset="0"/>
                <a:cs typeface="Times New Roman" pitchFamily="18" charset="0"/>
              </a:rPr>
              <a:t>COCOZZA, </a:t>
            </a:r>
            <a:r>
              <a:rPr lang="pt-BR" dirty="0" err="1" smtClean="0">
                <a:latin typeface="Times New Roman" pitchFamily="18" charset="0"/>
                <a:cs typeface="Times New Roman" pitchFamily="18" charset="0"/>
              </a:rPr>
              <a:t>C.A.</a:t>
            </a:r>
            <a:r>
              <a:rPr lang="pt-BR" dirty="0" smtClean="0">
                <a:latin typeface="Times New Roman" pitchFamily="18" charset="0"/>
                <a:cs typeface="Times New Roman" pitchFamily="18" charset="0"/>
              </a:rPr>
              <a:t>; CALANI, </a:t>
            </a:r>
            <a:r>
              <a:rPr lang="pt-BR" dirty="0" err="1" smtClean="0">
                <a:latin typeface="Times New Roman" pitchFamily="18" charset="0"/>
                <a:cs typeface="Times New Roman" pitchFamily="18" charset="0"/>
              </a:rPr>
              <a:t>M.C.</a:t>
            </a:r>
            <a:r>
              <a:rPr lang="pt-BR" dirty="0" smtClean="0">
                <a:latin typeface="Times New Roman" pitchFamily="18" charset="0"/>
                <a:cs typeface="Times New Roman" pitchFamily="18" charset="0"/>
              </a:rPr>
              <a:t>; Pesquisa Qualitativa em Sistemas de Informação. In: BIBLIOTECA virtual da Universidade Estadual de Campinas. Campinas: Unicamp, 2003. Disponível em: &lt;</a:t>
            </a:r>
            <a:r>
              <a:rPr lang="pt-BR" dirty="0" smtClean="0">
                <a:solidFill>
                  <a:srgbClr val="0000FF"/>
                </a:solidFill>
                <a:latin typeface="Times New Roman" pitchFamily="18" charset="0"/>
                <a:cs typeface="Times New Roman" pitchFamily="18" charset="0"/>
              </a:rPr>
              <a:t>http://www.ic.unicamp.br/~reltech/2003/03-02.pdf/</a:t>
            </a:r>
            <a:r>
              <a:rPr lang="pt-BR" dirty="0" smtClean="0">
                <a:latin typeface="Times New Roman" pitchFamily="18" charset="0"/>
                <a:cs typeface="Times New Roman" pitchFamily="18" charset="0"/>
              </a:rPr>
              <a:t>&gt;. Acesso em: 16 out. 2014. cap. 2, p. 6-19.</a:t>
            </a:r>
            <a:endParaRPr lang="pt-BR" dirty="0">
              <a:latin typeface="Times New Roman" pitchFamily="18" charset="0"/>
              <a:cs typeface="Times New Roman" pitchFamily="18" charset="0"/>
            </a:endParaRPr>
          </a:p>
        </p:txBody>
      </p:sp>
    </p:spTree>
    <p:extLst>
      <p:ext uri="{BB962C8B-B14F-4D97-AF65-F5344CB8AC3E}">
        <p14:creationId xmlns:p14="http://schemas.microsoft.com/office/powerpoint/2010/main" xmlns="" val="1770753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2204864"/>
            <a:ext cx="8229600" cy="1156990"/>
          </a:xfrm>
          <a:effectLst>
            <a:outerShdw blurRad="50800" dist="38100" dir="16200000" rotWithShape="0">
              <a:prstClr val="black">
                <a:alpha val="40000"/>
              </a:prstClr>
            </a:outerShdw>
          </a:effectLst>
        </p:spPr>
        <p:txBody>
          <a:bodyPr>
            <a:normAutofit/>
          </a:bodyPr>
          <a:lstStyle/>
          <a:p>
            <a:pPr algn="ctr"/>
            <a:r>
              <a:rPr lang="pt-BR" sz="4400" b="1" dirty="0" smtClean="0">
                <a:ln>
                  <a:solidFill>
                    <a:schemeClr val="bg1">
                      <a:alpha val="70000"/>
                    </a:schemeClr>
                  </a:solidFill>
                </a:ln>
                <a:solidFill>
                  <a:srgbClr val="FFBE00"/>
                </a:solidFill>
                <a:effectLst>
                  <a:outerShdw blurRad="444500" dist="38100" dir="16200000" rotWithShape="0">
                    <a:schemeClr val="tx1"/>
                  </a:outerShdw>
                </a:effectLst>
                <a:latin typeface="Times New Roman" panose="02020603050405020304" pitchFamily="18" charset="0"/>
                <a:cs typeface="Times New Roman" panose="02020603050405020304" pitchFamily="18" charset="0"/>
              </a:rPr>
              <a:t>Pesquisa Qualitativa</a:t>
            </a:r>
            <a:endParaRPr lang="pt-BR" sz="4400" b="1" dirty="0">
              <a:ln>
                <a:solidFill>
                  <a:schemeClr val="bg1">
                    <a:alpha val="70000"/>
                  </a:schemeClr>
                </a:solidFill>
              </a:ln>
              <a:solidFill>
                <a:srgbClr val="FFBE00"/>
              </a:solidFill>
              <a:effectLst>
                <a:outerShdw blurRad="444500" dist="38100" dir="16200000" rotWithShape="0">
                  <a:schemeClr val="tx1"/>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83073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187624" y="2420888"/>
            <a:ext cx="6400800" cy="3960440"/>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800" smtClean="0">
                <a:latin typeface="Times New Roman" panose="02020603050405020304" pitchFamily="18" charset="0"/>
                <a:cs typeface="Times New Roman" panose="02020603050405020304" pitchFamily="18" charset="0"/>
              </a:rPr>
              <a:t>Desenvolvidos nas ciências sociais, com o intuito de capacitar o estudo de fenômenos sociais e culturais por pesquisadores. Pesquisa-ação, estudo de caso e etnografia são alguns exemplos de métodos qualitativos usados em sistemas de informação. </a:t>
            </a:r>
            <a:endParaRPr lang="pt-BR" sz="2800" dirty="0">
              <a:latin typeface="Times New Roman" panose="02020603050405020304" pitchFamily="18" charset="0"/>
              <a:cs typeface="Times New Roman" panose="02020603050405020304" pitchFamily="18" charset="0"/>
            </a:endParaRPr>
          </a:p>
        </p:txBody>
      </p:sp>
      <p:sp>
        <p:nvSpPr>
          <p:cNvPr id="3" name="Título 1"/>
          <p:cNvSpPr txBox="1">
            <a:spLocks/>
          </p:cNvSpPr>
          <p:nvPr/>
        </p:nvSpPr>
        <p:spPr>
          <a:xfrm>
            <a:off x="755576" y="476672"/>
            <a:ext cx="7772400" cy="1470025"/>
          </a:xfrm>
          <a:prstGeom prst="rect">
            <a:avLst/>
          </a:prstGeom>
        </p:spPr>
        <p:txBody>
          <a:bodyPr>
            <a:norm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b="1" smtClean="0">
                <a:solidFill>
                  <a:srgbClr val="FFBE00"/>
                </a:solidFill>
                <a:latin typeface="Times New Roman" panose="02020603050405020304" pitchFamily="18" charset="0"/>
                <a:cs typeface="Times New Roman" panose="02020603050405020304" pitchFamily="18" charset="0"/>
              </a:rPr>
              <a:t>Pesquisa Qualitativa</a:t>
            </a:r>
            <a:endParaRPr lang="pt-BR" b="1" dirty="0">
              <a:solidFill>
                <a:srgbClr val="FFBE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69403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187624" y="1124744"/>
            <a:ext cx="6400800" cy="4392488"/>
          </a:xfrm>
          <a:prstGeom prst="rect">
            <a:avLst/>
          </a:prstGeom>
        </p:spPr>
        <p:txBody>
          <a:bodyPr>
            <a:normAutofit fontScale="92500" lnSpcReduction="100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pt-BR" sz="2800" dirty="0" smtClean="0">
                <a:latin typeface="Times New Roman" panose="02020603050405020304" pitchFamily="18" charset="0"/>
                <a:cs typeface="Times New Roman" panose="02020603050405020304" pitchFamily="18" charset="0"/>
              </a:rPr>
              <a:t>Entre as formas de se coletar dados podemos citar:</a:t>
            </a:r>
          </a:p>
          <a:p>
            <a:r>
              <a:rPr lang="pt-BR" sz="2800" dirty="0" smtClean="0">
                <a:latin typeface="Times New Roman" panose="02020603050405020304" pitchFamily="18" charset="0"/>
                <a:cs typeface="Times New Roman" panose="02020603050405020304" pitchFamily="18" charset="0"/>
              </a:rPr>
              <a:t>Observação.</a:t>
            </a:r>
          </a:p>
          <a:p>
            <a:r>
              <a:rPr lang="pt-BR" sz="2800" dirty="0" smtClean="0">
                <a:latin typeface="Times New Roman" panose="02020603050405020304" pitchFamily="18" charset="0"/>
                <a:cs typeface="Times New Roman" panose="02020603050405020304" pitchFamily="18" charset="0"/>
              </a:rPr>
              <a:t>Observação participativa ou trabalho de campo.</a:t>
            </a:r>
          </a:p>
          <a:p>
            <a:r>
              <a:rPr lang="pt-BR" sz="2800" dirty="0" smtClean="0">
                <a:latin typeface="Times New Roman" panose="02020603050405020304" pitchFamily="18" charset="0"/>
                <a:cs typeface="Times New Roman" panose="02020603050405020304" pitchFamily="18" charset="0"/>
              </a:rPr>
              <a:t>Entrevistas e questionários.</a:t>
            </a:r>
          </a:p>
          <a:p>
            <a:r>
              <a:rPr lang="pt-BR" sz="2800" dirty="0" smtClean="0">
                <a:latin typeface="Times New Roman" panose="02020603050405020304" pitchFamily="18" charset="0"/>
                <a:cs typeface="Times New Roman" panose="02020603050405020304" pitchFamily="18" charset="0"/>
              </a:rPr>
              <a:t>Documentos.</a:t>
            </a:r>
          </a:p>
          <a:p>
            <a:r>
              <a:rPr lang="pt-BR" sz="2800" dirty="0" smtClean="0">
                <a:latin typeface="Times New Roman" panose="02020603050405020304" pitchFamily="18" charset="0"/>
                <a:cs typeface="Times New Roman" panose="02020603050405020304" pitchFamily="18" charset="0"/>
              </a:rPr>
              <a:t>Textos e as impressões e reações do próprio pesquisador.</a:t>
            </a:r>
          </a:p>
          <a:p>
            <a:endParaRPr lang="pt-BR" dirty="0"/>
          </a:p>
        </p:txBody>
      </p:sp>
    </p:spTree>
    <p:extLst>
      <p:ext uri="{BB962C8B-B14F-4D97-AF65-F5344CB8AC3E}">
        <p14:creationId xmlns:p14="http://schemas.microsoft.com/office/powerpoint/2010/main" xmlns="" val="644670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246555" y="1412776"/>
            <a:ext cx="6400800" cy="4176464"/>
          </a:xfrm>
          <a:prstGeom prst="rect">
            <a:avLst/>
          </a:prstGeom>
        </p:spPr>
        <p:txBody>
          <a:bodyPr>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400" dirty="0" smtClean="0">
                <a:latin typeface="Times New Roman" panose="02020603050405020304" pitchFamily="18" charset="0"/>
                <a:cs typeface="Times New Roman" panose="02020603050405020304" pitchFamily="18" charset="0"/>
              </a:rPr>
              <a:t> Busca causa ou fatos de um fenômeno com</a:t>
            </a:r>
          </a:p>
          <a:p>
            <a:pPr marL="0" indent="0">
              <a:buNone/>
            </a:pPr>
            <a:r>
              <a:rPr lang="pt-BR" sz="2400" dirty="0" smtClean="0">
                <a:latin typeface="Times New Roman" panose="02020603050405020304" pitchFamily="18" charset="0"/>
                <a:cs typeface="Times New Roman" panose="02020603050405020304" pitchFamily="18" charset="0"/>
              </a:rPr>
              <a:t>pouca importância aos aspectos subjetivos dos indivíduos.</a:t>
            </a:r>
          </a:p>
          <a:p>
            <a:r>
              <a:rPr lang="pt-BR" sz="2400" dirty="0" smtClean="0">
                <a:latin typeface="Times New Roman" panose="02020603050405020304" pitchFamily="18" charset="0"/>
                <a:cs typeface="Times New Roman" panose="02020603050405020304" pitchFamily="18" charset="0"/>
              </a:rPr>
              <a:t> Assume que a realidade é objetiva.</a:t>
            </a:r>
          </a:p>
          <a:p>
            <a:r>
              <a:rPr lang="pt-BR" sz="2400" dirty="0" smtClean="0">
                <a:latin typeface="Times New Roman" panose="02020603050405020304" pitchFamily="18" charset="0"/>
                <a:cs typeface="Times New Roman" panose="02020603050405020304" pitchFamily="18" charset="0"/>
              </a:rPr>
              <a:t> Tenta testar uma teoria, aumentando a</a:t>
            </a:r>
          </a:p>
          <a:p>
            <a:pPr marL="0" indent="0">
              <a:buNone/>
            </a:pPr>
            <a:r>
              <a:rPr lang="pt-BR" sz="2400" dirty="0" smtClean="0">
                <a:latin typeface="Times New Roman" panose="02020603050405020304" pitchFamily="18" charset="0"/>
                <a:cs typeface="Times New Roman" panose="02020603050405020304" pitchFamily="18" charset="0"/>
              </a:rPr>
              <a:t>compreensão preditiva de um fenômeno.</a:t>
            </a:r>
          </a:p>
          <a:p>
            <a:r>
              <a:rPr lang="pt-BR" sz="2400" dirty="0" smtClean="0">
                <a:latin typeface="Times New Roman" panose="02020603050405020304" pitchFamily="18" charset="0"/>
                <a:cs typeface="Times New Roman" panose="02020603050405020304" pitchFamily="18" charset="0"/>
              </a:rPr>
              <a:t> Tem como característica a formulação de</a:t>
            </a:r>
          </a:p>
          <a:p>
            <a:pPr marL="0" indent="0">
              <a:buNone/>
            </a:pPr>
            <a:r>
              <a:rPr lang="pt-BR" sz="2400" dirty="0" smtClean="0">
                <a:latin typeface="Times New Roman" panose="02020603050405020304" pitchFamily="18" charset="0"/>
                <a:cs typeface="Times New Roman" panose="02020603050405020304" pitchFamily="18" charset="0"/>
              </a:rPr>
              <a:t>hipóteses que serão testadas por</a:t>
            </a:r>
          </a:p>
          <a:p>
            <a:pPr marL="0" indent="0">
              <a:buNone/>
            </a:pPr>
            <a:r>
              <a:rPr lang="pt-BR" sz="2400" dirty="0" smtClean="0">
                <a:latin typeface="Times New Roman" panose="02020603050405020304" pitchFamily="18" charset="0"/>
                <a:cs typeface="Times New Roman" panose="02020603050405020304" pitchFamily="18" charset="0"/>
              </a:rPr>
              <a:t>experimentos ou análises estatísticas.</a:t>
            </a:r>
          </a:p>
        </p:txBody>
      </p:sp>
      <p:sp>
        <p:nvSpPr>
          <p:cNvPr id="3" name="Título 1"/>
          <p:cNvSpPr txBox="1">
            <a:spLocks/>
          </p:cNvSpPr>
          <p:nvPr/>
        </p:nvSpPr>
        <p:spPr>
          <a:xfrm>
            <a:off x="755576" y="332656"/>
            <a:ext cx="7772400" cy="1470025"/>
          </a:xfrm>
          <a:prstGeom prst="rect">
            <a:avLst/>
          </a:prstGeom>
        </p:spPr>
        <p:txBody>
          <a:bodyPr>
            <a:norm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b="1" dirty="0" smtClean="0">
                <a:solidFill>
                  <a:srgbClr val="FFBE00"/>
                </a:solidFill>
                <a:latin typeface="Times New Roman" panose="02020603050405020304" pitchFamily="18" charset="0"/>
                <a:cs typeface="Times New Roman" panose="02020603050405020304" pitchFamily="18" charset="0"/>
              </a:rPr>
              <a:t>Abordagem Positivista</a:t>
            </a:r>
            <a:endParaRPr lang="pt-BR" b="1" dirty="0">
              <a:solidFill>
                <a:srgbClr val="FFBE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53507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363166" y="1700808"/>
            <a:ext cx="6400800" cy="4464496"/>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400" dirty="0" smtClean="0">
                <a:latin typeface="Times New Roman" panose="02020603050405020304" pitchFamily="18" charset="0"/>
                <a:cs typeface="Times New Roman" panose="02020603050405020304" pitchFamily="18" charset="0"/>
              </a:rPr>
              <a:t>Busca compreender o fenômeno a partir dos</a:t>
            </a:r>
          </a:p>
          <a:p>
            <a:pPr marL="0" indent="0">
              <a:buNone/>
            </a:pPr>
            <a:r>
              <a:rPr lang="pt-BR" sz="2400" dirty="0" smtClean="0">
                <a:latin typeface="Times New Roman" panose="02020603050405020304" pitchFamily="18" charset="0"/>
                <a:cs typeface="Times New Roman" panose="02020603050405020304" pitchFamily="18" charset="0"/>
              </a:rPr>
              <a:t>próprios dados, das referências fornecidas</a:t>
            </a:r>
          </a:p>
          <a:p>
            <a:pPr marL="0" indent="0">
              <a:buNone/>
            </a:pPr>
            <a:r>
              <a:rPr lang="pt-BR" sz="2400" dirty="0" smtClean="0">
                <a:latin typeface="Times New Roman" panose="02020603050405020304" pitchFamily="18" charset="0"/>
                <a:cs typeface="Times New Roman" panose="02020603050405020304" pitchFamily="18" charset="0"/>
              </a:rPr>
              <a:t>pela população estudada e dos significados</a:t>
            </a:r>
          </a:p>
          <a:p>
            <a:pPr marL="0" indent="0">
              <a:buNone/>
            </a:pPr>
            <a:r>
              <a:rPr lang="pt-BR" sz="2400" dirty="0" smtClean="0">
                <a:latin typeface="Times New Roman" panose="02020603050405020304" pitchFamily="18" charset="0"/>
                <a:cs typeface="Times New Roman" panose="02020603050405020304" pitchFamily="18" charset="0"/>
              </a:rPr>
              <a:t>atribuídos ao fenômeno pela população.</a:t>
            </a:r>
          </a:p>
          <a:p>
            <a:r>
              <a:rPr lang="pt-BR" sz="2400" dirty="0" smtClean="0">
                <a:latin typeface="Times New Roman" panose="02020603050405020304" pitchFamily="18" charset="0"/>
                <a:cs typeface="Times New Roman" panose="02020603050405020304" pitchFamily="18" charset="0"/>
              </a:rPr>
              <a:t>Assume que a realidade é subjetiva e</a:t>
            </a:r>
          </a:p>
          <a:p>
            <a:pPr marL="0" indent="0">
              <a:buNone/>
            </a:pPr>
            <a:r>
              <a:rPr lang="pt-BR" sz="2400" dirty="0" smtClean="0">
                <a:latin typeface="Times New Roman" panose="02020603050405020304" pitchFamily="18" charset="0"/>
                <a:cs typeface="Times New Roman" panose="02020603050405020304" pitchFamily="18" charset="0"/>
              </a:rPr>
              <a:t>socialmente construída.</a:t>
            </a:r>
          </a:p>
          <a:p>
            <a:r>
              <a:rPr lang="pt-BR" sz="2400" dirty="0" smtClean="0">
                <a:latin typeface="Times New Roman" panose="02020603050405020304" pitchFamily="18" charset="0"/>
                <a:cs typeface="Times New Roman" panose="02020603050405020304" pitchFamily="18" charset="0"/>
              </a:rPr>
              <a:t>Utiliza os próprios dados para propor e</a:t>
            </a:r>
          </a:p>
          <a:p>
            <a:pPr marL="0" indent="0">
              <a:buNone/>
            </a:pPr>
            <a:r>
              <a:rPr lang="pt-BR" sz="2400" dirty="0" smtClean="0">
                <a:latin typeface="Times New Roman" panose="02020603050405020304" pitchFamily="18" charset="0"/>
                <a:cs typeface="Times New Roman" panose="02020603050405020304" pitchFamily="18" charset="0"/>
              </a:rPr>
              <a:t>resolver as questões de pesquisa.</a:t>
            </a:r>
          </a:p>
          <a:p>
            <a:endParaRPr lang="pt-BR" sz="2200" dirty="0">
              <a:latin typeface="Times New Roman" panose="02020603050405020304" pitchFamily="18" charset="0"/>
              <a:cs typeface="Times New Roman" panose="02020603050405020304" pitchFamily="18" charset="0"/>
            </a:endParaRPr>
          </a:p>
        </p:txBody>
      </p:sp>
      <p:sp>
        <p:nvSpPr>
          <p:cNvPr id="3" name="Título 1"/>
          <p:cNvSpPr txBox="1">
            <a:spLocks/>
          </p:cNvSpPr>
          <p:nvPr/>
        </p:nvSpPr>
        <p:spPr>
          <a:xfrm>
            <a:off x="755576" y="404664"/>
            <a:ext cx="7772400" cy="1467594"/>
          </a:xfrm>
          <a:prstGeom prst="rect">
            <a:avLst/>
          </a:prstGeom>
        </p:spPr>
        <p:txBody>
          <a:bodyPr>
            <a:norm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b="1" dirty="0" smtClean="0">
                <a:solidFill>
                  <a:srgbClr val="FFBE00"/>
                </a:solidFill>
                <a:latin typeface="Times New Roman" panose="02020603050405020304" pitchFamily="18" charset="0"/>
                <a:cs typeface="Times New Roman" panose="02020603050405020304" pitchFamily="18" charset="0"/>
              </a:rPr>
              <a:t>Abordagem Interpretativa</a:t>
            </a:r>
            <a:endParaRPr lang="pt-BR" b="1" dirty="0">
              <a:solidFill>
                <a:srgbClr val="FFBE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2321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664096" y="692696"/>
            <a:ext cx="7772400" cy="1539602"/>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b="1" dirty="0" smtClean="0">
                <a:solidFill>
                  <a:srgbClr val="FFBE00"/>
                </a:solidFill>
                <a:latin typeface="Times New Roman" panose="02020603050405020304" pitchFamily="18" charset="0"/>
                <a:cs typeface="Times New Roman" panose="02020603050405020304" pitchFamily="18" charset="0"/>
              </a:rPr>
              <a:t>Abordagem Crítica</a:t>
            </a:r>
            <a:endParaRPr lang="pt-BR" b="1" dirty="0">
              <a:solidFill>
                <a:srgbClr val="FFBE00"/>
              </a:solidFill>
              <a:latin typeface="Times New Roman" panose="02020603050405020304" pitchFamily="18" charset="0"/>
              <a:cs typeface="Times New Roman" panose="02020603050405020304" pitchFamily="18" charset="0"/>
            </a:endParaRPr>
          </a:p>
        </p:txBody>
      </p:sp>
      <p:sp>
        <p:nvSpPr>
          <p:cNvPr id="3" name="Subtítulo 2"/>
          <p:cNvSpPr txBox="1">
            <a:spLocks/>
          </p:cNvSpPr>
          <p:nvPr/>
        </p:nvSpPr>
        <p:spPr>
          <a:xfrm>
            <a:off x="1349896" y="1944266"/>
            <a:ext cx="6400800" cy="3433936"/>
          </a:xfrm>
          <a:prstGeom prst="rect">
            <a:avLst/>
          </a:prstGeom>
        </p:spPr>
        <p:txBody>
          <a:bodyPr>
            <a:normAutofit fontScale="92500"/>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800" smtClean="0">
                <a:latin typeface="Times New Roman" panose="02020603050405020304" pitchFamily="18" charset="0"/>
                <a:cs typeface="Times New Roman" panose="02020603050405020304" pitchFamily="18" charset="0"/>
              </a:rPr>
              <a:t>Assume que a realidade social é criada historicamente, produzida e</a:t>
            </a:r>
          </a:p>
          <a:p>
            <a:r>
              <a:rPr lang="pt-BR" sz="2800" smtClean="0">
                <a:latin typeface="Times New Roman" panose="02020603050405020304" pitchFamily="18" charset="0"/>
                <a:cs typeface="Times New Roman" panose="02020603050405020304" pitchFamily="18" charset="0"/>
              </a:rPr>
              <a:t>reproduzida por pessoas, sendo que várias formas de forças sociais, culturais e</a:t>
            </a:r>
          </a:p>
          <a:p>
            <a:r>
              <a:rPr lang="pt-BR" sz="2800" smtClean="0">
                <a:latin typeface="Times New Roman" panose="02020603050405020304" pitchFamily="18" charset="0"/>
                <a:cs typeface="Times New Roman" panose="02020603050405020304" pitchFamily="18" charset="0"/>
              </a:rPr>
              <a:t>políticas limitam o poder destas pessoas de alterar conscientemente suas</a:t>
            </a:r>
          </a:p>
          <a:p>
            <a:r>
              <a:rPr lang="pt-BR" sz="2800" smtClean="0">
                <a:latin typeface="Times New Roman" panose="02020603050405020304" pitchFamily="18" charset="0"/>
                <a:cs typeface="Times New Roman" panose="02020603050405020304" pitchFamily="18" charset="0"/>
              </a:rPr>
              <a:t>circunstâncias sociais e econômicas.</a:t>
            </a:r>
            <a:endParaRPr lang="pt-B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81842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p:cNvSpPr txBox="1">
            <a:spLocks/>
          </p:cNvSpPr>
          <p:nvPr/>
        </p:nvSpPr>
        <p:spPr>
          <a:xfrm>
            <a:off x="1311062" y="1916832"/>
            <a:ext cx="6400800" cy="3744416"/>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400" dirty="0" smtClean="0">
                <a:latin typeface="Times New Roman" panose="02020603050405020304" pitchFamily="18" charset="0"/>
                <a:cs typeface="Times New Roman" panose="02020603050405020304" pitchFamily="18" charset="0"/>
              </a:rPr>
              <a:t> Etnografia: É empregada por antropologistas para estudar a sociedade e cultura humana.</a:t>
            </a:r>
          </a:p>
          <a:p>
            <a:r>
              <a:rPr lang="pt-BR" sz="2400" dirty="0" smtClean="0">
                <a:latin typeface="Times New Roman" panose="02020603050405020304" pitchFamily="18" charset="0"/>
                <a:cs typeface="Times New Roman" panose="02020603050405020304" pitchFamily="18" charset="0"/>
              </a:rPr>
              <a:t>  Fenomenologia: Como uma escola do pensamento filosófico que dá base para todas as pesquisas qualitativas.</a:t>
            </a:r>
          </a:p>
          <a:p>
            <a:r>
              <a:rPr lang="pt-BR" sz="2400" dirty="0" smtClean="0">
                <a:latin typeface="Times New Roman" panose="02020603050405020304" pitchFamily="18" charset="0"/>
                <a:cs typeface="Times New Roman" panose="02020603050405020304" pitchFamily="18" charset="0"/>
              </a:rPr>
              <a:t>  Teoria Fundamentada: É um tipo de pesquisa que procura desenvolver uma teoria fundamentada em dados sistematicamente obtidos e analisados.</a:t>
            </a:r>
            <a:endParaRPr lang="pt-BR" sz="2400" dirty="0">
              <a:latin typeface="Times New Roman" panose="02020603050405020304" pitchFamily="18" charset="0"/>
              <a:cs typeface="Times New Roman" panose="02020603050405020304" pitchFamily="18" charset="0"/>
            </a:endParaRPr>
          </a:p>
        </p:txBody>
      </p:sp>
      <p:sp>
        <p:nvSpPr>
          <p:cNvPr id="3" name="Título 1"/>
          <p:cNvSpPr txBox="1">
            <a:spLocks/>
          </p:cNvSpPr>
          <p:nvPr/>
        </p:nvSpPr>
        <p:spPr>
          <a:xfrm>
            <a:off x="539552" y="620688"/>
            <a:ext cx="7772400" cy="1470025"/>
          </a:xfrm>
          <a:prstGeom prst="rect">
            <a:avLst/>
          </a:prstGeom>
        </p:spPr>
        <p:txBody>
          <a:bodyPr>
            <a:norm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b="1" dirty="0" smtClean="0">
                <a:solidFill>
                  <a:srgbClr val="FFBE00"/>
                </a:solidFill>
                <a:latin typeface="Times New Roman" panose="02020603050405020304" pitchFamily="18" charset="0"/>
                <a:cs typeface="Times New Roman" panose="02020603050405020304" pitchFamily="18" charset="0"/>
              </a:rPr>
              <a:t>Tipos de pesquisa qualitativa Em sistemas de informação</a:t>
            </a:r>
            <a:endParaRPr lang="pt-BR" b="1" dirty="0">
              <a:solidFill>
                <a:srgbClr val="FFBE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9015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txBox="1">
            <a:spLocks/>
          </p:cNvSpPr>
          <p:nvPr/>
        </p:nvSpPr>
        <p:spPr>
          <a:xfrm>
            <a:off x="1371600" y="764704"/>
            <a:ext cx="6400800" cy="4874096"/>
          </a:xfrm>
          <a:prstGeom prst="rect">
            <a:avLst/>
          </a:prstGeom>
        </p:spPr>
        <p:txBody>
          <a:bodyPr>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pt-BR" sz="2400" i="1" dirty="0">
                <a:latin typeface="Times New Roman" panose="02020603050405020304" pitchFamily="18" charset="0"/>
                <a:cs typeface="Times New Roman" panose="02020603050405020304" pitchFamily="18" charset="0"/>
              </a:rPr>
              <a:t> </a:t>
            </a:r>
            <a:r>
              <a:rPr lang="pt-BR" sz="2400" dirty="0" smtClean="0">
                <a:latin typeface="Times New Roman" panose="02020603050405020304" pitchFamily="18" charset="0"/>
                <a:cs typeface="Times New Roman" panose="02020603050405020304" pitchFamily="18" charset="0"/>
              </a:rPr>
              <a:t>Estudo de caso: Pode ser utilizado na descrição de uma unidade de análise, como o estudo de caso de uma organização em particular, ou para descrever um método de pesquisa.</a:t>
            </a:r>
          </a:p>
          <a:p>
            <a:r>
              <a:rPr lang="pt-BR" sz="2400" dirty="0" smtClean="0">
                <a:latin typeface="Times New Roman" panose="02020603050405020304" pitchFamily="18" charset="0"/>
                <a:cs typeface="Times New Roman" panose="02020603050405020304" pitchFamily="18" charset="0"/>
              </a:rPr>
              <a:t> Pesquisa-ação: tem como objetivo contribuir tanto com os interesses práticos de pessoas numa situação problemática imediata, quanto nos objetivos da ciência social pela colaboração conjunta dentro de uma estrutura ética mutuamente aceitável.</a:t>
            </a: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9583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289</TotalTime>
  <Words>442</Words>
  <Application>Microsoft Office PowerPoint</Application>
  <PresentationFormat>Apresentação na tela (4:3)</PresentationFormat>
  <Paragraphs>45</Paragraphs>
  <Slides>11</Slides>
  <Notes>0</Notes>
  <HiddenSlides>0</HiddenSlides>
  <MMClips>0</MMClips>
  <ScaleCrop>false</ScaleCrop>
  <HeadingPairs>
    <vt:vector size="4" baseType="variant">
      <vt:variant>
        <vt:lpstr>Tema</vt:lpstr>
      </vt:variant>
      <vt:variant>
        <vt:i4>1</vt:i4>
      </vt:variant>
      <vt:variant>
        <vt:lpstr>Títulos de slides</vt:lpstr>
      </vt:variant>
      <vt:variant>
        <vt:i4>11</vt:i4>
      </vt:variant>
    </vt:vector>
  </HeadingPairs>
  <TitlesOfParts>
    <vt:vector size="12" baseType="lpstr">
      <vt:lpstr>Horizonte</vt:lpstr>
      <vt:lpstr>Slide 1</vt:lpstr>
      <vt:lpstr>Pesquisa Qualitativa</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Leonardo</dc:creator>
  <cp:lastModifiedBy>Leopoldo</cp:lastModifiedBy>
  <cp:revision>28</cp:revision>
  <dcterms:created xsi:type="dcterms:W3CDTF">2014-10-26T14:41:16Z</dcterms:created>
  <dcterms:modified xsi:type="dcterms:W3CDTF">2014-10-30T20:27:17Z</dcterms:modified>
</cp:coreProperties>
</file>