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7" r:id="rId10"/>
    <p:sldId id="268" r:id="rId11"/>
    <p:sldId id="269" r:id="rId12"/>
    <p:sldId id="272" r:id="rId13"/>
    <p:sldId id="270" r:id="rId14"/>
    <p:sldId id="273" r:id="rId15"/>
    <p:sldId id="274" r:id="rId16"/>
    <p:sldId id="271" r:id="rId17"/>
    <p:sldId id="264" r:id="rId18"/>
    <p:sldId id="265" r:id="rId19"/>
    <p:sldId id="266" r:id="rId20"/>
    <p:sldId id="275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50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791DD41-7A90-443A-B3BD-6F5A2D72A6D4}" type="datetimeFigureOut">
              <a:rPr lang="pt-BR" smtClean="0"/>
              <a:t>07/05/2015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6F699C3-CD8B-48E7-B286-7C73EFE8C36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91DD41-7A90-443A-B3BD-6F5A2D72A6D4}" type="datetimeFigureOut">
              <a:rPr lang="pt-BR" smtClean="0"/>
              <a:t>07/05/2015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F699C3-CD8B-48E7-B286-7C73EFE8C36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91DD41-7A90-443A-B3BD-6F5A2D72A6D4}" type="datetimeFigureOut">
              <a:rPr lang="pt-BR" smtClean="0"/>
              <a:t>07/05/2015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F699C3-CD8B-48E7-B286-7C73EFE8C36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91DD41-7A90-443A-B3BD-6F5A2D72A6D4}" type="datetimeFigureOut">
              <a:rPr lang="pt-BR" smtClean="0"/>
              <a:t>07/05/2015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F699C3-CD8B-48E7-B286-7C73EFE8C36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91DD41-7A90-443A-B3BD-6F5A2D72A6D4}" type="datetimeFigureOut">
              <a:rPr lang="pt-BR" smtClean="0"/>
              <a:t>07/05/2015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F699C3-CD8B-48E7-B286-7C73EFE8C36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91DD41-7A90-443A-B3BD-6F5A2D72A6D4}" type="datetimeFigureOut">
              <a:rPr lang="pt-BR" smtClean="0"/>
              <a:t>07/05/2015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F699C3-CD8B-48E7-B286-7C73EFE8C36E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91DD41-7A90-443A-B3BD-6F5A2D72A6D4}" type="datetimeFigureOut">
              <a:rPr lang="pt-BR" smtClean="0"/>
              <a:t>07/05/2015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F699C3-CD8B-48E7-B286-7C73EFE8C36E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91DD41-7A90-443A-B3BD-6F5A2D72A6D4}" type="datetimeFigureOut">
              <a:rPr lang="pt-BR" smtClean="0"/>
              <a:t>07/05/2015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F699C3-CD8B-48E7-B286-7C73EFE8C36E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91DD41-7A90-443A-B3BD-6F5A2D72A6D4}" type="datetimeFigureOut">
              <a:rPr lang="pt-BR" smtClean="0"/>
              <a:t>07/05/2015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F699C3-CD8B-48E7-B286-7C73EFE8C36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791DD41-7A90-443A-B3BD-6F5A2D72A6D4}" type="datetimeFigureOut">
              <a:rPr lang="pt-BR" smtClean="0"/>
              <a:t>07/05/2015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F699C3-CD8B-48E7-B286-7C73EFE8C36E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791DD41-7A90-443A-B3BD-6F5A2D72A6D4}" type="datetimeFigureOut">
              <a:rPr lang="pt-BR" smtClean="0"/>
              <a:t>07/05/2015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6F699C3-CD8B-48E7-B286-7C73EFE8C36E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791DD41-7A90-443A-B3BD-6F5A2D72A6D4}" type="datetimeFigureOut">
              <a:rPr lang="pt-BR" smtClean="0"/>
              <a:t>07/05/2015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6F699C3-CD8B-48E7-B286-7C73EFE8C36E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Memória RAM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DDR 2</a:t>
            </a:r>
            <a:endParaRPr lang="pt-BR" dirty="0"/>
          </a:p>
        </p:txBody>
      </p:sp>
      <p:pic>
        <p:nvPicPr>
          <p:cNvPr id="2050" name="Picture 2" descr="http://img.olx.com.br/images/42/42325571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1481328"/>
            <a:ext cx="8199120" cy="478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663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DDR 3</a:t>
            </a:r>
            <a:endParaRPr lang="pt-BR" dirty="0"/>
          </a:p>
        </p:txBody>
      </p:sp>
      <p:pic>
        <p:nvPicPr>
          <p:cNvPr id="3074" name="Picture 2" descr="http://www.lojamegabrasil.com.br/media/catalog/product/4/g/4gbec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" y="1481328"/>
            <a:ext cx="8542454" cy="240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797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Comparação DDR 1, 2 3</a:t>
            </a:r>
            <a:endParaRPr lang="pt-BR" dirty="0"/>
          </a:p>
        </p:txBody>
      </p:sp>
      <p:pic>
        <p:nvPicPr>
          <p:cNvPr id="6146" name="Picture 2" descr="Comparativo: memórias DDR3, DDR2 e DD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270" y="1676400"/>
            <a:ext cx="7299960" cy="506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114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DDR 4</a:t>
            </a:r>
            <a:endParaRPr lang="pt-BR" dirty="0"/>
          </a:p>
        </p:txBody>
      </p:sp>
      <p:pic>
        <p:nvPicPr>
          <p:cNvPr id="4098" name="Picture 2" descr="http://www.morereviews.com.br/wp-content/uploads/2014/09/8GB-UNB-PC4-17000-CL15_HI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990600"/>
            <a:ext cx="8763000" cy="262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img.ibxk.com.br/2015/03/06/06174427941434.jpg?w=10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05200"/>
            <a:ext cx="8077200" cy="290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168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Velocidade</a:t>
            </a:r>
            <a:endParaRPr lang="pt-BR" dirty="0"/>
          </a:p>
        </p:txBody>
      </p:sp>
      <p:pic>
        <p:nvPicPr>
          <p:cNvPr id="7170" name="Picture 2" descr="http://media.kingston.com/images/memory/ddr4/ddr3-vs-ddr4-bandwidth-B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981200"/>
            <a:ext cx="87439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237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DDR3 x DDR4</a:t>
            </a:r>
            <a:endParaRPr lang="pt-BR" dirty="0"/>
          </a:p>
        </p:txBody>
      </p:sp>
      <p:pic>
        <p:nvPicPr>
          <p:cNvPr id="8194" name="Picture 2" descr="http://www.ocinside.de/media/uploads/adata_premier_4x4gb_ddr4_2133_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36249"/>
            <a:ext cx="800100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658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DDR 5</a:t>
            </a:r>
            <a:endParaRPr lang="pt-BR" dirty="0"/>
          </a:p>
        </p:txBody>
      </p:sp>
      <p:pic>
        <p:nvPicPr>
          <p:cNvPr id="5122" name="Picture 2" descr="https://encrypted-tbn2.gstatic.com/images?q=tbn:ANd9GcSZEcMgKJYLVujpz39C1RfLQOTfAWb-Flsg13MTcq4jRfKvvSE41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6705600" cy="435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604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28600" y="533400"/>
            <a:ext cx="876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Imagine que o controlador de memória envia </a:t>
            </a:r>
            <a:r>
              <a:rPr lang="pt-BR" dirty="0" err="1" smtClean="0"/>
              <a:t>sequências</a:t>
            </a:r>
            <a:r>
              <a:rPr lang="pt-BR" dirty="0" smtClean="0"/>
              <a:t> com 4, 8 ou 16 pares de endereços RAS e CAS e recebe de volta o mesmo número de leituras de 64 bits. Mesmo em casos em que o processador precisa de apenas alguns poucos bytes, contendo uma instrução ou bloco de dados, ele precisa ler todo o bloco de 64 bits adjacente, mesmo que seja para descartar os demais.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04800" y="2438400"/>
            <a:ext cx="8610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 caso dos </a:t>
            </a:r>
            <a:r>
              <a:rPr lang="pt-BR" dirty="0" err="1" smtClean="0"/>
              <a:t>chipsets</a:t>
            </a:r>
            <a:r>
              <a:rPr lang="pt-BR" dirty="0" smtClean="0"/>
              <a:t> e processadores com controladores de memória </a:t>
            </a:r>
            <a:r>
              <a:rPr lang="pt-BR" dirty="0" err="1" smtClean="0"/>
              <a:t>dual-channel</a:t>
            </a:r>
            <a:r>
              <a:rPr lang="pt-BR" dirty="0" smtClean="0"/>
              <a:t>, continuamos tendo acessos de 64 bits, a única diferença é que agora o controlador de memória é capaz de acessar dois endereços diferentes (cada um em um módulo de memória) a cada ciclo de </a:t>
            </a:r>
            <a:r>
              <a:rPr lang="pt-BR" dirty="0" err="1" smtClean="0"/>
              <a:t>clock</a:t>
            </a:r>
            <a:r>
              <a:rPr lang="pt-BR" dirty="0" smtClean="0"/>
              <a:t>, ao invés de apenas um. Isso permite transferir o dobro de dados por ciclo, fazendo com que o processador precise esperar menos tempo ao transferir grandes quantidades de dados.</a:t>
            </a:r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457200"/>
            <a:ext cx="8915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Na verdade, nos </a:t>
            </a:r>
            <a:r>
              <a:rPr lang="pt-BR" dirty="0" err="1" smtClean="0"/>
              <a:t>PCs</a:t>
            </a:r>
            <a:r>
              <a:rPr lang="pt-BR" dirty="0" smtClean="0"/>
              <a:t> contemporâneos, praticamente qualquer dispositivo pode acessar a memória diretamente através do barramento PCI Express, PCI (ou AGP no caso de micros mais antigos) e até mesmo a partir das portas SATA, IDE e USB. Naturalmente, todos os acessos são coordenados pelo processador, mas como a memória é uma só, temos situações onde o processador precisa esperar para acessar a memória, porque ela está sendo acessada por outro dispositivo.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0" y="2438400"/>
            <a:ext cx="8915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Existem várias formas de melhorar o desempenho da memória RAM. A primeira é aumentar o número de bits lidos por ciclo, tornando o barramento mais largo, como o aumento de 32 para 64 bits introduzida pelo Pentium 1, que continua até os dias de hoje. O problema em usar um barramento mais largo é que o maior número de trilhas necessárias, tanto na placa-mãe quanto nos próprios módulos de memória, aumentam a complexidade e o custo de produção.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4419600"/>
            <a:ext cx="899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 segunda é acessar dois ou mais módulos de memória simultaneamente, como nas placas e processadores com controladores de memória </a:t>
            </a:r>
            <a:r>
              <a:rPr lang="pt-BR" dirty="0" err="1" smtClean="0"/>
              <a:t>dual-channel</a:t>
            </a:r>
            <a:r>
              <a:rPr lang="pt-BR" dirty="0" smtClean="0"/>
              <a:t> ou </a:t>
            </a:r>
            <a:r>
              <a:rPr lang="pt-BR" dirty="0" err="1" smtClean="0"/>
              <a:t>triple-channel</a:t>
            </a:r>
            <a:r>
              <a:rPr lang="pt-BR" dirty="0" smtClean="0"/>
              <a:t>. O problema é que nesse caso precisamos de dois módulos, além de circuitos e trilhas adicionais na placa-mãe e pinos adicionais no soquete do processador.</a:t>
            </a:r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533400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 terceira é criar módulos de memória mais rápidos, como no caso das memórias DDR2 e DDR3. Essa questão da velocidade pode ser dividida em dois quesitos complementares: o número de ciclos por segundo e a latência, que é o tempo que a primeira operação numa série de operações de leitura ou escrita demora para ser concluída. O tempo de latência poderia ser comparado ao tempo de acesso de um HD, enquanto o número de ciclos poderia ser comparado ao </a:t>
            </a:r>
            <a:r>
              <a:rPr lang="pt-BR" dirty="0" err="1" smtClean="0"/>
              <a:t>clock</a:t>
            </a:r>
            <a:r>
              <a:rPr lang="pt-BR" dirty="0" smtClean="0"/>
              <a:t> do processador.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52400" y="2819400"/>
            <a:ext cx="8686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É aqui que entram as diferentes tecnologias de memórias que foram introduzidas ao longo das últimas décadas, começando pelas memórias regulares, usadas nos </a:t>
            </a:r>
            <a:r>
              <a:rPr lang="pt-BR" dirty="0" err="1" smtClean="0"/>
              <a:t>XTs</a:t>
            </a:r>
            <a:r>
              <a:rPr lang="pt-BR" dirty="0" smtClean="0"/>
              <a:t> e 286, que evoluíram para as memórias FPM, usadas em </a:t>
            </a:r>
            <a:r>
              <a:rPr lang="pt-BR" dirty="0" err="1" smtClean="0"/>
              <a:t>PCs</a:t>
            </a:r>
            <a:r>
              <a:rPr lang="pt-BR" dirty="0" smtClean="0"/>
              <a:t> 386 e 486, em seguida para as memórias EDO, usadas nos últimos micros 486s e nos Pentium. Estas três primeiras tecnologias foram então substituídas pelas memórias SDR-SDRAM, seguidas pelas memórias DDR e pelas DDR2 e DDR3 usadas atualmente.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Memória </a:t>
            </a:r>
            <a:r>
              <a:rPr lang="pt-BR" dirty="0" err="1" smtClean="0"/>
              <a:t>Ram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09600" y="1905000"/>
            <a:ext cx="7997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Embora seja brutalmente mais rápida que o HD e outros periféricos,</a:t>
            </a:r>
          </a:p>
          <a:p>
            <a:r>
              <a:rPr lang="pt-BR" dirty="0" smtClean="0"/>
              <a:t>a memória RAM continua sendo muito mais lenta que o processador.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09600" y="2514600"/>
            <a:ext cx="762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uso de </a:t>
            </a:r>
            <a:r>
              <a:rPr lang="pt-BR" dirty="0" err="1" smtClean="0"/>
              <a:t>caches</a:t>
            </a:r>
            <a:r>
              <a:rPr lang="pt-BR" dirty="0" smtClean="0"/>
              <a:t> diminui a perda de desempenho, reduzindo o número de acessos à memória; mas, quando o processador não encontra a informação que procura nos </a:t>
            </a:r>
            <a:r>
              <a:rPr lang="pt-BR" dirty="0" err="1" smtClean="0"/>
              <a:t>caches</a:t>
            </a:r>
            <a:r>
              <a:rPr lang="pt-BR" dirty="0" smtClean="0"/>
              <a:t>, precisa recorrer a um doloroso acesso à memória principal, que em um processador atual pode resultar em uma espera de mais de 150 ciclos.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09600" y="3962400"/>
            <a:ext cx="784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Para reduzir a diferença (ou pelo menos tentar impedir que ela aumente ainda mais), os fabricantes de memória passaram a desenvolver um conjunto de novas tecnologias, a fim de otimizar o acesso aos dados, dando origem aos módulos de memória DDR2 e DDR3 utilizados atualmente.</a:t>
            </a:r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acertodecontas.blog.br/wp-content/uploads/2013/09/FI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19200"/>
            <a:ext cx="5524500" cy="41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003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533400" y="182880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Começando do básico, um chip de memória é um exército de clones, formado por um brutal número de células idênticas, organizadas na forma de linhas e colunas, de forma similar a uma planilha eletrônica.</a:t>
            </a:r>
            <a:endParaRPr lang="pt-BR" dirty="0"/>
          </a:p>
        </p:txBody>
      </p:sp>
      <p:pic>
        <p:nvPicPr>
          <p:cNvPr id="1026" name="Picture 2" descr="http://www.gdhpress.com.br/blog/imagens/2010/03/ram_html_6e06e2b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2971800"/>
            <a:ext cx="5181600" cy="34436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457200" y="1752600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chip de memória em si serve apenas para armazenar dados, não realiza nenhum tipo de processamento. Por isso, é utilizado um componente adicional, o controlador de memória, que pode ser incluído tanto no </a:t>
            </a:r>
            <a:r>
              <a:rPr lang="pt-BR" dirty="0" err="1" smtClean="0"/>
              <a:t>chipset</a:t>
            </a:r>
            <a:r>
              <a:rPr lang="pt-BR" dirty="0" smtClean="0"/>
              <a:t> da placa-mãe quanto dentro do próprio processador, como no caso dos processadores AMD a partir do </a:t>
            </a:r>
            <a:r>
              <a:rPr lang="pt-BR" dirty="0" err="1" smtClean="0"/>
              <a:t>Athlon</a:t>
            </a:r>
            <a:r>
              <a:rPr lang="pt-BR" dirty="0" smtClean="0"/>
              <a:t> 64 e dos processadores Intel a partir do Core i7.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1000" y="3581400"/>
            <a:ext cx="8305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Para acessar um determinado endereço de memória, o controlador primeiro gera o valor RAS (</a:t>
            </a:r>
            <a:r>
              <a:rPr lang="pt-BR" dirty="0" err="1" smtClean="0"/>
              <a:t>Row</a:t>
            </a:r>
            <a:r>
              <a:rPr lang="pt-BR" dirty="0" smtClean="0"/>
              <a:t> </a:t>
            </a:r>
            <a:r>
              <a:rPr lang="pt-BR" dirty="0" err="1" smtClean="0"/>
              <a:t>Address</a:t>
            </a:r>
            <a:r>
              <a:rPr lang="pt-BR" dirty="0" smtClean="0"/>
              <a:t> </a:t>
            </a:r>
            <a:r>
              <a:rPr lang="pt-BR" dirty="0" err="1" smtClean="0"/>
              <a:t>Strobe</a:t>
            </a:r>
            <a:r>
              <a:rPr lang="pt-BR" dirty="0" smtClean="0"/>
              <a:t>), ou o número da linha da qual o endereço faz parte, gerando em seguida o valor CAS (</a:t>
            </a:r>
            <a:r>
              <a:rPr lang="pt-BR" dirty="0" err="1" smtClean="0"/>
              <a:t>Column</a:t>
            </a:r>
            <a:r>
              <a:rPr lang="pt-BR" dirty="0" smtClean="0"/>
              <a:t> </a:t>
            </a:r>
            <a:r>
              <a:rPr lang="pt-BR" dirty="0" err="1" smtClean="0"/>
              <a:t>Address</a:t>
            </a:r>
            <a:r>
              <a:rPr lang="pt-BR" dirty="0" smtClean="0"/>
              <a:t> </a:t>
            </a:r>
            <a:r>
              <a:rPr lang="pt-BR" dirty="0" err="1" smtClean="0"/>
              <a:t>Strobe</a:t>
            </a:r>
            <a:r>
              <a:rPr lang="pt-BR" dirty="0" smtClean="0"/>
              <a:t>), que corresponde à coluna. Quando o RAS é enviado, toda a linha é ativada simultaneamente; depois de um pequeno tempo de espera, o CAS é enviado, fechando o circuito e fazendo com que os dados do endereço selecionado sejam lidos ou gravados: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7410" name="Picture 2" descr="http://www.gdhpress.com.br/blog/imagens/2010/03/ram_html_m2a9f0be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000"/>
            <a:ext cx="6400800" cy="4053840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6248400" y="1502688"/>
            <a:ext cx="2667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Não existe um caminho de volta, ligando cada endereço de volta ao controlador de memória. Em vez disso, é usado um barramento comum, compartilhado por todos os endereços do módulo. O controlador de memória sabe que os dados que está recebendo são os armazenados no endereço X, pois ele se "lembra" que acabou de acessá-lo.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457200" y="1905000"/>
            <a:ext cx="845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Antigamente (na época dos módulos SIMM de 30 vias usados nos micros 386 e 486), cada chip de memória se comportava exatamente dessa forma, lendo um bit de cada vez. Os módulos de 30 vias eram compostos por 8 chips de memória (com exceção dos módulos com paridade, que usavam 9 chips), o que resultava na leitura de 8 bits por ciclo. Apesar disso, o processador lia 32 bits de dados a cada ciclo, de forma que era necessário usar os módulos em quartetos.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57200" y="4343400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Do ponto de vista do processador, não existia divisão, os chips eram acessados como se fossem um só. O processador não via 32 endereços separados, em 32 chips diferentes, mas sim um único endereço, contendo 32 bits.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Memorias SIMM, DIMM</a:t>
            </a:r>
            <a:endParaRPr lang="pt-BR" dirty="0"/>
          </a:p>
        </p:txBody>
      </p:sp>
      <p:pic>
        <p:nvPicPr>
          <p:cNvPr id="18434" name="Picture 2" descr="http://www.gdhpress.com.br/blog/imagens/2010/03/ram_html_8ac8bc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51928"/>
            <a:ext cx="8153400" cy="4191000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6019800" y="19050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SIMM 30 vias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7010400" y="3276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SIMM 72 vias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7086600" y="5867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DIMM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457200" y="17526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Nos módulos DIMM  são geralmente usados 8 chips de 8 bits cada um, formando os 64 bits fornecidos ao processador. Existem ainda módulos com 16 chips de 4 bits cada, ou ainda, módulos com 4 chips de 16 bits (comuns em notebooks). Do ponto de vista do processador, não faz diferença, desde que somados, os chips totalizem 64 bits.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DDR 1</a:t>
            </a:r>
            <a:endParaRPr lang="pt-BR" dirty="0"/>
          </a:p>
        </p:txBody>
      </p:sp>
      <p:pic>
        <p:nvPicPr>
          <p:cNvPr id="1026" name="Picture 2" descr="http://www.oficinadanet.com.br/imagens/coluna/2928/td_ddr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49" y="1481328"/>
            <a:ext cx="8671895" cy="377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103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53</TotalTime>
  <Words>1190</Words>
  <Application>Microsoft Office PowerPoint</Application>
  <PresentationFormat>Apresentação na tela (4:3)</PresentationFormat>
  <Paragraphs>32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Lucida Sans Unicode</vt:lpstr>
      <vt:lpstr>Verdana</vt:lpstr>
      <vt:lpstr>Wingdings 2</vt:lpstr>
      <vt:lpstr>Wingdings 3</vt:lpstr>
      <vt:lpstr>Concurso</vt:lpstr>
      <vt:lpstr>Memória RAM</vt:lpstr>
      <vt:lpstr>Memória Ram</vt:lpstr>
      <vt:lpstr>Apresentação do PowerPoint</vt:lpstr>
      <vt:lpstr>Apresentação do PowerPoint</vt:lpstr>
      <vt:lpstr>Apresentação do PowerPoint</vt:lpstr>
      <vt:lpstr>Apresentação do PowerPoint</vt:lpstr>
      <vt:lpstr>Memorias SIMM, DIMM</vt:lpstr>
      <vt:lpstr>Apresentação do PowerPoint</vt:lpstr>
      <vt:lpstr>DDR 1</vt:lpstr>
      <vt:lpstr>DDR 2</vt:lpstr>
      <vt:lpstr>DDR 3</vt:lpstr>
      <vt:lpstr>Comparação DDR 1, 2 3</vt:lpstr>
      <vt:lpstr>DDR 4</vt:lpstr>
      <vt:lpstr>Tabela Velocidade</vt:lpstr>
      <vt:lpstr>DDR3 x DDR4</vt:lpstr>
      <vt:lpstr>DDR 5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Memória RAM</dc:title>
  <dc:creator>Humberto</dc:creator>
  <cp:lastModifiedBy>Humberto Cecconi</cp:lastModifiedBy>
  <cp:revision>5</cp:revision>
  <dcterms:created xsi:type="dcterms:W3CDTF">2010-04-06T19:43:24Z</dcterms:created>
  <dcterms:modified xsi:type="dcterms:W3CDTF">2015-05-07T20:50:33Z</dcterms:modified>
</cp:coreProperties>
</file>