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3CFA08B-EE0A-4F70-97D3-08827D54FF42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2BEAB58-0C9D-4290-B04C-B5308EE102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2075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FA08B-EE0A-4F70-97D3-08827D54FF42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EAB58-0C9D-4290-B04C-B5308EE102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2199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FA08B-EE0A-4F70-97D3-08827D54FF42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EAB58-0C9D-4290-B04C-B5308EE102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9449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FA08B-EE0A-4F70-97D3-08827D54FF42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EAB58-0C9D-4290-B04C-B5308EE1022F}" type="slidenum">
              <a:rPr lang="pt-BR" smtClean="0"/>
              <a:t>‹nº›</a:t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8092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FA08B-EE0A-4F70-97D3-08827D54FF42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EAB58-0C9D-4290-B04C-B5308EE102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0913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FA08B-EE0A-4F70-97D3-08827D54FF42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EAB58-0C9D-4290-B04C-B5308EE102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290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FA08B-EE0A-4F70-97D3-08827D54FF42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EAB58-0C9D-4290-B04C-B5308EE102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5940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FA08B-EE0A-4F70-97D3-08827D54FF42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EAB58-0C9D-4290-B04C-B5308EE102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6169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FA08B-EE0A-4F70-97D3-08827D54FF42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EAB58-0C9D-4290-B04C-B5308EE102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5726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FA08B-EE0A-4F70-97D3-08827D54FF42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EAB58-0C9D-4290-B04C-B5308EE102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0798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FA08B-EE0A-4F70-97D3-08827D54FF42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EAB58-0C9D-4290-B04C-B5308EE102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8482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FA08B-EE0A-4F70-97D3-08827D54FF42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EAB58-0C9D-4290-B04C-B5308EE102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0708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FA08B-EE0A-4F70-97D3-08827D54FF42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EAB58-0C9D-4290-B04C-B5308EE102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1610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FA08B-EE0A-4F70-97D3-08827D54FF42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EAB58-0C9D-4290-B04C-B5308EE102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2349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FA08B-EE0A-4F70-97D3-08827D54FF42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EAB58-0C9D-4290-B04C-B5308EE102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9306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FA08B-EE0A-4F70-97D3-08827D54FF42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EAB58-0C9D-4290-B04C-B5308EE102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148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FA08B-EE0A-4F70-97D3-08827D54FF42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EAB58-0C9D-4290-B04C-B5308EE102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28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FA08B-EE0A-4F70-97D3-08827D54FF42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EAB58-0C9D-4290-B04C-B5308EE102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54396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boo.com.br/hardware/hd-ssd/entenda-quais-sao-os-tipos-de-raid/" TargetMode="External"/><Relationship Id="rId2" Type="http://schemas.openxmlformats.org/officeDocument/2006/relationships/hyperlink" Target="http://www.infowester.com/raid.ph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76424" y="1557073"/>
            <a:ext cx="10010776" cy="2387600"/>
          </a:xfrm>
        </p:spPr>
        <p:txBody>
          <a:bodyPr>
            <a:normAutofit fontScale="90000"/>
          </a:bodyPr>
          <a:lstStyle/>
          <a:p>
            <a:r>
              <a:rPr lang="pt-BR" b="1" dirty="0" smtClean="0">
                <a:solidFill>
                  <a:schemeClr val="bg2">
                    <a:lumMod val="50000"/>
                  </a:schemeClr>
                </a:solidFill>
              </a:rPr>
              <a:t>UEMG – universidade do estado de minas gerais – campus de </a:t>
            </a:r>
            <a:r>
              <a:rPr lang="pt-BR" b="1" dirty="0" err="1" smtClean="0">
                <a:solidFill>
                  <a:schemeClr val="bg2">
                    <a:lumMod val="50000"/>
                  </a:schemeClr>
                </a:solidFill>
              </a:rPr>
              <a:t>frutal</a:t>
            </a:r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sz="3200" u="sng" dirty="0" smtClean="0"/>
              <a:t>ARQUITETURA DE COMPUTADORES</a:t>
            </a:r>
            <a:r>
              <a:rPr lang="pt-BR" sz="3200" dirty="0" smtClean="0"/>
              <a:t>:</a:t>
            </a:r>
            <a:endParaRPr lang="pt-BR" sz="3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76424" y="3841885"/>
            <a:ext cx="8791575" cy="165576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RAID 2 </a:t>
            </a:r>
            <a:r>
              <a:rPr lang="en-US" sz="2800" dirty="0" smtClean="0"/>
              <a:t>- Redundant </a:t>
            </a:r>
            <a:r>
              <a:rPr lang="en-US" sz="2800" dirty="0"/>
              <a:t>Array of Independent </a:t>
            </a:r>
            <a:r>
              <a:rPr lang="en-US" sz="2800" dirty="0" smtClean="0"/>
              <a:t>Disks 2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659830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858358"/>
            <a:ext cx="9905998" cy="1478570"/>
          </a:xfrm>
        </p:spPr>
        <p:txBody>
          <a:bodyPr>
            <a:normAutofit/>
          </a:bodyPr>
          <a:lstStyle/>
          <a:p>
            <a:r>
              <a:rPr lang="pt-BR" sz="8000" dirty="0" smtClean="0">
                <a:solidFill>
                  <a:schemeClr val="bg2">
                    <a:lumMod val="50000"/>
                  </a:schemeClr>
                </a:solidFill>
              </a:rPr>
              <a:t>O QUE É </a:t>
            </a:r>
            <a:r>
              <a:rPr lang="pt-BR" sz="8000" b="1" dirty="0" smtClean="0">
                <a:solidFill>
                  <a:schemeClr val="bg2">
                    <a:lumMod val="50000"/>
                  </a:schemeClr>
                </a:solidFill>
              </a:rPr>
              <a:t>RAID</a:t>
            </a:r>
            <a:r>
              <a:rPr lang="pt-BR" sz="8000" dirty="0" smtClean="0">
                <a:solidFill>
                  <a:schemeClr val="bg2">
                    <a:lumMod val="50000"/>
                  </a:schemeClr>
                </a:solidFill>
              </a:rPr>
              <a:t>?</a:t>
            </a:r>
            <a:endParaRPr lang="pt-BR" sz="8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2234497"/>
            <a:ext cx="9905999" cy="3541714"/>
          </a:xfrm>
        </p:spPr>
        <p:txBody>
          <a:bodyPr>
            <a:noAutofit/>
          </a:bodyPr>
          <a:lstStyle/>
          <a:p>
            <a:pPr algn="just"/>
            <a:r>
              <a:rPr lang="pt-BR" sz="3200" b="1" dirty="0"/>
              <a:t>RAID</a:t>
            </a:r>
            <a:r>
              <a:rPr lang="pt-BR" sz="3200" dirty="0"/>
              <a:t> é a sigla para </a:t>
            </a:r>
            <a:r>
              <a:rPr lang="pt-BR" sz="3200" dirty="0" err="1"/>
              <a:t>Redundant</a:t>
            </a:r>
            <a:r>
              <a:rPr lang="pt-BR" sz="3200" dirty="0"/>
              <a:t> </a:t>
            </a:r>
            <a:r>
              <a:rPr lang="pt-BR" sz="3200" dirty="0" err="1"/>
              <a:t>Array</a:t>
            </a:r>
            <a:r>
              <a:rPr lang="pt-BR" sz="3200" dirty="0"/>
              <a:t> </a:t>
            </a:r>
            <a:r>
              <a:rPr lang="pt-BR" sz="3200" dirty="0" err="1"/>
              <a:t>of</a:t>
            </a:r>
            <a:r>
              <a:rPr lang="pt-BR" sz="3200" dirty="0"/>
              <a:t> </a:t>
            </a:r>
            <a:r>
              <a:rPr lang="pt-BR" sz="3200" dirty="0" err="1"/>
              <a:t>Independent</a:t>
            </a:r>
            <a:r>
              <a:rPr lang="pt-BR" sz="3200" dirty="0"/>
              <a:t> Disks, que em tradução livre, significa "Matriz Redundante de Discos Independentes". Trata-se, portanto, de uma solução computacional que combina vários discos rígidos (</a:t>
            </a:r>
            <a:r>
              <a:rPr lang="pt-BR" sz="3200" dirty="0" err="1" smtClean="0"/>
              <a:t>HD’s</a:t>
            </a:r>
            <a:r>
              <a:rPr lang="pt-BR" sz="3200" dirty="0"/>
              <a:t>) para formar uma única unidade lógica de armazenamento de dados.</a:t>
            </a:r>
          </a:p>
        </p:txBody>
      </p:sp>
    </p:spTree>
    <p:extLst>
      <p:ext uri="{BB962C8B-B14F-4D97-AF65-F5344CB8AC3E}">
        <p14:creationId xmlns:p14="http://schemas.microsoft.com/office/powerpoint/2010/main" val="73830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1248098"/>
            <a:ext cx="9905998" cy="1478570"/>
          </a:xfrm>
        </p:spPr>
        <p:txBody>
          <a:bodyPr>
            <a:normAutofit/>
          </a:bodyPr>
          <a:lstStyle/>
          <a:p>
            <a:r>
              <a:rPr lang="pt-BR" sz="8000" b="1" dirty="0" smtClean="0">
                <a:solidFill>
                  <a:schemeClr val="bg2">
                    <a:lumMod val="50000"/>
                  </a:schemeClr>
                </a:solidFill>
              </a:rPr>
              <a:t>Possibilidades</a:t>
            </a:r>
            <a:r>
              <a:rPr lang="pt-BR" sz="8000" dirty="0" smtClean="0">
                <a:solidFill>
                  <a:schemeClr val="bg2">
                    <a:lumMod val="50000"/>
                  </a:schemeClr>
                </a:solidFill>
              </a:rPr>
              <a:t>:</a:t>
            </a:r>
            <a:endParaRPr lang="pt-BR" sz="8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2579271"/>
            <a:ext cx="9905999" cy="3541714"/>
          </a:xfrm>
        </p:spPr>
        <p:txBody>
          <a:bodyPr/>
          <a:lstStyle/>
          <a:p>
            <a:r>
              <a:rPr lang="pt-BR" b="1" dirty="0" smtClean="0"/>
              <a:t>1. </a:t>
            </a:r>
            <a:r>
              <a:rPr lang="pt-BR" b="1" u="sng" dirty="0" smtClean="0"/>
              <a:t>Redundância</a:t>
            </a:r>
            <a:r>
              <a:rPr lang="pt-BR" b="1" dirty="0" smtClean="0"/>
              <a:t>: </a:t>
            </a:r>
            <a:r>
              <a:rPr lang="pt-BR" dirty="0"/>
              <a:t>D</a:t>
            </a:r>
            <a:r>
              <a:rPr lang="pt-BR" dirty="0" smtClean="0"/>
              <a:t>ados </a:t>
            </a:r>
            <a:r>
              <a:rPr lang="pt-BR" dirty="0"/>
              <a:t>R</a:t>
            </a:r>
            <a:r>
              <a:rPr lang="pt-BR" dirty="0" smtClean="0"/>
              <a:t>eplicados em </a:t>
            </a:r>
            <a:r>
              <a:rPr lang="pt-BR" dirty="0"/>
              <a:t>O</a:t>
            </a:r>
            <a:r>
              <a:rPr lang="pt-BR" dirty="0" smtClean="0"/>
              <a:t>utros </a:t>
            </a:r>
            <a:r>
              <a:rPr lang="pt-BR" dirty="0"/>
              <a:t>D</a:t>
            </a:r>
            <a:r>
              <a:rPr lang="pt-BR" dirty="0" smtClean="0"/>
              <a:t>iscos </a:t>
            </a:r>
            <a:r>
              <a:rPr lang="pt-BR" dirty="0"/>
              <a:t>R</a:t>
            </a:r>
            <a:r>
              <a:rPr lang="pt-BR" dirty="0" smtClean="0"/>
              <a:t>ígidos.</a:t>
            </a:r>
          </a:p>
          <a:p>
            <a:r>
              <a:rPr lang="pt-BR" b="1" dirty="0" smtClean="0"/>
              <a:t>2. </a:t>
            </a:r>
            <a:r>
              <a:rPr lang="pt-BR" b="1" u="sng" dirty="0" smtClean="0"/>
              <a:t>Armazenamento Livre</a:t>
            </a:r>
            <a:r>
              <a:rPr lang="pt-BR" b="1" dirty="0" smtClean="0"/>
              <a:t>: </a:t>
            </a:r>
            <a:r>
              <a:rPr lang="pt-BR" dirty="0"/>
              <a:t>P</a:t>
            </a:r>
            <a:r>
              <a:rPr lang="pt-BR" dirty="0" smtClean="0"/>
              <a:t>ossibilidade de Aumento em Qualquer Instância.</a:t>
            </a:r>
          </a:p>
          <a:p>
            <a:r>
              <a:rPr lang="pt-BR" b="1" dirty="0" smtClean="0"/>
              <a:t>3. </a:t>
            </a:r>
            <a:r>
              <a:rPr lang="pt-BR" b="1" u="sng" dirty="0" smtClean="0"/>
              <a:t>Acesso Praticamente Instantâneo</a:t>
            </a:r>
            <a:r>
              <a:rPr lang="pt-BR" b="1" dirty="0" smtClean="0"/>
              <a:t>: </a:t>
            </a:r>
            <a:r>
              <a:rPr lang="pt-BR" dirty="0" smtClean="0"/>
              <a:t>Simultaneidade de Gravação/Leitura.</a:t>
            </a:r>
          </a:p>
          <a:p>
            <a:r>
              <a:rPr lang="pt-BR" b="1" dirty="0" smtClean="0"/>
              <a:t>4. </a:t>
            </a:r>
            <a:r>
              <a:rPr lang="pt-BR" b="1" u="sng" dirty="0" smtClean="0"/>
              <a:t>Redução de Falhas</a:t>
            </a:r>
            <a:r>
              <a:rPr lang="pt-BR" b="1" dirty="0" smtClean="0"/>
              <a:t>: </a:t>
            </a:r>
            <a:r>
              <a:rPr lang="pt-BR" dirty="0" smtClean="0"/>
              <a:t>Devido à Distribuição de Dados.</a:t>
            </a:r>
          </a:p>
          <a:p>
            <a:r>
              <a:rPr lang="pt-BR" b="1" dirty="0" smtClean="0"/>
              <a:t>5. </a:t>
            </a:r>
            <a:r>
              <a:rPr lang="pt-BR" b="1" u="sng" dirty="0" smtClean="0"/>
              <a:t>Custo-Benefício</a:t>
            </a:r>
            <a:r>
              <a:rPr lang="pt-BR" b="1" dirty="0" smtClean="0"/>
              <a:t>: </a:t>
            </a:r>
            <a:r>
              <a:rPr lang="pt-BR" dirty="0" smtClean="0"/>
              <a:t>Praticamente Os Mesmos Resultados.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9316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8000" b="1" dirty="0" smtClean="0">
                <a:solidFill>
                  <a:schemeClr val="bg2">
                    <a:lumMod val="50000"/>
                  </a:schemeClr>
                </a:solidFill>
              </a:rPr>
              <a:t>Precedência:</a:t>
            </a:r>
            <a:endParaRPr lang="pt-BR" sz="8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Para entendermos o nível RAID 2, é necessário frisar seu precedente. O </a:t>
            </a:r>
            <a:r>
              <a:rPr lang="pt-BR" dirty="0"/>
              <a:t>nível RAID 0 é aquele onde os dados são divididos em pequenos segmentos e distribuídos entre os discos. Trata-se de um nível que não oferece proteção contra falhas, já que nele não existe redundância. </a:t>
            </a:r>
            <a:r>
              <a:rPr lang="pt-BR" dirty="0" smtClean="0"/>
              <a:t>Em outras palavras, </a:t>
            </a:r>
            <a:r>
              <a:rPr lang="pt-BR" dirty="0"/>
              <a:t>temos a ciência de que uma falha em qualquer um dos discos pode, sem dúvidas, ocasionar perda de informações para todo o sistema, especialmente porque "pedaços" do mesmo arquivo podem ficar armazenados em discos diferentes.</a:t>
            </a:r>
          </a:p>
        </p:txBody>
      </p:sp>
    </p:spTree>
    <p:extLst>
      <p:ext uri="{BB962C8B-B14F-4D97-AF65-F5344CB8AC3E}">
        <p14:creationId xmlns:p14="http://schemas.microsoft.com/office/powerpoint/2010/main" val="3864850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m 31" descr="RAID 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053" y="1484027"/>
            <a:ext cx="6011056" cy="33722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0549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8000" b="1" dirty="0" smtClean="0">
                <a:solidFill>
                  <a:schemeClr val="bg2">
                    <a:lumMod val="50000"/>
                  </a:schemeClr>
                </a:solidFill>
              </a:rPr>
              <a:t>RAID 2:</a:t>
            </a:r>
            <a:endParaRPr lang="pt-BR" sz="80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pt-BR" sz="4100" dirty="0" smtClean="0"/>
              <a:t>A diferença mais notória para com </a:t>
            </a:r>
            <a:r>
              <a:rPr lang="pt-BR" sz="4100" dirty="0"/>
              <a:t>seu predecessor, é justamente contar com um mecanismo de detecção de falhas do tipo ECC (</a:t>
            </a:r>
            <a:r>
              <a:rPr lang="pt-BR" sz="4100" dirty="0" err="1"/>
              <a:t>Error</a:t>
            </a:r>
            <a:r>
              <a:rPr lang="pt-BR" sz="4100" dirty="0"/>
              <a:t> </a:t>
            </a:r>
            <a:r>
              <a:rPr lang="pt-BR" sz="4100" dirty="0" err="1"/>
              <a:t>Correcting</a:t>
            </a:r>
            <a:r>
              <a:rPr lang="pt-BR" sz="4100" dirty="0"/>
              <a:t> </a:t>
            </a:r>
            <a:r>
              <a:rPr lang="pt-BR" sz="4100" dirty="0" err="1"/>
              <a:t>Code</a:t>
            </a:r>
            <a:r>
              <a:rPr lang="pt-BR" sz="4100" dirty="0"/>
              <a:t>, ou literalmente, “Código de Correção de Erro</a:t>
            </a:r>
            <a:r>
              <a:rPr lang="pt-BR" sz="4100" dirty="0" smtClean="0"/>
              <a:t>”). </a:t>
            </a:r>
            <a:r>
              <a:rPr lang="pt-BR" sz="4100" dirty="0"/>
              <a:t>E embora na atualidade não tenha tanta utilidade, na época em que os HDs não tinham contagem de erros, RAID 2 foi extremamente útil, amenizando inúmeros dos possíveis erros de se arquivar dados.</a:t>
            </a:r>
          </a:p>
          <a:p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494390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tipos de raid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030" y="2093977"/>
            <a:ext cx="5400040" cy="270002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753126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6503" y="1143175"/>
            <a:ext cx="9905998" cy="1478570"/>
          </a:xfrm>
        </p:spPr>
        <p:txBody>
          <a:bodyPr/>
          <a:lstStyle/>
          <a:p>
            <a:pPr algn="ctr"/>
            <a:r>
              <a:rPr lang="pt-BR" b="1" dirty="0" smtClean="0"/>
              <a:t>FONTE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66462" y="2249487"/>
            <a:ext cx="9905999" cy="3541714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pt-BR" u="sng" dirty="0">
                <a:solidFill>
                  <a:schemeClr val="accent1">
                    <a:lumMod val="75000"/>
                  </a:schemeClr>
                </a:solidFill>
                <a:hlinkClick r:id="rId2"/>
              </a:rPr>
              <a:t>http://</a:t>
            </a:r>
            <a:r>
              <a:rPr lang="pt-BR" u="sng" dirty="0" smtClean="0">
                <a:solidFill>
                  <a:schemeClr val="accent1">
                    <a:lumMod val="75000"/>
                  </a:schemeClr>
                </a:solidFill>
                <a:hlinkClick r:id="rId2"/>
              </a:rPr>
              <a:t>www.infowester.com/raid.php</a:t>
            </a:r>
            <a:endParaRPr lang="pt-BR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  <a:hlinkClick r:id="rId3"/>
              </a:rPr>
              <a:t>http://www.baboo.com.br/hardware/hd-ssd/entenda-quais-sao-os-tipos-de-raid/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pPr marL="0" indent="0" algn="ctr">
              <a:buNone/>
            </a:pPr>
            <a:r>
              <a:rPr lang="pt-BR" sz="9600" b="1" u="sng" dirty="0" smtClean="0">
                <a:solidFill>
                  <a:schemeClr val="bg1"/>
                </a:solidFill>
              </a:rPr>
              <a:t>FIM</a:t>
            </a:r>
            <a:endParaRPr lang="pt-BR" sz="9600" b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81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195</TotalTime>
  <Words>317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Circuito</vt:lpstr>
      <vt:lpstr>UEMG – universidade do estado de minas gerais – campus de frutal ARQUITETURA DE COMPUTADORES:</vt:lpstr>
      <vt:lpstr>O QUE É RAID?</vt:lpstr>
      <vt:lpstr>Possibilidades:</vt:lpstr>
      <vt:lpstr>Precedência:</vt:lpstr>
      <vt:lpstr>Apresentação do PowerPoint</vt:lpstr>
      <vt:lpstr>RAID 2:</vt:lpstr>
      <vt:lpstr>Apresentação do PowerPoint</vt:lpstr>
      <vt:lpstr>FONTE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UEMG – universidade do estado de minas gerais – campus de frutal ARQUITETURA DE COMPUTADORES:</dc:title>
  <dc:creator>Pharaoh</dc:creator>
  <cp:lastModifiedBy>Pharaoh</cp:lastModifiedBy>
  <cp:revision>9</cp:revision>
  <dcterms:created xsi:type="dcterms:W3CDTF">2015-06-10T15:13:02Z</dcterms:created>
  <dcterms:modified xsi:type="dcterms:W3CDTF">2015-06-11T19:06:42Z</dcterms:modified>
</cp:coreProperties>
</file>