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 id="268" r:id="rId10"/>
    <p:sldId id="263" r:id="rId1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5" d="100"/>
          <a:sy n="45" d="100"/>
        </p:scale>
        <p:origin x="-123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8" name="Título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pt-BR" smtClean="0"/>
              <a:t>Clique para editar o estilo do título mestre</a:t>
            </a:r>
            <a:endParaRPr kumimoji="0" lang="en-US"/>
          </a:p>
        </p:txBody>
      </p:sp>
      <p:sp>
        <p:nvSpPr>
          <p:cNvPr id="28" name="Espaço Reservado para Data 27"/>
          <p:cNvSpPr>
            <a:spLocks noGrp="1"/>
          </p:cNvSpPr>
          <p:nvPr>
            <p:ph type="dt" sz="half" idx="10"/>
          </p:nvPr>
        </p:nvSpPr>
        <p:spPr/>
        <p:txBody>
          <a:bodyPr/>
          <a:lstStyle/>
          <a:p>
            <a:fld id="{7E8E5B5A-A7CE-45DA-B5FF-5B1D65DBAC36}" type="datetimeFigureOut">
              <a:rPr lang="pt-BR" smtClean="0"/>
              <a:pPr/>
              <a:t>10/06/2015</a:t>
            </a:fld>
            <a:endParaRPr lang="pt-BR"/>
          </a:p>
        </p:txBody>
      </p:sp>
      <p:sp>
        <p:nvSpPr>
          <p:cNvPr id="17" name="Espaço Reservado para Rodapé 16"/>
          <p:cNvSpPr>
            <a:spLocks noGrp="1"/>
          </p:cNvSpPr>
          <p:nvPr>
            <p:ph type="ftr" sz="quarter" idx="11"/>
          </p:nvPr>
        </p:nvSpPr>
        <p:spPr/>
        <p:txBody>
          <a:bodyPr/>
          <a:lstStyle/>
          <a:p>
            <a:endParaRPr lang="pt-BR"/>
          </a:p>
        </p:txBody>
      </p:sp>
      <p:sp>
        <p:nvSpPr>
          <p:cNvPr id="29" name="Espaço Reservado para Número de Slide 28"/>
          <p:cNvSpPr>
            <a:spLocks noGrp="1"/>
          </p:cNvSpPr>
          <p:nvPr>
            <p:ph type="sldNum" sz="quarter" idx="12"/>
          </p:nvPr>
        </p:nvSpPr>
        <p:spPr/>
        <p:txBody>
          <a:bodyPr/>
          <a:lstStyle/>
          <a:p>
            <a:fld id="{851F494D-887B-40F2-A98F-6EF9FD9C389B}" type="slidenum">
              <a:rPr lang="pt-BR" smtClean="0"/>
              <a:pPr/>
              <a:t>‹nº›</a:t>
            </a:fld>
            <a:endParaRPr lang="pt-BR"/>
          </a:p>
        </p:txBody>
      </p:sp>
      <p:sp>
        <p:nvSpPr>
          <p:cNvPr id="9" name="Subtítulo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7E8E5B5A-A7CE-45DA-B5FF-5B1D65DBAC36}" type="datetimeFigureOut">
              <a:rPr lang="pt-BR" smtClean="0"/>
              <a:pPr/>
              <a:t>10/06/2015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1F494D-887B-40F2-A98F-6EF9FD9C389B}"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7E8E5B5A-A7CE-45DA-B5FF-5B1D65DBAC36}" type="datetimeFigureOut">
              <a:rPr lang="pt-BR" smtClean="0"/>
              <a:pPr/>
              <a:t>10/06/2015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1F494D-887B-40F2-A98F-6EF9FD9C389B}"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7E8E5B5A-A7CE-45DA-B5FF-5B1D65DBAC36}" type="datetimeFigureOut">
              <a:rPr lang="pt-BR" smtClean="0"/>
              <a:pPr/>
              <a:t>10/06/2015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1F494D-887B-40F2-A98F-6EF9FD9C389B}"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3">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7E8E5B5A-A7CE-45DA-B5FF-5B1D65DBAC36}" type="datetimeFigureOut">
              <a:rPr lang="pt-BR" smtClean="0"/>
              <a:pPr/>
              <a:t>10/06/2015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a:xfrm>
            <a:off x="7924800" y="6416675"/>
            <a:ext cx="762000" cy="365125"/>
          </a:xfrm>
        </p:spPr>
        <p:txBody>
          <a:bodyPr/>
          <a:lstStyle/>
          <a:p>
            <a:fld id="{851F494D-887B-40F2-A98F-6EF9FD9C389B}"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7E8E5B5A-A7CE-45DA-B5FF-5B1D65DBAC36}" type="datetimeFigureOut">
              <a:rPr lang="pt-BR" smtClean="0"/>
              <a:pPr/>
              <a:t>10/06/2015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51F494D-887B-40F2-A98F-6EF9FD9C389B}"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7E8E5B5A-A7CE-45DA-B5FF-5B1D65DBAC36}" type="datetimeFigureOut">
              <a:rPr lang="pt-BR" smtClean="0"/>
              <a:pPr/>
              <a:t>10/06/2015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51F494D-887B-40F2-A98F-6EF9FD9C389B}"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p:txBody>
          <a:bodyPr/>
          <a:lstStyle/>
          <a:p>
            <a:fld id="{7E8E5B5A-A7CE-45DA-B5FF-5B1D65DBAC36}" type="datetimeFigureOut">
              <a:rPr lang="pt-BR" smtClean="0"/>
              <a:pPr/>
              <a:t>10/06/2015</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51F494D-887B-40F2-A98F-6EF9FD9C389B}"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E8E5B5A-A7CE-45DA-B5FF-5B1D65DBAC36}" type="datetimeFigureOut">
              <a:rPr lang="pt-BR" smtClean="0"/>
              <a:pPr/>
              <a:t>10/06/2015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51F494D-887B-40F2-A98F-6EF9FD9C389B}"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7E8E5B5A-A7CE-45DA-B5FF-5B1D65DBAC36}" type="datetimeFigureOut">
              <a:rPr lang="pt-BR" smtClean="0"/>
              <a:pPr/>
              <a:t>10/06/2015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51F494D-887B-40F2-A98F-6EF9FD9C389B}"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pt-BR" smtClean="0">
                <a:solidFill>
                  <a:schemeClr val="lt1"/>
                </a:solidFill>
                <a:latin typeface="+mn-lt"/>
                <a:ea typeface="+mn-ea"/>
                <a:cs typeface="+mn-cs"/>
              </a:rPr>
              <a:t>Clique no ícone para adicionar uma imagem</a:t>
            </a:r>
            <a:endParaRPr kumimoji="0" lang="en-US" dirty="0">
              <a:solidFill>
                <a:schemeClr val="lt1"/>
              </a:solidFill>
              <a:latin typeface="+mn-lt"/>
              <a:ea typeface="+mn-ea"/>
              <a:cs typeface="+mn-cs"/>
            </a:endParaRPr>
          </a:p>
        </p:txBody>
      </p:sp>
      <p:sp>
        <p:nvSpPr>
          <p:cNvPr id="4" name="Espaço Reservado para Texto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7E8E5B5A-A7CE-45DA-B5FF-5B1D65DBAC36}" type="datetimeFigureOut">
              <a:rPr lang="pt-BR" smtClean="0"/>
              <a:pPr/>
              <a:t>10/06/2015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51F494D-887B-40F2-A98F-6EF9FD9C389B}"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ço Reservado para Título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E8E5B5A-A7CE-45DA-B5FF-5B1D65DBAC36}" type="datetimeFigureOut">
              <a:rPr lang="pt-BR" smtClean="0"/>
              <a:pPr/>
              <a:t>10/06/2015</a:t>
            </a:fld>
            <a:endParaRPr lang="pt-BR"/>
          </a:p>
        </p:txBody>
      </p:sp>
      <p:sp>
        <p:nvSpPr>
          <p:cNvPr id="3" name="Espaço Reservado para Rodapé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pt-BR"/>
          </a:p>
        </p:txBody>
      </p:sp>
      <p:sp>
        <p:nvSpPr>
          <p:cNvPr id="23" name="Espaço Reservado para Número de Slide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51F494D-887B-40F2-A98F-6EF9FD9C389B}" type="slidenum">
              <a:rPr lang="pt-BR" smtClean="0"/>
              <a:pPr/>
              <a:t>‹nº›</a:t>
            </a:fld>
            <a:endParaRPr lang="pt-B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infowester.com/hd.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infowester.com/ssd.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71472" y="428604"/>
            <a:ext cx="7772400" cy="1470025"/>
          </a:xfrm>
        </p:spPr>
        <p:txBody>
          <a:bodyPr/>
          <a:lstStyle/>
          <a:p>
            <a:endParaRPr lang="pt-BR" dirty="0"/>
          </a:p>
        </p:txBody>
      </p:sp>
      <p:sp>
        <p:nvSpPr>
          <p:cNvPr id="3" name="Subtítulo 2"/>
          <p:cNvSpPr>
            <a:spLocks noGrp="1"/>
          </p:cNvSpPr>
          <p:nvPr>
            <p:ph type="subTitle" idx="1"/>
          </p:nvPr>
        </p:nvSpPr>
        <p:spPr>
          <a:xfrm>
            <a:off x="1371600" y="571480"/>
            <a:ext cx="6400800" cy="5067320"/>
          </a:xfrm>
        </p:spPr>
        <p:txBody>
          <a:bodyPr>
            <a:normAutofit/>
          </a:bodyPr>
          <a:lstStyle/>
          <a:p>
            <a:pPr algn="l">
              <a:lnSpc>
                <a:spcPct val="150000"/>
              </a:lnSpc>
            </a:pPr>
            <a:r>
              <a:rPr lang="en-US" b="1" dirty="0" smtClean="0">
                <a:solidFill>
                  <a:schemeClr val="tx1"/>
                </a:solidFill>
                <a:latin typeface="Times New Roman" pitchFamily="18" charset="0"/>
                <a:cs typeface="Times New Roman" pitchFamily="18" charset="0"/>
              </a:rPr>
              <a:t>UEMG : </a:t>
            </a:r>
            <a:r>
              <a:rPr lang="en-US" b="1" dirty="0" err="1" smtClean="0">
                <a:solidFill>
                  <a:schemeClr val="tx1"/>
                </a:solidFill>
                <a:latin typeface="Times New Roman" pitchFamily="18" charset="0"/>
                <a:cs typeface="Times New Roman" pitchFamily="18" charset="0"/>
              </a:rPr>
              <a:t>Universidade</a:t>
            </a:r>
            <a:r>
              <a:rPr lang="en-US" b="1" dirty="0" smtClean="0">
                <a:solidFill>
                  <a:schemeClr val="tx1"/>
                </a:solidFill>
                <a:latin typeface="Times New Roman" pitchFamily="18" charset="0"/>
                <a:cs typeface="Times New Roman" pitchFamily="18" charset="0"/>
              </a:rPr>
              <a:t> do Estado de Minas </a:t>
            </a:r>
            <a:r>
              <a:rPr lang="en-US" b="1" dirty="0" err="1" smtClean="0">
                <a:solidFill>
                  <a:schemeClr val="tx1"/>
                </a:solidFill>
                <a:latin typeface="Times New Roman" pitchFamily="18" charset="0"/>
                <a:cs typeface="Times New Roman" pitchFamily="18" charset="0"/>
              </a:rPr>
              <a:t>Gerais</a:t>
            </a:r>
            <a:r>
              <a:rPr lang="en-US" b="1" dirty="0" smtClean="0">
                <a:solidFill>
                  <a:schemeClr val="tx1"/>
                </a:solidFill>
                <a:latin typeface="Times New Roman" pitchFamily="18" charset="0"/>
                <a:cs typeface="Times New Roman" pitchFamily="18" charset="0"/>
              </a:rPr>
              <a:t>-Campus de </a:t>
            </a:r>
            <a:r>
              <a:rPr lang="en-US" b="1" dirty="0" err="1" smtClean="0">
                <a:solidFill>
                  <a:schemeClr val="tx1"/>
                </a:solidFill>
                <a:latin typeface="Times New Roman" pitchFamily="18" charset="0"/>
                <a:cs typeface="Times New Roman" pitchFamily="18" charset="0"/>
              </a:rPr>
              <a:t>Frutal</a:t>
            </a:r>
            <a:r>
              <a:rPr lang="en-US" b="1" dirty="0" smtClean="0">
                <a:solidFill>
                  <a:schemeClr val="tx1"/>
                </a:solidFill>
                <a:latin typeface="Times New Roman" pitchFamily="18" charset="0"/>
                <a:cs typeface="Times New Roman" pitchFamily="18" charset="0"/>
              </a:rPr>
              <a:t>.</a:t>
            </a:r>
          </a:p>
          <a:p>
            <a:pPr algn="l">
              <a:lnSpc>
                <a:spcPct val="150000"/>
              </a:lnSpc>
            </a:pPr>
            <a:r>
              <a:rPr lang="en-US" b="1" dirty="0" err="1" smtClean="0">
                <a:solidFill>
                  <a:schemeClr val="tx1"/>
                </a:solidFill>
                <a:latin typeface="Times New Roman" pitchFamily="18" charset="0"/>
                <a:cs typeface="Times New Roman" pitchFamily="18" charset="0"/>
              </a:rPr>
              <a:t>Docente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Humberto</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Cecconi</a:t>
            </a:r>
            <a:endParaRPr lang="en-US" b="1" dirty="0" smtClean="0">
              <a:solidFill>
                <a:schemeClr val="tx1"/>
              </a:solidFill>
              <a:latin typeface="Times New Roman" pitchFamily="18" charset="0"/>
              <a:cs typeface="Times New Roman" pitchFamily="18" charset="0"/>
            </a:endParaRPr>
          </a:p>
          <a:p>
            <a:pPr algn="l">
              <a:lnSpc>
                <a:spcPct val="150000"/>
              </a:lnSpc>
            </a:pPr>
            <a:r>
              <a:rPr lang="en-US" b="1" dirty="0" err="1" smtClean="0">
                <a:solidFill>
                  <a:schemeClr val="tx1"/>
                </a:solidFill>
                <a:latin typeface="Times New Roman" pitchFamily="18" charset="0"/>
                <a:cs typeface="Times New Roman" pitchFamily="18" charset="0"/>
              </a:rPr>
              <a:t>Discentes</a:t>
            </a:r>
            <a:r>
              <a:rPr lang="en-US" b="1" dirty="0" smtClean="0">
                <a:solidFill>
                  <a:schemeClr val="tx1"/>
                </a:solidFill>
                <a:latin typeface="Times New Roman" pitchFamily="18" charset="0"/>
                <a:cs typeface="Times New Roman" pitchFamily="18" charset="0"/>
              </a:rPr>
              <a:t>: Jefferson </a:t>
            </a:r>
            <a:r>
              <a:rPr lang="en-US" b="1" dirty="0" err="1" smtClean="0">
                <a:solidFill>
                  <a:schemeClr val="tx1"/>
                </a:solidFill>
                <a:latin typeface="Times New Roman" pitchFamily="18" charset="0"/>
                <a:cs typeface="Times New Roman" pitchFamily="18" charset="0"/>
              </a:rPr>
              <a:t>Freire,Fabio</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Chagas</a:t>
            </a:r>
            <a:r>
              <a:rPr lang="en-US" b="1" dirty="0" smtClean="0">
                <a:solidFill>
                  <a:schemeClr val="tx1"/>
                </a:solidFill>
                <a:latin typeface="Times New Roman" pitchFamily="18" charset="0"/>
                <a:cs typeface="Times New Roman" pitchFamily="18" charset="0"/>
              </a:rPr>
              <a:t>, Juarez  </a:t>
            </a:r>
            <a:r>
              <a:rPr lang="en-US" b="1" dirty="0" err="1" smtClean="0">
                <a:solidFill>
                  <a:schemeClr val="tx1"/>
                </a:solidFill>
                <a:latin typeface="Times New Roman" pitchFamily="18" charset="0"/>
                <a:cs typeface="Times New Roman" pitchFamily="18" charset="0"/>
              </a:rPr>
              <a:t>Neto</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Deyvid</a:t>
            </a:r>
            <a:r>
              <a:rPr lang="en-US" b="1" dirty="0" smtClean="0">
                <a:solidFill>
                  <a:schemeClr val="tx1"/>
                </a:solidFill>
                <a:latin typeface="Times New Roman" pitchFamily="18" charset="0"/>
                <a:cs typeface="Times New Roman" pitchFamily="18" charset="0"/>
              </a:rPr>
              <a:t> Martins.</a:t>
            </a:r>
          </a:p>
          <a:p>
            <a:pPr algn="l">
              <a:lnSpc>
                <a:spcPct val="150000"/>
              </a:lnSpc>
            </a:pPr>
            <a:r>
              <a:rPr lang="en-US" b="1" dirty="0" err="1" smtClean="0">
                <a:solidFill>
                  <a:schemeClr val="tx1"/>
                </a:solidFill>
                <a:latin typeface="Times New Roman" pitchFamily="18" charset="0"/>
                <a:cs typeface="Times New Roman" pitchFamily="18" charset="0"/>
              </a:rPr>
              <a:t>Curso</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Sistemas</a:t>
            </a:r>
            <a:r>
              <a:rPr lang="en-US" b="1" dirty="0" smtClean="0">
                <a:solidFill>
                  <a:schemeClr val="tx1"/>
                </a:solidFill>
                <a:latin typeface="Times New Roman" pitchFamily="18" charset="0"/>
                <a:cs typeface="Times New Roman" pitchFamily="18" charset="0"/>
              </a:rPr>
              <a:t> de </a:t>
            </a:r>
            <a:r>
              <a:rPr lang="en-US" b="1" dirty="0" err="1" smtClean="0">
                <a:solidFill>
                  <a:schemeClr val="tx1"/>
                </a:solidFill>
                <a:latin typeface="Times New Roman" pitchFamily="18" charset="0"/>
                <a:cs typeface="Times New Roman" pitchFamily="18" charset="0"/>
              </a:rPr>
              <a:t>Informação</a:t>
            </a:r>
            <a:r>
              <a:rPr lang="en-US" b="1" dirty="0" smtClean="0">
                <a:solidFill>
                  <a:schemeClr val="tx1"/>
                </a:solidFill>
                <a:latin typeface="Times New Roman" pitchFamily="18" charset="0"/>
                <a:cs typeface="Times New Roman" pitchFamily="18" charset="0"/>
              </a:rPr>
              <a:t> .</a:t>
            </a:r>
          </a:p>
          <a:p>
            <a:pPr algn="l">
              <a:lnSpc>
                <a:spcPct val="150000"/>
              </a:lnSpc>
            </a:pPr>
            <a:r>
              <a:rPr lang="en-US" b="1" dirty="0" err="1" smtClean="0">
                <a:solidFill>
                  <a:schemeClr val="tx1"/>
                </a:solidFill>
                <a:latin typeface="Times New Roman" pitchFamily="18" charset="0"/>
                <a:cs typeface="Times New Roman" pitchFamily="18" charset="0"/>
              </a:rPr>
              <a:t>Tema</a:t>
            </a:r>
            <a:r>
              <a:rPr lang="en-US" b="1" dirty="0" smtClean="0">
                <a:solidFill>
                  <a:schemeClr val="tx1"/>
                </a:solidFill>
                <a:latin typeface="Times New Roman" pitchFamily="18" charset="0"/>
                <a:cs typeface="Times New Roman" pitchFamily="18" charset="0"/>
              </a:rPr>
              <a:t>: RAID3.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472" y="-285776"/>
            <a:ext cx="8229600" cy="1143000"/>
          </a:xfrm>
        </p:spPr>
        <p:txBody>
          <a:bodyPr/>
          <a:lstStyle/>
          <a:p>
            <a:r>
              <a:rPr lang="en-US" dirty="0" smtClean="0">
                <a:solidFill>
                  <a:schemeClr val="tx1"/>
                </a:solidFill>
                <a:latin typeface="Times New Roman" pitchFamily="18" charset="0"/>
                <a:cs typeface="Times New Roman" pitchFamily="18" charset="0"/>
              </a:rPr>
              <a:t>Conclusão</a:t>
            </a:r>
            <a:r>
              <a:rPr lang="en-US" dirty="0" smtClean="0">
                <a:solidFill>
                  <a:schemeClr val="tx1"/>
                </a:solidFill>
              </a:rPr>
              <a:t>.</a:t>
            </a:r>
            <a:endParaRPr lang="pt-BR" dirty="0">
              <a:solidFill>
                <a:schemeClr val="tx1"/>
              </a:solidFill>
            </a:endParaRPr>
          </a:p>
        </p:txBody>
      </p:sp>
      <p:sp>
        <p:nvSpPr>
          <p:cNvPr id="3" name="Espaço Reservado para Conteúdo 2"/>
          <p:cNvSpPr>
            <a:spLocks noGrp="1"/>
          </p:cNvSpPr>
          <p:nvPr>
            <p:ph idx="1"/>
          </p:nvPr>
        </p:nvSpPr>
        <p:spPr>
          <a:xfrm>
            <a:off x="428596" y="1071546"/>
            <a:ext cx="8229600" cy="4709160"/>
          </a:xfrm>
        </p:spPr>
        <p:txBody>
          <a:bodyPr>
            <a:normAutofit fontScale="70000" lnSpcReduction="20000"/>
          </a:bodyPr>
          <a:lstStyle/>
          <a:p>
            <a:pPr algn="just">
              <a:lnSpc>
                <a:spcPct val="170000"/>
              </a:lnSpc>
              <a:buNone/>
            </a:pPr>
            <a:r>
              <a:rPr lang="pt-BR" dirty="0" smtClean="0"/>
              <a:t>		</a:t>
            </a:r>
            <a:r>
              <a:rPr lang="pt-BR" dirty="0" smtClean="0">
                <a:latin typeface="Times New Roman" pitchFamily="18" charset="0"/>
                <a:cs typeface="Times New Roman" pitchFamily="18" charset="0"/>
              </a:rPr>
              <a:t>Utilizar </a:t>
            </a:r>
            <a:r>
              <a:rPr lang="pt-BR" dirty="0">
                <a:latin typeface="Times New Roman" pitchFamily="18" charset="0"/>
                <a:cs typeface="Times New Roman" pitchFamily="18" charset="0"/>
              </a:rPr>
              <a:t>RAID hoje pode ser muito mais vantajoso do que a anos atrás. Primeiro porque os custos diminuíram. Antigamente só era possível fazer RAID com unidades SCSI (mais caras), por exemplo. Atualmente, controladoras RAID são um pouco mais baratas, compatíveis com várias interfaces e de implementação relativamente simples.</a:t>
            </a:r>
          </a:p>
          <a:p>
            <a:pPr algn="just">
              <a:lnSpc>
                <a:spcPct val="170000"/>
              </a:lnSpc>
              <a:buNone/>
            </a:pPr>
            <a:r>
              <a:rPr lang="pt-BR" dirty="0" smtClean="0">
                <a:latin typeface="Times New Roman" pitchFamily="18" charset="0"/>
                <a:cs typeface="Times New Roman" pitchFamily="18" charset="0"/>
              </a:rPr>
              <a:t>		Além </a:t>
            </a:r>
            <a:r>
              <a:rPr lang="pt-BR" dirty="0">
                <a:latin typeface="Times New Roman" pitchFamily="18" charset="0"/>
                <a:cs typeface="Times New Roman" pitchFamily="18" charset="0"/>
              </a:rPr>
              <a:t>disso, hoje há muito mais aplicações que se beneficiam deste tipo de sistema. Logo, mesmo com o surgimento de novas tecnologias de armazenamento de dados, ouviremos falar de RAID ainda por um longo tempo.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8596" y="0"/>
            <a:ext cx="8229600" cy="1143000"/>
          </a:xfrm>
        </p:spPr>
        <p:txBody>
          <a:bodyPr/>
          <a:lstStyle/>
          <a:p>
            <a:r>
              <a:rPr lang="en-US" dirty="0" smtClean="0">
                <a:solidFill>
                  <a:schemeClr val="tx1"/>
                </a:solidFill>
              </a:rPr>
              <a:t>RAID 3</a:t>
            </a:r>
            <a:endParaRPr lang="pt-BR" dirty="0">
              <a:solidFill>
                <a:schemeClr val="tx1"/>
              </a:solidFill>
            </a:endParaRPr>
          </a:p>
        </p:txBody>
      </p:sp>
      <p:sp>
        <p:nvSpPr>
          <p:cNvPr id="3" name="Espaço Reservado para Conteúdo 2"/>
          <p:cNvSpPr>
            <a:spLocks noGrp="1"/>
          </p:cNvSpPr>
          <p:nvPr>
            <p:ph idx="1"/>
          </p:nvPr>
        </p:nvSpPr>
        <p:spPr>
          <a:xfrm>
            <a:off x="457200" y="1071546"/>
            <a:ext cx="8229600" cy="5786454"/>
          </a:xfrm>
        </p:spPr>
        <p:txBody>
          <a:bodyPr>
            <a:normAutofit/>
          </a:bodyPr>
          <a:lstStyle/>
          <a:p>
            <a:pPr>
              <a:lnSpc>
                <a:spcPct val="150000"/>
              </a:lnSpc>
              <a:buNone/>
            </a:pPr>
            <a:r>
              <a:rPr lang="pt-BR" b="1" dirty="0">
                <a:latin typeface="Times New Roman" pitchFamily="18" charset="0"/>
                <a:cs typeface="Times New Roman" pitchFamily="18" charset="0"/>
              </a:rPr>
              <a:t>Introdução</a:t>
            </a:r>
          </a:p>
          <a:p>
            <a:pPr algn="just">
              <a:lnSpc>
                <a:spcPct val="150000"/>
              </a:lnSpc>
              <a:buNone/>
            </a:pPr>
            <a:r>
              <a:rPr lang="pt-BR" dirty="0" smtClean="0">
                <a:latin typeface="Times New Roman" pitchFamily="18" charset="0"/>
                <a:cs typeface="Times New Roman" pitchFamily="18" charset="0"/>
              </a:rPr>
              <a:t>		Mais </a:t>
            </a:r>
            <a:r>
              <a:rPr lang="pt-BR" dirty="0">
                <a:latin typeface="Times New Roman" pitchFamily="18" charset="0"/>
                <a:cs typeface="Times New Roman" pitchFamily="18" charset="0"/>
              </a:rPr>
              <a:t>do que simplesmente guardar </a:t>
            </a:r>
            <a:r>
              <a:rPr lang="pt-BR" dirty="0" smtClean="0">
                <a:latin typeface="Times New Roman" pitchFamily="18" charset="0"/>
                <a:cs typeface="Times New Roman" pitchFamily="18" charset="0"/>
              </a:rPr>
              <a:t>dados, soluções </a:t>
            </a:r>
            <a:r>
              <a:rPr lang="pt-BR" dirty="0">
                <a:latin typeface="Times New Roman" pitchFamily="18" charset="0"/>
                <a:cs typeface="Times New Roman" pitchFamily="18" charset="0"/>
              </a:rPr>
              <a:t>de armazenamento devem fornecer acesso à informação de maneira eficiente, em tempo hábil e, dependendo do caso, oferecendo algum tipo de proteção contra falhas. É neste ponto que os sistemas </a:t>
            </a:r>
            <a:r>
              <a:rPr lang="pt-BR" b="1" dirty="0">
                <a:latin typeface="Times New Roman" pitchFamily="18" charset="0"/>
                <a:cs typeface="Times New Roman" pitchFamily="18" charset="0"/>
              </a:rPr>
              <a:t>RAID</a:t>
            </a:r>
            <a:r>
              <a:rPr lang="pt-BR" dirty="0">
                <a:latin typeface="Times New Roman" pitchFamily="18" charset="0"/>
                <a:cs typeface="Times New Roman" pitchFamily="18" charset="0"/>
              </a:rPr>
              <a:t>(</a:t>
            </a:r>
            <a:r>
              <a:rPr lang="pt-BR" b="1" dirty="0" err="1">
                <a:latin typeface="Times New Roman" pitchFamily="18" charset="0"/>
                <a:cs typeface="Times New Roman" pitchFamily="18" charset="0"/>
              </a:rPr>
              <a:t>Redundant</a:t>
            </a:r>
            <a:r>
              <a:rPr lang="pt-BR" b="1" dirty="0">
                <a:latin typeface="Times New Roman" pitchFamily="18" charset="0"/>
                <a:cs typeface="Times New Roman" pitchFamily="18" charset="0"/>
              </a:rPr>
              <a:t> </a:t>
            </a:r>
            <a:r>
              <a:rPr lang="pt-BR" b="1" dirty="0" err="1">
                <a:latin typeface="Times New Roman" pitchFamily="18" charset="0"/>
                <a:cs typeface="Times New Roman" pitchFamily="18" charset="0"/>
              </a:rPr>
              <a:t>Array</a:t>
            </a:r>
            <a:r>
              <a:rPr lang="pt-BR" b="1" dirty="0">
                <a:latin typeface="Times New Roman" pitchFamily="18" charset="0"/>
                <a:cs typeface="Times New Roman" pitchFamily="18" charset="0"/>
              </a:rPr>
              <a:t> </a:t>
            </a:r>
            <a:r>
              <a:rPr lang="pt-BR" b="1" dirty="0" err="1">
                <a:latin typeface="Times New Roman" pitchFamily="18" charset="0"/>
                <a:cs typeface="Times New Roman" pitchFamily="18" charset="0"/>
              </a:rPr>
              <a:t>of</a:t>
            </a:r>
            <a:r>
              <a:rPr lang="pt-BR" b="1" dirty="0">
                <a:latin typeface="Times New Roman" pitchFamily="18" charset="0"/>
                <a:cs typeface="Times New Roman" pitchFamily="18" charset="0"/>
              </a:rPr>
              <a:t> </a:t>
            </a:r>
            <a:r>
              <a:rPr lang="pt-BR" b="1" dirty="0" err="1">
                <a:latin typeface="Times New Roman" pitchFamily="18" charset="0"/>
                <a:cs typeface="Times New Roman" pitchFamily="18" charset="0"/>
              </a:rPr>
              <a:t>Independent</a:t>
            </a:r>
            <a:r>
              <a:rPr lang="pt-BR" b="1" dirty="0">
                <a:latin typeface="Times New Roman" pitchFamily="18" charset="0"/>
                <a:cs typeface="Times New Roman" pitchFamily="18" charset="0"/>
              </a:rPr>
              <a:t> Disks</a:t>
            </a:r>
            <a:r>
              <a:rPr lang="pt-BR" dirty="0">
                <a:latin typeface="Times New Roman" pitchFamily="18" charset="0"/>
                <a:cs typeface="Times New Roman" pitchFamily="18" charset="0"/>
              </a:rPr>
              <a:t>) entram em ação.</a:t>
            </a:r>
          </a:p>
          <a:p>
            <a:pPr algn="just">
              <a:lnSpc>
                <a:spcPct val="150000"/>
              </a:lnSpc>
              <a:buNone/>
            </a:pPr>
            <a:endParaRPr lang="pt-B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solidFill>
                  <a:schemeClr val="tx1"/>
                </a:solidFill>
                <a:latin typeface="Times New Roman" pitchFamily="18" charset="0"/>
                <a:cs typeface="Times New Roman" pitchFamily="18" charset="0"/>
              </a:rPr>
              <a:t>O que é RAID?</a:t>
            </a:r>
            <a:br>
              <a:rPr lang="pt-BR" b="1" dirty="0" smtClean="0">
                <a:solidFill>
                  <a:schemeClr val="tx1"/>
                </a:solidFill>
                <a:latin typeface="Times New Roman" pitchFamily="18" charset="0"/>
                <a:cs typeface="Times New Roman" pitchFamily="18" charset="0"/>
              </a:rPr>
            </a:br>
            <a:endParaRPr lang="pt-BR" b="1" dirty="0">
              <a:solidFill>
                <a:schemeClr val="tx1"/>
              </a:solidFill>
              <a:latin typeface="Times New Roman" pitchFamily="18" charset="0"/>
              <a:cs typeface="Times New Roman" pitchFamily="18" charset="0"/>
            </a:endParaRPr>
          </a:p>
        </p:txBody>
      </p:sp>
      <p:sp>
        <p:nvSpPr>
          <p:cNvPr id="3" name="Espaço Reservado para Conteúdo 2"/>
          <p:cNvSpPr>
            <a:spLocks noGrp="1"/>
          </p:cNvSpPr>
          <p:nvPr>
            <p:ph idx="1"/>
          </p:nvPr>
        </p:nvSpPr>
        <p:spPr>
          <a:xfrm>
            <a:off x="500034" y="785794"/>
            <a:ext cx="8229600" cy="5166376"/>
          </a:xfrm>
        </p:spPr>
        <p:txBody>
          <a:bodyPr>
            <a:normAutofit/>
          </a:bodyPr>
          <a:lstStyle/>
          <a:p>
            <a:pPr>
              <a:buNone/>
            </a:pPr>
            <a:endParaRPr lang="pt-BR" b="1" dirty="0"/>
          </a:p>
          <a:p>
            <a:pPr algn="just">
              <a:lnSpc>
                <a:spcPct val="150000"/>
              </a:lnSpc>
              <a:buNone/>
            </a:pPr>
            <a:r>
              <a:rPr lang="pt-BR" dirty="0" smtClean="0"/>
              <a:t>		</a:t>
            </a:r>
            <a:r>
              <a:rPr lang="pt-BR" dirty="0" smtClean="0">
                <a:latin typeface="Times New Roman" pitchFamily="18" charset="0"/>
                <a:cs typeface="Times New Roman" pitchFamily="18" charset="0"/>
              </a:rPr>
              <a:t>Tal </a:t>
            </a:r>
            <a:r>
              <a:rPr lang="pt-BR" dirty="0">
                <a:latin typeface="Times New Roman" pitchFamily="18" charset="0"/>
                <a:cs typeface="Times New Roman" pitchFamily="18" charset="0"/>
              </a:rPr>
              <a:t>como já mencionado, RAID é a sigla para </a:t>
            </a:r>
            <a:r>
              <a:rPr lang="pt-BR" i="1" dirty="0" err="1">
                <a:latin typeface="Times New Roman" pitchFamily="18" charset="0"/>
                <a:cs typeface="Times New Roman" pitchFamily="18" charset="0"/>
              </a:rPr>
              <a:t>Redundant</a:t>
            </a:r>
            <a:r>
              <a:rPr lang="pt-BR" i="1" dirty="0">
                <a:latin typeface="Times New Roman" pitchFamily="18" charset="0"/>
                <a:cs typeface="Times New Roman" pitchFamily="18" charset="0"/>
              </a:rPr>
              <a:t> </a:t>
            </a:r>
            <a:r>
              <a:rPr lang="pt-BR" i="1" dirty="0" err="1">
                <a:latin typeface="Times New Roman" pitchFamily="18" charset="0"/>
                <a:cs typeface="Times New Roman" pitchFamily="18" charset="0"/>
              </a:rPr>
              <a:t>Array</a:t>
            </a:r>
            <a:r>
              <a:rPr lang="pt-BR" i="1" dirty="0">
                <a:latin typeface="Times New Roman" pitchFamily="18" charset="0"/>
                <a:cs typeface="Times New Roman" pitchFamily="18" charset="0"/>
              </a:rPr>
              <a:t> </a:t>
            </a:r>
            <a:r>
              <a:rPr lang="pt-BR" i="1" dirty="0" err="1">
                <a:latin typeface="Times New Roman" pitchFamily="18" charset="0"/>
                <a:cs typeface="Times New Roman" pitchFamily="18" charset="0"/>
              </a:rPr>
              <a:t>of</a:t>
            </a:r>
            <a:r>
              <a:rPr lang="pt-BR" i="1" dirty="0">
                <a:latin typeface="Times New Roman" pitchFamily="18" charset="0"/>
                <a:cs typeface="Times New Roman" pitchFamily="18" charset="0"/>
              </a:rPr>
              <a:t> </a:t>
            </a:r>
            <a:r>
              <a:rPr lang="pt-BR" i="1" dirty="0" err="1">
                <a:latin typeface="Times New Roman" pitchFamily="18" charset="0"/>
                <a:cs typeface="Times New Roman" pitchFamily="18" charset="0"/>
              </a:rPr>
              <a:t>Independent</a:t>
            </a:r>
            <a:r>
              <a:rPr lang="pt-BR" i="1" dirty="0">
                <a:latin typeface="Times New Roman" pitchFamily="18" charset="0"/>
                <a:cs typeface="Times New Roman" pitchFamily="18" charset="0"/>
              </a:rPr>
              <a:t> Disks</a:t>
            </a:r>
            <a:r>
              <a:rPr lang="pt-BR" dirty="0">
                <a:latin typeface="Times New Roman" pitchFamily="18" charset="0"/>
                <a:cs typeface="Times New Roman" pitchFamily="18" charset="0"/>
              </a:rPr>
              <a:t> ou, em tradução livre, algo como "Matriz Redundante de Discos Independentes". Trata-se, basicamente, de uma solução computacional que combina vários </a:t>
            </a:r>
            <a:r>
              <a:rPr lang="pt-BR" dirty="0">
                <a:latin typeface="Times New Roman" pitchFamily="18" charset="0"/>
                <a:cs typeface="Times New Roman" pitchFamily="18" charset="0"/>
                <a:hlinkClick r:id="rId2"/>
              </a:rPr>
              <a:t>discos rígidos (</a:t>
            </a:r>
            <a:r>
              <a:rPr lang="pt-BR" dirty="0" err="1">
                <a:latin typeface="Times New Roman" pitchFamily="18" charset="0"/>
                <a:cs typeface="Times New Roman" pitchFamily="18" charset="0"/>
                <a:hlinkClick r:id="rId2"/>
              </a:rPr>
              <a:t>HDs</a:t>
            </a:r>
            <a:r>
              <a:rPr lang="pt-BR" dirty="0">
                <a:latin typeface="Times New Roman" pitchFamily="18" charset="0"/>
                <a:cs typeface="Times New Roman" pitchFamily="18" charset="0"/>
                <a:hlinkClick r:id="rId2"/>
              </a:rPr>
              <a:t>)</a:t>
            </a:r>
            <a:r>
              <a:rPr lang="pt-BR" dirty="0">
                <a:latin typeface="Times New Roman" pitchFamily="18" charset="0"/>
                <a:cs typeface="Times New Roman" pitchFamily="18" charset="0"/>
              </a:rPr>
              <a:t> para formar uma única unidade lógica de armazenamento de dados.</a:t>
            </a:r>
          </a:p>
          <a:p>
            <a:pPr>
              <a:buNone/>
            </a:pPr>
            <a:endParaRPr lang="pt-B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solidFill>
                  <a:schemeClr val="tx1"/>
                </a:solidFill>
                <a:latin typeface="Times New Roman" pitchFamily="18" charset="0"/>
                <a:cs typeface="Times New Roman" pitchFamily="18" charset="0"/>
              </a:rPr>
              <a:t>O que é unidade </a:t>
            </a:r>
            <a:r>
              <a:rPr lang="pt-BR" b="1" dirty="0">
                <a:solidFill>
                  <a:schemeClr val="tx1"/>
                </a:solidFill>
                <a:latin typeface="Times New Roman" pitchFamily="18" charset="0"/>
                <a:cs typeface="Times New Roman" pitchFamily="18" charset="0"/>
              </a:rPr>
              <a:t>lógica? </a:t>
            </a:r>
          </a:p>
        </p:txBody>
      </p:sp>
      <p:sp>
        <p:nvSpPr>
          <p:cNvPr id="3" name="Espaço Reservado para Conteúdo 2"/>
          <p:cNvSpPr>
            <a:spLocks noGrp="1"/>
          </p:cNvSpPr>
          <p:nvPr>
            <p:ph idx="1"/>
          </p:nvPr>
        </p:nvSpPr>
        <p:spPr>
          <a:xfrm>
            <a:off x="457200" y="1600200"/>
            <a:ext cx="8229600" cy="5257800"/>
          </a:xfrm>
        </p:spPr>
        <p:txBody>
          <a:bodyPr/>
          <a:lstStyle/>
          <a:p>
            <a:pPr algn="just">
              <a:lnSpc>
                <a:spcPct val="150000"/>
              </a:lnSpc>
              <a:buNone/>
            </a:pPr>
            <a:r>
              <a:rPr lang="pt-BR" dirty="0" smtClean="0"/>
              <a:t>		</a:t>
            </a:r>
            <a:r>
              <a:rPr lang="pt-BR" dirty="0" smtClean="0">
                <a:latin typeface="Times New Roman" pitchFamily="18" charset="0"/>
                <a:cs typeface="Times New Roman" pitchFamily="18" charset="0"/>
              </a:rPr>
              <a:t>Em </a:t>
            </a:r>
            <a:r>
              <a:rPr lang="pt-BR" dirty="0">
                <a:latin typeface="Times New Roman" pitchFamily="18" charset="0"/>
                <a:cs typeface="Times New Roman" pitchFamily="18" charset="0"/>
              </a:rPr>
              <a:t>poucas palavras, no que se refere a RAID, trata-se de fazer com que o sistema operacional enxergue o conjunto de </a:t>
            </a:r>
            <a:r>
              <a:rPr lang="pt-BR" dirty="0" err="1">
                <a:latin typeface="Times New Roman" pitchFamily="18" charset="0"/>
                <a:cs typeface="Times New Roman" pitchFamily="18" charset="0"/>
              </a:rPr>
              <a:t>HDs</a:t>
            </a:r>
            <a:r>
              <a:rPr lang="pt-BR" dirty="0">
                <a:latin typeface="Times New Roman" pitchFamily="18" charset="0"/>
                <a:cs typeface="Times New Roman" pitchFamily="18" charset="0"/>
              </a:rPr>
              <a:t> como uma única unidade de armazenamento, independente da quantidade de dispositivos que estiver em uso. Hoje, além de </a:t>
            </a:r>
            <a:r>
              <a:rPr lang="pt-BR" dirty="0" err="1">
                <a:latin typeface="Times New Roman" pitchFamily="18" charset="0"/>
                <a:cs typeface="Times New Roman" pitchFamily="18" charset="0"/>
              </a:rPr>
              <a:t>HDs</a:t>
            </a:r>
            <a:r>
              <a:rPr lang="pt-BR" dirty="0">
                <a:latin typeface="Times New Roman" pitchFamily="18" charset="0"/>
                <a:cs typeface="Times New Roman" pitchFamily="18" charset="0"/>
              </a:rPr>
              <a:t>, é possível montar sistemas RAID baseados em </a:t>
            </a:r>
            <a:r>
              <a:rPr lang="pt-BR" u="sng" dirty="0">
                <a:latin typeface="Times New Roman" pitchFamily="18" charset="0"/>
                <a:cs typeface="Times New Roman" pitchFamily="18" charset="0"/>
                <a:hlinkClick r:id="rId2"/>
              </a:rPr>
              <a:t>SSD</a:t>
            </a:r>
            <a:r>
              <a:rPr lang="pt-BR" dirty="0">
                <a:latin typeface="Times New Roman" pitchFamily="18" charset="0"/>
                <a:cs typeface="Times New Roman" pitchFamily="18" charset="0"/>
              </a:rPr>
              <a:t>.</a:t>
            </a:r>
          </a:p>
          <a:p>
            <a:pPr algn="just">
              <a:lnSpc>
                <a:spcPct val="150000"/>
              </a:lnSpc>
              <a:buNone/>
            </a:pPr>
            <a:endParaRPr lang="pt-B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368412"/>
          </a:xfrm>
        </p:spPr>
        <p:txBody>
          <a:bodyPr>
            <a:noAutofit/>
          </a:bodyPr>
          <a:lstStyle/>
          <a:p>
            <a:r>
              <a:rPr lang="pt-BR" sz="2400" b="1" dirty="0">
                <a:solidFill>
                  <a:schemeClr val="tx1"/>
                </a:solidFill>
                <a:latin typeface="Times New Roman" pitchFamily="18" charset="0"/>
                <a:cs typeface="Times New Roman" pitchFamily="18" charset="0"/>
              </a:rPr>
              <a:t>Fazer com que várias unidades de armazenamento trabalhem em conjunto resulta em muitas possibilidades:</a:t>
            </a:r>
            <a:br>
              <a:rPr lang="pt-BR" sz="2400" b="1" dirty="0">
                <a:solidFill>
                  <a:schemeClr val="tx1"/>
                </a:solidFill>
                <a:latin typeface="Times New Roman" pitchFamily="18" charset="0"/>
                <a:cs typeface="Times New Roman" pitchFamily="18" charset="0"/>
              </a:rPr>
            </a:br>
            <a:endParaRPr lang="pt-BR" sz="2400" b="1" dirty="0">
              <a:solidFill>
                <a:schemeClr val="tx1"/>
              </a:solidFill>
              <a:latin typeface="Times New Roman" pitchFamily="18" charset="0"/>
              <a:cs typeface="Times New Roman" pitchFamily="18" charset="0"/>
            </a:endParaRPr>
          </a:p>
        </p:txBody>
      </p:sp>
      <p:sp>
        <p:nvSpPr>
          <p:cNvPr id="3" name="Espaço Reservado para Conteúdo 2"/>
          <p:cNvSpPr>
            <a:spLocks noGrp="1"/>
          </p:cNvSpPr>
          <p:nvPr>
            <p:ph idx="1"/>
          </p:nvPr>
        </p:nvSpPr>
        <p:spPr/>
        <p:txBody>
          <a:bodyPr>
            <a:normAutofit fontScale="85000" lnSpcReduction="10000"/>
          </a:bodyPr>
          <a:lstStyle/>
          <a:p>
            <a:pPr algn="just">
              <a:buNone/>
            </a:pPr>
            <a:r>
              <a:rPr lang="pt-BR" dirty="0">
                <a:latin typeface="Times New Roman" pitchFamily="18" charset="0"/>
                <a:cs typeface="Times New Roman" pitchFamily="18" charset="0"/>
              </a:rPr>
              <a:t>- Se um HD sofrer danos, os dados existentes nele não serão perdidos, pois podem ser replicados em outra unidade (</a:t>
            </a:r>
            <a:r>
              <a:rPr lang="pt-BR" i="1" dirty="0">
                <a:latin typeface="Times New Roman" pitchFamily="18" charset="0"/>
                <a:cs typeface="Times New Roman" pitchFamily="18" charset="0"/>
              </a:rPr>
              <a:t>redundância</a:t>
            </a:r>
            <a:r>
              <a:rPr lang="pt-BR" dirty="0">
                <a:latin typeface="Times New Roman" pitchFamily="18" charset="0"/>
                <a:cs typeface="Times New Roman" pitchFamily="18" charset="0"/>
              </a:rPr>
              <a:t>);</a:t>
            </a:r>
          </a:p>
          <a:p>
            <a:pPr algn="just">
              <a:buNone/>
            </a:pPr>
            <a:r>
              <a:rPr lang="pt-BR" dirty="0">
                <a:latin typeface="Times New Roman" pitchFamily="18" charset="0"/>
                <a:cs typeface="Times New Roman" pitchFamily="18" charset="0"/>
              </a:rPr>
              <a:t>- É possível aumentar a capacidade de armazenamento a qualquer momento com a adição de mais </a:t>
            </a:r>
            <a:r>
              <a:rPr lang="pt-BR" dirty="0" err="1">
                <a:latin typeface="Times New Roman" pitchFamily="18" charset="0"/>
                <a:cs typeface="Times New Roman" pitchFamily="18" charset="0"/>
              </a:rPr>
              <a:t>HDs</a:t>
            </a:r>
            <a:r>
              <a:rPr lang="pt-BR" dirty="0">
                <a:latin typeface="Times New Roman" pitchFamily="18" charset="0"/>
                <a:cs typeface="Times New Roman" pitchFamily="18" charset="0"/>
              </a:rPr>
              <a:t>;</a:t>
            </a:r>
          </a:p>
          <a:p>
            <a:pPr algn="just">
              <a:buNone/>
            </a:pPr>
            <a:r>
              <a:rPr lang="pt-BR" dirty="0">
                <a:latin typeface="Times New Roman" pitchFamily="18" charset="0"/>
                <a:cs typeface="Times New Roman" pitchFamily="18" charset="0"/>
              </a:rPr>
              <a:t>- O acesso à informação pode se tornar mais rápido, pois os dados são distribuídos a todos os discos;</a:t>
            </a:r>
          </a:p>
          <a:p>
            <a:pPr algn="just">
              <a:buNone/>
            </a:pPr>
            <a:r>
              <a:rPr lang="pt-BR" dirty="0">
                <a:latin typeface="Times New Roman" pitchFamily="18" charset="0"/>
                <a:cs typeface="Times New Roman" pitchFamily="18" charset="0"/>
              </a:rPr>
              <a:t>- Dependendo do caso, há maior tolerância a falhas, pois o sistema não é paralisado se uma unidade parar de funcionar;</a:t>
            </a:r>
          </a:p>
          <a:p>
            <a:pPr algn="just">
              <a:buNone/>
            </a:pPr>
            <a:r>
              <a:rPr lang="pt-BR" dirty="0">
                <a:latin typeface="Times New Roman" pitchFamily="18" charset="0"/>
                <a:cs typeface="Times New Roman" pitchFamily="18" charset="0"/>
              </a:rPr>
              <a:t>- Um sistema RAID pode ser mais barato que um dispositivo de armazenamento mais sofisticado e, ao mesmo tempo, oferecer praticamente os mesmos resultados.</a:t>
            </a:r>
          </a:p>
          <a:p>
            <a:pPr algn="just">
              <a:buNone/>
            </a:pPr>
            <a:endParaRPr lang="pt-B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solidFill>
                  <a:schemeClr val="tx1"/>
                </a:solidFill>
                <a:latin typeface="Times New Roman" pitchFamily="18" charset="0"/>
                <a:cs typeface="Times New Roman" pitchFamily="18" charset="0"/>
              </a:rPr>
              <a:t>Níveis de RAID</a:t>
            </a:r>
            <a:br>
              <a:rPr lang="pt-BR" b="1" dirty="0">
                <a:solidFill>
                  <a:schemeClr val="tx1"/>
                </a:solidFill>
                <a:latin typeface="Times New Roman" pitchFamily="18" charset="0"/>
                <a:cs typeface="Times New Roman" pitchFamily="18" charset="0"/>
              </a:rPr>
            </a:br>
            <a:endParaRPr lang="pt-BR" b="1" dirty="0">
              <a:solidFill>
                <a:schemeClr val="tx1"/>
              </a:solidFill>
              <a:latin typeface="Times New Roman" pitchFamily="18" charset="0"/>
              <a:cs typeface="Times New Roman" pitchFamily="18" charset="0"/>
            </a:endParaRPr>
          </a:p>
        </p:txBody>
      </p:sp>
      <p:sp>
        <p:nvSpPr>
          <p:cNvPr id="3" name="Espaço Reservado para Conteúdo 2"/>
          <p:cNvSpPr>
            <a:spLocks noGrp="1"/>
          </p:cNvSpPr>
          <p:nvPr>
            <p:ph idx="1"/>
          </p:nvPr>
        </p:nvSpPr>
        <p:spPr>
          <a:xfrm>
            <a:off x="457200" y="928670"/>
            <a:ext cx="8229600" cy="6429420"/>
          </a:xfrm>
        </p:spPr>
        <p:txBody>
          <a:bodyPr>
            <a:normAutofit fontScale="55000" lnSpcReduction="20000"/>
          </a:bodyPr>
          <a:lstStyle/>
          <a:p>
            <a:pPr algn="just">
              <a:lnSpc>
                <a:spcPct val="150000"/>
              </a:lnSpc>
              <a:buNone/>
            </a:pPr>
            <a:r>
              <a:rPr lang="pt-BR" dirty="0" smtClean="0">
                <a:latin typeface="Times New Roman" pitchFamily="18" charset="0"/>
                <a:cs typeface="Times New Roman" pitchFamily="18" charset="0"/>
              </a:rPr>
              <a:t>Para </a:t>
            </a:r>
            <a:r>
              <a:rPr lang="pt-BR" dirty="0">
                <a:latin typeface="Times New Roman" pitchFamily="18" charset="0"/>
                <a:cs typeface="Times New Roman" pitchFamily="18" charset="0"/>
              </a:rPr>
              <a:t>que um sistema RAID seja criado, é necessário utilizar pelo menos dois </a:t>
            </a:r>
            <a:r>
              <a:rPr lang="pt-BR" dirty="0" err="1">
                <a:latin typeface="Times New Roman" pitchFamily="18" charset="0"/>
                <a:cs typeface="Times New Roman" pitchFamily="18" charset="0"/>
              </a:rPr>
              <a:t>HDs</a:t>
            </a:r>
            <a:r>
              <a:rPr lang="pt-BR" dirty="0">
                <a:latin typeface="Times New Roman" pitchFamily="18" charset="0"/>
                <a:cs typeface="Times New Roman" pitchFamily="18" charset="0"/>
              </a:rPr>
              <a:t> </a:t>
            </a:r>
            <a:r>
              <a:rPr lang="pt-BR" dirty="0" smtClean="0">
                <a:latin typeface="Times New Roman" pitchFamily="18" charset="0"/>
                <a:cs typeface="Times New Roman" pitchFamily="18" charset="0"/>
              </a:rPr>
              <a:t> ou </a:t>
            </a:r>
            <a:r>
              <a:rPr lang="pt-BR" dirty="0" err="1" smtClean="0">
                <a:latin typeface="Times New Roman" pitchFamily="18" charset="0"/>
                <a:cs typeface="Times New Roman" pitchFamily="18" charset="0"/>
              </a:rPr>
              <a:t>SSDs</a:t>
            </a:r>
            <a:r>
              <a:rPr lang="pt-BR" dirty="0" smtClean="0">
                <a:latin typeface="Times New Roman" pitchFamily="18" charset="0"/>
                <a:cs typeface="Times New Roman" pitchFamily="18" charset="0"/>
              </a:rPr>
              <a:t> ( </a:t>
            </a:r>
            <a:r>
              <a:rPr lang="pt-BR" i="1" dirty="0" err="1" smtClean="0"/>
              <a:t>solid</a:t>
            </a:r>
            <a:endParaRPr lang="pt-BR" i="1" dirty="0" smtClean="0"/>
          </a:p>
          <a:p>
            <a:pPr algn="just">
              <a:lnSpc>
                <a:spcPct val="150000"/>
              </a:lnSpc>
              <a:buNone/>
            </a:pPr>
            <a:r>
              <a:rPr lang="pt-BR" i="1" dirty="0" err="1" smtClean="0"/>
              <a:t>State</a:t>
            </a:r>
            <a:r>
              <a:rPr lang="pt-BR" i="1" dirty="0" err="1" smtClean="0">
                <a:latin typeface="Times New Roman" pitchFamily="18" charset="0"/>
                <a:cs typeface="Times New Roman" pitchFamily="18" charset="0"/>
              </a:rPr>
              <a:t>d</a:t>
            </a:r>
            <a:r>
              <a:rPr lang="pt-BR" i="1" dirty="0" smtClean="0">
                <a:latin typeface="Times New Roman" pitchFamily="18" charset="0"/>
                <a:cs typeface="Times New Roman" pitchFamily="18" charset="0"/>
              </a:rPr>
              <a:t> </a:t>
            </a:r>
            <a:r>
              <a:rPr lang="pt-BR" i="1" dirty="0" err="1" smtClean="0">
                <a:latin typeface="Times New Roman" pitchFamily="18" charset="0"/>
                <a:cs typeface="Times New Roman" pitchFamily="18" charset="0"/>
              </a:rPr>
              <a:t>rive</a:t>
            </a:r>
            <a:r>
              <a:rPr lang="pt-BR" dirty="0" smtClean="0"/>
              <a:t>, em </a:t>
            </a:r>
            <a:r>
              <a:rPr lang="pt-BR" dirty="0" smtClean="0">
                <a:latin typeface="Times New Roman" pitchFamily="18" charset="0"/>
                <a:cs typeface="Times New Roman" pitchFamily="18" charset="0"/>
              </a:rPr>
              <a:t>português </a:t>
            </a:r>
            <a:r>
              <a:rPr lang="pt-BR" i="1" dirty="0" smtClean="0">
                <a:latin typeface="Times New Roman" pitchFamily="18" charset="0"/>
                <a:cs typeface="Times New Roman" pitchFamily="18" charset="0"/>
              </a:rPr>
              <a:t>unidade de estado sólido</a:t>
            </a:r>
            <a:r>
              <a:rPr lang="pt-BR" dirty="0" smtClean="0">
                <a:latin typeface="Times New Roman" pitchFamily="18" charset="0"/>
                <a:cs typeface="Times New Roman" pitchFamily="18" charset="0"/>
              </a:rPr>
              <a:t>. </a:t>
            </a:r>
            <a:r>
              <a:rPr lang="pt-BR" dirty="0" smtClean="0">
                <a:latin typeface="Times New Roman" pitchFamily="18" charset="0"/>
                <a:cs typeface="Times New Roman" pitchFamily="18" charset="0"/>
              </a:rPr>
              <a:t>). </a:t>
            </a:r>
            <a:r>
              <a:rPr lang="pt-BR" dirty="0">
                <a:latin typeface="Times New Roman" pitchFamily="18" charset="0"/>
                <a:cs typeface="Times New Roman" pitchFamily="18" charset="0"/>
              </a:rPr>
              <a:t>Mas não é só isso: é necessário também </a:t>
            </a:r>
            <a:r>
              <a:rPr lang="pt-BR" dirty="0" smtClean="0">
                <a:latin typeface="Times New Roman" pitchFamily="18" charset="0"/>
                <a:cs typeface="Times New Roman" pitchFamily="18" charset="0"/>
              </a:rPr>
              <a:t>definir</a:t>
            </a:r>
          </a:p>
          <a:p>
            <a:pPr algn="just">
              <a:lnSpc>
                <a:spcPct val="150000"/>
              </a:lnSpc>
              <a:buNone/>
            </a:pPr>
            <a:r>
              <a:rPr lang="pt-BR" dirty="0" smtClean="0">
                <a:latin typeface="Times New Roman" pitchFamily="18" charset="0"/>
                <a:cs typeface="Times New Roman" pitchFamily="18" charset="0"/>
              </a:rPr>
              <a:t>o</a:t>
            </a:r>
            <a:r>
              <a:rPr lang="pt-BR" dirty="0">
                <a:latin typeface="Times New Roman" pitchFamily="18" charset="0"/>
                <a:cs typeface="Times New Roman" pitchFamily="18" charset="0"/>
              </a:rPr>
              <a:t> </a:t>
            </a:r>
            <a:r>
              <a:rPr lang="pt-BR" i="1" dirty="0" smtClean="0">
                <a:latin typeface="Times New Roman" pitchFamily="18" charset="0"/>
                <a:cs typeface="Times New Roman" pitchFamily="18" charset="0"/>
              </a:rPr>
              <a:t>nível de </a:t>
            </a:r>
            <a:r>
              <a:rPr lang="pt-BR" i="1" dirty="0">
                <a:latin typeface="Times New Roman" pitchFamily="18" charset="0"/>
                <a:cs typeface="Times New Roman" pitchFamily="18" charset="0"/>
              </a:rPr>
              <a:t>RAID do sistema</a:t>
            </a:r>
            <a:r>
              <a:rPr lang="pt-BR" dirty="0">
                <a:latin typeface="Times New Roman" pitchFamily="18" charset="0"/>
                <a:cs typeface="Times New Roman" pitchFamily="18" charset="0"/>
              </a:rPr>
              <a:t>. Cada nível possui características distintas justamente para atender às </a:t>
            </a:r>
            <a:r>
              <a:rPr lang="pt-BR" dirty="0" smtClean="0">
                <a:latin typeface="Times New Roman" pitchFamily="18" charset="0"/>
                <a:cs typeface="Times New Roman" pitchFamily="18" charset="0"/>
              </a:rPr>
              <a:t>mais</a:t>
            </a:r>
          </a:p>
          <a:p>
            <a:pPr algn="just">
              <a:lnSpc>
                <a:spcPct val="150000"/>
              </a:lnSpc>
              <a:buNone/>
            </a:pPr>
            <a:r>
              <a:rPr lang="pt-BR" dirty="0" smtClean="0">
                <a:latin typeface="Times New Roman" pitchFamily="18" charset="0"/>
                <a:cs typeface="Times New Roman" pitchFamily="18" charset="0"/>
              </a:rPr>
              <a:t>variadas </a:t>
            </a:r>
            <a:r>
              <a:rPr lang="pt-BR" dirty="0">
                <a:latin typeface="Times New Roman" pitchFamily="18" charset="0"/>
                <a:cs typeface="Times New Roman" pitchFamily="18" charset="0"/>
              </a:rPr>
              <a:t>necessidades</a:t>
            </a:r>
            <a:r>
              <a:rPr lang="pt-BR" dirty="0" smtClean="0">
                <a:latin typeface="Times New Roman" pitchFamily="18" charset="0"/>
                <a:cs typeface="Times New Roman" pitchFamily="18" charset="0"/>
              </a:rPr>
              <a:t>.</a:t>
            </a:r>
          </a:p>
          <a:p>
            <a:pPr>
              <a:lnSpc>
                <a:spcPct val="150000"/>
              </a:lnSpc>
              <a:buNone/>
            </a:pPr>
            <a:endParaRPr lang="en-US" b="1" dirty="0" smtClean="0"/>
          </a:p>
          <a:p>
            <a:pPr>
              <a:lnSpc>
                <a:spcPct val="150000"/>
              </a:lnSpc>
              <a:buNone/>
            </a:pPr>
            <a:r>
              <a:rPr lang="en-US" b="1" dirty="0" smtClean="0"/>
              <a:t>RAID </a:t>
            </a:r>
            <a:r>
              <a:rPr lang="en-US" b="1" dirty="0" smtClean="0"/>
              <a:t>0: </a:t>
            </a:r>
            <a:r>
              <a:rPr lang="pt-BR" dirty="0" err="1" smtClean="0">
                <a:latin typeface="Times New Roman" pitchFamily="18" charset="0"/>
                <a:cs typeface="Times New Roman" pitchFamily="18" charset="0"/>
              </a:rPr>
              <a:t>striping</a:t>
            </a:r>
            <a:r>
              <a:rPr lang="pt-BR" dirty="0" smtClean="0">
                <a:latin typeface="Times New Roman" pitchFamily="18" charset="0"/>
                <a:cs typeface="Times New Roman" pitchFamily="18" charset="0"/>
              </a:rPr>
              <a:t> sem tolerância à falha</a:t>
            </a:r>
            <a:endParaRPr lang="en-US" b="1" dirty="0" smtClean="0">
              <a:latin typeface="Times New Roman" pitchFamily="18" charset="0"/>
              <a:cs typeface="Times New Roman" pitchFamily="18" charset="0"/>
            </a:endParaRPr>
          </a:p>
          <a:p>
            <a:pPr>
              <a:lnSpc>
                <a:spcPct val="150000"/>
              </a:lnSpc>
              <a:buNone/>
            </a:pPr>
            <a:r>
              <a:rPr lang="en-US" b="1" dirty="0" smtClean="0"/>
              <a:t>RAID </a:t>
            </a:r>
            <a:r>
              <a:rPr lang="en-US" b="1" dirty="0" smtClean="0"/>
              <a:t>1</a:t>
            </a:r>
            <a:r>
              <a:rPr lang="en-US" b="1" dirty="0" smtClean="0"/>
              <a:t>:</a:t>
            </a:r>
            <a:r>
              <a:rPr lang="pt-BR" dirty="0" smtClean="0"/>
              <a:t> (</a:t>
            </a:r>
            <a:r>
              <a:rPr lang="pt-BR" dirty="0" err="1" smtClean="0"/>
              <a:t>mirror</a:t>
            </a:r>
            <a:r>
              <a:rPr lang="pt-BR" dirty="0" smtClean="0"/>
              <a:t> e </a:t>
            </a:r>
            <a:r>
              <a:rPr lang="pt-BR" dirty="0" err="1" smtClean="0"/>
              <a:t>duplexing</a:t>
            </a:r>
            <a:r>
              <a:rPr lang="pt-BR" dirty="0" smtClean="0"/>
              <a:t>) – conhecido como espelhamento</a:t>
            </a:r>
            <a:endParaRPr lang="en-US" b="1" dirty="0" smtClean="0"/>
          </a:p>
          <a:p>
            <a:pPr>
              <a:lnSpc>
                <a:spcPct val="150000"/>
              </a:lnSpc>
              <a:buNone/>
            </a:pPr>
            <a:r>
              <a:rPr lang="en-US" b="1" dirty="0" smtClean="0"/>
              <a:t>RAID </a:t>
            </a:r>
            <a:r>
              <a:rPr lang="en-US" b="1" dirty="0" smtClean="0"/>
              <a:t>2</a:t>
            </a:r>
            <a:r>
              <a:rPr lang="en-US" b="1" dirty="0" smtClean="0"/>
              <a:t>:</a:t>
            </a:r>
            <a:r>
              <a:rPr lang="pt-BR" dirty="0" smtClean="0"/>
              <a:t> </a:t>
            </a:r>
            <a:r>
              <a:rPr lang="pt-BR" dirty="0" smtClean="0"/>
              <a:t>ECC(</a:t>
            </a:r>
            <a:r>
              <a:rPr lang="pt-BR" dirty="0" err="1" smtClean="0"/>
              <a:t>Error</a:t>
            </a:r>
            <a:r>
              <a:rPr lang="pt-BR" dirty="0" smtClean="0"/>
              <a:t> </a:t>
            </a:r>
            <a:r>
              <a:rPr lang="pt-BR" dirty="0" err="1" smtClean="0"/>
              <a:t>Correcting</a:t>
            </a:r>
            <a:r>
              <a:rPr lang="pt-BR" dirty="0" smtClean="0"/>
              <a:t> </a:t>
            </a:r>
            <a:r>
              <a:rPr lang="pt-BR" dirty="0" err="1" smtClean="0"/>
              <a:t>Code</a:t>
            </a:r>
            <a:r>
              <a:rPr lang="pt-BR" dirty="0" smtClean="0"/>
              <a:t>) - </a:t>
            </a:r>
            <a:r>
              <a:rPr lang="pt-BR" dirty="0" smtClean="0"/>
              <a:t> informação de controle de erros</a:t>
            </a:r>
            <a:endParaRPr lang="en-US" b="1" dirty="0" smtClean="0"/>
          </a:p>
          <a:p>
            <a:pPr>
              <a:lnSpc>
                <a:spcPct val="150000"/>
              </a:lnSpc>
              <a:buNone/>
            </a:pPr>
            <a:r>
              <a:rPr lang="en-US" b="1" dirty="0" smtClean="0"/>
              <a:t>RAID </a:t>
            </a:r>
            <a:r>
              <a:rPr lang="en-US" b="1" dirty="0" smtClean="0"/>
              <a:t>3</a:t>
            </a:r>
            <a:r>
              <a:rPr lang="en-US" b="1" dirty="0" smtClean="0"/>
              <a:t>:</a:t>
            </a:r>
            <a:r>
              <a:rPr lang="pt-BR" dirty="0" smtClean="0"/>
              <a:t> cópia em paralelo com paridade</a:t>
            </a:r>
            <a:endParaRPr lang="en-US" b="1" dirty="0" smtClean="0"/>
          </a:p>
          <a:p>
            <a:pPr>
              <a:lnSpc>
                <a:spcPct val="150000"/>
              </a:lnSpc>
              <a:buNone/>
            </a:pPr>
            <a:r>
              <a:rPr lang="en-US" b="1" dirty="0" smtClean="0"/>
              <a:t>RAID </a:t>
            </a:r>
            <a:r>
              <a:rPr lang="en-US" b="1" dirty="0" smtClean="0"/>
              <a:t>4</a:t>
            </a:r>
            <a:r>
              <a:rPr lang="en-US" b="1" dirty="0" smtClean="0"/>
              <a:t>:</a:t>
            </a:r>
            <a:r>
              <a:rPr lang="pt-BR" dirty="0" smtClean="0"/>
              <a:t> paridade em separado</a:t>
            </a:r>
            <a:endParaRPr lang="en-US" b="1" dirty="0" smtClean="0"/>
          </a:p>
          <a:p>
            <a:pPr>
              <a:lnSpc>
                <a:spcPct val="150000"/>
              </a:lnSpc>
              <a:buNone/>
            </a:pPr>
            <a:r>
              <a:rPr lang="en-US" b="1" dirty="0" smtClean="0"/>
              <a:t>RAID </a:t>
            </a:r>
            <a:r>
              <a:rPr lang="en-US" b="1" dirty="0" smtClean="0"/>
              <a:t>5</a:t>
            </a:r>
            <a:r>
              <a:rPr lang="en-US" b="1" dirty="0" smtClean="0"/>
              <a:t>:</a:t>
            </a:r>
            <a:r>
              <a:rPr lang="pt-BR" dirty="0" smtClean="0"/>
              <a:t> paridade distribuída</a:t>
            </a:r>
            <a:endParaRPr lang="en-US" b="1" dirty="0" smtClean="0"/>
          </a:p>
          <a:p>
            <a:pPr>
              <a:lnSpc>
                <a:spcPct val="150000"/>
              </a:lnSpc>
              <a:buNone/>
            </a:pPr>
            <a:r>
              <a:rPr lang="en-US" b="1" dirty="0" smtClean="0"/>
              <a:t>RAID </a:t>
            </a:r>
            <a:r>
              <a:rPr lang="en-US" b="1" dirty="0" smtClean="0"/>
              <a:t>6</a:t>
            </a:r>
            <a:r>
              <a:rPr lang="en-US" b="1" dirty="0" smtClean="0"/>
              <a:t>:</a:t>
            </a:r>
            <a:r>
              <a:rPr lang="pt-BR" dirty="0" smtClean="0"/>
              <a:t> dupla paridade</a:t>
            </a:r>
            <a:endParaRPr lang="en-US" b="1" dirty="0" smtClean="0"/>
          </a:p>
          <a:p>
            <a:pPr>
              <a:lnSpc>
                <a:spcPct val="150000"/>
              </a:lnSpc>
              <a:buNone/>
            </a:pPr>
            <a:r>
              <a:rPr lang="en-US" b="1" dirty="0" smtClean="0"/>
              <a:t>RAID </a:t>
            </a:r>
            <a:r>
              <a:rPr lang="en-US" b="1" dirty="0" smtClean="0"/>
              <a:t>7</a:t>
            </a:r>
            <a:r>
              <a:rPr lang="en-US" b="1" dirty="0" smtClean="0"/>
              <a:t>:</a:t>
            </a:r>
            <a:r>
              <a:rPr lang="pt-BR" dirty="0" smtClean="0"/>
              <a:t> altíssima performance</a:t>
            </a:r>
            <a:endParaRPr lang="en-US" b="1" dirty="0" smtClean="0"/>
          </a:p>
          <a:p>
            <a:pPr>
              <a:lnSpc>
                <a:spcPct val="150000"/>
              </a:lnSpc>
              <a:buNone/>
            </a:pPr>
            <a:r>
              <a:rPr lang="en-US" b="1" dirty="0" smtClean="0"/>
              <a:t>RAID </a:t>
            </a:r>
            <a:r>
              <a:rPr lang="en-US" b="1" dirty="0" smtClean="0"/>
              <a:t>10</a:t>
            </a:r>
            <a:r>
              <a:rPr lang="en-US" b="1" dirty="0" smtClean="0"/>
              <a:t>:</a:t>
            </a:r>
            <a:r>
              <a:rPr lang="pt-BR" dirty="0" smtClean="0"/>
              <a:t> </a:t>
            </a:r>
            <a:r>
              <a:rPr lang="pt-BR" dirty="0" err="1" smtClean="0"/>
              <a:t>mirror</a:t>
            </a:r>
            <a:r>
              <a:rPr lang="pt-BR" dirty="0" smtClean="0"/>
              <a:t> e </a:t>
            </a:r>
            <a:r>
              <a:rPr lang="pt-BR" dirty="0" err="1" smtClean="0"/>
              <a:t>striping</a:t>
            </a:r>
            <a:r>
              <a:rPr lang="pt-BR" dirty="0" smtClean="0"/>
              <a:t> com alta performance</a:t>
            </a:r>
            <a:endParaRPr lang="en-US" b="1" dirty="0" smtClean="0"/>
          </a:p>
          <a:p>
            <a:pPr>
              <a:lnSpc>
                <a:spcPct val="150000"/>
              </a:lnSpc>
              <a:buNone/>
            </a:pPr>
            <a:r>
              <a:rPr lang="en-US" b="1" dirty="0" smtClean="0"/>
              <a:t>RAID </a:t>
            </a:r>
            <a:r>
              <a:rPr lang="en-US" b="1" dirty="0" smtClean="0"/>
              <a:t>53</a:t>
            </a:r>
            <a:r>
              <a:rPr lang="en-US" b="1" dirty="0" smtClean="0"/>
              <a:t>:</a:t>
            </a:r>
            <a:r>
              <a:rPr lang="pt-BR" dirty="0" smtClean="0"/>
              <a:t> alta performance</a:t>
            </a:r>
            <a:endParaRPr lang="en-US" b="1" dirty="0" smtClean="0"/>
          </a:p>
          <a:p>
            <a:pPr>
              <a:lnSpc>
                <a:spcPct val="150000"/>
              </a:lnSpc>
              <a:buNone/>
            </a:pPr>
            <a:r>
              <a:rPr lang="en-US" b="1" dirty="0" smtClean="0"/>
              <a:t>RAID </a:t>
            </a:r>
            <a:r>
              <a:rPr lang="en-US" b="1" dirty="0" smtClean="0"/>
              <a:t>0+1</a:t>
            </a:r>
            <a:r>
              <a:rPr lang="en-US" b="1" dirty="0" smtClean="0"/>
              <a:t>:</a:t>
            </a:r>
            <a:r>
              <a:rPr lang="pt-BR" dirty="0" smtClean="0"/>
              <a:t> alta performance com tolerância</a:t>
            </a:r>
            <a:endParaRPr lang="pt-BR" dirty="0">
              <a:latin typeface="Times New Roman" pitchFamily="18" charset="0"/>
              <a:cs typeface="Times New Roman" pitchFamily="18" charset="0"/>
            </a:endParaRPr>
          </a:p>
          <a:p>
            <a:pPr>
              <a:buNone/>
            </a:pPr>
            <a:endParaRPr lang="pt-B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solidFill>
                  <a:schemeClr val="tx1"/>
                </a:solidFill>
                <a:latin typeface="Times New Roman" pitchFamily="18" charset="0"/>
                <a:cs typeface="Times New Roman" pitchFamily="18" charset="0"/>
              </a:rPr>
              <a:t>RAID 3</a:t>
            </a:r>
            <a:br>
              <a:rPr lang="pt-BR" b="1" dirty="0" smtClean="0">
                <a:solidFill>
                  <a:schemeClr val="tx1"/>
                </a:solidFill>
                <a:latin typeface="Times New Roman" pitchFamily="18" charset="0"/>
                <a:cs typeface="Times New Roman" pitchFamily="18" charset="0"/>
              </a:rPr>
            </a:br>
            <a:endParaRPr lang="pt-BR" b="1" dirty="0">
              <a:solidFill>
                <a:schemeClr val="tx1"/>
              </a:solidFill>
              <a:latin typeface="Times New Roman" pitchFamily="18" charset="0"/>
              <a:cs typeface="Times New Roman" pitchFamily="18" charset="0"/>
            </a:endParaRPr>
          </a:p>
        </p:txBody>
      </p:sp>
      <p:sp>
        <p:nvSpPr>
          <p:cNvPr id="3" name="Espaço Reservado para Conteúdo 2"/>
          <p:cNvSpPr>
            <a:spLocks noGrp="1"/>
          </p:cNvSpPr>
          <p:nvPr>
            <p:ph idx="1"/>
          </p:nvPr>
        </p:nvSpPr>
        <p:spPr>
          <a:xfrm>
            <a:off x="500034" y="714356"/>
            <a:ext cx="8229600" cy="5880756"/>
          </a:xfrm>
        </p:spPr>
        <p:txBody>
          <a:bodyPr>
            <a:normAutofit fontScale="92500" lnSpcReduction="10000"/>
          </a:bodyPr>
          <a:lstStyle/>
          <a:p>
            <a:pPr>
              <a:buNone/>
            </a:pPr>
            <a:endParaRPr lang="pt-BR" b="1" i="1" dirty="0">
              <a:latin typeface="Times New Roman" pitchFamily="18" charset="0"/>
              <a:cs typeface="Times New Roman" pitchFamily="18" charset="0"/>
            </a:endParaRPr>
          </a:p>
          <a:p>
            <a:pPr algn="just">
              <a:lnSpc>
                <a:spcPct val="150000"/>
              </a:lnSpc>
              <a:buNone/>
            </a:pPr>
            <a:r>
              <a:rPr lang="pt-BR" dirty="0" smtClean="0">
                <a:latin typeface="Times New Roman" pitchFamily="18" charset="0"/>
                <a:cs typeface="Times New Roman" pitchFamily="18" charset="0"/>
              </a:rPr>
              <a:t>		Este </a:t>
            </a:r>
            <a:r>
              <a:rPr lang="pt-BR" dirty="0">
                <a:latin typeface="Times New Roman" pitchFamily="18" charset="0"/>
                <a:cs typeface="Times New Roman" pitchFamily="18" charset="0"/>
              </a:rPr>
              <a:t>é um nível parecido com o RAID 5 por utilizar paridade. A principal diferença é que o RAID 3 reserva uma unidade de armazenamento apenas para guardar as informações de paridade, razão pela qual são necessários pelo menos três discos para montar o sistema. Este nível também pode apresentar maior complexidade de implementação pelo fato de as operações de escrita e leitura de dados considerarem todos os discos em vez de tratá-los individualmente.</a:t>
            </a:r>
          </a:p>
          <a:p>
            <a:endParaRPr lang="pt-B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a:xfrm>
            <a:off x="500034" y="548640"/>
            <a:ext cx="8229600" cy="6309360"/>
          </a:xfrm>
        </p:spPr>
        <p:txBody>
          <a:bodyPr>
            <a:normAutofit fontScale="85000" lnSpcReduction="20000"/>
          </a:bodyPr>
          <a:lstStyle/>
          <a:p>
            <a:pPr algn="just"/>
            <a:r>
              <a:rPr lang="pt-BR" dirty="0">
                <a:latin typeface="Times New Roman" pitchFamily="18" charset="0"/>
                <a:cs typeface="Times New Roman" pitchFamily="18" charset="0"/>
              </a:rPr>
              <a:t>O RAID 3 usa um sistema de paridade para manter a integridade dos dados. Num sistema com 5 </a:t>
            </a:r>
            <a:r>
              <a:rPr lang="pt-BR" dirty="0" err="1">
                <a:latin typeface="Times New Roman" pitchFamily="18" charset="0"/>
                <a:cs typeface="Times New Roman" pitchFamily="18" charset="0"/>
              </a:rPr>
              <a:t>HDs</a:t>
            </a:r>
            <a:r>
              <a:rPr lang="pt-BR" dirty="0">
                <a:latin typeface="Times New Roman" pitchFamily="18" charset="0"/>
                <a:cs typeface="Times New Roman" pitchFamily="18" charset="0"/>
              </a:rPr>
              <a:t>, o 4 primeiros servirão para armazenar dados, enquanto o último armazenará os códigos de paridade.</a:t>
            </a:r>
          </a:p>
          <a:p>
            <a:pPr algn="just"/>
            <a:r>
              <a:rPr lang="pt-BR" dirty="0">
                <a:latin typeface="Times New Roman" pitchFamily="18" charset="0"/>
                <a:cs typeface="Times New Roman" pitchFamily="18" charset="0"/>
              </a:rPr>
              <a:t>Nos 4 primeiros drives temos na verdade um sistema RAID 0, onde os dados são distribuídos entre os 4 </a:t>
            </a:r>
            <a:r>
              <a:rPr lang="pt-BR" dirty="0" err="1">
                <a:latin typeface="Times New Roman" pitchFamily="18" charset="0"/>
                <a:cs typeface="Times New Roman" pitchFamily="18" charset="0"/>
              </a:rPr>
              <a:t>HDs</a:t>
            </a:r>
            <a:r>
              <a:rPr lang="pt-BR" dirty="0">
                <a:latin typeface="Times New Roman" pitchFamily="18" charset="0"/>
                <a:cs typeface="Times New Roman" pitchFamily="18" charset="0"/>
              </a:rPr>
              <a:t> e a performance é multiplicada por 4. Porém, os códigos armazenados no 5º HD permitem recuperar os dados caso qualquer um dos 4 </a:t>
            </a:r>
            <a:r>
              <a:rPr lang="pt-BR" dirty="0" err="1">
                <a:latin typeface="Times New Roman" pitchFamily="18" charset="0"/>
                <a:cs typeface="Times New Roman" pitchFamily="18" charset="0"/>
              </a:rPr>
              <a:t>HDs</a:t>
            </a:r>
            <a:r>
              <a:rPr lang="pt-BR" dirty="0">
                <a:latin typeface="Times New Roman" pitchFamily="18" charset="0"/>
                <a:cs typeface="Times New Roman" pitchFamily="18" charset="0"/>
              </a:rPr>
              <a:t> pare. A recuperação é feita usando os códigos de correção de erros combinados com os dados distribuídos nos outros </a:t>
            </a:r>
            <a:r>
              <a:rPr lang="pt-BR" dirty="0" err="1">
                <a:latin typeface="Times New Roman" pitchFamily="18" charset="0"/>
                <a:cs typeface="Times New Roman" pitchFamily="18" charset="0"/>
              </a:rPr>
              <a:t>HDs</a:t>
            </a:r>
            <a:r>
              <a:rPr lang="pt-BR" dirty="0">
                <a:latin typeface="Times New Roman" pitchFamily="18" charset="0"/>
                <a:cs typeface="Times New Roman" pitchFamily="18" charset="0"/>
              </a:rPr>
              <a:t>.</a:t>
            </a:r>
          </a:p>
          <a:p>
            <a:pPr algn="just"/>
            <a:r>
              <a:rPr lang="pt-BR" dirty="0">
                <a:latin typeface="Times New Roman" pitchFamily="18" charset="0"/>
                <a:cs typeface="Times New Roman" pitchFamily="18" charset="0"/>
              </a:rPr>
              <a:t>É possível aplicar o RAID 3 a sistemas com mais </a:t>
            </a:r>
            <a:r>
              <a:rPr lang="pt-BR" dirty="0" err="1">
                <a:latin typeface="Times New Roman" pitchFamily="18" charset="0"/>
                <a:cs typeface="Times New Roman" pitchFamily="18" charset="0"/>
              </a:rPr>
              <a:t>HDs</a:t>
            </a:r>
            <a:r>
              <a:rPr lang="pt-BR" dirty="0">
                <a:latin typeface="Times New Roman" pitchFamily="18" charset="0"/>
                <a:cs typeface="Times New Roman" pitchFamily="18" charset="0"/>
              </a:rPr>
              <a:t>, sendo que sempre um armazenará os códigos de correção. Claro que este sistema funciona apenas caso apenas um HD apresente problemas, caso dê-se o azar de dois ou mais </a:t>
            </a:r>
            <a:r>
              <a:rPr lang="pt-BR" dirty="0" err="1">
                <a:latin typeface="Times New Roman" pitchFamily="18" charset="0"/>
                <a:cs typeface="Times New Roman" pitchFamily="18" charset="0"/>
              </a:rPr>
              <a:t>HDs</a:t>
            </a:r>
            <a:r>
              <a:rPr lang="pt-BR" dirty="0">
                <a:latin typeface="Times New Roman" pitchFamily="18" charset="0"/>
                <a:cs typeface="Times New Roman" pitchFamily="18" charset="0"/>
              </a:rPr>
              <a:t> apresentarem problemas ao mesmo tempo, ou antes da controladora terminar a reconstrução dos dados, perdem-se todos os dados de todos os </a:t>
            </a:r>
            <a:r>
              <a:rPr lang="pt-BR" dirty="0" err="1">
                <a:latin typeface="Times New Roman" pitchFamily="18" charset="0"/>
                <a:cs typeface="Times New Roman" pitchFamily="18" charset="0"/>
              </a:rPr>
              <a:t>HDs</a:t>
            </a:r>
            <a:r>
              <a:rPr lang="pt-BR" dirty="0">
                <a:latin typeface="Times New Roman" pitchFamily="18" charset="0"/>
                <a:cs typeface="Times New Roman" pitchFamily="18" charset="0"/>
              </a:rPr>
              <a:t>. Os modos RAID 3, RAID 4, RAID 5 e RAID 53 estão disponíveis apenas em controladoras SCSI</a:t>
            </a:r>
          </a:p>
          <a:p>
            <a:pPr algn="just">
              <a:buNone/>
            </a:pPr>
            <a:endParaRPr lang="pt-B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descr="800px-RAID_3+0.svg.png"/>
          <p:cNvPicPr>
            <a:picLocks noGrp="1" noChangeAspect="1"/>
          </p:cNvPicPr>
          <p:nvPr>
            <p:ph idx="1"/>
          </p:nvPr>
        </p:nvPicPr>
        <p:blipFill>
          <a:blip r:embed="rId2"/>
          <a:stretch>
            <a:fillRect/>
          </a:stretch>
        </p:blipFill>
        <p:spPr>
          <a:xfrm>
            <a:off x="0" y="357166"/>
            <a:ext cx="9144000" cy="5768997"/>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Áp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Ápice">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Ápic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178</TotalTime>
  <Words>407</Words>
  <Application>Microsoft Office PowerPoint</Application>
  <PresentationFormat>Apresentação na tela (4:3)</PresentationFormat>
  <Paragraphs>45</Paragraphs>
  <Slides>10</Slides>
  <Notes>0</Notes>
  <HiddenSlides>0</HiddenSlides>
  <MMClips>0</MMClip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Ápice</vt:lpstr>
      <vt:lpstr>Slide 1</vt:lpstr>
      <vt:lpstr>RAID 3</vt:lpstr>
      <vt:lpstr>O que é RAID? </vt:lpstr>
      <vt:lpstr>O que é unidade lógica? </vt:lpstr>
      <vt:lpstr>Fazer com que várias unidades de armazenamento trabalhem em conjunto resulta em muitas possibilidades: </vt:lpstr>
      <vt:lpstr>Níveis de RAID </vt:lpstr>
      <vt:lpstr>RAID 3 </vt:lpstr>
      <vt:lpstr>Slide 8</vt:lpstr>
      <vt:lpstr>Slide 9</vt:lpstr>
      <vt:lpstr>Conclusão.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15</cp:revision>
  <dcterms:created xsi:type="dcterms:W3CDTF">2015-06-10T14:58:27Z</dcterms:created>
  <dcterms:modified xsi:type="dcterms:W3CDTF">2015-06-11T00:59:11Z</dcterms:modified>
</cp:coreProperties>
</file>