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5" r:id="rId3"/>
    <p:sldId id="376" r:id="rId4"/>
    <p:sldId id="377" r:id="rId5"/>
    <p:sldId id="378" r:id="rId6"/>
    <p:sldId id="272" r:id="rId7"/>
    <p:sldId id="273" r:id="rId8"/>
    <p:sldId id="274" r:id="rId9"/>
    <p:sldId id="270" r:id="rId10"/>
    <p:sldId id="266" r:id="rId11"/>
    <p:sldId id="288" r:id="rId12"/>
    <p:sldId id="289" r:id="rId13"/>
    <p:sldId id="290" r:id="rId14"/>
    <p:sldId id="291" r:id="rId15"/>
    <p:sldId id="292" r:id="rId16"/>
    <p:sldId id="293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7" r:id="rId30"/>
    <p:sldId id="328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2" r:id="rId42"/>
    <p:sldId id="345" r:id="rId43"/>
    <p:sldId id="276" r:id="rId44"/>
    <p:sldId id="277" r:id="rId45"/>
    <p:sldId id="278" r:id="rId46"/>
    <p:sldId id="279" r:id="rId47"/>
    <p:sldId id="280" r:id="rId48"/>
    <p:sldId id="267" r:id="rId49"/>
    <p:sldId id="26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4875" autoAdjust="0"/>
  </p:normalViewPr>
  <p:slideViewPr>
    <p:cSldViewPr>
      <p:cViewPr varScale="1">
        <p:scale>
          <a:sx n="62" d="100"/>
          <a:sy n="6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83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55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7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37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2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11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90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7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2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AB-9426-430B-AE86-FD44CB13EC9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06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2FAB-9426-430B-AE86-FD44CB13EC90}" type="datetimeFigureOut">
              <a:rPr lang="pt-BR" smtClean="0"/>
              <a:t>19/03/2015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E01B1-93EC-4BA6-B862-DF9CAF397E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6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png"/><Relationship Id="rId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1.png"/><Relationship Id="rId4" Type="http://schemas.openxmlformats.org/officeDocument/2006/relationships/image" Target="../media/image40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daindustria.com.br/cni/publicacoes-e-estatisticas/estatisticas/2015/01/1,40572/icei-indice-de-confianca-do-empresario-industrial.html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1.folha.uol.com.br/mercado/2014/10/1539921-entenda-como-a-taxa-basica-de-juros-influencia-a-economia-brasileira.s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cap="small" dirty="0" smtClean="0"/>
              <a:t>AULA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4925144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/>
              <a:t>PARTE I: CONCEITOS BÁSICOS DA ECONOMIA</a:t>
            </a: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33794" name="Picture 2" descr="http://i.ocs.s2emg.com/buscape/categorias/81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9144000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55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Metas da inflação no </a:t>
            </a:r>
            <a:r>
              <a:rPr lang="pt-BR" smtClean="0"/>
              <a:t>Brasil </a:t>
            </a:r>
            <a:br>
              <a:rPr lang="pt-BR" smtClean="0"/>
            </a:br>
            <a:r>
              <a:rPr lang="pt-BR" smtClean="0"/>
              <a:t>(política fiscal)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4" y="1628800"/>
            <a:ext cx="7254240" cy="490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1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685800" y="268288"/>
            <a:ext cx="8458200" cy="0"/>
          </a:xfrm>
          <a:prstGeom prst="line">
            <a:avLst/>
          </a:prstGeom>
          <a:noFill/>
          <a:ln w="9525">
            <a:solidFill>
              <a:srgbClr val="BDCB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0" y="6545263"/>
            <a:ext cx="9144000" cy="304800"/>
          </a:xfrm>
          <a:prstGeom prst="rect">
            <a:avLst/>
          </a:prstGeom>
          <a:solidFill>
            <a:srgbClr val="DFE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altLang="pt-BR" sz="1400">
                <a:solidFill>
                  <a:srgbClr val="DFE6F7"/>
                </a:solidFill>
                <a:effectDag name="">
                  <a:cont type="tree" name="">
                    <a:effect ref="fillLine"/>
                    <a:outerShdw dist="38100" dir="13500000" algn="br">
                      <a:srgbClr val="EFF4FF"/>
                    </a:outerShdw>
                  </a:cont>
                  <a:cont type="tree" name="">
                    <a:effect ref="fillLine"/>
                    <a:outerShdw dist="38100" dir="2700000" algn="tl">
                      <a:srgbClr val="858A94"/>
                    </a:outerShdw>
                  </a:cont>
                  <a:effect ref="fillLine"/>
                </a:effectDag>
              </a:rPr>
              <a:t>Finanças Corporativas e Valor – ASSAF NETO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420938" y="1588"/>
            <a:ext cx="6700837" cy="466725"/>
          </a:xfrm>
          <a:prstGeom prst="rect">
            <a:avLst/>
          </a:prstGeom>
          <a:solidFill>
            <a:srgbClr val="DFE6F7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i="1">
                <a:solidFill>
                  <a:schemeClr val="bg1"/>
                </a:solidFill>
                <a:latin typeface="Monotype Corsiva" pitchFamily="66" charset="0"/>
              </a:rPr>
              <a:t>Capítulo 3 – Cálculo Financeiro em Contextos Inflacionários</a:t>
            </a:r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565525" y="1066800"/>
            <a:ext cx="5578475" cy="0"/>
          </a:xfrm>
          <a:prstGeom prst="line">
            <a:avLst/>
          </a:prstGeom>
          <a:noFill/>
          <a:ln w="9525">
            <a:solidFill>
              <a:srgbClr val="BDCB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3400" y="609600"/>
            <a:ext cx="60134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3.2	Indicadores de Inflação no Brasil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830263" y="1574800"/>
            <a:ext cx="79168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/>
              <a:t> As empresas brasileiras convivem com diversos indicadores </a:t>
            </a:r>
          </a:p>
          <a:p>
            <a:pPr>
              <a:spcBef>
                <a:spcPct val="50000"/>
              </a:spcBef>
            </a:pPr>
            <a:r>
              <a:rPr lang="pt-BR" altLang="pt-BR" sz="2000"/>
              <a:t>   de inflação 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820738" y="2913063"/>
            <a:ext cx="791686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/>
              <a:t> Eles procuram refletir a evolução periódica dos preços de</a:t>
            </a:r>
          </a:p>
          <a:p>
            <a:pPr>
              <a:spcBef>
                <a:spcPct val="50000"/>
              </a:spcBef>
            </a:pPr>
            <a:r>
              <a:rPr lang="pt-BR" altLang="pt-BR" sz="2000"/>
              <a:t>   diferentes </a:t>
            </a:r>
            <a:r>
              <a:rPr lang="pt-BR" altLang="pt-BR" sz="2000">
                <a:solidFill>
                  <a:srgbClr val="000066"/>
                </a:solidFill>
              </a:rPr>
              <a:t>cestas</a:t>
            </a:r>
            <a:r>
              <a:rPr lang="pt-BR" altLang="pt-BR" sz="2000">
                <a:solidFill>
                  <a:srgbClr val="000099"/>
                </a:solidFill>
              </a:rPr>
              <a:t> </a:t>
            </a:r>
            <a:r>
              <a:rPr lang="pt-BR" altLang="pt-BR" sz="2000"/>
              <a:t>de bens e serviços</a:t>
            </a:r>
          </a:p>
        </p:txBody>
      </p:sp>
      <p:grpSp>
        <p:nvGrpSpPr>
          <p:cNvPr id="36881" name="Group 17"/>
          <p:cNvGrpSpPr>
            <a:grpSpLocks/>
          </p:cNvGrpSpPr>
          <p:nvPr/>
        </p:nvGrpSpPr>
        <p:grpSpPr bwMode="auto">
          <a:xfrm>
            <a:off x="2438400" y="5222875"/>
            <a:ext cx="3821113" cy="854075"/>
            <a:chOff x="377" y="2966"/>
            <a:chExt cx="2407" cy="538"/>
          </a:xfrm>
        </p:grpSpPr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522" y="2966"/>
              <a:ext cx="2262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pt-BR" altLang="pt-BR" sz="2000"/>
                <a:t>IGP-di                    IGP-M</a:t>
              </a:r>
            </a:p>
            <a:p>
              <a:pPr>
                <a:spcBef>
                  <a:spcPct val="50000"/>
                </a:spcBef>
              </a:pPr>
              <a:r>
                <a:rPr lang="pt-BR" altLang="pt-BR" sz="2000"/>
                <a:t>INPC                       VC</a:t>
              </a:r>
            </a:p>
          </p:txBody>
        </p:sp>
        <p:pic>
          <p:nvPicPr>
            <p:cNvPr id="36877" name="Picture 13" descr="BD14565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024"/>
              <a:ext cx="108" cy="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78" name="Picture 14" descr="BD14565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" y="3300"/>
              <a:ext cx="108" cy="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79" name="Picture 15" descr="BD14565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3013"/>
              <a:ext cx="108" cy="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80" name="Picture 16" descr="BD14565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1" y="3289"/>
              <a:ext cx="108" cy="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820738" y="4403725"/>
            <a:ext cx="3370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/>
              <a:t> Principais indicadores:</a:t>
            </a:r>
          </a:p>
        </p:txBody>
      </p:sp>
    </p:spTree>
    <p:extLst>
      <p:ext uri="{BB962C8B-B14F-4D97-AF65-F5344CB8AC3E}">
        <p14:creationId xmlns:p14="http://schemas.microsoft.com/office/powerpoint/2010/main" val="178137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DCBE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685800" y="268288"/>
            <a:ext cx="8458200" cy="0"/>
          </a:xfrm>
          <a:prstGeom prst="line">
            <a:avLst/>
          </a:prstGeom>
          <a:noFill/>
          <a:ln w="9525">
            <a:solidFill>
              <a:srgbClr val="BDCB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6545263"/>
            <a:ext cx="9144000" cy="304800"/>
          </a:xfrm>
          <a:prstGeom prst="rect">
            <a:avLst/>
          </a:prstGeom>
          <a:solidFill>
            <a:srgbClr val="DFE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altLang="pt-BR" sz="1400">
                <a:solidFill>
                  <a:srgbClr val="DFE6F7"/>
                </a:solidFill>
                <a:effectDag name="">
                  <a:cont type="tree" name="">
                    <a:effect ref="fillLine"/>
                    <a:outerShdw dist="38100" dir="13500000" algn="br">
                      <a:srgbClr val="EFF4FF"/>
                    </a:outerShdw>
                  </a:cont>
                  <a:cont type="tree" name="">
                    <a:effect ref="fillLine"/>
                    <a:outerShdw dist="38100" dir="2700000" algn="tl">
                      <a:srgbClr val="858A94"/>
                    </a:outerShdw>
                  </a:cont>
                  <a:effect ref="fillLine"/>
                </a:effectDag>
              </a:rPr>
              <a:t>Finanças Corporativas e Valor – ASSAF NETO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420938" y="1588"/>
            <a:ext cx="6700837" cy="466725"/>
          </a:xfrm>
          <a:prstGeom prst="rect">
            <a:avLst/>
          </a:prstGeom>
          <a:solidFill>
            <a:srgbClr val="DFE6F7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i="1">
                <a:solidFill>
                  <a:schemeClr val="bg1"/>
                </a:solidFill>
                <a:latin typeface="Monotype Corsiva" pitchFamily="66" charset="0"/>
              </a:rPr>
              <a:t>Capítulo 3 – Cálculo Financeiro em Contextos Inflacionários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3565525" y="1066800"/>
            <a:ext cx="5578475" cy="0"/>
          </a:xfrm>
          <a:prstGeom prst="line">
            <a:avLst/>
          </a:prstGeom>
          <a:noFill/>
          <a:ln w="9525">
            <a:solidFill>
              <a:srgbClr val="BDCB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33400" y="584200"/>
            <a:ext cx="56324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3.2.1	Indicadores de Inflação no Brasil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846138" y="1454150"/>
            <a:ext cx="79168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Índice Geral de Preços – disponibilidade interna – IGP-di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060450" y="2414588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/>
              <a:t> Fundação Getúlio Vargas (Conjuntura Econômica)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060450" y="5080000"/>
            <a:ext cx="75438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/>
              <a:t> Cobre variação de preços no período compreendido</a:t>
            </a:r>
          </a:p>
          <a:p>
            <a:pPr>
              <a:spcBef>
                <a:spcPct val="50000"/>
              </a:spcBef>
            </a:pPr>
            <a:r>
              <a:rPr lang="pt-BR" altLang="pt-BR" sz="2000"/>
              <a:t>   entre o primeiro e o último dia do mês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060450" y="3532188"/>
            <a:ext cx="7391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/>
              <a:t> Influencia os níveis gerais de reajustes de preços da </a:t>
            </a:r>
          </a:p>
          <a:p>
            <a:pPr>
              <a:spcBef>
                <a:spcPct val="50000"/>
              </a:spcBef>
            </a:pPr>
            <a:r>
              <a:rPr lang="pt-BR" altLang="pt-BR" sz="2000"/>
              <a:t>   economia e variação cambial </a:t>
            </a:r>
          </a:p>
        </p:txBody>
      </p:sp>
    </p:spTree>
    <p:extLst>
      <p:ext uri="{BB962C8B-B14F-4D97-AF65-F5344CB8AC3E}">
        <p14:creationId xmlns:p14="http://schemas.microsoft.com/office/powerpoint/2010/main" val="423982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DCBE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33" name="Object 21"/>
          <p:cNvGraphicFramePr>
            <a:graphicFrameLocks noChangeAspect="1"/>
          </p:cNvGraphicFramePr>
          <p:nvPr/>
        </p:nvGraphicFramePr>
        <p:xfrm>
          <a:off x="1260475" y="2262188"/>
          <a:ext cx="6596063" cy="345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Gráfico" r:id="rId3" imgW="7096363" imgH="3714988" progId="Excel.Chart.8">
                  <p:embed/>
                </p:oleObj>
              </mc:Choice>
              <mc:Fallback>
                <p:oleObj name="Gráfico" r:id="rId3" imgW="7096363" imgH="3714988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262188"/>
                        <a:ext cx="6596063" cy="345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685800" y="268288"/>
            <a:ext cx="8458200" cy="0"/>
          </a:xfrm>
          <a:prstGeom prst="line">
            <a:avLst/>
          </a:prstGeom>
          <a:noFill/>
          <a:ln w="9525">
            <a:solidFill>
              <a:srgbClr val="BDCB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6545263"/>
            <a:ext cx="9144000" cy="304800"/>
          </a:xfrm>
          <a:prstGeom prst="rect">
            <a:avLst/>
          </a:prstGeom>
          <a:solidFill>
            <a:srgbClr val="DFE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altLang="pt-BR" sz="1400">
                <a:solidFill>
                  <a:srgbClr val="DFE6F7"/>
                </a:solidFill>
                <a:effectDag name="">
                  <a:cont type="tree" name="">
                    <a:effect ref="fillLine"/>
                    <a:outerShdw dist="38100" dir="13500000" algn="br">
                      <a:srgbClr val="EFF4FF"/>
                    </a:outerShdw>
                  </a:cont>
                  <a:cont type="tree" name="">
                    <a:effect ref="fillLine"/>
                    <a:outerShdw dist="38100" dir="2700000" algn="tl">
                      <a:srgbClr val="858A94"/>
                    </a:outerShdw>
                  </a:cont>
                  <a:effect ref="fillLine"/>
                </a:effectDag>
              </a:rPr>
              <a:t>Finanças Corporativas e Valor – ASSAF NETO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420938" y="1588"/>
            <a:ext cx="6700837" cy="466725"/>
          </a:xfrm>
          <a:prstGeom prst="rect">
            <a:avLst/>
          </a:prstGeom>
          <a:solidFill>
            <a:srgbClr val="DFE6F7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i="1">
                <a:solidFill>
                  <a:schemeClr val="bg1"/>
                </a:solidFill>
                <a:latin typeface="Monotype Corsiva" pitchFamily="66" charset="0"/>
              </a:rPr>
              <a:t>Capítulo 3 – Cálculo Financeiro em Contextos Inflacionários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3565525" y="1066800"/>
            <a:ext cx="5578475" cy="0"/>
          </a:xfrm>
          <a:prstGeom prst="line">
            <a:avLst/>
          </a:prstGeom>
          <a:noFill/>
          <a:ln w="9525">
            <a:solidFill>
              <a:srgbClr val="BDCB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838200" y="5689600"/>
            <a:ext cx="76200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2000"/>
              <a:t>É ideal para empresas que atuam em diferentes segmentos de mercado devido à variedade de itens da cesta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33400" y="584200"/>
            <a:ext cx="56324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3.2.1	Indicadores de Inflação no Brasil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846138" y="1454150"/>
            <a:ext cx="79168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Composição do IGP-di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3622675" y="4471988"/>
            <a:ext cx="5341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Blip>
                <a:blip r:embed="rId5"/>
              </a:buBlip>
            </a:pPr>
            <a:r>
              <a:rPr lang="pt-BR" altLang="pt-BR" sz="2000"/>
              <a:t> Índice de Preços por Atacado (IPA) – 6,0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0" y="3452813"/>
            <a:ext cx="4872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6"/>
              </a:buBlip>
            </a:pPr>
            <a:r>
              <a:rPr lang="pt-BR" altLang="pt-BR" sz="2000"/>
              <a:t> Índice de Custo de Vida (ICV) – 3,00</a:t>
            </a: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3165475" y="2566988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7"/>
              </a:buBlip>
            </a:pPr>
            <a:r>
              <a:rPr lang="pt-BR" altLang="pt-BR" sz="2000"/>
              <a:t> Índice Nacional de Construção Civil – 1,00</a:t>
            </a:r>
          </a:p>
        </p:txBody>
      </p:sp>
    </p:spTree>
    <p:extLst>
      <p:ext uri="{BB962C8B-B14F-4D97-AF65-F5344CB8AC3E}">
        <p14:creationId xmlns:p14="http://schemas.microsoft.com/office/powerpoint/2010/main" val="304845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DCBE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685800" y="268288"/>
            <a:ext cx="8458200" cy="0"/>
          </a:xfrm>
          <a:prstGeom prst="line">
            <a:avLst/>
          </a:prstGeom>
          <a:noFill/>
          <a:ln w="9525">
            <a:solidFill>
              <a:srgbClr val="BDCB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6545263"/>
            <a:ext cx="9144000" cy="304800"/>
          </a:xfrm>
          <a:prstGeom prst="rect">
            <a:avLst/>
          </a:prstGeom>
          <a:solidFill>
            <a:srgbClr val="DFE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altLang="pt-BR" sz="1400">
                <a:solidFill>
                  <a:srgbClr val="DFE6F7"/>
                </a:solidFill>
                <a:effectDag name="">
                  <a:cont type="tree" name="">
                    <a:effect ref="fillLine"/>
                    <a:outerShdw dist="38100" dir="13500000" algn="br">
                      <a:srgbClr val="EFF4FF"/>
                    </a:outerShdw>
                  </a:cont>
                  <a:cont type="tree" name="">
                    <a:effect ref="fillLine"/>
                    <a:outerShdw dist="38100" dir="2700000" algn="tl">
                      <a:srgbClr val="858A94"/>
                    </a:outerShdw>
                  </a:cont>
                  <a:effect ref="fillLine"/>
                </a:effectDag>
              </a:rPr>
              <a:t>Finanças Corporativas e Valor – ASSAF NETO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420938" y="1588"/>
            <a:ext cx="6700837" cy="466725"/>
          </a:xfrm>
          <a:prstGeom prst="rect">
            <a:avLst/>
          </a:prstGeom>
          <a:solidFill>
            <a:srgbClr val="DFE6F7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i="1">
                <a:solidFill>
                  <a:schemeClr val="bg1"/>
                </a:solidFill>
                <a:latin typeface="Monotype Corsiva" pitchFamily="66" charset="0"/>
              </a:rPr>
              <a:t>Capítulo 3 – Cálculo Financeiro em Contextos Inflacionários</a:t>
            </a:r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565525" y="1066800"/>
            <a:ext cx="5578475" cy="0"/>
          </a:xfrm>
          <a:prstGeom prst="line">
            <a:avLst/>
          </a:prstGeom>
          <a:noFill/>
          <a:ln w="9525">
            <a:solidFill>
              <a:srgbClr val="BDCB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533400" y="584200"/>
            <a:ext cx="60134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3.2.2	Indicadores de Inflação no Brasil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846138" y="1454150"/>
            <a:ext cx="79168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Índice Geral de Preços no Mercado – IGP-M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060450" y="2414588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/>
              <a:t> Fundação Getúlio Vargas (Ibre)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060450" y="3514725"/>
            <a:ext cx="75438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/>
              <a:t> Cobre variação de preços no período compreendido</a:t>
            </a:r>
          </a:p>
          <a:p>
            <a:pPr>
              <a:spcBef>
                <a:spcPct val="50000"/>
              </a:spcBef>
            </a:pPr>
            <a:r>
              <a:rPr lang="pt-BR" altLang="pt-BR" sz="2000"/>
              <a:t>   entre o dia 11 de um mês e o dia 10 do mês posterior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1060450" y="5105400"/>
            <a:ext cx="62547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/>
              <a:t> Demais características são iguais às do IGP-di</a:t>
            </a:r>
          </a:p>
        </p:txBody>
      </p:sp>
    </p:spTree>
    <p:extLst>
      <p:ext uri="{BB962C8B-B14F-4D97-AF65-F5344CB8AC3E}">
        <p14:creationId xmlns:p14="http://schemas.microsoft.com/office/powerpoint/2010/main" val="23485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DCBE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685800" y="268288"/>
            <a:ext cx="8458200" cy="0"/>
          </a:xfrm>
          <a:prstGeom prst="line">
            <a:avLst/>
          </a:prstGeom>
          <a:noFill/>
          <a:ln w="9525">
            <a:solidFill>
              <a:srgbClr val="BDCB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6545263"/>
            <a:ext cx="9144000" cy="304800"/>
          </a:xfrm>
          <a:prstGeom prst="rect">
            <a:avLst/>
          </a:prstGeom>
          <a:solidFill>
            <a:srgbClr val="DFE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altLang="pt-BR" sz="1400">
                <a:solidFill>
                  <a:srgbClr val="DFE6F7"/>
                </a:solidFill>
                <a:effectDag name="">
                  <a:cont type="tree" name="">
                    <a:effect ref="fillLine"/>
                    <a:outerShdw dist="38100" dir="13500000" algn="br">
                      <a:srgbClr val="EFF4FF"/>
                    </a:outerShdw>
                  </a:cont>
                  <a:cont type="tree" name="">
                    <a:effect ref="fillLine"/>
                    <a:outerShdw dist="38100" dir="2700000" algn="tl">
                      <a:srgbClr val="858A94"/>
                    </a:outerShdw>
                  </a:cont>
                  <a:effect ref="fillLine"/>
                </a:effectDag>
              </a:rPr>
              <a:t>Finanças Corporativas e Valor – ASSAF NETO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420938" y="1588"/>
            <a:ext cx="6700837" cy="466725"/>
          </a:xfrm>
          <a:prstGeom prst="rect">
            <a:avLst/>
          </a:prstGeom>
          <a:solidFill>
            <a:srgbClr val="DFE6F7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i="1">
                <a:solidFill>
                  <a:schemeClr val="bg1"/>
                </a:solidFill>
                <a:latin typeface="Monotype Corsiva" pitchFamily="66" charset="0"/>
              </a:rPr>
              <a:t>Capítulo 3 – Cálculo Financeiro em Contextos Inflacionários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3565525" y="1066800"/>
            <a:ext cx="5578475" cy="0"/>
          </a:xfrm>
          <a:prstGeom prst="line">
            <a:avLst/>
          </a:prstGeom>
          <a:noFill/>
          <a:ln w="9525">
            <a:solidFill>
              <a:srgbClr val="BDCB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33400" y="584200"/>
            <a:ext cx="58610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3.2.3	Indicadores de Inflação no Brasil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846138" y="1454150"/>
            <a:ext cx="79168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Índice Nacional de Preços ao Consumidor - INPC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060450" y="2414588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/>
              <a:t> Instituto Brasileiro de Geografia e Estatística (IBGE)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060450" y="3514725"/>
            <a:ext cx="75438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/>
              <a:t> Referencia a evolução dos preços somente com base em </a:t>
            </a:r>
          </a:p>
          <a:p>
            <a:pPr>
              <a:spcBef>
                <a:spcPct val="50000"/>
              </a:spcBef>
            </a:pPr>
            <a:r>
              <a:rPr lang="pt-BR" altLang="pt-BR" sz="2000"/>
              <a:t>   bens e serviços destinados ao consumo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1060450" y="5105400"/>
            <a:ext cx="7854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/>
              <a:t> Levantamento mensal baseado em uma cesta de </a:t>
            </a:r>
          </a:p>
          <a:p>
            <a:pPr>
              <a:spcBef>
                <a:spcPct val="50000"/>
              </a:spcBef>
            </a:pPr>
            <a:r>
              <a:rPr lang="pt-BR" altLang="pt-BR" sz="2000"/>
              <a:t>   consumo de famílias com renda de 1 a 8 salários mínimos</a:t>
            </a:r>
          </a:p>
        </p:txBody>
      </p:sp>
    </p:spTree>
    <p:extLst>
      <p:ext uri="{BB962C8B-B14F-4D97-AF65-F5344CB8AC3E}">
        <p14:creationId xmlns:p14="http://schemas.microsoft.com/office/powerpoint/2010/main" val="24837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DCBE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2"/>
          <p:cNvSpPr>
            <a:spLocks noChangeShapeType="1"/>
          </p:cNvSpPr>
          <p:nvPr/>
        </p:nvSpPr>
        <p:spPr bwMode="auto">
          <a:xfrm>
            <a:off x="685800" y="268288"/>
            <a:ext cx="8458200" cy="0"/>
          </a:xfrm>
          <a:prstGeom prst="line">
            <a:avLst/>
          </a:prstGeom>
          <a:noFill/>
          <a:ln w="9525">
            <a:solidFill>
              <a:srgbClr val="BDCB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6545263"/>
            <a:ext cx="9144000" cy="304800"/>
          </a:xfrm>
          <a:prstGeom prst="rect">
            <a:avLst/>
          </a:prstGeom>
          <a:solidFill>
            <a:srgbClr val="DFE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BR" altLang="pt-BR" sz="1400">
                <a:solidFill>
                  <a:srgbClr val="DFE6F7"/>
                </a:solidFill>
                <a:effectDag name="">
                  <a:cont type="tree" name="">
                    <a:effect ref="fillLine"/>
                    <a:outerShdw dist="38100" dir="13500000" algn="br">
                      <a:srgbClr val="EFF4FF"/>
                    </a:outerShdw>
                  </a:cont>
                  <a:cont type="tree" name="">
                    <a:effect ref="fillLine"/>
                    <a:outerShdw dist="38100" dir="2700000" algn="tl">
                      <a:srgbClr val="858A94"/>
                    </a:outerShdw>
                  </a:cont>
                  <a:effect ref="fillLine"/>
                </a:effectDag>
              </a:rPr>
              <a:t>Finanças Corporativas e Valor – ASSAF NETO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420938" y="1588"/>
            <a:ext cx="6700837" cy="466725"/>
          </a:xfrm>
          <a:prstGeom prst="rect">
            <a:avLst/>
          </a:prstGeom>
          <a:solidFill>
            <a:srgbClr val="DFE6F7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i="1">
                <a:solidFill>
                  <a:schemeClr val="bg1"/>
                </a:solidFill>
                <a:latin typeface="Monotype Corsiva" pitchFamily="66" charset="0"/>
              </a:rPr>
              <a:t>Capítulo 3 – Cálculo Financeiro em Contextos Inflacionários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3565525" y="1066800"/>
            <a:ext cx="5578475" cy="0"/>
          </a:xfrm>
          <a:prstGeom prst="line">
            <a:avLst/>
          </a:prstGeom>
          <a:noFill/>
          <a:ln w="9525">
            <a:solidFill>
              <a:srgbClr val="BDCBE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63550" y="584200"/>
            <a:ext cx="58610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3.2.4	Indicadores de Inflação no Brasil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846138" y="1454150"/>
            <a:ext cx="79168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Variação Cambial - VC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060450" y="2327275"/>
            <a:ext cx="73914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/>
              <a:t> Variação da relação existente entre a moeda nacional e </a:t>
            </a:r>
          </a:p>
          <a:p>
            <a:pPr>
              <a:spcBef>
                <a:spcPct val="50000"/>
              </a:spcBef>
            </a:pPr>
            <a:r>
              <a:rPr lang="pt-BR" altLang="pt-BR" sz="2000"/>
              <a:t>   uma moeda internacional (dólar)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060450" y="3802063"/>
            <a:ext cx="75438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/>
              <a:t> Referencia a queda do poder aquisitivo da moeda </a:t>
            </a:r>
          </a:p>
          <a:p>
            <a:pPr>
              <a:spcBef>
                <a:spcPct val="50000"/>
              </a:spcBef>
            </a:pPr>
            <a:r>
              <a:rPr lang="pt-BR" altLang="pt-BR" sz="2000"/>
              <a:t>   nacional em relação a determinada moeda externa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060450" y="5299075"/>
            <a:ext cx="7854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/>
              <a:t> Ideal para empresas que tenham dívidas em moeda</a:t>
            </a:r>
          </a:p>
          <a:p>
            <a:pPr>
              <a:spcBef>
                <a:spcPct val="50000"/>
              </a:spcBef>
            </a:pPr>
            <a:r>
              <a:rPr lang="pt-BR" altLang="pt-BR" sz="2000"/>
              <a:t>   estrangeira ou que atuem em importação e exportação</a:t>
            </a:r>
          </a:p>
        </p:txBody>
      </p:sp>
    </p:spTree>
    <p:extLst>
      <p:ext uri="{BB962C8B-B14F-4D97-AF65-F5344CB8AC3E}">
        <p14:creationId xmlns:p14="http://schemas.microsoft.com/office/powerpoint/2010/main" val="124650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DCBE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19125" y="1546225"/>
            <a:ext cx="8220075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</a:t>
            </a: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Sistema Financeiro Brasileiro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  Faz a intermediação e distribuição de</a:t>
            </a:r>
            <a:r>
              <a:rPr lang="pt-BR" altLang="pt-BR" sz="2000" b="1">
                <a:latin typeface="Lucida Sans Unicode" pitchFamily="34" charset="0"/>
              </a:rPr>
              <a:t> </a:t>
            </a: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recursos</a:t>
            </a:r>
            <a:r>
              <a:rPr lang="pt-BR" altLang="pt-BR" sz="2000">
                <a:latin typeface="Lucida Sans Unicode" pitchFamily="34" charset="0"/>
              </a:rPr>
              <a:t> no mercado</a:t>
            </a:r>
          </a:p>
        </p:txBody>
      </p:sp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3521075" y="2438400"/>
            <a:ext cx="2879725" cy="742950"/>
            <a:chOff x="2085" y="1536"/>
            <a:chExt cx="1814" cy="468"/>
          </a:xfrm>
        </p:grpSpPr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3899" y="1536"/>
              <a:ext cx="0" cy="227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flipH="1">
              <a:off x="2085" y="1777"/>
              <a:ext cx="1814" cy="0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2085" y="1777"/>
              <a:ext cx="0" cy="227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838200" y="3429000"/>
            <a:ext cx="541020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Advindos de poupança e destinados ao financiamento de investimentos em setores produtivos da economia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09600" y="5013325"/>
            <a:ext cx="79168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</a:t>
            </a: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Administrador Financeiro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  Identifica as melhores oportunidades de alocação de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  </a:t>
            </a: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recursos corporativos </a:t>
            </a:r>
          </a:p>
        </p:txBody>
      </p:sp>
      <p:grpSp>
        <p:nvGrpSpPr>
          <p:cNvPr id="17423" name="Group 15"/>
          <p:cNvGrpSpPr>
            <a:grpSpLocks/>
          </p:cNvGrpSpPr>
          <p:nvPr/>
        </p:nvGrpSpPr>
        <p:grpSpPr bwMode="auto">
          <a:xfrm>
            <a:off x="0" y="268288"/>
            <a:ext cx="9144000" cy="6591300"/>
            <a:chOff x="0" y="169"/>
            <a:chExt cx="5760" cy="4152"/>
          </a:xfrm>
        </p:grpSpPr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</p:grp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6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Text Box 1031"/>
          <p:cNvSpPr txBox="1">
            <a:spLocks noChangeArrowheads="1"/>
          </p:cNvSpPr>
          <p:nvPr/>
        </p:nvSpPr>
        <p:spPr bwMode="auto">
          <a:xfrm>
            <a:off x="619125" y="1927225"/>
            <a:ext cx="8220075" cy="287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Definição:</a:t>
            </a:r>
          </a:p>
          <a:p>
            <a:pPr algn="ctr">
              <a:spcBef>
                <a:spcPct val="50000"/>
              </a:spcBef>
            </a:pPr>
            <a:endParaRPr lang="pt-BR" altLang="pt-BR" sz="2000">
              <a:effectLst>
                <a:outerShdw blurRad="38100" dist="38100" dir="2700000" algn="tl">
                  <a:srgbClr val="C0C0C0"/>
                </a:outerShdw>
              </a:effectLst>
              <a:latin typeface="Lucida Sans Unicode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Conjunto de instituições financeiras públicas e privadas </a:t>
            </a:r>
          </a:p>
          <a:p>
            <a:pPr algn="ctr"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que atuam por meio de diversos instrumentos financeiros, </a:t>
            </a:r>
          </a:p>
          <a:p>
            <a:pPr algn="ctr"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na captação de recursos, distribuição e transferências</a:t>
            </a:r>
          </a:p>
          <a:p>
            <a:pPr algn="ctr"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de valores entre agentes econômicos </a:t>
            </a:r>
          </a:p>
        </p:txBody>
      </p:sp>
      <p:sp>
        <p:nvSpPr>
          <p:cNvPr id="18440" name="Text Box 1032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4.1	Sistema Financeiro Nacional</a:t>
            </a:r>
          </a:p>
        </p:txBody>
      </p:sp>
      <p:grpSp>
        <p:nvGrpSpPr>
          <p:cNvPr id="18441" name="Group 1033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18442" name="Line 1034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3" name="Text Box 1035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18444" name="Text Box 1036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18445" name="Line 1037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8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10243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4.1	Sistema Financeiro Nacional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19125" y="1598613"/>
            <a:ext cx="47148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Subsistema normativo do SFN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066800" y="2760663"/>
            <a:ext cx="5029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Conselho Monetário Nacional (CMN)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066800" y="3863975"/>
            <a:ext cx="6553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Banco Central do Brasil (Bacen)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066800" y="5006975"/>
            <a:ext cx="7391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Comissão de Valores Mobiliários (CVM)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9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96552" y="274638"/>
            <a:ext cx="10081120" cy="634082"/>
          </a:xfrm>
        </p:spPr>
        <p:txBody>
          <a:bodyPr>
            <a:noAutofit/>
          </a:bodyPr>
          <a:lstStyle/>
          <a:p>
            <a:r>
              <a:rPr lang="pt-BR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Funcionamento de uma economia de mercado</a:t>
            </a:r>
            <a:endParaRPr lang="pt-BR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7152" y="1052736"/>
            <a:ext cx="8129264" cy="3701008"/>
          </a:xfrm>
        </p:spPr>
        <p:txBody>
          <a:bodyPr/>
          <a:lstStyle/>
          <a:p>
            <a:pPr algn="just"/>
            <a:r>
              <a:rPr lang="pt-BR" dirty="0" smtClean="0"/>
              <a:t>As empresas, através da combinação dos fatores de produção, produzem bens e serviços e os fornecem à famílias por meio do </a:t>
            </a:r>
            <a:r>
              <a:rPr lang="pt-BR" b="1" u="sng" dirty="0" smtClean="0"/>
              <a:t>mercado de bens e serviços.</a:t>
            </a:r>
          </a:p>
          <a:p>
            <a:pPr algn="just"/>
            <a:r>
              <a:rPr lang="pt-BR" dirty="0" smtClean="0"/>
              <a:t>A esse fluxo denominamos </a:t>
            </a:r>
            <a:r>
              <a:rPr lang="pt-BR" b="1" dirty="0" smtClean="0"/>
              <a:t>fluxo real da economia.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5842" name="Picture 2" descr="https://economiaecotidiano.files.wordpress.com/2011/01/pib_moedas_se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91000"/>
            <a:ext cx="648072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4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Text Box 1031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4.1	Sistema Financeiro Nacional</a:t>
            </a:r>
          </a:p>
        </p:txBody>
      </p:sp>
      <p:sp>
        <p:nvSpPr>
          <p:cNvPr id="19464" name="Text Box 1032"/>
          <p:cNvSpPr txBox="1">
            <a:spLocks noChangeArrowheads="1"/>
          </p:cNvSpPr>
          <p:nvPr/>
        </p:nvSpPr>
        <p:spPr bwMode="auto">
          <a:xfrm>
            <a:off x="619125" y="1598613"/>
            <a:ext cx="47148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Conselho Monetário Nacional - CMN</a:t>
            </a:r>
          </a:p>
        </p:txBody>
      </p:sp>
      <p:sp>
        <p:nvSpPr>
          <p:cNvPr id="19465" name="Text Box 1033"/>
          <p:cNvSpPr txBox="1">
            <a:spLocks noChangeArrowheads="1"/>
          </p:cNvSpPr>
          <p:nvPr/>
        </p:nvSpPr>
        <p:spPr bwMode="auto">
          <a:xfrm>
            <a:off x="1066800" y="2760663"/>
            <a:ext cx="3657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Órgão máximo do SFN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grpSp>
        <p:nvGrpSpPr>
          <p:cNvPr id="19466" name="Group 1034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19467" name="Line 1035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68" name="Text Box 1036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19469" name="Text Box 1037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19470" name="Line 1038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71" name="Text Box 1039"/>
          <p:cNvSpPr txBox="1">
            <a:spLocks noChangeArrowheads="1"/>
          </p:cNvSpPr>
          <p:nvPr/>
        </p:nvSpPr>
        <p:spPr bwMode="auto">
          <a:xfrm>
            <a:off x="1066800" y="3863975"/>
            <a:ext cx="6553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Define as diretrizes de funcionamento do SFN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9472" name="Text Box 1040"/>
          <p:cNvSpPr txBox="1">
            <a:spLocks noChangeArrowheads="1"/>
          </p:cNvSpPr>
          <p:nvPr/>
        </p:nvSpPr>
        <p:spPr bwMode="auto">
          <a:xfrm>
            <a:off x="1066800" y="5006975"/>
            <a:ext cx="7391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Formula a política de moeda e crédito da economia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11267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8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19125" y="1598613"/>
            <a:ext cx="47148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Banco Central - Bacen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066800" y="2760663"/>
            <a:ext cx="4953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Principal órgão executivo do CMN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066800" y="3863975"/>
            <a:ext cx="6553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Organismo fiscalizador do mercado financeiro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066800" y="5006975"/>
            <a:ext cx="7391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Gestor e executor da política monetária do governo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4.1	Sistema Financeiro Nacional</a:t>
            </a:r>
          </a:p>
        </p:txBody>
      </p:sp>
    </p:spTree>
    <p:extLst>
      <p:ext uri="{BB962C8B-B14F-4D97-AF65-F5344CB8AC3E}">
        <p14:creationId xmlns:p14="http://schemas.microsoft.com/office/powerpoint/2010/main" val="192916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12291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4.1	Sistema Financeiro Nacional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19125" y="1598613"/>
            <a:ext cx="50958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Comissão de Valores Mobiliários - CVM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066800" y="2760663"/>
            <a:ext cx="7315200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Controle e fomento do mercado de valores mobiliários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(bolsa de valores)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066800" y="4878388"/>
            <a:ext cx="182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Abrange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2301" name="AutoShape 13"/>
          <p:cNvSpPr>
            <a:spLocks/>
          </p:cNvSpPr>
          <p:nvPr/>
        </p:nvSpPr>
        <p:spPr bwMode="auto">
          <a:xfrm>
            <a:off x="3200400" y="3962400"/>
            <a:ext cx="228600" cy="2209800"/>
          </a:xfrm>
          <a:prstGeom prst="leftBrace">
            <a:avLst>
              <a:gd name="adj1" fmla="val 8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798888" y="4108450"/>
            <a:ext cx="3733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Instituições financeiras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3798888" y="4870450"/>
            <a:ext cx="3733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Cias de capital aberto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3816350" y="5648325"/>
            <a:ext cx="3733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Investidores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13315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4.1	Sistema Financeiro Nacional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19125" y="1598613"/>
            <a:ext cx="35718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Intermediários financeiros 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362200"/>
            <a:ext cx="6324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solidFill>
                  <a:srgbClr val="006600"/>
                </a:solidFill>
                <a:latin typeface="Lucida Sans Unicode" pitchFamily="34" charset="0"/>
              </a:rPr>
              <a:t>a) Bancos comerciais/múltiplos</a:t>
            </a:r>
            <a:endParaRPr lang="pt-BR" altLang="pt-BR" sz="2000" b="1">
              <a:solidFill>
                <a:srgbClr val="006600"/>
              </a:solidFill>
              <a:latin typeface="Lucida Sans Unicode" pitchFamily="34" charset="0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066800" y="3182938"/>
            <a:ext cx="3657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solidFill>
                  <a:srgbClr val="003399"/>
                </a:solidFill>
                <a:latin typeface="Lucida Sans Unicode" pitchFamily="34" charset="0"/>
              </a:rPr>
              <a:t>b) Bancos de investimentos</a:t>
            </a:r>
            <a:endParaRPr lang="pt-BR" altLang="pt-BR" sz="2000" b="1">
              <a:solidFill>
                <a:srgbClr val="003399"/>
              </a:solidFill>
              <a:latin typeface="Lucida Sans Unicode" pitchFamily="34" charset="0"/>
            </a:endParaRP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066800" y="4021138"/>
            <a:ext cx="5410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solidFill>
                  <a:srgbClr val="A50021"/>
                </a:solidFill>
                <a:latin typeface="Lucida Sans Unicode" pitchFamily="34" charset="0"/>
              </a:rPr>
              <a:t>c) Sociedades de arrendamento mercantil</a:t>
            </a:r>
            <a:endParaRPr lang="pt-BR" altLang="pt-BR" sz="2000" b="1">
              <a:solidFill>
                <a:srgbClr val="A50021"/>
              </a:solidFill>
              <a:latin typeface="Lucida Sans Unicode" pitchFamily="34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1066800" y="4843463"/>
            <a:ext cx="7010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solidFill>
                  <a:srgbClr val="FF9900"/>
                </a:solidFill>
                <a:latin typeface="Lucida Sans Unicode" pitchFamily="34" charset="0"/>
              </a:rPr>
              <a:t>d) Sociedades de crédito, financiamento e investimento</a:t>
            </a:r>
            <a:r>
              <a:rPr lang="pt-BR" altLang="pt-BR" sz="2000">
                <a:latin typeface="Lucida Sans Unicode" pitchFamily="34" charset="0"/>
              </a:rPr>
              <a:t>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049338" y="5657850"/>
            <a:ext cx="563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solidFill>
                  <a:srgbClr val="5F5F5F"/>
                </a:solidFill>
                <a:latin typeface="Lucida Sans Unicode" pitchFamily="34" charset="0"/>
              </a:rPr>
              <a:t>e) Associações de poupança e empréstimos</a:t>
            </a:r>
            <a:r>
              <a:rPr lang="pt-BR" altLang="pt-BR" sz="2000">
                <a:latin typeface="Lucida Sans Unicode" pitchFamily="34" charset="0"/>
              </a:rPr>
              <a:t>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0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14339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40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4.1	Sistema Financeiro Nacional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066800" y="1524000"/>
            <a:ext cx="6324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solidFill>
                  <a:srgbClr val="006600"/>
                </a:solidFill>
                <a:latin typeface="Lucida Sans Unicode" pitchFamily="34" charset="0"/>
              </a:rPr>
              <a:t>a) Bancos comerciais/múltiplos</a:t>
            </a:r>
            <a:endParaRPr lang="pt-BR" altLang="pt-BR" sz="2000" b="1">
              <a:solidFill>
                <a:srgbClr val="006600"/>
              </a:solidFill>
              <a:latin typeface="Lucida Sans Unicode" pitchFamily="34" charset="0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066800" y="2362200"/>
            <a:ext cx="75438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Atendem a demanda por crédito e às expectativas de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poupança dos agentes econômicos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066800" y="3811588"/>
            <a:ext cx="75438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interferem nos meios de pagamento da economia pela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criação de moeda escritural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066800" y="5259388"/>
            <a:ext cx="7391400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Diferem na atuação mais abrangente (múltiplos) ou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menos abrangente (comerciais)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7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15363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64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4.1	Sistema Financeiro Nacional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066800" y="1524000"/>
            <a:ext cx="3657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solidFill>
                  <a:srgbClr val="003399"/>
                </a:solidFill>
                <a:latin typeface="Lucida Sans Unicode" pitchFamily="34" charset="0"/>
              </a:rPr>
              <a:t>b) Bancos de investimentos</a:t>
            </a:r>
            <a:endParaRPr lang="pt-BR" altLang="pt-BR" sz="2000" b="1">
              <a:solidFill>
                <a:srgbClr val="003399"/>
              </a:solidFill>
              <a:latin typeface="Lucida Sans Unicode" pitchFamily="34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066800" y="2362200"/>
            <a:ext cx="7543800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Atuam com operações de maior escala e de longo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prazo (Ex: BNDES)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066800" y="3811588"/>
            <a:ext cx="75438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Oferece recursos para necessidades de capital fixo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e de giro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066800" y="5259388"/>
            <a:ext cx="56388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Serviços de avais, custódias, fianças etc.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86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16387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388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4.1	Sistema Financeiro Nacional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066800" y="1524000"/>
            <a:ext cx="5410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solidFill>
                  <a:srgbClr val="A50021"/>
                </a:solidFill>
                <a:latin typeface="Lucida Sans Unicode" pitchFamily="34" charset="0"/>
              </a:rPr>
              <a:t>c) Sociedades de arrendamento mercantil</a:t>
            </a:r>
            <a:endParaRPr lang="pt-BR" altLang="pt-BR" sz="2000" b="1">
              <a:solidFill>
                <a:srgbClr val="A50021"/>
              </a:solidFill>
              <a:latin typeface="Lucida Sans Unicode" pitchFamily="34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066800" y="2568575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Realizam operações de leasing de bens nacionais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066800" y="3659188"/>
            <a:ext cx="75438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Período geralmente próximo ao da vida útil do bem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arrendado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066800" y="5106988"/>
            <a:ext cx="7696200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Operações lastreadas com recursos próprios e de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terceiros (debêntures e empréstimos)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20483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4.1	Sistema Financeiro Nacional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066800" y="1524000"/>
            <a:ext cx="7010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solidFill>
                  <a:srgbClr val="FF9900"/>
                </a:solidFill>
                <a:latin typeface="Lucida Sans Unicode" pitchFamily="34" charset="0"/>
              </a:rPr>
              <a:t>d) Sociedades de crédito, financiamento e investimento</a:t>
            </a:r>
            <a:r>
              <a:rPr lang="pt-BR" altLang="pt-BR" sz="2000">
                <a:latin typeface="Lucida Sans Unicode" pitchFamily="34" charset="0"/>
              </a:rPr>
              <a:t>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066800" y="2438400"/>
            <a:ext cx="75438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Financiamento de bens duráveis a pessoas físicas por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meio de CDC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066800" y="3784600"/>
            <a:ext cx="7543800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Realizam também repasses de recursos oficiais,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financiamento autônomos etc.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066800" y="5057775"/>
            <a:ext cx="76962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Recursos advindos de colocação de letras de câmbio no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mercado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1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08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4.1	Sistema Financeiro Nacional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049338" y="1447800"/>
            <a:ext cx="563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solidFill>
                  <a:srgbClr val="5F5F5F"/>
                </a:solidFill>
                <a:latin typeface="Lucida Sans Unicode" pitchFamily="34" charset="0"/>
              </a:rPr>
              <a:t>e) Associações de poupança e empréstimos</a:t>
            </a:r>
            <a:r>
              <a:rPr lang="pt-BR" altLang="pt-BR" sz="2000">
                <a:latin typeface="Lucida Sans Unicode" pitchFamily="34" charset="0"/>
              </a:rPr>
              <a:t>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066800" y="2455863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Atuam no financiamento imobiliário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066800" y="3557588"/>
            <a:ext cx="75438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Sociedades civis sem fins lucrativos, de propriedade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comum dos associados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066800" y="5075238"/>
            <a:ext cx="7696200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Fazem parte do sistema brasileiro de poupança e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empréstimo (SBPE)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1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9" name="Picture 15" descr="BD0494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29000"/>
            <a:ext cx="1603375" cy="22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26627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628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4.3	Mercado de Ações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19125" y="1827213"/>
            <a:ext cx="6696075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Ação: </a:t>
            </a:r>
            <a:r>
              <a:rPr lang="pt-BR" altLang="pt-BR" sz="2000">
                <a:latin typeface="Lucida Sans Unicode" pitchFamily="34" charset="0"/>
              </a:rPr>
              <a:t>parcela do capital social de uma sociedade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     negociáveis no mercado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990600" y="3429000"/>
            <a:ext cx="2209800" cy="4556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200">
                <a:latin typeface="Lucida Sans Unicode" pitchFamily="34" charset="0"/>
              </a:rPr>
              <a:t>Tipos de ações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514600" y="4038600"/>
            <a:ext cx="563880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>
                <a:latin typeface="Lucida Sans Unicode" pitchFamily="34" charset="0"/>
              </a:rPr>
              <a:t> Ordinárias: 	direito a voto e participação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		nos lucros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514600" y="5480050"/>
            <a:ext cx="58674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>
                <a:latin typeface="Lucida Sans Unicode" pitchFamily="34" charset="0"/>
              </a:rPr>
              <a:t> Preferenciais:  prioridade no recebimento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		   de dividendos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0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1143000"/>
          </a:xfrm>
        </p:spPr>
        <p:txBody>
          <a:bodyPr/>
          <a:lstStyle/>
          <a:p>
            <a:r>
              <a:rPr lang="pt-BR" dirty="0" smtClean="0"/>
              <a:t>Economia </a:t>
            </a:r>
            <a:r>
              <a:rPr lang="pt-BR" dirty="0" err="1" smtClean="0"/>
              <a:t>monetarizada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5575" y="3933056"/>
            <a:ext cx="6858730" cy="21931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sz="2800" dirty="0" smtClean="0"/>
          </a:p>
          <a:p>
            <a:pPr marL="0" indent="0" algn="ctr">
              <a:buNone/>
            </a:pPr>
            <a:r>
              <a:rPr lang="pt-BR" sz="2800" dirty="0" smtClean="0"/>
              <a:t>O fluxo real da economia só se torna possível com a presença da moeda, que é utilizada para remunerar os fatores de produção e para o pagamento dos bens e serviços. </a:t>
            </a:r>
            <a:endParaRPr lang="pt-BR" sz="2800" dirty="0"/>
          </a:p>
        </p:txBody>
      </p:sp>
      <p:pic>
        <p:nvPicPr>
          <p:cNvPr id="36866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55" y="1607539"/>
            <a:ext cx="52387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QTEhUUExQWFhUXGBcYFxYYFBcWFhgZHB0cFxcaGBgYHSggGBwlHBcXITEhJSkrLi4uFx8zODMsNygtLisBCgoKDg0OGxAQGzQkICQsLCw0LCwuLDQsLCwsLCwsLCwsLCwsLCwsLCwsLCwsLCwsLCwsLCwsLCwsLCwsLCwsLP/AABEIALEBDAMBIgACEQEDEQH/xAAcAAEAAgMBAQEAAAAAAAAAAAAABQYCAwQBBwj/xABAEAABAwIDBQQFCgYCAwEAAAABAAIRAyEEEjEFIkFRYQYTcYEykaGx0QcUIzNCUnLB4fAVFlNiksKCoiTS8UP/xAAZAQEAAwEBAAAAAAAAAAAAAAAAAQIDBAX/xAAtEQACAgEDAwIEBgMAAAAAAAAAAQIRAxIhMQQTQTJRUmGxwSKBkaHR4RQjQv/aAAwDAQACEQMRAD8A+4oiIAiIgCIiA1Vqsco6rV860u2+l9fBc+28MajC0AEy0wdDBkg9LKu1Q1wqnuww0aYLWjRrw9xcWnqWtVki8YWi1jE3gRI1HEeS4H9o8OCQa9GRYjvBY+tR2CbFSm+N51Ws1x4kXgHwyhfHcUz/AMmvaSH1SBzOY+vwXRgwLJdvg5upyPE4pb2fcD2pwo1xFH/MfFcOJ7UnMe5FOozg4Ekdbgr4pJcxxcNIymIvYEdbR+yrx2Rph2EaCOLx5E3W0+ljCN8+DLF1PclprxZbndqqo1Yz2/FY/wA2VPu0/b8VAVMI1swOEHwXOaLbkjUEHwmfesu3H2O6KiWcdran3afrPxWR7V1Pu0/WfiqzQoBxMNEugayTxAPmVm2kBaNfjPvJKq4RNVGJY/5rqfdp+s/Fc20e2dWm0FrKZkxfN+RUI406Y+yLWHExoB5+9ReOxdRzWCpQDJcQ2oHiHxruG44ac1XSvY6MOGDkrWxNH5San3aPrd8UZ8pNU2DKJP8Az+KoWzMKHhxImCIXfTwTWmQ2Cp0RO9dLi+FFwqfKNWaJdTpD/P4rCl8pNV3osonpv/FUUU+8rGbhvD2e9NoYbJlewQQeHsTREf42LnSX8fKFX/p0v+/xWl3ynPBjLS/7++VTMfVilItmgesSVlhMA3IJbJIvzTREPpcN7RPtextpmvQZV3Ze2bTln1rxu2BG8WNMSQTEKg/Jbj3Mq1sM47sZ2zwIs71gg+StB2d3hD8xbeRA4yXCeYE6LNxpnkZcShNpky7aUmG5SZA1mJ5wV2UaxLiOQafWXfAKuYTZwokEEkDKL8A2Tw11crBhxvO8G+9yq6MZJeDpREVSoREQBERAEREAREQBERAcuNpZhEkSNWmCPBR/8Hp7vpWmd470nMc33riVK1dVrKmyVJrg5aez2CoagnMZtO6CdSBwJgKt1/k6wrnuqE1cznFxipFyZta1yre1CrwySh6XRScIz9Ssp7vk5wZ1713jVNlx19nswju6pTkFxmOYydblXtVDtL9efwhbY8s5OpPYp24x3S3Ix1QnVagFk0TAkDx+Kkzsl2QG2aTN7Rwv+9VeTSN4LYbHZTJOZolt80281r2tTa18NbHGZmZ5dFxudEjh00K8LphUa3s2S3Ma+HDmwTbXTlfXhwVTqVxWxDXNDt0ZXgmQ0iRY8jCsW0Khk66deSrOBIZiDvDekEGRrceN/eh6OCNK2bRsVnNx9XwWnDh1KqGEy06KQG0gNabweULmaC6q19QZJ9AEGTwHvTfyddo0bLZv1B+9St21WfRnxC8rnu6uZt51EQvcS91YgBpa3Ukjy/P2qfNluEc2Np/Q0/L3GFK0WS0eA9yzrYXvGZAD0ty0WjDPqsaGGi9x+zDSZHkDPkq8ohSRIdi6QOOfJIaGPkjwAX0TDPdHDWx5/uyqvYfZFSke+eD3lRroB5a36k8OitlCkI11v+enms5vc8fq5KWR0KzjHIcfDipHBjUDTK2P+yj6rRrOl/36lIYQmTOsN/2VGcjOpERVKhERAEREAREQBERAEREBprG6wJWVfXyWvKpBlK9BWIKyIQBU/tN9efwhW9VDtP8AXH8IWuH1EMiF3u2kS3JAyQABxEaGVjszAl7gZBaDcTf1LVi8GaZgkdBN46raTTdGmPg0rFewvFDOiJH7Sw+ZxOZwsNHQPUqxtWnvnq1p9gVtxeEe6S1zQIAgsk+tV7aWGJLCBMsb8EielgdpKyyU8VnY13QesWKhduugsPI+q7SstlVSJYeQI9QDvyWG3RueE+79FFblYw0zozq4ZrnGTwHGI1C8GGZa50++enVb8NhzVdAeGWGomdVnX2e5oae9BkfdHTl71m8kVLTe5spOqs0swTLX/wC56dVvwmDplzAYgkA75048bLrwuzKhDPpiJBPoC2nxXTg9jVCaf07mydcgt8VazGWZfF9Sxdn9n0KZpOpRnIcHQ8ut1EmNAuvEY1lIEuPF2UDUwVvqh1CiwUQakWLiZIHF1tfJVGu4vlxFxNiDcwTY8dNOgWa3PPhHuO5Ms1DHMqhpaeLZHESRr0t7FOYbV3gPzXz2gzKZb1zWO6crSB0kk28uCvGxatRwcajQ02jqL3I4KJKjPNjUeCSREVDAIiIAiIgCIiA5toV3spl1OmarhowODSfAusoDZfaWtWNOn83a2ruGqDXonuwYL5Y15eCLgAjxVkxDCWOAMEggEGCDFoPBUXD7JxdNmFaMHg2OouZNRlctc7KIIb9FIzcZJsTrqgL8i14dzi0F7Q10XaDmAPIGBPqWxAc9c38lgHLOubrWSpBlCSsZWUqQeyqh2p+u/wCIVslVLtT9cPwD81ph9RDI/BYs08xb6RgA8hx/JMXiO8dmMAwJ5E/uFzBsmBx8l3/wp+SY3s2kj0Y5+K2lSZrjexxcV6SvHAgkfqsHFQzeIr1qjQ4MoueLS4OgDpCgtoM3aWl2nUgaHr4qyU9rU6dKox7wHGCAWuM25iy4GYIVaNMxMZufHL8FRHZilpVtV9yGYSHAi9haZ8eKzr1S9sZSJDtQu3E7MDcpItmAOuhXBgKYzReWuc3XkrG6akrGz67hlc1occrdTEFb34iqWtBYN3Qzfh8F3bG2C80s0sMBuSHAgkGHA8rSPFaKtcNdlIJji1pcDpoRqsoyhOTrlEqabpKyRwT8TFOMOwiDlJed7STrZb8IcWe7Aw9P7US917X4rnwfaUMFMZXbgcLU9Z8+i7cJ2jA7vcqbubSiTqDpe6s79jlmsnwL9/5Jns1XxILG1KdNtI5oLXFzib8zYarHHbHbVLo3XAug6g8p/RYbF2xn7sZagDc53qWRvGwceN9FLYOq0j0gTqb8ePtVHyck3KMrqiLwGxm0oLruJbJOgk3j16q1YYXPgPzUbXAI1j9//FIYF0ySIMC3rVWzHJJy3Z1IiKpmEREAREQBERAacZTzU3tBgua4TMRIiZGipvZnab6r6NF+KwWIFOC0tp1RUcGtyh9Nznlr3QbubIudJVi7S4umyg9tUVclRr2F1KlUqFoLSC45GnLA4lVjY21fnFXCU6j2BrDnpFuExNM1S1haINRuWm0NJJgmbXHESX1ERCDnxGvktKbVeQx7hqGOI8QCQqxQ2xlovq/OHVKjKWY0nMa3ejWMoJAPJWSLxg5K0WkL0quMxlWhUpirUNRtSm9xkAZXsAcQ2B6JB9i14PF1mjDVX1S8V3Br2EANbmBLMlpERGvFTRbtP3LKqn2qH0w/APeVsbtesW4vLUBqUxU7tkMkZXQDliTbmVD7e2i6pVcWOluZjWEADdIBN3DmTdaY9pDsyexocpFu093u8u7liftTz/RQRxLsjSSWksJkMmX8GkRbw4rsY7SRBtI5FbOmSsbitz0leBeV2TpP75rygwjWfNVbOiMFpuzg2nUgx/b0XW3H1KOFDqcSXtBlodYg8+oUfthoNQaHdvp1WzaFcfMHtaXZmupmwMATFz5qGdjitETW7blapDXxlJkwwC46jRMCAcVA9F1Qw7SZEgybcFE4PGPFOmQ9wisQ6+oIYRPqd6yprtjVz1nOHNtuGhH+qV4LUr0pVdnfsPHim6pSJYGNfU1c0ZyXEGSTBEcltwmJpgUw6pSs0j6xv9sTexhcvyd4SlUqVRVYHgCwyF8XvoDCteC2XhyKE0Zlhn6E3O70vxWWmMW6ObLOEZOLsoeFxTc9yIvxCncBtSm1zZqUxBOrwOagcPTaargW6TaNL8lYtm4anLZpzc//AJzz6K7o3zqHkmsJtVlRjGNfTJBeYD8xA3rkRpdZYLU8TJvz6rKjh6fdsDacHM8E5MtpdaV5hcQ1lnmIm/hxtpr7Qszz3W+k6aug3TqPLr++Sm8CdbzZt+et1DOxbSIYQTwF+YHHlIkcJCmsEwNkDQBo96qzCZ1IiKpQIiIAiIgCIiAjO0D2GjUp1W1DTqU6oeWDRuXevwJBt1Ve2ViKlWvRGIfiSGEmnnwRw7S/KRNR8kE5S6wyi+ime2WGoPwlU4hjn02sc4ta4tcbEQCCNZi9lC7GFEYpsYeAHOpNqnEVKsVhTz1A1riRlAzNz6yCICEl1REQg5MYTeBJiw0BPAFVvG7Jq4p81mNpNFOowBry9zi+LkwIAjTqrDtPECm3MQToIGpJMCPMrhftYNyhzKjZu6QNwE5QXX0JVkaQ1LdEfhtnVqlSmcQGBtKm5gyOLi8uAaXGQMthpfVYYTZNf6CnULO6w7swcCc1SAQwFsbsA3uVMUdoNdUyQ4agO+y4t9IDwlU+t8pLBUdTGHeSHOb6YuQYWkMc5+lFMnUdv1bWWbB4Ah9TOAWPLuI0J5RPtVc2xgHUy0GS4iXGZm5A9gC0VPlMaBPzd0cxUaRz4eK9G1zim9+A5gIO6DmjLz8eC1jinHeS2Kx6lSlUXucbqJ5HSLysxTPX1fELYcYbwX2E3t7J1WBxxuN+wnWekKx0KUmqZg/DE6uqeRj3BaH7LYde8Pi9y62Y11/TsOsHhZbBiyb7/XXnGnlPhCqzeGSa4I7+CNkFuYdNVxVsBVyOa8ww2MSTOoMR0U/TxLnffFhqYnp++a5NuVHhjbuF+Z5Kp0Yss5SUWyvMwEMyQXDMHSXFsEAjQNPP2Lqxmd/BuY39EkT5jqo1u2nnQPPg5yzobSquMEPb1zOU7nYoKzs2bRfTLi5z8xi9OWW5GAuwVNN6tYQPpHWURidpvaQ0FznHhmNlrZtZ+YNfmZPHMUonQrJQYenM5X+OZy2Npt5VP83rjfi3AEl7gB/cVxDa9Y3aHFo45nKNyZR9z6Z2U2TSNNtWH5t4XqOI15Ewu6psxtS5mJJHDwMxI0nyWrsPtRmIwjQ07zBleDqD8COKzftTIQ0gk+iDJAJkiJiBpKyd2eJkc3ORsGzAw5mgzc3PEkFxjmS0eqy37a7SUMFSNau7KCNxurnugkNaOJ93Fc+E2oKxgAgHIfEGfVoV17VwAq06zcge/uXCnIFnOa9tibNJkCVVmM78kUflAoN2czHvY9rXnKykIdUc4ktDRFibFY4f5Q6OTFHEUquHqYRrXVaT8pcWu9EtLCQ6TbXiFWa/YvGO2FhsOKYGKw9RtUUi9kOLXO3c4cW3B5+pYY3sZjMd/E61WiMO7E06TKFJ1RjnHIcxLywkNkgDzOiqVLVsj5QKVR72V6NXDObQ+cAVMhz0okuBYTeOBusNhfKHTxFajSdh61EYlrn4d9TJlqhusZSS217qvYTsvjcZXdUxFD5qG4A4VuapTqF73CC76NzoaCOPMarTsLstjqtbZzcTh/m9PAUqzHVO9pP7xz25AWBpJAgA7w+CAsjPlHp1MS6hhsNiMQ1lRtKpWptaabXF2WTJnKDN9IBKu6+O9m+yeP2Xi3ihhPnNMuilW7+ixrGOgONRjhnLg0D0SAYtqvsSEBERAR3aKuWYWs4MD4Y7dcC5p4HMBcti5A4Aqp9k8TT7+iym/DVcvzlgNKm1pYwODg9uQkNY42P3jBmxVx2uW9zUzGoBluaQcavTIGAuzeCgeylLFNqOzUgMORZ9VtKniieGZtDdLY4uyu6FAWpERAcG12sLCKjsrbEumIg2M8LqsmoctUEl3eMyUnEXdleQPGzgZ6K3V2zqsAOngrJl4zpEDg/rWU75mVKr3WNmmYPnmHqXxzHCMRXBkA1KomDaXHlwX6CAC1nDs+63/ELfBn7d7XZz9Ri7tO6o/PHd5WkTJdFgCQNDJPO59qvfY1v/AIrQfvO1HVfTO4b91v8AiFU+0TAK5i26F0Pqe6tNfMxx9P25arOHEMXIZ4arYNF4Ge9UZ2Q4M8LQc4gQ65uRB8SP0SpTINx00UhsvG93mk24N5n8lr2pic7gQ4lvAcjxCzt2brkjcZXLGyGzwnNoTYW4qBxbshZS7+o+SXd2RuMF8sE3noFY61RjZzRa+hMWPxVQwtR1avvuk0wQLXLQSBJ4kSFB3dOrOLZ1drA7MTcjS6k6FRr/AET5cV3DDjg0DyUVUo5MQ3LaYkeKnk9BOjRgmZqr3Hhp649wWe1qMsB5H3/sLbs5kVXt/dj+q27XbFPxI+KnyFwcW0Hk0W83ET6viu/DUoa0dAufHYc9yzpE+YUlhW5mNPMBR4Cfk7Pk8xXc4uq37LmEkdW7zfefWvoFHBNI3gCbzInW51/diqF2Dp5sc9wgwx8TodAr3hWiDc6mRy8FlPk8frF/sdfI2VMOG7zQAddImOcfu6lMIQSSOIb/ALKLqgWvxHr69FKYbUzyb/sqM45HSiIqlQiIgCIiAIiICI7U1XDDVO7L88AxTIFUtzDNknRxEgHgSozsyaJq/RtxrTlP19Ss6nw++9wzfqrDi9n0qs95TY+W5TmaHS2QS2/CQDHRaMBsPDUXZ6NClTdEZmU2tMcpA0QEgiIgNNU3WCyrm6wzKQZNQryF7KA8VQ7Sn6c/hCt6qHacfTH8IWuH1ES4IppuJ06aqcfg6Yog70De635+xQLRNtVt+cumcxuIPKOULaabNMfBg7Wy8zICvFDN4oj9qYlocQXAGBz5Kud+2lXzEeJB4ECZHwVnxrb6TbWyq21qe/4tb7kSPTw04om3YLFN+2wjnaY9S43UTSqML99zjBM2bJA89VLYPFZqYnUWPqt7CFG7ed6LuRJ9oP5KBGc26ZzbQtUkQCIuPzWM53A1HzHANMewBSZjMbaxy68ygfEW4c29OqWbKe3Br+cU3CHEwdd1y56NKN1tYhp1+jfb2H2KTpAW/wDZnTqt+EcA6mbekPtt5+Kgo8lEx2Kw9JuVlNzy9zXF7jTczhAAJsQOXVWrDkRpHP4e9aNjEuZSIAytDt4OBmZFoUftHa+SRTEucXX4C9vH9Fk92eRK8s3RL1ndL8J5m3w9q78G2CRyDf8AZVfAba7yA8QWlt4sb38DZWrDanwH5qrVGWSDjszoREVTMIiIAiIgCIiAIiIAiIgNFfXyWGVZYgX8lrCkGQKylYoUBkqf2n+uP4QrfKqHan67/iPzWuH1EM17Fosc6TIc2/8AaVp2nRYx2VuadSTpfkuJlYgEAwDE+S9fULokk8PJbNb2aw4HFeELyELlDN4mqvgKdQFzhJAAnM4W8AVXto4cHIZiWDhysrQ7BVnte6nVyNES3KDJ5yRbgq/tCnuUje7XC3Qj4qqe539PL5mGzXZXESIIHrA6he7ZZNMxyPuWkkAgidBFv1XrH54BcDIPAj8lJrW+o7dn0qdR8PbmkCLkRqeC34rCUQG5WNuNcx4RytKitnhzg2HFu60W42/RdPzV8D6R3gsnjevVf5E/mTWC2XQIpksaZBJ16arqwWzMPNImmwzMiDf1BasBsWq4UoxNRuZrog+jEWF/3C6cHsGoTTHzqqM2aIOkA6KzfzOKU1v+P6lpqU++pNFF2QA+jEAgfZPIeCqGKGWQ/wBIyARm0vM2g3I05lTmwNlOpOpPNaq/NnGV5lo1uOtvauupgm1MwcJGZ0cxfgeConRzxmoOrtFZwwzmGcJmJIdLWtB9bePIdVd9i4V1MOa55dob8NbDoo6lg2Ug0NECWk8zBFz++KnMNqfAfmok7M82TVxwdCIioYBERAEREAREQBERAEREBz4g38lqJW3E6+S0hw5jyIVgZSslrY8GYIPAwZXveAkgEEjUTceIQHsqpdqfrh+AfmrZCqnaln0w/APeVpi9RD4IURN9ONvyUv8Aw5ndTmtObNHloocsK6GY1/O0ZY4R4Leab4NIcGp0SY09qwK8e6NUY6dFVnTFOrMam03U2PYKRdmAObvC2PKbrdsvBGrRbHCfaB8FD7Xqw+P7eAlbsWD8yBBiKjZvGrSPgqtHXoqCrazu2jswsAdHovb7f/qhcAw5yyPRe8Axw4LnwrHHKczSMxAmo0SbWEm5uPWu+o3uMVNYZBnkt9IgETwseCGqTSq7JXYGy6LqDyC/XLvAS0sJJyxrK4Dh6hcMgaWES3OSHRa5yg89F5sTaP0tTIKr2Bz8gY2S0FxOkiJlduFxRApgUcQd0xuDobX0/RYwhKMm27sp+JM4cNtHEDKG93uyB568FJ4OrijkAFA3MSXdZmAq9h8SQ+crjraBKmsDtFwLSKVYwTo1s8ea1aJy42uIosWyaeIaGOe2iG74aWFxdO9rIiNVI4LGN0g2tz8b+pROC2g97Wh9Ks1ozmXBgadbDLeV2YFp4acJjTgs2efOO7skauIaRprb99LqTwIIkHWB+ahqjHRY8v18OKltmkEWBAhsA+aqzCXB2oiKpQIiIAiIgCIiAIiIAiIgOHatMuY9o1LHAeJBAVMxNYYai5pw4o1+4dkqNIdmgAP3hcG4PmrziqRdpaxANrHndQ7ez5c7NXqOrHI5jQ4Na1od6UBoFzAv0VkzXHNR5ImtRbhqtA0RGejVDgPtFrQ5rjzMk36rVhKDadPA1WWe97Q93F4e0l2Y8biVObP7Pmm9r31H1cjCymH5YY06iwuTAEnksMJ2aDHMOd7mUi40qbi3KwnkYkwJAk2VrNO6vf8Avkg2YZzm41uUguFYB8Nj0pAkb3s4KJ2u51Wo95AAc+mYkP3Q0A9Dxsr9hNllj3PF8xJIhs3vrrChNq9nKhLRSbLQObReSY9qtBqyO7FMpjqJyMBAdFMtguMNcdHgx+oXe2bSZNr8+qln9mMRwYNI9JnxXv8ALWI40x/kz4rXUvcl5ItIh8QW8S0dSQuduNpMsajfK/uU/wDyvW/pN9bPivT2Zr/0m+tnxVdSNoZYaaf2KfjsU2o8FptEaLZtGvOCqMhohzDrvGDwHmrW7snVJBNJsjqz4qOqdh64B3C7hlL2QR5EJqXudCz4pRUbqikYd30TD9yt72tP+in+1LjUqOdBO8BYcswPuCkm9isUBlbSDRMwDRNxYGXSeJ4rKr2NxbhBYTzPesk+cpqRp3MepS1L9Uc/yfY1lGpW7xzGWH1jyziDaxlWnB7dojuZq0N1jgZqG3o67vRV3B9isTTkCiDMHefTd7yuj+V8X/Qb/lS+Ko9LfJjkhinJycv3RXMPiWiq45mxe82N+Cn8Btak0ialMXOpPXotv8r4v+i3/Kn8V6OzWM/pD/On8VLaNsksU/8ApfqiXwO2KdQMY2pTcQ5xhpJMS69x1XnzvuZkSASAeA0AGkXnjyKl+z2zX06LRUY0Pkz6JOtrhbm7NJu5gmSeBieH76Klo8yUoKTS4Itm0O8OQAgyRrNwWh3lvCDxvpxsmFEE8oEe1cL9mGLNAMAWgWGg8ApDDtN5ETH5yqsyk0+DciIqlAiIgCIiAIiIAiIgCIiAIiIAiIgCIiAIiIAiIgCIiAIiIAiIgCIiAIiIAiIgCIiAIiIAiI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data:image/jpeg;base64,/9j/4AAQSkZJRgABAQAAAQABAAD/2wCEAAkGBxQTEhUUExQWFhUXGBcYFxYYFBcWFhgZHB0cFxcaGBgYHSggGBwlHBcXITEhJSkrLi4uFx8zODMsNygtLisBCgoKDg0OGxAQGzQkICQsLCw0LCwuLDQsLCwsLCwsLCwsLCwsLCwsLCwsLCwsLCwsLCwsLCwsLCwsLCwsLCwsLP/AABEIALEBDAMBIgACEQEDEQH/xAAcAAEAAgMBAQEAAAAAAAAAAAAABQYCAwQBBwj/xABAEAABAwIDBQQFCgYCAwEAAAABAAIRAyEEEjEFIkFRYQYTcYEykaGx0QcUIzNCUnLB4fAVFlNiksKCoiTS8UP/xAAZAQEAAwEBAAAAAAAAAAAAAAAAAQIDBAX/xAAtEQACAgEDAwIEBgMAAAAAAAAAAQIRAxIhMQQTQTJRUmGxwSKBkaHR4RQjQv/aAAwDAQACEQMRAD8A+4oiIAiIgCIiA1Vqsco6rV860u2+l9fBc+28MajC0AEy0wdDBkg9LKu1Q1wqnuww0aYLWjRrw9xcWnqWtVki8YWi1jE3gRI1HEeS4H9o8OCQa9GRYjvBY+tR2CbFSm+N51Ws1x4kXgHwyhfHcUz/AMmvaSH1SBzOY+vwXRgwLJdvg5upyPE4pb2fcD2pwo1xFH/MfFcOJ7UnMe5FOozg4Ekdbgr4pJcxxcNIymIvYEdbR+yrx2Rph2EaCOLx5E3W0+ljCN8+DLF1PclprxZbndqqo1Yz2/FY/wA2VPu0/b8VAVMI1swOEHwXOaLbkjUEHwmfesu3H2O6KiWcdran3afrPxWR7V1Pu0/WfiqzQoBxMNEugayTxAPmVm2kBaNfjPvJKq4RNVGJY/5rqfdp+s/Fc20e2dWm0FrKZkxfN+RUI406Y+yLWHExoB5+9ReOxdRzWCpQDJcQ2oHiHxruG44ac1XSvY6MOGDkrWxNH5San3aPrd8UZ8pNU2DKJP8Az+KoWzMKHhxImCIXfTwTWmQ2Cp0RO9dLi+FFwqfKNWaJdTpD/P4rCl8pNV3osonpv/FUUU+8rGbhvD2e9NoYbJlewQQeHsTREf42LnSX8fKFX/p0v+/xWl3ynPBjLS/7++VTMfVilItmgesSVlhMA3IJbJIvzTREPpcN7RPtextpmvQZV3Ze2bTln1rxu2BG8WNMSQTEKg/Jbj3Mq1sM47sZ2zwIs71gg+StB2d3hD8xbeRA4yXCeYE6LNxpnkZcShNpky7aUmG5SZA1mJ5wV2UaxLiOQafWXfAKuYTZwokEEkDKL8A2Tw11crBhxvO8G+9yq6MZJeDpREVSoREQBERAEREAREQBERAcuNpZhEkSNWmCPBR/8Hp7vpWmd470nMc33riVK1dVrKmyVJrg5aez2CoagnMZtO6CdSBwJgKt1/k6wrnuqE1cznFxipFyZta1yre1CrwySh6XRScIz9Ssp7vk5wZ1713jVNlx19nswju6pTkFxmOYydblXtVDtL9efwhbY8s5OpPYp24x3S3Ix1QnVagFk0TAkDx+Kkzsl2QG2aTN7Rwv+9VeTSN4LYbHZTJOZolt80281r2tTa18NbHGZmZ5dFxudEjh00K8LphUa3s2S3Ma+HDmwTbXTlfXhwVTqVxWxDXNDt0ZXgmQ0iRY8jCsW0Khk66deSrOBIZiDvDekEGRrceN/eh6OCNK2bRsVnNx9XwWnDh1KqGEy06KQG0gNabweULmaC6q19QZJ9AEGTwHvTfyddo0bLZv1B+9St21WfRnxC8rnu6uZt51EQvcS91YgBpa3Ukjy/P2qfNluEc2Np/Q0/L3GFK0WS0eA9yzrYXvGZAD0ty0WjDPqsaGGi9x+zDSZHkDPkq8ohSRIdi6QOOfJIaGPkjwAX0TDPdHDWx5/uyqvYfZFSke+eD3lRroB5a36k8OitlCkI11v+enms5vc8fq5KWR0KzjHIcfDipHBjUDTK2P+yj6rRrOl/36lIYQmTOsN/2VGcjOpERVKhERAEREAREQBERAEREBprG6wJWVfXyWvKpBlK9BWIKyIQBU/tN9efwhW9VDtP8AXH8IWuH1EMiF3u2kS3JAyQABxEaGVjszAl7gZBaDcTf1LVi8GaZgkdBN46raTTdGmPg0rFewvFDOiJH7Sw+ZxOZwsNHQPUqxtWnvnq1p9gVtxeEe6S1zQIAgsk+tV7aWGJLCBMsb8EielgdpKyyU8VnY13QesWKhduugsPI+q7SstlVSJYeQI9QDvyWG3RueE+79FFblYw0zozq4ZrnGTwHGI1C8GGZa50++enVb8NhzVdAeGWGomdVnX2e5oae9BkfdHTl71m8kVLTe5spOqs0swTLX/wC56dVvwmDplzAYgkA75048bLrwuzKhDPpiJBPoC2nxXTg9jVCaf07mydcgt8VazGWZfF9Sxdn9n0KZpOpRnIcHQ8ut1EmNAuvEY1lIEuPF2UDUwVvqh1CiwUQakWLiZIHF1tfJVGu4vlxFxNiDcwTY8dNOgWa3PPhHuO5Ms1DHMqhpaeLZHESRr0t7FOYbV3gPzXz2gzKZb1zWO6crSB0kk28uCvGxatRwcajQ02jqL3I4KJKjPNjUeCSREVDAIiIAiIgCIiA5toV3spl1OmarhowODSfAusoDZfaWtWNOn83a2ruGqDXonuwYL5Y15eCLgAjxVkxDCWOAMEggEGCDFoPBUXD7JxdNmFaMHg2OouZNRlctc7KIIb9FIzcZJsTrqgL8i14dzi0F7Q10XaDmAPIGBPqWxAc9c38lgHLOubrWSpBlCSsZWUqQeyqh2p+u/wCIVslVLtT9cPwD81ph9RDI/BYs08xb6RgA8hx/JMXiO8dmMAwJ5E/uFzBsmBx8l3/wp+SY3s2kj0Y5+K2lSZrjexxcV6SvHAgkfqsHFQzeIr1qjQ4MoueLS4OgDpCgtoM3aWl2nUgaHr4qyU9rU6dKox7wHGCAWuM25iy4GYIVaNMxMZufHL8FRHZilpVtV9yGYSHAi9haZ8eKzr1S9sZSJDtQu3E7MDcpItmAOuhXBgKYzReWuc3XkrG6akrGz67hlc1occrdTEFb34iqWtBYN3Qzfh8F3bG2C80s0sMBuSHAgkGHA8rSPFaKtcNdlIJji1pcDpoRqsoyhOTrlEqabpKyRwT8TFOMOwiDlJed7STrZb8IcWe7Aw9P7US917X4rnwfaUMFMZXbgcLU9Z8+i7cJ2jA7vcqbubSiTqDpe6s79jlmsnwL9/5Jns1XxILG1KdNtI5oLXFzib8zYarHHbHbVLo3XAug6g8p/RYbF2xn7sZagDc53qWRvGwceN9FLYOq0j0gTqb8ePtVHyck3KMrqiLwGxm0oLruJbJOgk3j16q1YYXPgPzUbXAI1j9//FIYF0ySIMC3rVWzHJJy3Z1IiKpmEREAREQBERAacZTzU3tBgua4TMRIiZGipvZnab6r6NF+KwWIFOC0tp1RUcGtyh9Nznlr3QbubIudJVi7S4umyg9tUVclRr2F1KlUqFoLSC45GnLA4lVjY21fnFXCU6j2BrDnpFuExNM1S1haINRuWm0NJJgmbXHESX1ERCDnxGvktKbVeQx7hqGOI8QCQqxQ2xlovq/OHVKjKWY0nMa3ejWMoJAPJWSLxg5K0WkL0quMxlWhUpirUNRtSm9xkAZXsAcQ2B6JB9i14PF1mjDVX1S8V3Br2EANbmBLMlpERGvFTRbtP3LKqn2qH0w/APeVsbtesW4vLUBqUxU7tkMkZXQDliTbmVD7e2i6pVcWOluZjWEADdIBN3DmTdaY9pDsyexocpFu093u8u7liftTz/RQRxLsjSSWksJkMmX8GkRbw4rsY7SRBtI5FbOmSsbitz0leBeV2TpP75rygwjWfNVbOiMFpuzg2nUgx/b0XW3H1KOFDqcSXtBlodYg8+oUfthoNQaHdvp1WzaFcfMHtaXZmupmwMATFz5qGdjitETW7blapDXxlJkwwC46jRMCAcVA9F1Qw7SZEgybcFE4PGPFOmQ9wisQ6+oIYRPqd6yprtjVz1nOHNtuGhH+qV4LUr0pVdnfsPHim6pSJYGNfU1c0ZyXEGSTBEcltwmJpgUw6pSs0j6xv9sTexhcvyd4SlUqVRVYHgCwyF8XvoDCteC2XhyKE0Zlhn6E3O70vxWWmMW6ObLOEZOLsoeFxTc9yIvxCncBtSm1zZqUxBOrwOagcPTaargW6TaNL8lYtm4anLZpzc//AJzz6K7o3zqHkmsJtVlRjGNfTJBeYD8xA3rkRpdZYLU8TJvz6rKjh6fdsDacHM8E5MtpdaV5hcQ1lnmIm/hxtpr7Qszz3W+k6aug3TqPLr++Sm8CdbzZt+et1DOxbSIYQTwF+YHHlIkcJCmsEwNkDQBo96qzCZ1IiKpQIiIAiIgCIiAjO0D2GjUp1W1DTqU6oeWDRuXevwJBt1Ve2ViKlWvRGIfiSGEmnnwRw7S/KRNR8kE5S6wyi+ime2WGoPwlU4hjn02sc4ta4tcbEQCCNZi9lC7GFEYpsYeAHOpNqnEVKsVhTz1A1riRlAzNz6yCICEl1REQg5MYTeBJiw0BPAFVvG7Jq4p81mNpNFOowBry9zi+LkwIAjTqrDtPECm3MQToIGpJMCPMrhftYNyhzKjZu6QNwE5QXX0JVkaQ1LdEfhtnVqlSmcQGBtKm5gyOLi8uAaXGQMthpfVYYTZNf6CnULO6w7swcCc1SAQwFsbsA3uVMUdoNdUyQ4agO+y4t9IDwlU+t8pLBUdTGHeSHOb6YuQYWkMc5+lFMnUdv1bWWbB4Ah9TOAWPLuI0J5RPtVc2xgHUy0GS4iXGZm5A9gC0VPlMaBPzd0cxUaRz4eK9G1zim9+A5gIO6DmjLz8eC1jinHeS2Kx6lSlUXucbqJ5HSLysxTPX1fELYcYbwX2E3t7J1WBxxuN+wnWekKx0KUmqZg/DE6uqeRj3BaH7LYde8Pi9y62Y11/TsOsHhZbBiyb7/XXnGnlPhCqzeGSa4I7+CNkFuYdNVxVsBVyOa8ww2MSTOoMR0U/TxLnffFhqYnp++a5NuVHhjbuF+Z5Kp0Yss5SUWyvMwEMyQXDMHSXFsEAjQNPP2Lqxmd/BuY39EkT5jqo1u2nnQPPg5yzobSquMEPb1zOU7nYoKzs2bRfTLi5z8xi9OWW5GAuwVNN6tYQPpHWURidpvaQ0FznHhmNlrZtZ+YNfmZPHMUonQrJQYenM5X+OZy2Npt5VP83rjfi3AEl7gB/cVxDa9Y3aHFo45nKNyZR9z6Z2U2TSNNtWH5t4XqOI15Ewu6psxtS5mJJHDwMxI0nyWrsPtRmIwjQ07zBleDqD8COKzftTIQ0gk+iDJAJkiJiBpKyd2eJkc3ORsGzAw5mgzc3PEkFxjmS0eqy37a7SUMFSNau7KCNxurnugkNaOJ93Fc+E2oKxgAgHIfEGfVoV17VwAq06zcge/uXCnIFnOa9tibNJkCVVmM78kUflAoN2czHvY9rXnKykIdUc4ktDRFibFY4f5Q6OTFHEUquHqYRrXVaT8pcWu9EtLCQ6TbXiFWa/YvGO2FhsOKYGKw9RtUUi9kOLXO3c4cW3B5+pYY3sZjMd/E61WiMO7E06TKFJ1RjnHIcxLywkNkgDzOiqVLVsj5QKVR72V6NXDObQ+cAVMhz0okuBYTeOBusNhfKHTxFajSdh61EYlrn4d9TJlqhusZSS217qvYTsvjcZXdUxFD5qG4A4VuapTqF73CC76NzoaCOPMarTsLstjqtbZzcTh/m9PAUqzHVO9pP7xz25AWBpJAgA7w+CAsjPlHp1MS6hhsNiMQ1lRtKpWptaabXF2WTJnKDN9IBKu6+O9m+yeP2Xi3ihhPnNMuilW7+ixrGOgONRjhnLg0D0SAYtqvsSEBERAR3aKuWYWs4MD4Y7dcC5p4HMBcti5A4Aqp9k8TT7+iym/DVcvzlgNKm1pYwODg9uQkNY42P3jBmxVx2uW9zUzGoBluaQcavTIGAuzeCgeylLFNqOzUgMORZ9VtKniieGZtDdLY4uyu6FAWpERAcG12sLCKjsrbEumIg2M8LqsmoctUEl3eMyUnEXdleQPGzgZ6K3V2zqsAOngrJl4zpEDg/rWU75mVKr3WNmmYPnmHqXxzHCMRXBkA1KomDaXHlwX6CAC1nDs+63/ELfBn7d7XZz9Ri7tO6o/PHd5WkTJdFgCQNDJPO59qvfY1v/AIrQfvO1HVfTO4b91v8AiFU+0TAK5i26F0Pqe6tNfMxx9P25arOHEMXIZ4arYNF4Ge9UZ2Q4M8LQc4gQ65uRB8SP0SpTINx00UhsvG93mk24N5n8lr2pic7gQ4lvAcjxCzt2brkjcZXLGyGzwnNoTYW4qBxbshZS7+o+SXd2RuMF8sE3noFY61RjZzRa+hMWPxVQwtR1avvuk0wQLXLQSBJ4kSFB3dOrOLZ1drA7MTcjS6k6FRr/AET5cV3DDjg0DyUVUo5MQ3LaYkeKnk9BOjRgmZqr3Hhp649wWe1qMsB5H3/sLbs5kVXt/dj+q27XbFPxI+KnyFwcW0Hk0W83ET6viu/DUoa0dAufHYc9yzpE+YUlhW5mNPMBR4Cfk7Pk8xXc4uq37LmEkdW7zfefWvoFHBNI3gCbzInW51/diqF2Dp5sc9wgwx8TodAr3hWiDc6mRy8FlPk8frF/sdfI2VMOG7zQAddImOcfu6lMIQSSOIb/ALKLqgWvxHr69FKYbUzyb/sqM45HSiIqlQiIgCIiAIiICI7U1XDDVO7L88AxTIFUtzDNknRxEgHgSozsyaJq/RtxrTlP19Ss6nw++9wzfqrDi9n0qs95TY+W5TmaHS2QS2/CQDHRaMBsPDUXZ6NClTdEZmU2tMcpA0QEgiIgNNU3WCyrm6wzKQZNQryF7KA8VQ7Sn6c/hCt6qHacfTH8IWuH1ES4IppuJ06aqcfg6Yog70De635+xQLRNtVt+cumcxuIPKOULaabNMfBg7Wy8zICvFDN4oj9qYlocQXAGBz5Kud+2lXzEeJB4ECZHwVnxrb6TbWyq21qe/4tb7kSPTw04om3YLFN+2wjnaY9S43UTSqML99zjBM2bJA89VLYPFZqYnUWPqt7CFG7ed6LuRJ9oP5KBGc26ZzbQtUkQCIuPzWM53A1HzHANMewBSZjMbaxy68ygfEW4c29OqWbKe3Br+cU3CHEwdd1y56NKN1tYhp1+jfb2H2KTpAW/wDZnTqt+EcA6mbekPtt5+Kgo8lEx2Kw9JuVlNzy9zXF7jTczhAAJsQOXVWrDkRpHP4e9aNjEuZSIAytDt4OBmZFoUftHa+SRTEucXX4C9vH9Fk92eRK8s3RL1ndL8J5m3w9q78G2CRyDf8AZVfAba7yA8QWlt4sb38DZWrDanwH5qrVGWSDjszoREVTMIiIAiIgCIiAIiIAiIgNFfXyWGVZYgX8lrCkGQKylYoUBkqf2n+uP4QrfKqHan67/iPzWuH1EM17Fosc6TIc2/8AaVp2nRYx2VuadSTpfkuJlYgEAwDE+S9fULokk8PJbNb2aw4HFeELyELlDN4mqvgKdQFzhJAAnM4W8AVXto4cHIZiWDhysrQ7BVnte6nVyNES3KDJ5yRbgq/tCnuUje7XC3Qj4qqe539PL5mGzXZXESIIHrA6he7ZZNMxyPuWkkAgidBFv1XrH54BcDIPAj8lJrW+o7dn0qdR8PbmkCLkRqeC34rCUQG5WNuNcx4RytKitnhzg2HFu60W42/RdPzV8D6R3gsnjevVf5E/mTWC2XQIpksaZBJ16arqwWzMPNImmwzMiDf1BasBsWq4UoxNRuZrog+jEWF/3C6cHsGoTTHzqqM2aIOkA6KzfzOKU1v+P6lpqU++pNFF2QA+jEAgfZPIeCqGKGWQ/wBIyARm0vM2g3I05lTmwNlOpOpPNaq/NnGV5lo1uOtvauupgm1MwcJGZ0cxfgeConRzxmoOrtFZwwzmGcJmJIdLWtB9bePIdVd9i4V1MOa55dob8NbDoo6lg2Ug0NECWk8zBFz++KnMNqfAfmok7M82TVxwdCIioYBERAEREAREQBERAEREBz4g38lqJW3E6+S0hw5jyIVgZSslrY8GYIPAwZXveAkgEEjUTceIQHsqpdqfrh+AfmrZCqnaln0w/APeVpi9RD4IURN9ONvyUv8Aw5ndTmtObNHloocsK6GY1/O0ZY4R4Leab4NIcGp0SY09qwK8e6NUY6dFVnTFOrMam03U2PYKRdmAObvC2PKbrdsvBGrRbHCfaB8FD7Xqw+P7eAlbsWD8yBBiKjZvGrSPgqtHXoqCrazu2jswsAdHovb7f/qhcAw5yyPRe8Axw4LnwrHHKczSMxAmo0SbWEm5uPWu+o3uMVNYZBnkt9IgETwseCGqTSq7JXYGy6LqDyC/XLvAS0sJJyxrK4Dh6hcMgaWES3OSHRa5yg89F5sTaP0tTIKr2Bz8gY2S0FxOkiJlduFxRApgUcQd0xuDobX0/RYwhKMm27sp+JM4cNtHEDKG93uyB568FJ4OrijkAFA3MSXdZmAq9h8SQ+crjraBKmsDtFwLSKVYwTo1s8ea1aJy42uIosWyaeIaGOe2iG74aWFxdO9rIiNVI4LGN0g2tz8b+pROC2g97Wh9Ks1ozmXBgadbDLeV2YFp4acJjTgs2efOO7skauIaRprb99LqTwIIkHWB+ahqjHRY8v18OKltmkEWBAhsA+aqzCXB2oiKpQIiIAiIgCIiAIiIAiIgOHatMuY9o1LHAeJBAVMxNYYai5pw4o1+4dkqNIdmgAP3hcG4PmrziqRdpaxANrHndQ7ez5c7NXqOrHI5jQ4Na1od6UBoFzAv0VkzXHNR5ImtRbhqtA0RGejVDgPtFrQ5rjzMk36rVhKDadPA1WWe97Q93F4e0l2Y8biVObP7Pmm9r31H1cjCymH5YY06iwuTAEnksMJ2aDHMOd7mUi40qbi3KwnkYkwJAk2VrNO6vf8Avkg2YZzm41uUguFYB8Nj0pAkb3s4KJ2u51Wo95AAc+mYkP3Q0A9Dxsr9hNllj3PF8xJIhs3vrrChNq9nKhLRSbLQObReSY9qtBqyO7FMpjqJyMBAdFMtguMNcdHgx+oXe2bSZNr8+qln9mMRwYNI9JnxXv8ALWI40x/kz4rXUvcl5ItIh8QW8S0dSQuduNpMsajfK/uU/wDyvW/pN9bPivT2Zr/0m+tnxVdSNoZYaaf2KfjsU2o8FptEaLZtGvOCqMhohzDrvGDwHmrW7snVJBNJsjqz4qOqdh64B3C7hlL2QR5EJqXudCz4pRUbqikYd30TD9yt72tP+in+1LjUqOdBO8BYcswPuCkm9isUBlbSDRMwDRNxYGXSeJ4rKr2NxbhBYTzPesk+cpqRp3MepS1L9Uc/yfY1lGpW7xzGWH1jyziDaxlWnB7dojuZq0N1jgZqG3o67vRV3B9isTTkCiDMHefTd7yuj+V8X/Qb/lS+Ko9LfJjkhinJycv3RXMPiWiq45mxe82N+Cn8Btak0ialMXOpPXotv8r4v+i3/Kn8V6OzWM/pD/On8VLaNsksU/8ApfqiXwO2KdQMY2pTcQ5xhpJMS69x1XnzvuZkSASAeA0AGkXnjyKl+z2zX06LRUY0Pkz6JOtrhbm7NJu5gmSeBieH76Klo8yUoKTS4Itm0O8OQAgyRrNwWh3lvCDxvpxsmFEE8oEe1cL9mGLNAMAWgWGg8ApDDtN5ETH5yqsyk0+DciIqlAiIgCIiAIiIAiIgCIiAIiIAiIgCIiAIiIAiIgCIiAIiIAiIgCIiAIiIAiIgCIiAIiIAiIg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6872" name="Picture 8" descr="http://investidor.pt/imagens/1000-euro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9" t="40588" r="17612"/>
          <a:stretch/>
        </p:blipFill>
        <p:spPr bwMode="auto">
          <a:xfrm rot="5400000">
            <a:off x="6631262" y="4314783"/>
            <a:ext cx="308125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investidor.pt/imagens/1000-euro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9" t="40588" r="17612"/>
          <a:stretch/>
        </p:blipFill>
        <p:spPr bwMode="auto">
          <a:xfrm rot="5400000">
            <a:off x="6607283" y="881260"/>
            <a:ext cx="308125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115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1697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3515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7792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30" y="6355423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19" y="6367146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05" y="6345105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3221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4745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6269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7793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9317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20841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2365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3889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00" y="2945293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5413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6937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28461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9985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31509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33033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34557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6081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37605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39129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4065351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3097693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0" y="3250093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00" y="3402493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00" y="3554893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00" y="3707293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00" y="3859693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vextenso.com.br/conteudo/blog/2013-06-27-cedulas/800px-1000-1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00" y="4012093"/>
            <a:ext cx="104775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8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27651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4.3	Mercado de Ações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990600" y="1524000"/>
            <a:ext cx="3352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200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Formas de emissão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371600" y="2667000"/>
            <a:ext cx="716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 Nominativa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 Movimentação controlada por cautela (certificado)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 com nome do acionista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447800" y="4718050"/>
            <a:ext cx="7315200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Escritural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Não existe movimentação física de papéis. Controle </a:t>
            </a:r>
          </a:p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   tipo conta corrente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9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1" name="Picture 11" descr="j0200543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1750"/>
            <a:ext cx="8001000" cy="50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30723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4.3.1	Bolsa de Valores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914400" y="1981200"/>
            <a:ext cx="716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 b="1">
                <a:latin typeface="Lucida Sans Unicode" pitchFamily="34" charset="0"/>
              </a:rPr>
              <a:t>   Associação civil sem fins lucrativos com funções de </a:t>
            </a:r>
          </a:p>
          <a:p>
            <a:pPr>
              <a:spcBef>
                <a:spcPct val="50000"/>
              </a:spcBef>
            </a:pPr>
            <a:r>
              <a:rPr lang="pt-BR" altLang="pt-BR" sz="2000" b="1">
                <a:latin typeface="Lucida Sans Unicode" pitchFamily="34" charset="0"/>
              </a:rPr>
              <a:t>     interesse público</a:t>
            </a:r>
            <a:r>
              <a:rPr lang="pt-BR" altLang="pt-BR" sz="2000">
                <a:latin typeface="Lucida Sans Unicode" pitchFamily="34" charset="0"/>
              </a:rPr>
              <a:t>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38200" y="37338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 b="1">
                <a:latin typeface="Lucida Sans Unicode" pitchFamily="34" charset="0"/>
              </a:rPr>
              <a:t>   Proporcionam liquidez aos títulos</a:t>
            </a:r>
            <a:r>
              <a:rPr lang="pt-BR" altLang="pt-BR" sz="2000">
                <a:latin typeface="Lucida Sans Unicode" pitchFamily="34" charset="0"/>
              </a:rPr>
              <a:t>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838200" y="5334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 b="1">
                <a:latin typeface="Lucida Sans Unicode" pitchFamily="34" charset="0"/>
              </a:rPr>
              <a:t>   Negociação de títulos e valores mobiliários via corretoras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7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026" descr="j0200543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1750"/>
            <a:ext cx="8001000" cy="502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939" name="Group 1027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39940" name="Line 1028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941" name="Text Box 1029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39942" name="Text Box 1030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39943" name="Line 1031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944" name="Text Box 1032"/>
          <p:cNvSpPr txBox="1">
            <a:spLocks noChangeArrowheads="1"/>
          </p:cNvSpPr>
          <p:nvPr/>
        </p:nvSpPr>
        <p:spPr bwMode="auto">
          <a:xfrm>
            <a:off x="565150" y="609600"/>
            <a:ext cx="705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4.3.1	Bolsa de Valores</a:t>
            </a:r>
          </a:p>
        </p:txBody>
      </p:sp>
      <p:sp>
        <p:nvSpPr>
          <p:cNvPr id="39945" name="Text Box 1033"/>
          <p:cNvSpPr txBox="1">
            <a:spLocks noChangeArrowheads="1"/>
          </p:cNvSpPr>
          <p:nvPr/>
        </p:nvSpPr>
        <p:spPr bwMode="auto">
          <a:xfrm>
            <a:off x="914400" y="1981200"/>
            <a:ext cx="716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 b="1">
                <a:latin typeface="Lucida Sans Unicode" pitchFamily="34" charset="0"/>
              </a:rPr>
              <a:t>   Mercado a vista</a:t>
            </a:r>
          </a:p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  Entrega de títulos e pagamento em até 30 dias úteis</a:t>
            </a:r>
          </a:p>
        </p:txBody>
      </p:sp>
      <p:sp>
        <p:nvSpPr>
          <p:cNvPr id="39946" name="Text Box 1034"/>
          <p:cNvSpPr txBox="1">
            <a:spLocks noChangeArrowheads="1"/>
          </p:cNvSpPr>
          <p:nvPr/>
        </p:nvSpPr>
        <p:spPr bwMode="auto">
          <a:xfrm>
            <a:off x="838200" y="3733800"/>
            <a:ext cx="7620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 b="1">
                <a:latin typeface="Lucida Sans Unicode" pitchFamily="34" charset="0"/>
              </a:rPr>
              <a:t>   Mercado a termo</a:t>
            </a:r>
          </a:p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  Operações liquidadas em 30, 60 ou 90 dias</a:t>
            </a:r>
          </a:p>
        </p:txBody>
      </p:sp>
      <p:sp>
        <p:nvSpPr>
          <p:cNvPr id="39947" name="Text Box 1035"/>
          <p:cNvSpPr txBox="1">
            <a:spLocks noChangeArrowheads="1"/>
          </p:cNvSpPr>
          <p:nvPr/>
        </p:nvSpPr>
        <p:spPr bwMode="auto">
          <a:xfrm>
            <a:off x="838200" y="53340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 b="1">
                <a:latin typeface="Lucida Sans Unicode" pitchFamily="34" charset="0"/>
              </a:rPr>
              <a:t>   Mercado de opções</a:t>
            </a:r>
          </a:p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  Negociação de direitos de compra e venda de fundos </a:t>
            </a:r>
          </a:p>
        </p:txBody>
      </p:sp>
    </p:spTree>
    <p:extLst>
      <p:ext uri="{BB962C8B-B14F-4D97-AF65-F5344CB8AC3E}">
        <p14:creationId xmlns:p14="http://schemas.microsoft.com/office/powerpoint/2010/main" val="22181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1371600" y="2362200"/>
          <a:ext cx="6596063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Gráfico" r:id="rId3" imgW="7267813" imgH="3648313" progId="Excel.Chart.8">
                  <p:embed/>
                </p:oleObj>
              </mc:Choice>
              <mc:Fallback>
                <p:oleObj name="Gráfico" r:id="rId3" imgW="7267813" imgH="3648313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200"/>
                        <a:ext cx="6596063" cy="345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2050" name="Line 2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066925" y="1676400"/>
            <a:ext cx="503713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Segmentos de intermediação financeira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68350" y="654050"/>
            <a:ext cx="441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4.4	Mercados Financeiros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33400" y="2971800"/>
            <a:ext cx="3968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3000">
                <a:solidFill>
                  <a:srgbClr val="006600"/>
                </a:solidFill>
                <a:latin typeface="Lucida Sans Unicode" pitchFamily="34" charset="0"/>
              </a:rPr>
              <a:t>Mercado monetário</a:t>
            </a:r>
            <a:r>
              <a:rPr lang="pt-BR" altLang="pt-BR" sz="3000">
                <a:latin typeface="Lucida Sans Unicode" pitchFamily="34" charset="0"/>
              </a:rPr>
              <a:t> 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254000" y="3810000"/>
            <a:ext cx="431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3000">
                <a:solidFill>
                  <a:srgbClr val="CC6600"/>
                </a:solidFill>
                <a:latin typeface="Lucida Sans Unicode" pitchFamily="34" charset="0"/>
              </a:rPr>
              <a:t>Mercado de capitais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4640263" y="2971800"/>
            <a:ext cx="419893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3000">
                <a:solidFill>
                  <a:srgbClr val="003399"/>
                </a:solidFill>
                <a:latin typeface="Lucida Sans Unicode" pitchFamily="34" charset="0"/>
              </a:rPr>
              <a:t>Mercado de crédito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343400" y="3810000"/>
            <a:ext cx="431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3000">
                <a:solidFill>
                  <a:srgbClr val="A50021"/>
                </a:solidFill>
                <a:latin typeface="Lucida Sans Unicode" pitchFamily="34" charset="0"/>
              </a:rPr>
              <a:t>Mercado cambial</a:t>
            </a:r>
          </a:p>
        </p:txBody>
      </p:sp>
    </p:spTree>
    <p:extLst>
      <p:ext uri="{BB962C8B-B14F-4D97-AF65-F5344CB8AC3E}">
        <p14:creationId xmlns:p14="http://schemas.microsoft.com/office/powerpoint/2010/main" val="321808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6147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371600" y="1271588"/>
          <a:ext cx="6596063" cy="345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Gráfico" r:id="rId3" imgW="7267813" imgH="3648313" progId="Excel.Chart.8">
                  <p:embed/>
                </p:oleObj>
              </mc:Choice>
              <mc:Fallback>
                <p:oleObj name="Gráfico" r:id="rId3" imgW="7267813" imgH="3648313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71588"/>
                        <a:ext cx="6596063" cy="345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33400" y="1881188"/>
            <a:ext cx="3968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3000">
                <a:solidFill>
                  <a:srgbClr val="006600"/>
                </a:solidFill>
                <a:latin typeface="Lucida Sans Unicode" pitchFamily="34" charset="0"/>
              </a:rPr>
              <a:t>Mercado monetário</a:t>
            </a:r>
            <a:r>
              <a:rPr lang="pt-BR" altLang="pt-BR" sz="3000">
                <a:latin typeface="Lucida Sans Unicode" pitchFamily="34" charset="0"/>
              </a:rPr>
              <a:t> 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768350" y="654050"/>
            <a:ext cx="441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4.4	Mercados Financeiros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1066800" y="39624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Operações de curto e curtíssimo prazos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1066800" y="47752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Permitem o controle da liquidez monetária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066800" y="5572125"/>
            <a:ext cx="79248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Papéis do Banco Central e Títulos de Estados e Municípios</a:t>
            </a:r>
          </a:p>
        </p:txBody>
      </p:sp>
    </p:spTree>
    <p:extLst>
      <p:ext uri="{BB962C8B-B14F-4D97-AF65-F5344CB8AC3E}">
        <p14:creationId xmlns:p14="http://schemas.microsoft.com/office/powerpoint/2010/main" val="15744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7171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371600" y="1119188"/>
          <a:ext cx="6596063" cy="345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Gráfico" r:id="rId3" imgW="7267813" imgH="3648313" progId="Excel.Chart.8">
                  <p:embed/>
                </p:oleObj>
              </mc:Choice>
              <mc:Fallback>
                <p:oleObj name="Gráfico" r:id="rId3" imgW="7267813" imgH="3648313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19188"/>
                        <a:ext cx="6596063" cy="345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640263" y="1728788"/>
            <a:ext cx="419893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3000">
                <a:solidFill>
                  <a:srgbClr val="003399"/>
                </a:solidFill>
                <a:latin typeface="Lucida Sans Unicode" pitchFamily="34" charset="0"/>
              </a:rPr>
              <a:t>Mercado de crédito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68350" y="654050"/>
            <a:ext cx="441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4.4	Mercados Financeiros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1066800" y="39624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Constituído por bancos comerciais e múltiplos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066800" y="47752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Supre necessidades de curto e médio prazos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066800" y="5572125"/>
            <a:ext cx="79248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Concessões de crédito por empréstimos e financiamentos</a:t>
            </a:r>
          </a:p>
        </p:txBody>
      </p:sp>
    </p:spTree>
    <p:extLst>
      <p:ext uri="{BB962C8B-B14F-4D97-AF65-F5344CB8AC3E}">
        <p14:creationId xmlns:p14="http://schemas.microsoft.com/office/powerpoint/2010/main" val="314337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8195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371600" y="3276600"/>
          <a:ext cx="6596063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Gráfico" r:id="rId3" imgW="7267813" imgH="3648313" progId="Excel.Chart.8">
                  <p:embed/>
                </p:oleObj>
              </mc:Choice>
              <mc:Fallback>
                <p:oleObj name="Gráfico" r:id="rId3" imgW="7267813" imgH="3648313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76600"/>
                        <a:ext cx="6596063" cy="345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54000" y="4724400"/>
            <a:ext cx="431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pt-BR" altLang="pt-BR" sz="3000">
                <a:solidFill>
                  <a:srgbClr val="CC6600"/>
                </a:solidFill>
                <a:latin typeface="Lucida Sans Unicode" pitchFamily="34" charset="0"/>
              </a:rPr>
              <a:t>Mercado de capitais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768350" y="654050"/>
            <a:ext cx="441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4.4	Mercados Financeiros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066800" y="16764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Ligação entre agentes superavitários e deficitários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1066800" y="24892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Supre necessidades de longo prazo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066800" y="3286125"/>
            <a:ext cx="79248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Concessões de crédito para giro e capital fixo</a:t>
            </a:r>
          </a:p>
        </p:txBody>
      </p:sp>
    </p:spTree>
    <p:extLst>
      <p:ext uri="{BB962C8B-B14F-4D97-AF65-F5344CB8AC3E}">
        <p14:creationId xmlns:p14="http://schemas.microsoft.com/office/powerpoint/2010/main" val="375042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37891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892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37893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37897" name="Group 9"/>
          <p:cNvGrpSpPr>
            <a:grpSpLocks/>
          </p:cNvGrpSpPr>
          <p:nvPr/>
        </p:nvGrpSpPr>
        <p:grpSpPr bwMode="auto">
          <a:xfrm>
            <a:off x="1371600" y="3252788"/>
            <a:ext cx="7289800" cy="3452812"/>
            <a:chOff x="864" y="1569"/>
            <a:chExt cx="4592" cy="2175"/>
          </a:xfrm>
        </p:grpSpPr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864" y="1569"/>
            <a:ext cx="4155" cy="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9" name="Gráfico" r:id="rId3" imgW="7267956" imgH="3657905" progId="Excel.Chart.8">
                    <p:embed/>
                  </p:oleObj>
                </mc:Choice>
                <mc:Fallback>
                  <p:oleObj name="Gráfico" r:id="rId3" imgW="7267956" imgH="3657905" progId="Excel.Char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569"/>
                          <a:ext cx="4155" cy="2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>
              <a:off x="2736" y="2400"/>
              <a:ext cx="272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pt-BR" altLang="pt-BR" sz="3000">
                  <a:solidFill>
                    <a:srgbClr val="A50021"/>
                  </a:solidFill>
                  <a:latin typeface="Lucida Sans Unicode" pitchFamily="34" charset="0"/>
                </a:rPr>
                <a:t>Mercado cambial</a:t>
              </a:r>
            </a:p>
          </p:txBody>
        </p:sp>
      </p:grp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768350" y="654050"/>
            <a:ext cx="441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4.4	Mercados Financeiros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066800" y="16764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Compra e venda de moedas conversíveis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066800" y="24892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Agentes econômicos que operam no exterior: 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1066800" y="3286125"/>
            <a:ext cx="79248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5"/>
              </a:buBlip>
            </a:pPr>
            <a:r>
              <a:rPr lang="pt-BR" altLang="pt-BR" sz="2000">
                <a:latin typeface="Lucida Sans Unicode" pitchFamily="34" charset="0"/>
              </a:rPr>
              <a:t>  Importadores/exportadores, investidores e inst. financeiras</a:t>
            </a:r>
          </a:p>
        </p:txBody>
      </p:sp>
    </p:spTree>
    <p:extLst>
      <p:ext uri="{BB962C8B-B14F-4D97-AF65-F5344CB8AC3E}">
        <p14:creationId xmlns:p14="http://schemas.microsoft.com/office/powerpoint/2010/main" val="115969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7" name="Picture 21" descr="j0235415"/>
          <p:cNvPicPr>
            <a:picLocks noChangeAspect="1" noChangeArrowheads="1"/>
          </p:cNvPicPr>
          <p:nvPr/>
        </p:nvPicPr>
        <p:blipFill>
          <a:blip r:embed="rId2">
            <a:lum bright="30000"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5257800" cy="468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9219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68350" y="654050"/>
            <a:ext cx="441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4.5	Taxas de juros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990600" y="1498600"/>
            <a:ext cx="57150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latin typeface="Lucida Sans Unicode" pitchFamily="34" charset="0"/>
              </a:rPr>
              <a:t>JURO:</a:t>
            </a:r>
            <a:r>
              <a:rPr lang="pt-BR" altLang="pt-BR" sz="2000">
                <a:latin typeface="Lucida Sans Unicode" pitchFamily="34" charset="0"/>
              </a:rPr>
              <a:t>  preço pago pelo aluguel do dinheiro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1066800" y="2606675"/>
            <a:ext cx="62484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Retorno das oportunidades de investimentos dos</a:t>
            </a:r>
          </a:p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   tomadores de recursos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3200400" y="3937000"/>
            <a:ext cx="4724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chemeClr val="accent2"/>
                </a:solidFill>
                <a:latin typeface="Lucida Sans Unicode" pitchFamily="34" charset="0"/>
              </a:rPr>
              <a:t>Preferências temporais de consumo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1066800" y="4800600"/>
            <a:ext cx="2819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006600"/>
                </a:solidFill>
                <a:latin typeface="Lucida Sans Unicode" pitchFamily="34" charset="0"/>
              </a:rPr>
              <a:t>Risco do empréstimo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3124200" y="5689600"/>
            <a:ext cx="3200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FF0000"/>
                </a:solidFill>
                <a:latin typeface="Lucida Sans Unicode" pitchFamily="34" charset="0"/>
              </a:rPr>
              <a:t>Inflação futura esperada</a:t>
            </a:r>
          </a:p>
        </p:txBody>
      </p:sp>
    </p:spTree>
    <p:extLst>
      <p:ext uri="{BB962C8B-B14F-4D97-AF65-F5344CB8AC3E}">
        <p14:creationId xmlns:p14="http://schemas.microsoft.com/office/powerpoint/2010/main" val="168342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31747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68350" y="654050"/>
            <a:ext cx="441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4.5	Taxas de juros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066800" y="1524000"/>
            <a:ext cx="62484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Retorno das oportunidades de investimentos dos</a:t>
            </a:r>
          </a:p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CC6600"/>
                </a:solidFill>
                <a:latin typeface="Lucida Sans Unicode" pitchFamily="34" charset="0"/>
              </a:rPr>
              <a:t>   tomadores de recursos: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066800" y="4241800"/>
            <a:ext cx="4724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chemeClr val="accent2"/>
                </a:solidFill>
                <a:latin typeface="Lucida Sans Unicode" pitchFamily="34" charset="0"/>
              </a:rPr>
              <a:t>Preferências temporais de consumo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438400" y="2743200"/>
            <a:ext cx="62484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pt-BR" altLang="pt-BR" sz="2000">
                <a:solidFill>
                  <a:srgbClr val="CC6600"/>
                </a:solidFill>
                <a:latin typeface="Lucida Sans Unicode" pitchFamily="34" charset="0"/>
                <a:sym typeface="Wingdings" pitchFamily="2" charset="2"/>
              </a:rPr>
              <a:t> </a:t>
            </a:r>
            <a:r>
              <a:rPr lang="pt-BR" altLang="pt-BR" sz="2000">
                <a:solidFill>
                  <a:srgbClr val="CC6600"/>
                </a:solidFill>
                <a:latin typeface="Lucida Sans Unicode" pitchFamily="34" charset="0"/>
              </a:rPr>
              <a:t>Quanto mais rentável a oportunidade, maior a </a:t>
            </a:r>
          </a:p>
          <a:p>
            <a:pPr algn="r">
              <a:spcBef>
                <a:spcPct val="50000"/>
              </a:spcBef>
            </a:pPr>
            <a:r>
              <a:rPr lang="pt-BR" altLang="pt-BR" sz="2000">
                <a:solidFill>
                  <a:srgbClr val="CC6600"/>
                </a:solidFill>
                <a:latin typeface="Lucida Sans Unicode" pitchFamily="34" charset="0"/>
              </a:rPr>
              <a:t>disposição em pagar juros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1752600" y="5080000"/>
            <a:ext cx="69342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pt-BR" altLang="pt-BR" sz="2000">
                <a:solidFill>
                  <a:schemeClr val="accent2"/>
                </a:solidFill>
                <a:latin typeface="Lucida Sans Unicode" pitchFamily="34" charset="0"/>
                <a:sym typeface="Wingdings" pitchFamily="2" charset="2"/>
              </a:rPr>
              <a:t> </a:t>
            </a:r>
            <a:r>
              <a:rPr lang="pt-BR" altLang="pt-BR" sz="2000">
                <a:solidFill>
                  <a:schemeClr val="accent2"/>
                </a:solidFill>
                <a:latin typeface="Lucida Sans Unicode" pitchFamily="34" charset="0"/>
              </a:rPr>
              <a:t>Quanto maior o consumo atual, mais elevada</a:t>
            </a:r>
          </a:p>
          <a:p>
            <a:pPr algn="r">
              <a:spcBef>
                <a:spcPct val="50000"/>
              </a:spcBef>
            </a:pPr>
            <a:r>
              <a:rPr lang="pt-BR" altLang="pt-BR" sz="2000">
                <a:solidFill>
                  <a:schemeClr val="accent2"/>
                </a:solidFill>
                <a:latin typeface="Lucida Sans Unicode" pitchFamily="34" charset="0"/>
              </a:rPr>
              <a:t>as taxas de juros</a:t>
            </a:r>
          </a:p>
        </p:txBody>
      </p:sp>
      <p:pic>
        <p:nvPicPr>
          <p:cNvPr id="31759" name="Picture 15" descr="j02354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43500"/>
            <a:ext cx="144780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6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7890" name="Picture 2" descr="http://mlb-s2-p.mlstatic.com/falco-dinheiro-no-e-tudo-mas-e-100-lp-rca-victor-stereo-14205-MLB228712505_9468-F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" t="17527" r="34786" b="18209"/>
          <a:stretch/>
        </p:blipFill>
        <p:spPr bwMode="auto">
          <a:xfrm>
            <a:off x="14888" y="0"/>
            <a:ext cx="91291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32771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68350" y="654050"/>
            <a:ext cx="44132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4.5	Taxas de juros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066800" y="1676400"/>
            <a:ext cx="2819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006600"/>
                </a:solidFill>
                <a:latin typeface="Lucida Sans Unicode" pitchFamily="34" charset="0"/>
              </a:rPr>
              <a:t>Risco do empréstimo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066800" y="4445000"/>
            <a:ext cx="3200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solidFill>
                  <a:srgbClr val="FF0000"/>
                </a:solidFill>
                <a:latin typeface="Lucida Sans Unicode" pitchFamily="34" charset="0"/>
              </a:rPr>
              <a:t>Inflação futura esperada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295400" y="2794000"/>
            <a:ext cx="70104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pt-BR" altLang="pt-BR" sz="2000">
                <a:solidFill>
                  <a:srgbClr val="006600"/>
                </a:solidFill>
                <a:latin typeface="Lucida Sans Unicode" pitchFamily="34" charset="0"/>
                <a:sym typeface="Wingdings" pitchFamily="2" charset="2"/>
              </a:rPr>
              <a:t> </a:t>
            </a:r>
            <a:r>
              <a:rPr lang="pt-BR" altLang="pt-BR" sz="2000">
                <a:solidFill>
                  <a:srgbClr val="006600"/>
                </a:solidFill>
                <a:latin typeface="Lucida Sans Unicode" pitchFamily="34" charset="0"/>
              </a:rPr>
              <a:t>Quanto maior o risco de inadimplência do devedor, mais alta a taxa de juros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524000" y="5308600"/>
            <a:ext cx="70866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r>
              <a:rPr lang="pt-BR" altLang="pt-BR" sz="2000">
                <a:solidFill>
                  <a:srgbClr val="FF0000"/>
                </a:solidFill>
                <a:latin typeface="Lucida Sans Unicode" pitchFamily="34" charset="0"/>
                <a:sym typeface="Wingdings" pitchFamily="2" charset="2"/>
              </a:rPr>
              <a:t> </a:t>
            </a:r>
            <a:r>
              <a:rPr lang="pt-BR" altLang="pt-BR" sz="2000">
                <a:solidFill>
                  <a:srgbClr val="FF0000"/>
                </a:solidFill>
                <a:latin typeface="Lucida Sans Unicode" pitchFamily="34" charset="0"/>
              </a:rPr>
              <a:t>A expectativa de alta da inflação esperada no futuro, aumenta a taxa de juros</a:t>
            </a:r>
          </a:p>
        </p:txBody>
      </p:sp>
      <p:pic>
        <p:nvPicPr>
          <p:cNvPr id="32780" name="Picture 12" descr="j02354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143000"/>
            <a:ext cx="144780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2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34819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34821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68350" y="654050"/>
            <a:ext cx="61658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4.5.1	Taxas de juros livres de risco no Brasil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1066800" y="53086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Referência na formação das taxas de juros do mercado 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762000" y="18288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500">
                <a:latin typeface="Lucida Sans Unicode" pitchFamily="34" charset="0"/>
              </a:rPr>
              <a:t>Selic</a:t>
            </a:r>
            <a:r>
              <a:rPr lang="pt-BR" altLang="pt-BR" sz="2000">
                <a:latin typeface="Lucida Sans Unicode" pitchFamily="34" charset="0"/>
              </a:rPr>
              <a:t> – </a:t>
            </a:r>
            <a:r>
              <a:rPr lang="pt-BR" altLang="pt-BR" sz="2000" i="1">
                <a:latin typeface="Lucida Sans Unicode" pitchFamily="34" charset="0"/>
              </a:rPr>
              <a:t>Sistema Especial de Liquidação e Custódia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066800" y="3098800"/>
            <a:ext cx="7391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 sz="2000">
                <a:latin typeface="Lucida Sans Unicode" pitchFamily="34" charset="0"/>
              </a:rPr>
              <a:t>  Opera com títulos públicos de </a:t>
            </a:r>
            <a:r>
              <a:rPr lang="pt-BR" altLang="pt-BR" sz="2000" u="sng">
                <a:solidFill>
                  <a:srgbClr val="B08E00"/>
                </a:solidFill>
                <a:latin typeface="Lucida Sans Unicode" pitchFamily="34" charset="0"/>
              </a:rPr>
              <a:t>risco zero</a:t>
            </a:r>
            <a:r>
              <a:rPr lang="pt-BR" altLang="pt-BR" sz="2000">
                <a:latin typeface="Lucida Sans Unicode" pitchFamily="34" charset="0"/>
              </a:rPr>
              <a:t> (</a:t>
            </a:r>
            <a:r>
              <a:rPr lang="pt-BR" altLang="pt-BR" sz="2000" i="1">
                <a:latin typeface="Lucida Sans Unicode" pitchFamily="34" charset="0"/>
              </a:rPr>
              <a:t>risk free</a:t>
            </a:r>
            <a:r>
              <a:rPr lang="pt-BR" altLang="pt-BR" sz="2000">
                <a:latin typeface="Lucida Sans Unicode" pitchFamily="34" charset="0"/>
              </a:rPr>
              <a:t>)</a:t>
            </a:r>
          </a:p>
        </p:txBody>
      </p:sp>
      <p:grpSp>
        <p:nvGrpSpPr>
          <p:cNvPr id="34834" name="Group 18"/>
          <p:cNvGrpSpPr>
            <a:grpSpLocks/>
          </p:cNvGrpSpPr>
          <p:nvPr/>
        </p:nvGrpSpPr>
        <p:grpSpPr bwMode="auto">
          <a:xfrm>
            <a:off x="5334000" y="3403600"/>
            <a:ext cx="533400" cy="685800"/>
            <a:chOff x="3360" y="2144"/>
            <a:chExt cx="336" cy="432"/>
          </a:xfrm>
        </p:grpSpPr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3696" y="2144"/>
              <a:ext cx="0" cy="432"/>
            </a:xfrm>
            <a:prstGeom prst="line">
              <a:avLst/>
            </a:prstGeom>
            <a:noFill/>
            <a:ln w="9525">
              <a:solidFill>
                <a:srgbClr val="B08E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 flipH="1">
              <a:off x="3360" y="2576"/>
              <a:ext cx="336" cy="0"/>
            </a:xfrm>
            <a:prstGeom prst="line">
              <a:avLst/>
            </a:prstGeom>
            <a:noFill/>
            <a:ln w="9525">
              <a:solidFill>
                <a:srgbClr val="B08E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1600200" y="3911600"/>
            <a:ext cx="381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solidFill>
                  <a:srgbClr val="B08E00"/>
                </a:solidFill>
                <a:latin typeface="Lucida Sans Unicode" pitchFamily="34" charset="0"/>
              </a:rPr>
              <a:t>Admite-se que o governo honrará seus compromissos</a:t>
            </a:r>
          </a:p>
        </p:txBody>
      </p:sp>
    </p:spTree>
    <p:extLst>
      <p:ext uri="{BB962C8B-B14F-4D97-AF65-F5344CB8AC3E}">
        <p14:creationId xmlns:p14="http://schemas.microsoft.com/office/powerpoint/2010/main" val="284173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8" name="Picture 14" descr="PE01564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800"/>
            <a:ext cx="2800350" cy="346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0" y="0"/>
            <a:ext cx="9144000" cy="6859588"/>
            <a:chOff x="0" y="0"/>
            <a:chExt cx="5760" cy="4321"/>
          </a:xfrm>
        </p:grpSpPr>
        <p:sp>
          <p:nvSpPr>
            <p:cNvPr id="41987" name="Line 3"/>
            <p:cNvSpPr>
              <a:spLocks noChangeShapeType="1"/>
            </p:cNvSpPr>
            <p:nvPr/>
          </p:nvSpPr>
          <p:spPr bwMode="auto">
            <a:xfrm>
              <a:off x="432" y="169"/>
              <a:ext cx="5328" cy="0"/>
            </a:xfrm>
            <a:prstGeom prst="line">
              <a:avLst/>
            </a:prstGeom>
            <a:noFill/>
            <a:ln w="9525">
              <a:solidFill>
                <a:srgbClr val="FFCC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0" y="4123"/>
              <a:ext cx="5760" cy="198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rgbClr val="FAFEA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sz="1400">
                  <a:solidFill>
                    <a:srgbClr val="FAFEAA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DFFC7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69865"/>
                      </a:outerShdw>
                    </a:cont>
                    <a:effect ref="fillLine"/>
                  </a:effectDag>
                  <a:latin typeface="Lucida Sans Unicode" pitchFamily="34" charset="0"/>
                </a:rPr>
                <a:t>Finanças Corporativas e Valor – ASSAF NETO</a:t>
              </a: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2606" y="0"/>
              <a:ext cx="3154" cy="294"/>
            </a:xfrm>
            <a:prstGeom prst="rect">
              <a:avLst/>
            </a:prstGeom>
            <a:solidFill>
              <a:srgbClr val="FAFEAA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pt-BR" altLang="pt-BR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onotype Corsiva" pitchFamily="66" charset="0"/>
                </a:rPr>
                <a:t>Capítulo 4 – Ambiente Financeiro Brasileiro</a:t>
              </a:r>
              <a:r>
                <a:rPr lang="pt-BR" altLang="pt-BR" i="1">
                  <a:solidFill>
                    <a:schemeClr val="bg1"/>
                  </a:solidFill>
                  <a:latin typeface="Monotype Corsiva" pitchFamily="66" charset="0"/>
                </a:rPr>
                <a:t> </a:t>
              </a:r>
            </a:p>
          </p:txBody>
        </p:sp>
      </p:grp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3548063" y="1101725"/>
            <a:ext cx="5578475" cy="0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066800" y="1752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>
                <a:latin typeface="Lucida Sans Unicode" pitchFamily="34" charset="0"/>
              </a:rPr>
              <a:t> O risco do país...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600200" y="28194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>
                <a:latin typeface="Lucida Sans Unicode" pitchFamily="34" charset="0"/>
              </a:rPr>
              <a:t>  define o prêmio exigido nos empréstimos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600200" y="5030788"/>
            <a:ext cx="75438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>
                <a:latin typeface="Lucida Sans Unicode" pitchFamily="34" charset="0"/>
              </a:rPr>
              <a:t>  determina a atratividade dos investimentos na economia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768350" y="654050"/>
            <a:ext cx="61658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000" b="1">
                <a:effectLst>
                  <a:outerShdw blurRad="38100" dist="38100" dir="2700000" algn="tl">
                    <a:srgbClr val="C0C0C0"/>
                  </a:outerShdw>
                </a:effectLst>
                <a:latin typeface="Lucida Sans Unicode" pitchFamily="34" charset="0"/>
              </a:rPr>
              <a:t>4.5.1	Taxas de juros livres de risco no Brasil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1600200" y="3963988"/>
            <a:ext cx="60960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sz="2000">
                <a:latin typeface="Lucida Sans Unicode" pitchFamily="34" charset="0"/>
              </a:rPr>
              <a:t>  influencia no custo do capital dos agentes </a:t>
            </a:r>
            <a:endParaRPr lang="pt-BR" altLang="pt-BR" sz="2000" b="1">
              <a:solidFill>
                <a:srgbClr val="CC66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/>
      <p:bldP spid="41993" grpId="0" autoUpdateAnimBg="0"/>
      <p:bldP spid="41994" grpId="0" autoUpdateAnimBg="0"/>
      <p:bldP spid="41995" grpId="0" autoUpdateAnimBg="0"/>
      <p:bldP spid="4199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>
            <a:grpSpLocks/>
          </p:cNvGrpSpPr>
          <p:nvPr/>
        </p:nvGrpSpPr>
        <p:grpSpPr bwMode="auto">
          <a:xfrm>
            <a:off x="0" y="38100"/>
            <a:ext cx="9191625" cy="6848475"/>
            <a:chOff x="0" y="24"/>
            <a:chExt cx="5790" cy="4314"/>
          </a:xfrm>
        </p:grpSpPr>
        <p:sp>
          <p:nvSpPr>
            <p:cNvPr id="93187" name="Line 3"/>
            <p:cNvSpPr>
              <a:spLocks noChangeShapeType="1"/>
            </p:cNvSpPr>
            <p:nvPr/>
          </p:nvSpPr>
          <p:spPr bwMode="auto">
            <a:xfrm>
              <a:off x="432" y="192"/>
              <a:ext cx="5328" cy="0"/>
            </a:xfrm>
            <a:prstGeom prst="line">
              <a:avLst/>
            </a:prstGeom>
            <a:noFill/>
            <a:ln w="9525">
              <a:solidFill>
                <a:srgbClr val="00738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188" name="Text Box 4"/>
            <p:cNvSpPr txBox="1">
              <a:spLocks noChangeArrowheads="1"/>
            </p:cNvSpPr>
            <p:nvPr/>
          </p:nvSpPr>
          <p:spPr bwMode="auto">
            <a:xfrm>
              <a:off x="0" y="4146"/>
              <a:ext cx="5760" cy="192"/>
            </a:xfrm>
            <a:prstGeom prst="rect">
              <a:avLst/>
            </a:prstGeom>
            <a:solidFill>
              <a:srgbClr val="E3E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>
                  <a:solidFill>
                    <a:srgbClr val="E3EBE6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AFFFC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888D89"/>
                      </a:outerShdw>
                    </a:cont>
                    <a:effect ref="fillLine"/>
                  </a:effectDag>
                </a:rPr>
                <a:t>Finanças Corporativas e Valor – ASSAF</a:t>
              </a:r>
            </a:p>
          </p:txBody>
        </p:sp>
        <p:sp>
          <p:nvSpPr>
            <p:cNvPr id="93189" name="Text Box 5"/>
            <p:cNvSpPr txBox="1">
              <a:spLocks noChangeArrowheads="1"/>
            </p:cNvSpPr>
            <p:nvPr/>
          </p:nvSpPr>
          <p:spPr bwMode="auto">
            <a:xfrm>
              <a:off x="2208" y="24"/>
              <a:ext cx="3582" cy="294"/>
            </a:xfrm>
            <a:prstGeom prst="rect">
              <a:avLst/>
            </a:prstGeom>
            <a:solidFill>
              <a:srgbClr val="CFDDD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pt-BR" altLang="pt-BR" sz="2400" i="1">
                  <a:solidFill>
                    <a:schemeClr val="bg1"/>
                  </a:solidFill>
                  <a:latin typeface="Monotype Corsiva" pitchFamily="66" charset="0"/>
                </a:rPr>
                <a:t>Capítulo 1 – Introdução às Finanças Corporativas</a:t>
              </a:r>
            </a:p>
          </p:txBody>
        </p:sp>
      </p:grp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447800" y="2635250"/>
            <a:ext cx="72913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>
                <a:solidFill>
                  <a:srgbClr val="000042"/>
                </a:solidFill>
              </a:rPr>
              <a:t>Valor presente dos benefícios econômicos esperados,</a:t>
            </a:r>
          </a:p>
          <a:p>
            <a:pPr algn="ctr">
              <a:spcBef>
                <a:spcPct val="50000"/>
              </a:spcBef>
            </a:pPr>
            <a:r>
              <a:rPr lang="pt-BR" altLang="pt-BR">
                <a:solidFill>
                  <a:srgbClr val="000042"/>
                </a:solidFill>
              </a:rPr>
              <a:t>descontados a uma taxa que representa o a remuneração</a:t>
            </a:r>
          </a:p>
          <a:p>
            <a:pPr algn="ctr">
              <a:spcBef>
                <a:spcPct val="50000"/>
              </a:spcBef>
            </a:pPr>
            <a:r>
              <a:rPr lang="pt-BR" altLang="pt-BR">
                <a:solidFill>
                  <a:srgbClr val="000042"/>
                </a:solidFill>
              </a:rPr>
              <a:t>mínima exigida pelos proprietários de capital</a:t>
            </a: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2967038" y="1797050"/>
            <a:ext cx="386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altLang="pt-BR" u="sng">
                <a:solidFill>
                  <a:srgbClr val="000042"/>
                </a:solidFill>
              </a:rPr>
              <a:t>Valor de mercado da empresa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3176588" y="4860925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>
                <a:solidFill>
                  <a:srgbClr val="6E1500"/>
                </a:solidFill>
              </a:rPr>
              <a:t>Reflete o risco associado a esses resultados</a:t>
            </a: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3748088" y="3013075"/>
            <a:ext cx="1066800" cy="457200"/>
          </a:xfrm>
          <a:prstGeom prst="ellipse">
            <a:avLst/>
          </a:prstGeom>
          <a:noFill/>
          <a:ln w="9525">
            <a:solidFill>
              <a:srgbClr val="FFCBC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>
            <a:off x="4319588" y="3489325"/>
            <a:ext cx="304800" cy="1143000"/>
          </a:xfrm>
          <a:prstGeom prst="line">
            <a:avLst/>
          </a:prstGeom>
          <a:noFill/>
          <a:ln w="9525">
            <a:solidFill>
              <a:srgbClr val="FFCBCB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601663" y="742950"/>
            <a:ext cx="678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1.5.1	Medição do objetivo da empresa</a:t>
            </a:r>
          </a:p>
        </p:txBody>
      </p:sp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3141663" y="1568450"/>
            <a:ext cx="5578475" cy="0"/>
          </a:xfrm>
          <a:prstGeom prst="line">
            <a:avLst/>
          </a:prstGeom>
          <a:noFill/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93206" name="Picture 22" descr="j01994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9750"/>
            <a:ext cx="23622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40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49" name="Picture 17" descr="BD09292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0198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0" y="38100"/>
            <a:ext cx="9191625" cy="6848475"/>
            <a:chOff x="0" y="24"/>
            <a:chExt cx="5790" cy="4314"/>
          </a:xfrm>
        </p:grpSpPr>
        <p:sp>
          <p:nvSpPr>
            <p:cNvPr id="95235" name="Line 3"/>
            <p:cNvSpPr>
              <a:spLocks noChangeShapeType="1"/>
            </p:cNvSpPr>
            <p:nvPr/>
          </p:nvSpPr>
          <p:spPr bwMode="auto">
            <a:xfrm>
              <a:off x="432" y="192"/>
              <a:ext cx="5328" cy="0"/>
            </a:xfrm>
            <a:prstGeom prst="line">
              <a:avLst/>
            </a:prstGeom>
            <a:noFill/>
            <a:ln w="9525">
              <a:solidFill>
                <a:srgbClr val="00738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0" y="4146"/>
              <a:ext cx="5760" cy="192"/>
            </a:xfrm>
            <a:prstGeom prst="rect">
              <a:avLst/>
            </a:prstGeom>
            <a:solidFill>
              <a:srgbClr val="E3E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>
                  <a:solidFill>
                    <a:srgbClr val="E3EBE6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AFFFC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888D89"/>
                      </a:outerShdw>
                    </a:cont>
                    <a:effect ref="fillLine"/>
                  </a:effectDag>
                </a:rPr>
                <a:t>Finanças Corporativas e Valor – ASSAF</a:t>
              </a:r>
            </a:p>
          </p:txBody>
        </p:sp>
        <p:sp>
          <p:nvSpPr>
            <p:cNvPr id="95237" name="Text Box 5"/>
            <p:cNvSpPr txBox="1">
              <a:spLocks noChangeArrowheads="1"/>
            </p:cNvSpPr>
            <p:nvPr/>
          </p:nvSpPr>
          <p:spPr bwMode="auto">
            <a:xfrm>
              <a:off x="2208" y="24"/>
              <a:ext cx="3582" cy="294"/>
            </a:xfrm>
            <a:prstGeom prst="rect">
              <a:avLst/>
            </a:prstGeom>
            <a:solidFill>
              <a:srgbClr val="CFDDD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pt-BR" altLang="pt-BR" sz="2400" i="1">
                  <a:solidFill>
                    <a:schemeClr val="bg1"/>
                  </a:solidFill>
                  <a:latin typeface="Monotype Corsiva" pitchFamily="66" charset="0"/>
                </a:rPr>
                <a:t>Capítulo 1 – Introdução às Finanças Corporativas</a:t>
              </a:r>
            </a:p>
          </p:txBody>
        </p:sp>
      </p:grp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800100" y="3336925"/>
            <a:ext cx="822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/>
              <a:t> Para maiores riscos, os investidores esperam auferir maiores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retornos e vice-versa</a:t>
            </a: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796925" y="1790700"/>
            <a:ext cx="822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/>
              <a:t> O processo de decisões financeiras deve levar em conta o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equilíbrio entre risco e retorno</a:t>
            </a: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790575" y="5010150"/>
            <a:ext cx="822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/>
              <a:t> A empresa deve trabalhar dentro da expectativa de promover 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um retorno condizente ao risco assumido </a:t>
            </a: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601663" y="742950"/>
            <a:ext cx="678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1.5.1	Medição do objetivo da empresa</a:t>
            </a:r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3522663" y="1295400"/>
            <a:ext cx="5578475" cy="0"/>
          </a:xfrm>
          <a:prstGeom prst="line">
            <a:avLst/>
          </a:prstGeom>
          <a:noFill/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88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2" name="Group 1026"/>
          <p:cNvGrpSpPr>
            <a:grpSpLocks/>
          </p:cNvGrpSpPr>
          <p:nvPr/>
        </p:nvGrpSpPr>
        <p:grpSpPr bwMode="auto">
          <a:xfrm>
            <a:off x="0" y="38100"/>
            <a:ext cx="9191625" cy="6848475"/>
            <a:chOff x="0" y="24"/>
            <a:chExt cx="5790" cy="4314"/>
          </a:xfrm>
        </p:grpSpPr>
        <p:sp>
          <p:nvSpPr>
            <p:cNvPr id="97283" name="Line 1027"/>
            <p:cNvSpPr>
              <a:spLocks noChangeShapeType="1"/>
            </p:cNvSpPr>
            <p:nvPr/>
          </p:nvSpPr>
          <p:spPr bwMode="auto">
            <a:xfrm>
              <a:off x="432" y="192"/>
              <a:ext cx="5328" cy="0"/>
            </a:xfrm>
            <a:prstGeom prst="line">
              <a:avLst/>
            </a:prstGeom>
            <a:noFill/>
            <a:ln w="9525">
              <a:solidFill>
                <a:srgbClr val="00738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284" name="Text Box 1028"/>
            <p:cNvSpPr txBox="1">
              <a:spLocks noChangeArrowheads="1"/>
            </p:cNvSpPr>
            <p:nvPr/>
          </p:nvSpPr>
          <p:spPr bwMode="auto">
            <a:xfrm>
              <a:off x="0" y="4146"/>
              <a:ext cx="5760" cy="192"/>
            </a:xfrm>
            <a:prstGeom prst="rect">
              <a:avLst/>
            </a:prstGeom>
            <a:solidFill>
              <a:srgbClr val="E3E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>
                  <a:solidFill>
                    <a:srgbClr val="E3EBE6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AFFFC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888D89"/>
                      </a:outerShdw>
                    </a:cont>
                    <a:effect ref="fillLine"/>
                  </a:effectDag>
                </a:rPr>
                <a:t>Finanças Corporativas e Valor – ASSAF</a:t>
              </a:r>
            </a:p>
          </p:txBody>
        </p:sp>
        <p:sp>
          <p:nvSpPr>
            <p:cNvPr id="97285" name="Text Box 1029"/>
            <p:cNvSpPr txBox="1">
              <a:spLocks noChangeArrowheads="1"/>
            </p:cNvSpPr>
            <p:nvPr/>
          </p:nvSpPr>
          <p:spPr bwMode="auto">
            <a:xfrm>
              <a:off x="2208" y="24"/>
              <a:ext cx="3582" cy="294"/>
            </a:xfrm>
            <a:prstGeom prst="rect">
              <a:avLst/>
            </a:prstGeom>
            <a:solidFill>
              <a:srgbClr val="CFDDD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pt-BR" altLang="pt-BR" sz="2400" i="1">
                  <a:solidFill>
                    <a:schemeClr val="bg1"/>
                  </a:solidFill>
                  <a:latin typeface="Monotype Corsiva" pitchFamily="66" charset="0"/>
                </a:rPr>
                <a:t>Capítulo 1 – Introdução às Finanças Corporativas</a:t>
              </a:r>
            </a:p>
          </p:txBody>
        </p:sp>
      </p:grpSp>
      <p:sp>
        <p:nvSpPr>
          <p:cNvPr id="97286" name="Text Box 1030"/>
          <p:cNvSpPr txBox="1">
            <a:spLocks noChangeArrowheads="1"/>
          </p:cNvSpPr>
          <p:nvPr/>
        </p:nvSpPr>
        <p:spPr bwMode="auto">
          <a:xfrm>
            <a:off x="1752600" y="5394325"/>
            <a:ext cx="7391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>
                <a:solidFill>
                  <a:srgbClr val="66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Ativos registrados pelos valores de compra que não</a:t>
            </a:r>
          </a:p>
          <a:p>
            <a:pPr algn="l">
              <a:spcBef>
                <a:spcPct val="50000"/>
              </a:spcBef>
            </a:pPr>
            <a:r>
              <a:rPr lang="pt-BR" altLang="pt-BR">
                <a:solidFill>
                  <a:srgbClr val="66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revelam a capacidade de geração de benefícios futuros </a:t>
            </a:r>
          </a:p>
        </p:txBody>
      </p:sp>
      <p:sp>
        <p:nvSpPr>
          <p:cNvPr id="97289" name="Text Box 1033"/>
          <p:cNvSpPr txBox="1">
            <a:spLocks noChangeArrowheads="1"/>
          </p:cNvSpPr>
          <p:nvPr/>
        </p:nvSpPr>
        <p:spPr bwMode="auto">
          <a:xfrm>
            <a:off x="762000" y="1600200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u="sng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Problemática da informação contábil </a:t>
            </a:r>
          </a:p>
        </p:txBody>
      </p:sp>
      <p:sp>
        <p:nvSpPr>
          <p:cNvPr id="97291" name="Rectangle 1035"/>
          <p:cNvSpPr>
            <a:spLocks noChangeArrowheads="1"/>
          </p:cNvSpPr>
          <p:nvPr/>
        </p:nvSpPr>
        <p:spPr bwMode="auto">
          <a:xfrm>
            <a:off x="1752600" y="3870325"/>
            <a:ext cx="731996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Preços históricos (custo) que refletem resultados </a:t>
            </a:r>
          </a:p>
          <a:p>
            <a:pPr algn="l">
              <a:spcBef>
                <a:spcPct val="50000"/>
              </a:spcBef>
            </a:pPr>
            <a:r>
              <a:rPr lang="pt-BR" altLang="pt-BR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acumulados em exercícios passados</a:t>
            </a:r>
          </a:p>
        </p:txBody>
      </p:sp>
      <p:sp>
        <p:nvSpPr>
          <p:cNvPr id="97292" name="Text Box 1036"/>
          <p:cNvSpPr txBox="1">
            <a:spLocks noChangeArrowheads="1"/>
          </p:cNvSpPr>
          <p:nvPr/>
        </p:nvSpPr>
        <p:spPr bwMode="auto">
          <a:xfrm>
            <a:off x="1066800" y="2324100"/>
            <a:ext cx="7848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Tem como objetivo a apuração do lucro e não a </a:t>
            </a:r>
          </a:p>
          <a:p>
            <a:pPr algn="l">
              <a:spcBef>
                <a:spcPct val="50000"/>
              </a:spcBef>
            </a:pPr>
            <a:r>
              <a:rPr lang="pt-BR" altLang="pt-BR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mensuração do valor de mercado</a:t>
            </a:r>
          </a:p>
        </p:txBody>
      </p:sp>
      <p:sp>
        <p:nvSpPr>
          <p:cNvPr id="97293" name="Text Box 1037"/>
          <p:cNvSpPr txBox="1">
            <a:spLocks noChangeArrowheads="1"/>
          </p:cNvSpPr>
          <p:nvPr/>
        </p:nvSpPr>
        <p:spPr bwMode="auto">
          <a:xfrm>
            <a:off x="601663" y="742950"/>
            <a:ext cx="678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1.5.1	Medição do objetivo da empresa</a:t>
            </a:r>
          </a:p>
        </p:txBody>
      </p:sp>
      <p:sp>
        <p:nvSpPr>
          <p:cNvPr id="97294" name="Line 1038"/>
          <p:cNvSpPr>
            <a:spLocks noChangeShapeType="1"/>
          </p:cNvSpPr>
          <p:nvPr/>
        </p:nvSpPr>
        <p:spPr bwMode="auto">
          <a:xfrm>
            <a:off x="3522663" y="1295400"/>
            <a:ext cx="5578475" cy="0"/>
          </a:xfrm>
          <a:prstGeom prst="line">
            <a:avLst/>
          </a:prstGeom>
          <a:noFill/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97295" name="Picture 1039" descr="j0250055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1789113" cy="30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76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0" y="38100"/>
            <a:ext cx="9191625" cy="6848475"/>
            <a:chOff x="0" y="24"/>
            <a:chExt cx="5790" cy="4314"/>
          </a:xfrm>
        </p:grpSpPr>
        <p:sp>
          <p:nvSpPr>
            <p:cNvPr id="94211" name="Line 3"/>
            <p:cNvSpPr>
              <a:spLocks noChangeShapeType="1"/>
            </p:cNvSpPr>
            <p:nvPr/>
          </p:nvSpPr>
          <p:spPr bwMode="auto">
            <a:xfrm>
              <a:off x="432" y="192"/>
              <a:ext cx="5328" cy="0"/>
            </a:xfrm>
            <a:prstGeom prst="line">
              <a:avLst/>
            </a:prstGeom>
            <a:noFill/>
            <a:ln w="9525">
              <a:solidFill>
                <a:srgbClr val="00738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212" name="Text Box 4"/>
            <p:cNvSpPr txBox="1">
              <a:spLocks noChangeArrowheads="1"/>
            </p:cNvSpPr>
            <p:nvPr/>
          </p:nvSpPr>
          <p:spPr bwMode="auto">
            <a:xfrm>
              <a:off x="0" y="4146"/>
              <a:ext cx="5760" cy="192"/>
            </a:xfrm>
            <a:prstGeom prst="rect">
              <a:avLst/>
            </a:prstGeom>
            <a:solidFill>
              <a:srgbClr val="E3E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>
                  <a:solidFill>
                    <a:srgbClr val="E3EBE6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AFFFC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888D89"/>
                      </a:outerShdw>
                    </a:cont>
                    <a:effect ref="fillLine"/>
                  </a:effectDag>
                </a:rPr>
                <a:t>Finanças Corporativas e Valor – ASSAF</a:t>
              </a:r>
            </a:p>
          </p:txBody>
        </p:sp>
        <p:sp>
          <p:nvSpPr>
            <p:cNvPr id="94213" name="Text Box 5"/>
            <p:cNvSpPr txBox="1">
              <a:spLocks noChangeArrowheads="1"/>
            </p:cNvSpPr>
            <p:nvPr/>
          </p:nvSpPr>
          <p:spPr bwMode="auto">
            <a:xfrm>
              <a:off x="2208" y="24"/>
              <a:ext cx="3582" cy="294"/>
            </a:xfrm>
            <a:prstGeom prst="rect">
              <a:avLst/>
            </a:prstGeom>
            <a:solidFill>
              <a:srgbClr val="CFDDD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pt-BR" altLang="pt-BR" sz="2400" i="1">
                  <a:solidFill>
                    <a:schemeClr val="bg1"/>
                  </a:solidFill>
                  <a:latin typeface="Monotype Corsiva" pitchFamily="66" charset="0"/>
                </a:rPr>
                <a:t>Capítulo 1 – Introdução às Finanças Corporativas</a:t>
              </a:r>
            </a:p>
          </p:txBody>
        </p:sp>
      </p:grp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1033463" y="3048000"/>
            <a:ext cx="7291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/>
              <a:t>  Avalia a capacidade de um bem em gerar riqueza</a:t>
            </a: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990600" y="1812925"/>
            <a:ext cx="5105400" cy="549275"/>
          </a:xfrm>
          <a:prstGeom prst="rect">
            <a:avLst/>
          </a:prstGeom>
          <a:gradFill rotWithShape="0">
            <a:gsLst>
              <a:gs pos="0">
                <a:srgbClr val="E9ECED"/>
              </a:gs>
              <a:gs pos="100000">
                <a:srgbClr val="FFCC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BR" altLang="pt-BR"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Administração Financeira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1028700" y="5165725"/>
            <a:ext cx="78105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/>
              <a:t>  Tem o objetivo de promover a maximização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 do valor de mercado da ação da empresa</a:t>
            </a:r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1028700" y="4114800"/>
            <a:ext cx="7291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/>
              <a:t>  Leva em conta o equilíbrio entre risco e retorno </a:t>
            </a: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601663" y="742950"/>
            <a:ext cx="678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1.5.1	Medição do objetivo da empresa</a:t>
            </a:r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>
            <a:off x="3522663" y="1295400"/>
            <a:ext cx="5578475" cy="0"/>
          </a:xfrm>
          <a:prstGeom prst="line">
            <a:avLst/>
          </a:prstGeom>
          <a:noFill/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94227" name="Picture 19" descr="j0215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876800"/>
            <a:ext cx="1917700" cy="16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022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"/>
          <p:cNvGrpSpPr>
            <a:grpSpLocks/>
          </p:cNvGrpSpPr>
          <p:nvPr/>
        </p:nvGrpSpPr>
        <p:grpSpPr bwMode="auto">
          <a:xfrm>
            <a:off x="0" y="38100"/>
            <a:ext cx="9191625" cy="6848475"/>
            <a:chOff x="0" y="24"/>
            <a:chExt cx="5790" cy="4314"/>
          </a:xfrm>
        </p:grpSpPr>
        <p:sp>
          <p:nvSpPr>
            <p:cNvPr id="98307" name="Line 3"/>
            <p:cNvSpPr>
              <a:spLocks noChangeShapeType="1"/>
            </p:cNvSpPr>
            <p:nvPr/>
          </p:nvSpPr>
          <p:spPr bwMode="auto">
            <a:xfrm>
              <a:off x="432" y="192"/>
              <a:ext cx="5328" cy="0"/>
            </a:xfrm>
            <a:prstGeom prst="line">
              <a:avLst/>
            </a:prstGeom>
            <a:noFill/>
            <a:ln w="9525">
              <a:solidFill>
                <a:srgbClr val="00738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308" name="Text Box 4"/>
            <p:cNvSpPr txBox="1">
              <a:spLocks noChangeArrowheads="1"/>
            </p:cNvSpPr>
            <p:nvPr/>
          </p:nvSpPr>
          <p:spPr bwMode="auto">
            <a:xfrm>
              <a:off x="0" y="4146"/>
              <a:ext cx="5760" cy="192"/>
            </a:xfrm>
            <a:prstGeom prst="rect">
              <a:avLst/>
            </a:prstGeom>
            <a:solidFill>
              <a:srgbClr val="E3E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>
                  <a:solidFill>
                    <a:srgbClr val="E3EBE6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AFFFC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888D89"/>
                      </a:outerShdw>
                    </a:cont>
                    <a:effect ref="fillLine"/>
                  </a:effectDag>
                </a:rPr>
                <a:t>Finanças Corporativas e Valor – ASSAF</a:t>
              </a:r>
            </a:p>
          </p:txBody>
        </p:sp>
        <p:sp>
          <p:nvSpPr>
            <p:cNvPr id="98309" name="Text Box 5"/>
            <p:cNvSpPr txBox="1">
              <a:spLocks noChangeArrowheads="1"/>
            </p:cNvSpPr>
            <p:nvPr/>
          </p:nvSpPr>
          <p:spPr bwMode="auto">
            <a:xfrm>
              <a:off x="2208" y="24"/>
              <a:ext cx="3582" cy="294"/>
            </a:xfrm>
            <a:prstGeom prst="rect">
              <a:avLst/>
            </a:prstGeom>
            <a:solidFill>
              <a:srgbClr val="CFDDD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pt-BR" altLang="pt-BR" sz="2400" i="1">
                  <a:solidFill>
                    <a:schemeClr val="bg1"/>
                  </a:solidFill>
                  <a:latin typeface="Monotype Corsiva" pitchFamily="66" charset="0"/>
                </a:rPr>
                <a:t>Capítulo 1 – Introdução às Finanças Corporativas</a:t>
              </a:r>
            </a:p>
          </p:txBody>
        </p:sp>
      </p:grp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568325" y="741363"/>
            <a:ext cx="636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1.5.2	Ambiente Financeiro e Valor da Empresa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819150" y="1812925"/>
            <a:ext cx="8096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/>
              <a:t>  O mercado financeiro possui um </a:t>
            </a:r>
            <a:r>
              <a:rPr lang="pt-BR" altLang="pt-BR" b="1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sistema de equilíbrio</a:t>
            </a:r>
            <a:r>
              <a:rPr lang="pt-BR" altLang="pt-BR"/>
              <a:t> entre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 agentes superavitários e deficitários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819150" y="3336925"/>
            <a:ext cx="8096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/>
              <a:t>  A </a:t>
            </a:r>
            <a:r>
              <a:rPr lang="pt-BR" altLang="pt-BR" b="1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convivência da empresa no mercado</a:t>
            </a:r>
            <a:r>
              <a:rPr lang="pt-BR" altLang="pt-BR"/>
              <a:t> é fundamental para a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 formação de uma estrutura de capital adequada 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819150" y="4937125"/>
            <a:ext cx="8096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/>
              <a:t>  O valor de mercado das ações revela um importante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 </a:t>
            </a:r>
            <a:r>
              <a:rPr lang="pt-BR" altLang="pt-BR" b="1">
                <a:solidFill>
                  <a:srgbClr val="66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parâmetro da avaliação</a:t>
            </a:r>
            <a:r>
              <a:rPr lang="pt-BR" altLang="pt-BR"/>
              <a:t> do desempenho da empresa</a:t>
            </a:r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>
            <a:off x="3522663" y="1295400"/>
            <a:ext cx="5578475" cy="0"/>
          </a:xfrm>
          <a:prstGeom prst="line">
            <a:avLst/>
          </a:prstGeom>
          <a:noFill/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135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Avaliação da ação do governo com relação a impostos</a:t>
            </a:r>
            <a:endParaRPr lang="pt-BR" dirty="0"/>
          </a:p>
        </p:txBody>
      </p:sp>
      <p:pic>
        <p:nvPicPr>
          <p:cNvPr id="2050" name="Picture 2" descr="http://arquivos.portaldaindustria.com.br/app/cni_estatistica_2/2014/12/17/31/CNI-IBOPE-AvaliacaodoGoverno_Dezembro2014_infografic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49" y="2787235"/>
            <a:ext cx="2825502" cy="215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99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ICEI - Índice de Confiança do Empresário Industrial</a:t>
            </a:r>
            <a:br>
              <a:rPr lang="pt-BR" dirty="0"/>
            </a:br>
            <a:endParaRPr lang="pt-BR" dirty="0"/>
          </a:p>
        </p:txBody>
      </p:sp>
      <p:pic>
        <p:nvPicPr>
          <p:cNvPr id="3074" name="Picture 2" descr="http://arquivos.portaldaindustria.com.br/app/cni_estatistica_2/2015/01/20/18/IndicedeConfiancadoEmpresarioIndustrial_grafico_Fevereiro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1435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83568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www.portaldaindustria.com.br/cni/publicacoes-e-estatisticas/estatisticas/2015/01/1,40572/icei-indice-de-confianca-do-empresario-industrial.html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383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/>
          <a:lstStyle/>
          <a:p>
            <a:r>
              <a:rPr lang="pt-BR" dirty="0" smtClean="0"/>
              <a:t>Duas abordagem econômicas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844824"/>
            <a:ext cx="8928992" cy="48965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b="1" dirty="0">
                <a:solidFill>
                  <a:schemeClr val="tx1"/>
                </a:solidFill>
              </a:rPr>
              <a:t>A MICROECONOMIA:</a:t>
            </a:r>
            <a:r>
              <a:rPr lang="pt-BR" dirty="0">
                <a:solidFill>
                  <a:schemeClr val="tx1"/>
                </a:solidFill>
              </a:rPr>
              <a:t> analisa a formação de preços no mercado, ou seja, como a empresa e o consumidor interagem e decidem qual o preço e a quantidade de um determinado bem ou serviço em mercados específicos. </a:t>
            </a:r>
            <a:endParaRPr lang="pt-BR" dirty="0" smtClean="0">
              <a:solidFill>
                <a:schemeClr val="tx1"/>
              </a:solidFill>
            </a:endParaRP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b="1" dirty="0">
                <a:solidFill>
                  <a:schemeClr val="tx1"/>
                </a:solidFill>
              </a:rPr>
              <a:t>MACROECONOMIA: </a:t>
            </a:r>
            <a:r>
              <a:rPr lang="pt-BR" dirty="0">
                <a:solidFill>
                  <a:schemeClr val="tx1"/>
                </a:solidFill>
              </a:rPr>
              <a:t>estuda a economia como um todo, analisando a determinação e o comportamento dos grandes agregados, tais como: renda e produto nacionais, nível geral de preços, emprego e desemprego, estoque de moeda e taxas de juros, balanço de pagamentos e taxa de câmbio. </a:t>
            </a:r>
            <a:r>
              <a:rPr lang="pt-B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Aborda os </a:t>
            </a:r>
            <a:r>
              <a:rPr lang="pt-B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elementos da ECONOMIA NACIONAL. </a:t>
            </a:r>
          </a:p>
          <a:p>
            <a:pPr algn="just"/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833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Questões:</a:t>
            </a:r>
          </a:p>
          <a:p>
            <a:r>
              <a:rPr lang="pt-BR" dirty="0"/>
              <a:t>Balança Comercial</a:t>
            </a:r>
          </a:p>
          <a:p>
            <a:r>
              <a:rPr lang="pt-BR" dirty="0"/>
              <a:t>Energia Elétrica e </a:t>
            </a:r>
            <a:r>
              <a:rPr lang="pt-BR" dirty="0" err="1"/>
              <a:t>Combustiveis</a:t>
            </a:r>
            <a:endParaRPr lang="pt-BR" dirty="0"/>
          </a:p>
          <a:p>
            <a:r>
              <a:rPr lang="pt-BR" dirty="0"/>
              <a:t>Inflação</a:t>
            </a:r>
          </a:p>
          <a:p>
            <a:r>
              <a:rPr lang="pt-BR" dirty="0"/>
              <a:t>Juros</a:t>
            </a:r>
          </a:p>
          <a:p>
            <a:r>
              <a:rPr lang="pt-BR" dirty="0"/>
              <a:t>Mercado de ações</a:t>
            </a:r>
          </a:p>
          <a:p>
            <a:r>
              <a:rPr lang="pt-BR" dirty="0"/>
              <a:t>Moeda</a:t>
            </a:r>
          </a:p>
          <a:p>
            <a:r>
              <a:rPr lang="pt-BR" dirty="0"/>
              <a:t>Poupança</a:t>
            </a:r>
          </a:p>
          <a:p>
            <a:r>
              <a:rPr lang="pt-BR" dirty="0"/>
              <a:t>Produto Interno Bruto</a:t>
            </a:r>
          </a:p>
          <a:p>
            <a:r>
              <a:rPr lang="pt-BR" dirty="0"/>
              <a:t>Salário Mínimo</a:t>
            </a:r>
          </a:p>
          <a:p>
            <a:r>
              <a:rPr lang="pt-BR" dirty="0"/>
              <a:t>Risco País e Satisfação do Brasileiro</a:t>
            </a:r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7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Balança Comercial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067128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Item do </a:t>
            </a:r>
            <a:r>
              <a:rPr lang="pt-BR" b="1" u="sng" dirty="0" smtClean="0"/>
              <a:t>balanço de pagamentos </a:t>
            </a:r>
            <a:r>
              <a:rPr lang="pt-BR" dirty="0" smtClean="0"/>
              <a:t>(registro contábil de todas as transações de um país com o resto do mundo, que envolve transações com mercadorias, serviços e com capitais) em que são lançadas as exportações e as importações de mercadorias. 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905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Energia Elétrica e </a:t>
            </a:r>
            <a:r>
              <a:rPr lang="pt-BR" dirty="0" smtClean="0"/>
              <a:t>Combustíveis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São item importantes para a produção e distribuição dos produtos. São fatores importantes numa economia, pois são a base;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402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Inflação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Aumento contínuo e generalizado no nível geral de preços</a:t>
            </a:r>
            <a:endParaRPr lang="pt-BR" dirty="0"/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402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Define-se como juros o rendimento que se obtém quando se empresta dinheiro por um período determinado</a:t>
            </a:r>
          </a:p>
        </p:txBody>
      </p:sp>
    </p:spTree>
    <p:extLst>
      <p:ext uri="{BB962C8B-B14F-4D97-AF65-F5344CB8AC3E}">
        <p14:creationId xmlns:p14="http://schemas.microsoft.com/office/powerpoint/2010/main" val="39804023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Mercado de ações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Ações são títulos nominativos negociáveis que representam para quem as possui uma fração do capital social de uma empresa. Ação é um pedacinho de uma empresa. Com um ou mais pedacinhos da empresa, você se torna sócio dela. </a:t>
            </a:r>
            <a:r>
              <a:rPr lang="pt-BR" dirty="0" smtClean="0"/>
              <a:t>A Bolsa de Valores é o mercado de venda e compra de ações.</a:t>
            </a:r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4023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Moeda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Objeto de aceitação geral utilizado na troca de bens e serviços. Sua aceitação é garantida em lei.</a:t>
            </a:r>
            <a:endParaRPr lang="pt-BR" dirty="0"/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4023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Poupança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Parcela da renda nacional não consumida no período. Ela é guardada e não é gasta em bens de consumo no período. </a:t>
            </a:r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4023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Produto Interno Bruto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Renda devida à produção dentro dos limites territoriais do país.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402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Salário Mínimo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Salário mínimo é a contraprestação mínima devida e paga diretamente pelo empregador a todo </a:t>
            </a:r>
            <a:r>
              <a:rPr lang="pt-BR" dirty="0" smtClean="0"/>
              <a:t>trabalhador.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40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2"/>
          <p:cNvGrpSpPr>
            <a:grpSpLocks/>
          </p:cNvGrpSpPr>
          <p:nvPr/>
        </p:nvGrpSpPr>
        <p:grpSpPr bwMode="auto">
          <a:xfrm>
            <a:off x="0" y="304800"/>
            <a:ext cx="9144000" cy="6581775"/>
            <a:chOff x="0" y="192"/>
            <a:chExt cx="5760" cy="4146"/>
          </a:xfrm>
        </p:grpSpPr>
        <p:sp>
          <p:nvSpPr>
            <p:cNvPr id="87043" name="Line 3"/>
            <p:cNvSpPr>
              <a:spLocks noChangeShapeType="1"/>
            </p:cNvSpPr>
            <p:nvPr/>
          </p:nvSpPr>
          <p:spPr bwMode="auto">
            <a:xfrm>
              <a:off x="432" y="192"/>
              <a:ext cx="5328" cy="0"/>
            </a:xfrm>
            <a:prstGeom prst="line">
              <a:avLst/>
            </a:prstGeom>
            <a:noFill/>
            <a:ln w="9525">
              <a:solidFill>
                <a:srgbClr val="00738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044" name="Text Box 4"/>
            <p:cNvSpPr txBox="1">
              <a:spLocks noChangeArrowheads="1"/>
            </p:cNvSpPr>
            <p:nvPr/>
          </p:nvSpPr>
          <p:spPr bwMode="auto">
            <a:xfrm>
              <a:off x="0" y="4146"/>
              <a:ext cx="5760" cy="192"/>
            </a:xfrm>
            <a:prstGeom prst="rect">
              <a:avLst/>
            </a:prstGeom>
            <a:solidFill>
              <a:srgbClr val="E3E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>
                  <a:solidFill>
                    <a:srgbClr val="E3EBE6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AFFFC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888D89"/>
                      </a:outerShdw>
                    </a:cont>
                    <a:effect ref="fillLine"/>
                  </a:effectDag>
                </a:rPr>
                <a:t>Finanças Corporativas e Valor – ASSAF</a:t>
              </a:r>
            </a:p>
          </p:txBody>
        </p:sp>
      </p:grp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51520" y="4797152"/>
            <a:ext cx="8229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Tx/>
              <a:buBlip>
                <a:blip r:embed="rId2"/>
              </a:buBlip>
            </a:pPr>
            <a:r>
              <a:rPr lang="pt-BR" altLang="pt-B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pt-BR" altLang="pt-BR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Economia de mercado – empresas atraídas pelas </a:t>
            </a:r>
          </a:p>
          <a:p>
            <a:pPr algn="ctr"/>
            <a:r>
              <a:rPr lang="pt-BR" altLang="pt-BR" sz="3000" dirty="0"/>
              <a:t>    possibilidades de lucros e guiadas por seus próprios objetivos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251520" y="1817360"/>
            <a:ext cx="694826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altLang="pt-BR" sz="3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Objetivo da empresa:</a:t>
            </a:r>
            <a:r>
              <a:rPr lang="pt-BR" altLang="pt-BR" sz="3000" b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altLang="pt-BR" sz="3000" b="1" dirty="0"/>
              <a:t>    Satisfação do retorno exigido pelos proprietários </a:t>
            </a:r>
            <a:r>
              <a:rPr lang="pt-BR" altLang="pt-BR" sz="3000" b="1" dirty="0" smtClean="0"/>
              <a:t>ou </a:t>
            </a:r>
            <a:r>
              <a:rPr lang="pt-BR" altLang="pt-BR" sz="3000" b="1" dirty="0"/>
              <a:t>bem-estar social do público em geral?</a:t>
            </a:r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3522663" y="1295400"/>
            <a:ext cx="5578475" cy="0"/>
          </a:xfrm>
          <a:prstGeom prst="line">
            <a:avLst/>
          </a:prstGeom>
          <a:noFill/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87051" name="Picture 11" descr="BS0000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00200"/>
            <a:ext cx="1493838" cy="23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51520" y="404664"/>
            <a:ext cx="84969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maior desafio da economia é o de criar alternativas à escassez de recursos na sociedade</a:t>
            </a:r>
          </a:p>
        </p:txBody>
      </p:sp>
    </p:spTree>
    <p:extLst>
      <p:ext uri="{BB962C8B-B14F-4D97-AF65-F5344CB8AC3E}">
        <p14:creationId xmlns:p14="http://schemas.microsoft.com/office/powerpoint/2010/main" val="41214997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Risco País e Satisfação do Brasileiro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chamado </a:t>
            </a:r>
            <a:r>
              <a:rPr lang="pt-BR" b="1" dirty="0"/>
              <a:t>risco</a:t>
            </a:r>
            <a:r>
              <a:rPr lang="pt-BR" dirty="0"/>
              <a:t>-</a:t>
            </a:r>
            <a:r>
              <a:rPr lang="pt-BR" b="1" dirty="0"/>
              <a:t>país</a:t>
            </a:r>
            <a:r>
              <a:rPr lang="pt-BR" dirty="0"/>
              <a:t> reflete a percepção de segurança que os investidores externos têm em relação a um país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4023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1) Primeira etapa do trabalho os grupos deverão identificar as taxas em determinados momentos;</a:t>
            </a:r>
          </a:p>
          <a:p>
            <a:r>
              <a:rPr lang="pt-BR" dirty="0" smtClean="0"/>
              <a:t>2) Ao final do trabalho, o grupo deverá indicar como aquela noção que dá nome ao grupo é importante para a economia.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94895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A taxa de juros é o instrumento utilizado pelo BC (Banco Central) para manter a inflação sob controle ou para estimular a economia.</a:t>
            </a:r>
          </a:p>
          <a:p>
            <a:r>
              <a:rPr lang="pt-BR" dirty="0"/>
              <a:t>Se os juros caem muito, a população tem maior acesso ao crédito e, assim, pode consumir mais. Esse aumento da demanda pode pressionar os preços caso a indústria não esteja preparada para atender um consumo maior.</a:t>
            </a:r>
          </a:p>
          <a:p>
            <a:r>
              <a:rPr lang="pt-BR" dirty="0"/>
              <a:t>Por outro lado, se os juros sobem, a autoridade monetária inibe consumo e investimento -que ficam mais caros-, a economia se desacelera e evita-se que os preços subam -ou seja, que haja inflação.</a:t>
            </a:r>
          </a:p>
          <a:p>
            <a:r>
              <a:rPr lang="pt-BR" dirty="0"/>
              <a:t>Com o aumento da taxa básica de juros (Selic), o BC aumenta a atratividade das aplicações em títulos da dívida pública. Assim, começa a "faltar" dinheiro no mercado financeiro para viabilizar investimentos que tenham retorno maior que o pago pelo governo. Se a taxa cai, ocorre o inverso.</a:t>
            </a:r>
          </a:p>
          <a:p>
            <a:r>
              <a:rPr lang="pt-BR" dirty="0"/>
              <a:t>É por isso que os empresários pedem cortes nas taxas: para viabilizar investimentos, ainda mais em tempos de economia fraca, como agora. Nos mercados, reduções da taxa de juros viabilizam normalmente migração de recursos da renda fixa para a Bolsa de Valores.</a:t>
            </a:r>
          </a:p>
          <a:p>
            <a:r>
              <a:rPr lang="pt-BR" dirty="0"/>
              <a:t>Em um cenário normal, é também por esse motivo que as Bolsas sobem nos Estados Unidos ao menor sinal do Federal Reserve (BC dos EUA) de que os juros possam cair.</a:t>
            </a:r>
          </a:p>
          <a:p>
            <a:r>
              <a:rPr lang="pt-BR" dirty="0"/>
              <a:t>Quando o juro sobe, acontece o inverso. O investimento em dívida suga absorve o dinheiro que serviria para financiar o setor produtivo.</a:t>
            </a:r>
          </a:p>
          <a:p>
            <a:endParaRPr lang="pt-BR" dirty="0" smtClean="0"/>
          </a:p>
          <a:p>
            <a:r>
              <a:rPr lang="pt-BR" dirty="0"/>
              <a:t>Fonte:  </a:t>
            </a:r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www1.folha.uol.com.br/mercado/2014/10/1539921-entenda-como-a-taxa-basica-de-juros-influencia-a-economia-brasileira.shtml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58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76" name="Picture 12" descr="j0229405"/>
          <p:cNvPicPr>
            <a:picLocks noChangeAspect="1" noChangeArrowheads="1"/>
          </p:cNvPicPr>
          <p:nvPr/>
        </p:nvPicPr>
        <p:blipFill>
          <a:blip r:embed="rId2" cstate="print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5662"/>
            <a:ext cx="8378825" cy="45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0" y="304800"/>
            <a:ext cx="9144000" cy="6581775"/>
            <a:chOff x="0" y="192"/>
            <a:chExt cx="5760" cy="4146"/>
          </a:xfrm>
        </p:grpSpPr>
        <p:sp>
          <p:nvSpPr>
            <p:cNvPr id="88067" name="Line 3"/>
            <p:cNvSpPr>
              <a:spLocks noChangeShapeType="1"/>
            </p:cNvSpPr>
            <p:nvPr/>
          </p:nvSpPr>
          <p:spPr bwMode="auto">
            <a:xfrm>
              <a:off x="432" y="192"/>
              <a:ext cx="5328" cy="0"/>
            </a:xfrm>
            <a:prstGeom prst="line">
              <a:avLst/>
            </a:prstGeom>
            <a:noFill/>
            <a:ln w="9525">
              <a:solidFill>
                <a:srgbClr val="00738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068" name="Text Box 4"/>
            <p:cNvSpPr txBox="1">
              <a:spLocks noChangeArrowheads="1"/>
            </p:cNvSpPr>
            <p:nvPr/>
          </p:nvSpPr>
          <p:spPr bwMode="auto">
            <a:xfrm>
              <a:off x="0" y="4146"/>
              <a:ext cx="5760" cy="192"/>
            </a:xfrm>
            <a:prstGeom prst="rect">
              <a:avLst/>
            </a:prstGeom>
            <a:solidFill>
              <a:srgbClr val="E3E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>
                  <a:solidFill>
                    <a:srgbClr val="E3EBE6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AFFFC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888D89"/>
                      </a:outerShdw>
                    </a:cont>
                    <a:effect ref="fillLine"/>
                  </a:effectDag>
                </a:rPr>
                <a:t>Finanças Corporativas e Valor – ASSAF</a:t>
              </a:r>
            </a:p>
          </p:txBody>
        </p:sp>
      </p:grp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819150" y="3365500"/>
            <a:ext cx="822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/>
              <a:t> Intervenção estatal ou outras imperfeições no mercado 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 reduziriam a atuação da </a:t>
            </a:r>
            <a:r>
              <a:rPr lang="pt-BR" altLang="pt-BR" i="1"/>
              <a:t>mão invisível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819150" y="5026025"/>
            <a:ext cx="822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/>
              <a:t> Mundo atual – questões econômicas essenciais de toda a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 sociedade são respondidas pelas forças de mercado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819150" y="1812925"/>
            <a:ext cx="8096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dirty="0"/>
              <a:t> Economia moderna – baseadas nas </a:t>
            </a:r>
            <a:r>
              <a:rPr lang="pt-BR" altLang="pt-BR" dirty="0" err="1"/>
              <a:t>idéias</a:t>
            </a:r>
            <a:r>
              <a:rPr lang="pt-BR" altLang="pt-BR" dirty="0"/>
              <a:t> liberais de </a:t>
            </a:r>
            <a:r>
              <a:rPr lang="pt-BR" altLang="pt-BR" i="1" dirty="0"/>
              <a:t>Adam </a:t>
            </a:r>
          </a:p>
          <a:p>
            <a:pPr algn="l">
              <a:spcBef>
                <a:spcPct val="50000"/>
              </a:spcBef>
            </a:pPr>
            <a:r>
              <a:rPr lang="pt-BR" altLang="pt-BR" i="1" dirty="0"/>
              <a:t>    Smith</a:t>
            </a:r>
            <a:r>
              <a:rPr lang="pt-BR" altLang="pt-BR" dirty="0"/>
              <a:t>. Suposição da existência de mercados eficientes </a:t>
            </a:r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3522663" y="1295400"/>
            <a:ext cx="5578475" cy="0"/>
          </a:xfrm>
          <a:prstGeom prst="line">
            <a:avLst/>
          </a:prstGeom>
          <a:noFill/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AutoShape 2" descr="data:image/jpeg;base64,/9j/4AAQSkZJRgABAQAAAQABAAD/2wCEAAkGBxQTERQUEhQWFBUUFRcWFRUYFBUXFRUUFBUXFhQUFhQYHCggGBwlGxUVITEhJSksLi4uFx8zODMsNygtLisBCgoKDg0OGhAQGywkICUsLCwvLDUsLCwsKywsLCwsLCwvLDQsLCwsLCw3LCwsLCwsLCwsLCwsLCwsLCwsLCwwLP/AABEIALgBEQMBIgACEQEDEQH/xAAcAAEAAQUBAQAAAAAAAAAAAAAABgECAwQFBwj/xABCEAABAwEFBQYDBAcHBQAAAAABAAIRAwQFEiExBkFRYZETIjJxgaFCsdEUI1LBBzNygrLh8BUWU2JzkqIlY5PC8f/EABoBAQADAQEBAAAAAAAAAAAAAAABAgMEBQb/xAAwEQACAgEDAQUHAwUAAAAAAAAAAQIRAwQSITEFE0FRYRQiMnGBkdGxwfAjQqHh8f/aAAwDAQACEQMRAD8A9xREQBERAEREAREQBERAEREAREQBERAEREAREQBERAEREAREQBERAEREAREQBERAEREAREQBERAEREAREQBERAEREAREQBERAEREAREQFr3gZkgeZhW9u38TeoXM2oP3H77fzUQcV5Gu7Tlp8vdqN8X1MZ5dro9C7dv4m9Qqtqg6EH1C87XX2WH3/kx3zH1WOn7XlkyRg4Ll11IjmbdUTBERe6bhERAEREAREQBERAEREAREQBERAEREAREQBERAEREAREQBERAEREARRm/b4q06xaxwAABiAdRxXNftDV3npkvKzdrYsc3Da21x4fkyeZJ0d3a58UB/qD+FyhTq4K3LdeT6rcNQy0GYk6gETOu8qIXja+ztLKbSYIadTq5xH5LxtVlWqyucU1x+hjJ7nZKZXc2R/XO/0z/E1R/EpDsZ+sqH/IPc/wAlXs+N6mHz/YjH8SJaiIvsDsCIiAIiIAiIgCIiAIiIAiIgCIiAIiIAiIgCIiAIiIAiIgCItO+K7mUKj2mHNEgxO/gVWclCLk/DkhujcRQUbT1fiM+XdWjX2rfOQdl/3XfIBePLtmH9sG/sZd8vI3drKsWl37LfkuL2srTva8TVxveO8GEzJnuty3wuVs5bu0D+Ue8ryMq72UsqXV/qYvltkhxqHX0+bxpj/S/ilSkvUOvJ83k3kafyBV9LH3n8mTEmz6wGpXV2V2ioUjWNR8ZMDWjNzj3pAA9OoXmO0V7vpv0xN3w6Cti7bWyozEz1B1B4FXxQngazJBJx5Pcbg2ip2vGKbXgsjFiDY70xBBPArsKHfoxs8WapUOr6kDm1jQB7lymK+k0s5zxRlPqzpg21yERFuWCIiAIiIAiIgCIiAIiIAiIgCIiAIiIChKss9oa8YmODhxaQR7KMbc34KVM0mnNwmoeDD8Pm75ea81uvaarZ6/aU3eLJ1MnuvaPhI4jiMx1nzsnaEYZu7StLq/J/zqZPJUqPdUXK2dv+la6eOkYI8bD4mHgeI4Hf1XVXoRkpK10NbsLTN50pLcYLmkggZkEaiFtB4JgETwleXX/aA201s9KjvnK4ddqZ4YKWOnbM5yaXB6I+9WDc4+g/MrnX1ejX2eq0BwcWmAYzPnK83tF5PJ/WPjhjdHSVbZKL6z8NNpe7lu5k6Aea8l63VT4bVPwrz+tmW+TKV7ywuwnI8CrLRUzXVP6PalR/a164pNaM2tYXOIH+YkAdCti8dnKLYc2sXNJh0uaHYviGHB3YHGdQsMmHZFMq1RGbU/7qrypv/hK5WxVTKp+5/wCyk943SzC+nTqFwc0jEWx4hGmq4lyXLUs/aBxDgcMFs7sUyDpqFGPLj7uUL5Caqjsmoobbqv8A1Fx4FntTaVJqtaAobaAX2qq7dIHn3GiFvp4pbr8iYmzXHbP5T15qYbObGVLXZ3Os9ZtE06gEOYXNeMMuBIII1bmJ0Kjtiofz+i9S2JtQs922qtE9matSOPZ0Wuj2XRpoxyZFGXTkvHlnWsNts922SlStdelTe1pJGOS4ucXOLGxicJJ3KJ1f0uh1YNpUPuw+C9zjiLMUF4YBllnBXkdS1PtNqZ2tQ469Vna1TqMbw0kTkABoNAABosLqbu2c1gJaC7D+KGYjM+QXoPJJRShwkXt1wfUl0X1QtLcVCoHgajMObOmJpgj1C6C+ddg71rNtNJ9AOqOa4B7WAuLqbiMYcG7o47wDuX0Ut8GV5E9ypotGVhERblgiIgCIiAIiIAiIgCIiAIiIAtG+LxbQpOqOzOjR+Jx0H9bgVukxqvJ9vNpO0fDD3RLWDlvqeu705rj1up7mHu/E+F+foUnKkR+/rydWqkSXOLs4zLnncAOgC9HuLYWiLEaVpYH1KsPqO+Km4DuCm8eEtk5jUl24wol+jq7qYf8Aaq8kMMUWxMu0NQ7stBzk7gvQztPSBza4Djll6ArztFPT4uckluf8d/Mzg4rqzyS+LHXuq1w2oTkCyqMsTHE9yq0ZA5eRiRByHfZt+1zRipuL47wxDDPInOPRV/SNeFJ9dsEPY+i0Hhk98gjovM7ZWFKphk4SJaTq3MjCTvGWqxz4IZZtJceHlRWUU2eiP2ycT3KTW8y4k+0KObQXs5zu0MBzicRE5mNTJK5FC1KtppmqabJjE7M8GwcR6SqYdPDG+FSCikS/Y26Ta4c84abfEficZ8LeHM/0PS7ssVOgzBTEDU8SeJO9cTZu72UKTQ0QSBPLg3+t67Taq7MOJJXXJdI3CQdYPmopawHVibQ0UmMnQmXSThwtmcznkFIhVUCvK29rVc/cTlnMAZBcnaMlGMb556FMhIKdCyVsqbuzzgYiA6dxbObhPE9Fr2m5GZ9nWYSBBYXCcYGbR5kFR7GqF68x5oSXvQX04MrXkal62HG04Thfu4E8ComykWnC7J0xB1nUr0R9QFvagA6Nqs0zPxDgDHoQo7tPcZ+4tTZA7wcDukEAnjyPA8l1aVte63x1/H49C0PI0rOIXp+w1Jr7C9j821HVGuHFrmhpHSV5UypzU2unaVtju7tKjXODXnJoGIl78LdSMtF6miX9W/Q2h1PNdrdlK1hqEVWl1OSKdYDuPG6T8L+LTziRmsWyd5ts9roVnNLxTfiLQQCciMp11lTdn6U/tBfRfZ2tpvZUEl+IyKbiwFpEGXAD1XmF22d1RzwD4Kb6npTbiI84BXXKK6xZY+ndnNpLPa2k0HZiMdNww1G+bd45gkc12Q5fNuyF9Po16NRp7zajWn/M1xAc0+YPXNexWG9bSP1tSm/9mkW++L8laOrSXv8AUlT8yZB6qHqK/wBq1D8XsPouTfW1Io5Pe4vyhokTimMwI3FR7dF8RTY3o9BxKsrx+jtW60UgC82apjIIxVZAaZaRhyMtjJy9OuwubSY1xxFrQC7eSBqea6MWVzu1VFk7OmixB6uD1sSXorcSogL0WMlcK9tqKNHITUdMQ3wg5+Koe6NOZ5KLBIMS0H33Zw4tNamHCZGMSI16KF2q8rXaWjCyWuE4WktAz0JJGLuxmTB4ZQbW3Q4gU4ZTEDI4qlU5aS1obTE/hjLXVRYJuL4oHSrT/wDI36rI23NPhc0+TgfzXn12WuzgfeMpse0QXESCAZEOOYz3dFdX2is47tM4nGYDWED1MAQvDydtNOoY2/8AH5MHm8kdbbfaEMpmk12omoQdG/gHM/LzXk1WqatQk5T7Abgtq/rxxuInIElx4u39FwqltgAgR+fCeqxTyaifeT6+HoivMnbJCdoa4GBmBrWjC2G7hkNSVq1r1ru1qO9Ib/DC0LPVxNk7/qshzU91GPghSNS8q7gJJJM7yT81oVhjE+i6N4WN72Q2JneYWKy2B7WwQD5GV0QnBR6qyyaOTTqupni33HkpZse8VKwmHDuj0mT7N9yo7bKRG49F1tgYbVqSC2A1zZBAJkg6/wBZrWePfG16EtWj2BlpWdtoUWp20jN7mho9PclblG8GnRwOU5EHLitHJFrJCLQole1gdTcXASwkkR8MnQjcuq21K8WlcmpxRzKmUkrOBRsVVzcQYY6E+QOq1S9Sn7UotezAyoQNCMQ5TOXULzM2lUEmmZONF9nruDhgzJyAgEGeRy4KS3uwVKRY7Pwz6ET7So1clUdoSfhaSOWYE9JXWr2tdWihUXfiWgiP0aLBm1vqclda7OKtF1N7zhfPAQZluQ1AMZHgtg01V1klq9J5WzWzzG3Xc+i4h45Bwza7gQfy1WG767qb6hbB7Rjqe+YqQDHOJHqp5eFxtqAgYhO8GPZad27Ndk/E17piMwFbdGupNmPZDZyp2jKtYYGMIc1p8TnDNst+EA5555aL0j7YWiQ1ruMg+0FcWw2V0ayupSolcmZKaqyj5NujaQ8SBBGoHsQszXrgUrSA84ZyMZgiRyO8LadeUiGgyNTuHlx/JcGPJtTjLwM0/Mzv7E1ZrUWuDd5YxzidxBmQPNTG67W2o2WiB79F5y+8abHjtMUakhpcBpAcRpMrPab7ZUxMo2nsiAMXceHZ5jC8Rh6Fd2jz5k9z+HyLwkz04FXAqNbM30xzGUnVe0qBubs+9GZOakYK9uE1NWjdOy+UVEViTzmpbLXb5BqspMiexBIlpORcQcR03wM9F1LnuSnRaJaHOGhIEDcABGS0L5sBovFSlILT5/15LkV9qLQ4w0hv7DJP/KV4etzauOTbB0vDj/phOU06RO31iufeF4Gm0kkRGcuwn0UNdUtdX/FM8y0dMkZs3aHa4WzxJJ+Sw08Nd3im5N+ngVip3dnFqXgJezhOHOZAOWe8rVc402knJ7/+IXfqbGVGS41WvcDikkgaaATA6LlVdnLRWJLH0nQYcW1JLeAGWsLbLpH3m2HQs4c8EatdpkxuGp58Fy71tU4Q0iBMxBzyiVJ/7h1JhwLgdSHNc/WRE4R6+3HUtFwMs5w1aZJcMXfLchmIGE5jnl5Lt2Qwx3XZelE1LrqHA0FpzkzGQBzz5rffXgZd0cd/qVY98xGQAAA4AZALVrWfEc3ZbmwIXFNwnK+iKOmzNZqvavw0w553kDIeZK6xuSqBIg8pg++S5VAuYIY5zRwaS35LIbS//Eef33fVXvDVU/uODexMa0B8ufwETJ3eXNV+0DFhgsiMw4HXKInh9dy36jKNWHODC6NQ9wPIS3otepZqQJOEEmM8Zcf+S9FY2o7V0NK8BbnktBxTh6wd5PHRatG0kGQSDxBhUq18J5H+oWAsB8JjkuDUad7rRSUTr2K8XB7SXmJEySRHNSIWtQJzy3X+S7dmtwLRB3R0XNFONplUST7UuNfNbvg8RHT/AOrB9sWCvXDoncqTW5UQzoWUQ1s7zid6eEfn6KlutroIYJduC5dS3Lj3rWex9OqHEYTmAY7pILhzmAurTYG+nQtGJ37Pd1pfJfaCzFubJIy3aAeizCw2wyO3YRnhkEEbgZDcup1WSw3gx7oa6TAMZzBXZplXlNp/6JbOe24qkNdUtFSREtaWhpPTTNdJtA4cjmIEu73XMSszqs5blYKgBw4hJziRPmqOTZBZToOJhzKdSMxmWkHiJBjqr7I1rC/FZ6jcWriRVaQNI7xIHKAs1jqtcJa5rvIgx0WWpW4qr8gcft+9AY4D8RLSPWM/ZZH1YBPATx05BLTUYPDr5zkrbM5pc0OJAJzI1AXnzxvcotIza5LaeKqCKVIVDqQQIIB1LXxyXc2f2YZUDjXs7abiRGHuyAN+F2a6Fw2alTeXCqH4m4QC3CRJB3nku/VrYRIC93RYNsOeOel2v3N4RpGld2zNGi/GxsGPxOOvIldxoUFs21ONxbUrdnUZUcCycIAxODRJAkQOa3bVtU2jh7SqO9pkHab8lp7VCMtu1/YnciXooZ/ful/iM/2u+qK/tUPJ/Yncjs2y2NcCA3UandzAUfF2PxYjaKugGFopNblvjAZJ81qE28T9212WQ7uvUKxt5WtkmrQyn4QfDA4E81wZY6ifMjN7mdgUDPjeeXdj2arm0wNBGc+p1PmtO6r1bWkEFjx8J1jiJiVvlcjtOmUObe929u0MNRzG/EGhve0iSRI03cVrf2BTbSdTZiYHQS4GXS0yDn5LsFYLVaG02Oe8hrWiSTuCvDLOKqJKbNOzWNzGAOeahE94iCfcqIbbWoYmNbhLwDikA4RPdGmW9de17Z0QYptdUJnQRp55+y0LPToWuriqYsRE4IwFoy7sjxZnUwVrjwzkyUmQ50kHcSN248lsC8q3CgPKz0fzYpZtNsoxtIVLK10sntGSXEt/E2eG8fRQmhWLKgeWtqs+Kk4loI4hzSCD18iruE8ctr4Jpo2nXjWPxU/ShRHyYrTbap1eD+4z6KU2G9bsc2XWY03cHY3ieTgTPQJaL0u5vho4zwFIgdXwFpsdfGhXqdClclF9NjjTbLmNJyGctk/Mrn2vZqidGkepUluG8KVooh1MYY7rmalhG7yiCFuVaAjReguVaNTzG3bPADulw9T9Vyn0atPi4e69RrWCdy0qtzg7kcU1yDzj7fucOoSnbg3Q+indXZ1p3BYDsu38I6LnlposrtIf/anNG2p7vC0/JTSnsw0fD7LcoXABuVVpYLqNiIjd9heTLl3aNzh7YcJlSKhdIG5dCzWGNy6FFJUixC/7pEPD6ToPAyR1mQr23Ta2AYTMCMn8wZhwhT6nZVtVLNl5KHjjLqiKRB/s9qdkGETvJYB1BJVaWyFR7i99Q4jkYggepCmoprLTyGSiOGERtRADslVouDqLycognCY8wM/JWPbameJpcIziHfzXpTKUjMKyvZWxmFMsEJcjajy1tsY5wD24HRmRI6t1C6Vnu8Ogh0jkVJ7w2fpVdR5HQjyIXGtGyLx+rqf7m59QR8lzZNLzaKuBtWezwuxYrc5gDSMQHPPyUSZRtdAmWlzeXfHTUK+jtIQ5rajBnkci13nBWG3LjdorTRNa90Wa0ZvpseeMCR66hZrt2cs9GcDNeJJ9ySuDs9fBqVXNa2GgZ7zM5Z6cVMqJXo4pOcVJrk1XKMf2Cn+BvQItlFqSXFix1KAIzAWdUIUgjV77Lsq5juuG8LjVdl7S0EMrEZEDxZT5FT0qwrKWGEuqIaTPOmXRbaI8fab8+f7U/NYatvqYSytQLpkOEHC4HdEEaL0hwWvUoNOoWUtJjZVwR5c2v2cCz2UDWe64xERnA4qjLXVY/E6hkZOKCXSTMYjJjkvTHWZvALWrWYHcFPs/q/uTtIBUvyqQQGFpyg5jMmDnugKL3tdb3OJa0BxzOevNepW+6mvaWxEiFFLZclobOBzXcJHlyPBUzYpOq5IaIMLnrcB1V4uOsfw9T9FLTUqMHfoOJ3wHRv4A8lvXXWZVZJYWEGC3OQuOS29UUZytlLsqUg/ER3iJAmMp+qkrg4AYTEEeRG8LPQoiMljvOkeydBLctRu9ws1N7lRFm/ZgHAFbAswWK6LPhYBrA1XUaxeybGj9kCCyBdEMV4pIDmiyBXiyroikruzUA0G2ZZWUFuCmrgxSDXbSWyKauaxZwxIg0n2Xgr6dlA5rbwquFTRJhDFZWZktrCsVQzl7qWDVDOSOpjettlJW4VQgxMszSNFirXRTf4mtdyIBXRa3JXAK5Jp2W7mM8LQPIQFttYr4SEBbCK+EUgqqFVRAWq0hXqiAxEK0hZYVpCAwOasVRsCVtlqx1WZFQDm1HToFqmgt/CrS1VIOfVoAjw+6jV63e5ju0p5cRxG9TQtWCvZwRmFEoqSphqzgXbaW1G905jUbwtW+qRLqYwNdidGItGIbzhdOWQWG+7s7KoytLmsDgXBvEHInP25rpC1U6jQWPYHlstJwlzZzgheTPH3ORX0MmqZ2rHZ4aAtxtNaN33gxzsAcC4CYBnIQNfVddrV60ZKStGphDFkDFmDVXCrAxBioWrPCthQwWtasrGJTYssKUiS3CkK+EVgWwkK6FVAWFqoKSyJCigUhWvYskIgMdIK+FVVQFAqoqqQURIVUAKIiAoqKqICkKhCIgKQrXNyKIgNf7OeSxFqIqtUA1o3mPRVNNvH2REoGGtYmVGljhIPHeuDV2HZMtc5vIER0KIocFLqiKOhdGy7KLsUkmIkn8hku82miKyikqRJdgVhplVRKAFJXNphESkC+FWERSAiIgEIqogKKqIgEIqogKKqIgCIigFURE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4820" name="Picture 4" descr="http://eco4u.files.wordpress.com/2011/02/economia_verd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592889" cy="16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5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49" name="Picture 17" descr="BD09292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0198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0" y="38100"/>
            <a:ext cx="9191625" cy="6848475"/>
            <a:chOff x="0" y="24"/>
            <a:chExt cx="5790" cy="4314"/>
          </a:xfrm>
        </p:grpSpPr>
        <p:sp>
          <p:nvSpPr>
            <p:cNvPr id="95235" name="Line 3"/>
            <p:cNvSpPr>
              <a:spLocks noChangeShapeType="1"/>
            </p:cNvSpPr>
            <p:nvPr/>
          </p:nvSpPr>
          <p:spPr bwMode="auto">
            <a:xfrm>
              <a:off x="432" y="192"/>
              <a:ext cx="5328" cy="0"/>
            </a:xfrm>
            <a:prstGeom prst="line">
              <a:avLst/>
            </a:prstGeom>
            <a:noFill/>
            <a:ln w="9525">
              <a:solidFill>
                <a:srgbClr val="00738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0" y="4146"/>
              <a:ext cx="5760" cy="192"/>
            </a:xfrm>
            <a:prstGeom prst="rect">
              <a:avLst/>
            </a:prstGeom>
            <a:solidFill>
              <a:srgbClr val="E3E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>
                  <a:solidFill>
                    <a:srgbClr val="E3EBE6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AFFFC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888D89"/>
                      </a:outerShdw>
                    </a:cont>
                    <a:effect ref="fillLine"/>
                  </a:effectDag>
                </a:rPr>
                <a:t>Finanças Corporativas e Valor – ASSAF</a:t>
              </a:r>
            </a:p>
          </p:txBody>
        </p:sp>
        <p:sp>
          <p:nvSpPr>
            <p:cNvPr id="95237" name="Text Box 5"/>
            <p:cNvSpPr txBox="1">
              <a:spLocks noChangeArrowheads="1"/>
            </p:cNvSpPr>
            <p:nvPr/>
          </p:nvSpPr>
          <p:spPr bwMode="auto">
            <a:xfrm>
              <a:off x="2208" y="24"/>
              <a:ext cx="3582" cy="294"/>
            </a:xfrm>
            <a:prstGeom prst="rect">
              <a:avLst/>
            </a:prstGeom>
            <a:solidFill>
              <a:srgbClr val="CFDDD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pt-BR" altLang="pt-BR" sz="2400" i="1">
                  <a:solidFill>
                    <a:schemeClr val="bg1"/>
                  </a:solidFill>
                  <a:latin typeface="Monotype Corsiva" pitchFamily="66" charset="0"/>
                </a:rPr>
                <a:t>Capítulo 1 – Introdução às Finanças Corporativas</a:t>
              </a:r>
            </a:p>
          </p:txBody>
        </p:sp>
      </p:grp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800100" y="3336925"/>
            <a:ext cx="822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/>
              <a:t> Para maiores riscos, os investidores esperam auferir maiores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retornos e vice-versa</a:t>
            </a: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796925" y="1790700"/>
            <a:ext cx="822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 dirty="0"/>
              <a:t> O processo de decisões financeiras deve levar em conta o</a:t>
            </a:r>
          </a:p>
          <a:p>
            <a:pPr algn="l">
              <a:spcBef>
                <a:spcPct val="50000"/>
              </a:spcBef>
            </a:pPr>
            <a:r>
              <a:rPr lang="pt-BR" altLang="pt-BR" dirty="0"/>
              <a:t>   equilíbrio entre risco e retorno</a:t>
            </a: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790575" y="5010150"/>
            <a:ext cx="8229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pt-BR" altLang="pt-BR"/>
              <a:t> A empresa deve trabalhar dentro da expectativa de promover 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um retorno condizente ao risco assumido </a:t>
            </a: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601663" y="742950"/>
            <a:ext cx="678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1.5.1	Medição do objetivo da empresa</a:t>
            </a:r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3522663" y="1295400"/>
            <a:ext cx="5578475" cy="0"/>
          </a:xfrm>
          <a:prstGeom prst="line">
            <a:avLst/>
          </a:prstGeom>
          <a:noFill/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27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0" y="304800"/>
            <a:ext cx="9144000" cy="6581775"/>
            <a:chOff x="0" y="192"/>
            <a:chExt cx="5760" cy="4146"/>
          </a:xfrm>
        </p:grpSpPr>
        <p:sp>
          <p:nvSpPr>
            <p:cNvPr id="79875" name="Line 3"/>
            <p:cNvSpPr>
              <a:spLocks noChangeShapeType="1"/>
            </p:cNvSpPr>
            <p:nvPr/>
          </p:nvSpPr>
          <p:spPr bwMode="auto">
            <a:xfrm>
              <a:off x="432" y="192"/>
              <a:ext cx="5328" cy="0"/>
            </a:xfrm>
            <a:prstGeom prst="line">
              <a:avLst/>
            </a:prstGeom>
            <a:noFill/>
            <a:ln w="9525">
              <a:solidFill>
                <a:srgbClr val="00738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0" y="4146"/>
              <a:ext cx="5760" cy="192"/>
            </a:xfrm>
            <a:prstGeom prst="rect">
              <a:avLst/>
            </a:prstGeom>
            <a:solidFill>
              <a:srgbClr val="E3E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1400">
                  <a:solidFill>
                    <a:srgbClr val="E3EBE6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AFFFC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888D89"/>
                      </a:outerShdw>
                    </a:cont>
                    <a:effect ref="fillLine"/>
                  </a:effectDag>
                </a:rPr>
                <a:t>Finanças Corporativas e Valor – ASSAF</a:t>
              </a:r>
            </a:p>
          </p:txBody>
        </p:sp>
      </p:grp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733425" y="2286000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/>
              <a:t>  Envolve todo o processo de identificação, avaliação e seleção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 das alternativas de aplicações na expectativa de benefícios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 econômicos futuros 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641350" y="154305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u="sng">
                <a:solidFill>
                  <a:schemeClr val="accent2"/>
                </a:solidFill>
              </a:rPr>
              <a:t>Decisões de investimento</a:t>
            </a:r>
            <a:r>
              <a:rPr lang="pt-BR" altLang="pt-BR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2819400" y="5029200"/>
            <a:ext cx="5867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/>
              <a:t>  São atraentes quando o retorno esperado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 da alternativa supera o retorno exigido</a:t>
            </a:r>
          </a:p>
          <a:p>
            <a:pPr algn="l">
              <a:spcBef>
                <a:spcPct val="50000"/>
              </a:spcBef>
            </a:pPr>
            <a:r>
              <a:rPr lang="pt-BR" altLang="pt-BR"/>
              <a:t>    pelos proprietários de capital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733425" y="4114800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pt-BR" altLang="pt-BR"/>
              <a:t>  São avaliadas pela relação risco-retorno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469582" y="730250"/>
            <a:ext cx="6111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Dinâmica das Decisões Financeiras</a:t>
            </a:r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3522663" y="1295400"/>
            <a:ext cx="5578475" cy="0"/>
          </a:xfrm>
          <a:prstGeom prst="line">
            <a:avLst/>
          </a:prstGeom>
          <a:noFill/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79888" name="Picture 16" descr="BD1970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8200"/>
            <a:ext cx="24034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986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2925</Words>
  <Application>Microsoft Office PowerPoint</Application>
  <PresentationFormat>Apresentação na tela (4:3)</PresentationFormat>
  <Paragraphs>410</Paragraphs>
  <Slides>62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4" baseType="lpstr">
      <vt:lpstr>Tema do Office</vt:lpstr>
      <vt:lpstr>Gráfico</vt:lpstr>
      <vt:lpstr>AULA 2</vt:lpstr>
      <vt:lpstr>Funcionamento de uma economia de mercado</vt:lpstr>
      <vt:lpstr>Economia monetarizada</vt:lpstr>
      <vt:lpstr>Apresentação do PowerPoint</vt:lpstr>
      <vt:lpstr>Duas abordagem econômicas</vt:lpstr>
      <vt:lpstr>Apresentação do PowerPoint</vt:lpstr>
      <vt:lpstr>Apresentação do PowerPoint</vt:lpstr>
      <vt:lpstr>Apresentação do PowerPoint</vt:lpstr>
      <vt:lpstr>Apresentação do PowerPoint</vt:lpstr>
      <vt:lpstr>Metas da inflação no Brasil  (política fiscal)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Avaliação da ação do governo com relação a impostos</vt:lpstr>
      <vt:lpstr>ICEI - Índice de Confiança do Empresário Industrial </vt:lpstr>
      <vt:lpstr>Para o trabalho</vt:lpstr>
      <vt:lpstr>Balança Comercial </vt:lpstr>
      <vt:lpstr>Energia Elétrica e Combustíveis </vt:lpstr>
      <vt:lpstr>Inflação </vt:lpstr>
      <vt:lpstr>Juros</vt:lpstr>
      <vt:lpstr>Mercado de ações </vt:lpstr>
      <vt:lpstr>Moeda </vt:lpstr>
      <vt:lpstr>Poupança</vt:lpstr>
      <vt:lpstr>Produto Interno Bruto </vt:lpstr>
      <vt:lpstr>Salário Mínimo </vt:lpstr>
      <vt:lpstr>Risco País e Satisfação do Brasileiro </vt:lpstr>
      <vt:lpstr>Exercício</vt:lpstr>
      <vt:lpstr>Exemplo: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luiz machado</dc:creator>
  <cp:lastModifiedBy>Otavio luiz machado</cp:lastModifiedBy>
  <cp:revision>62</cp:revision>
  <dcterms:created xsi:type="dcterms:W3CDTF">2015-02-28T14:11:21Z</dcterms:created>
  <dcterms:modified xsi:type="dcterms:W3CDTF">2015-03-19T23:47:33Z</dcterms:modified>
</cp:coreProperties>
</file>