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7" r:id="rId3"/>
    <p:sldId id="288" r:id="rId4"/>
    <p:sldId id="289" r:id="rId5"/>
    <p:sldId id="290" r:id="rId6"/>
    <p:sldId id="284" r:id="rId7"/>
    <p:sldId id="291" r:id="rId8"/>
    <p:sldId id="285" r:id="rId9"/>
    <p:sldId id="286" r:id="rId10"/>
    <p:sldId id="292" r:id="rId11"/>
    <p:sldId id="293" r:id="rId12"/>
    <p:sldId id="301" r:id="rId13"/>
    <p:sldId id="258" r:id="rId14"/>
    <p:sldId id="259" r:id="rId15"/>
    <p:sldId id="261" r:id="rId16"/>
    <p:sldId id="262" r:id="rId17"/>
    <p:sldId id="263" r:id="rId18"/>
    <p:sldId id="264" r:id="rId19"/>
    <p:sldId id="302" r:id="rId20"/>
    <p:sldId id="265" r:id="rId21"/>
    <p:sldId id="266" r:id="rId22"/>
    <p:sldId id="267" r:id="rId23"/>
    <p:sldId id="271" r:id="rId24"/>
    <p:sldId id="272" r:id="rId25"/>
    <p:sldId id="273" r:id="rId26"/>
    <p:sldId id="276" r:id="rId27"/>
    <p:sldId id="277" r:id="rId28"/>
    <p:sldId id="278" r:id="rId29"/>
    <p:sldId id="294" r:id="rId30"/>
    <p:sldId id="295" r:id="rId31"/>
    <p:sldId id="296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05BC-E67C-4FA0-938C-52C41FF341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A8106-8FB1-433E-85E9-2E1C3C69B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8C454F-25E0-4FAE-93B6-16E22B85D9E1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3884613" y="1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pt-BR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884613" y="8685214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eaLnBrk="0" hangingPunct="0"/>
            <a:r>
              <a:rPr lang="en-US" altLang="en-US" sz="1000" i="1" dirty="0"/>
              <a:t>25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-1587" y="8685214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pt-B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-1587" y="1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pt-BR"/>
          </a:p>
        </p:txBody>
      </p:sp>
      <p:sp>
        <p:nvSpPr>
          <p:cNvPr id="225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w="12700" cap="flat"/>
        </p:spPr>
      </p:sp>
      <p:sp>
        <p:nvSpPr>
          <p:cNvPr id="2253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57" tIns="46029" rIns="92057" bIns="46029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2039D-BB22-41A7-AFDA-6920B06C0EF4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884613" y="1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pt-BR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884613" y="8685214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eaLnBrk="0" hangingPunct="0"/>
            <a:r>
              <a:rPr lang="en-US" altLang="en-US" sz="1000" i="1" dirty="0"/>
              <a:t>29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-1587" y="8685214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pt-BR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-1587" y="1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pt-BR"/>
          </a:p>
        </p:txBody>
      </p:sp>
      <p:sp>
        <p:nvSpPr>
          <p:cNvPr id="235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w="12700" cap="flat"/>
        </p:spPr>
      </p:sp>
      <p:sp>
        <p:nvSpPr>
          <p:cNvPr id="2356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57" tIns="46029" rIns="92057" bIns="46029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2D16D-5CB1-44E6-939B-A6A0027EEC27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884613" y="1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pt-BR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884613" y="8685214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eaLnBrk="0" hangingPunct="0"/>
            <a:r>
              <a:rPr lang="en-US" altLang="en-US" sz="1000" i="1" dirty="0"/>
              <a:t>29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-1587" y="8685214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pt-B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-1587" y="1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pt-BR"/>
          </a:p>
        </p:txBody>
      </p:sp>
      <p:sp>
        <p:nvSpPr>
          <p:cNvPr id="245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w="12700" cap="flat"/>
        </p:spPr>
      </p:sp>
      <p:sp>
        <p:nvSpPr>
          <p:cNvPr id="2458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57" tIns="46029" rIns="92057" bIns="46029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8538-8E43-4DB5-BB93-30222CFF978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1378-38A0-47CD-8A51-D99F01FAD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1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8538-8E43-4DB5-BB93-30222CFF978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1378-38A0-47CD-8A51-D99F01FAD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2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8538-8E43-4DB5-BB93-30222CFF978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1378-38A0-47CD-8A51-D99F01FAD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30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tângulo 2"/>
          <p:cNvSpPr/>
          <p:nvPr userDrawn="1"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tângulo 3"/>
          <p:cNvSpPr/>
          <p:nvPr userDrawn="1"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 userDrawn="1"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 userDrawn="1"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Conector reto 7"/>
          <p:cNvSpPr>
            <a:spLocks noChangeShapeType="1"/>
          </p:cNvSpPr>
          <p:nvPr userDrawn="1"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Conector reto 8"/>
          <p:cNvSpPr>
            <a:spLocks noChangeShapeType="1"/>
          </p:cNvSpPr>
          <p:nvPr userDrawn="1"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Conector reto 9"/>
          <p:cNvSpPr>
            <a:spLocks noChangeShapeType="1"/>
          </p:cNvSpPr>
          <p:nvPr userDrawn="1"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Conector reto 10"/>
          <p:cNvSpPr>
            <a:spLocks noChangeShapeType="1"/>
          </p:cNvSpPr>
          <p:nvPr userDrawn="1"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tângulo 11"/>
          <p:cNvSpPr/>
          <p:nvPr userDrawn="1"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Elipse 12"/>
          <p:cNvSpPr/>
          <p:nvPr userDrawn="1"/>
        </p:nvSpPr>
        <p:spPr bwMode="auto">
          <a:xfrm>
            <a:off x="928662" y="5500702"/>
            <a:ext cx="138112" cy="13652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Elipse 13"/>
          <p:cNvSpPr/>
          <p:nvPr userDrawn="1"/>
        </p:nvSpPr>
        <p:spPr bwMode="auto">
          <a:xfrm>
            <a:off x="1643042" y="4500570"/>
            <a:ext cx="274638" cy="27463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5" name="Imagem 14" descr="crom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2910" y="3214686"/>
            <a:ext cx="928693" cy="13129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6" name="Imagem 15" descr="cromoP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57313" y="5072063"/>
            <a:ext cx="555625" cy="7858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318415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ector reto 2"/>
          <p:cNvSpPr>
            <a:spLocks noChangeShapeType="1"/>
          </p:cNvSpPr>
          <p:nvPr userDrawn="1"/>
        </p:nvSpPr>
        <p:spPr bwMode="auto">
          <a:xfrm rot="5400000">
            <a:off x="4464844" y="-3321843"/>
            <a:ext cx="0" cy="821531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onector reto 3"/>
          <p:cNvSpPr>
            <a:spLocks noChangeShapeType="1"/>
          </p:cNvSpPr>
          <p:nvPr userDrawn="1"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 userDrawn="1"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142875" y="28575"/>
            <a:ext cx="303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Charter Bd BT" pitchFamily="18" charset="0"/>
              </a:rPr>
              <a:t>Introdução à Economia 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57188" y="428625"/>
            <a:ext cx="27352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dirty="0">
                <a:latin typeface="Charter Bd BT" pitchFamily="18" charset="0"/>
              </a:rPr>
              <a:t> 3 Análise Básica da Oferta</a:t>
            </a:r>
            <a:endParaRPr lang="pt-BR" sz="1600" dirty="0"/>
          </a:p>
        </p:txBody>
      </p:sp>
      <p:pic>
        <p:nvPicPr>
          <p:cNvPr id="9" name="Imagem 8" descr="crom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5338" y="5643578"/>
            <a:ext cx="757963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785393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ector reto 2"/>
          <p:cNvSpPr>
            <a:spLocks noChangeShapeType="1"/>
          </p:cNvSpPr>
          <p:nvPr userDrawn="1"/>
        </p:nvSpPr>
        <p:spPr bwMode="auto">
          <a:xfrm rot="5400000">
            <a:off x="4464844" y="-3321843"/>
            <a:ext cx="0" cy="821531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onector reto 3"/>
          <p:cNvSpPr>
            <a:spLocks noChangeShapeType="1"/>
          </p:cNvSpPr>
          <p:nvPr userDrawn="1"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 userDrawn="1"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142875" y="28575"/>
            <a:ext cx="303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Charter Bd BT" pitchFamily="18" charset="0"/>
              </a:rPr>
              <a:t>Introdução à Economia 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57188" y="428625"/>
            <a:ext cx="27352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dirty="0">
                <a:latin typeface="Charter Bd BT" pitchFamily="18" charset="0"/>
              </a:rPr>
              <a:t> 3 Análise Básica da Oferta</a:t>
            </a:r>
            <a:endParaRPr lang="pt-BR" sz="1600" dirty="0"/>
          </a:p>
        </p:txBody>
      </p:sp>
      <p:pic>
        <p:nvPicPr>
          <p:cNvPr id="9" name="Imagem 8" descr="crom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5338" y="5643578"/>
            <a:ext cx="757963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7853933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ector reto 2"/>
          <p:cNvSpPr>
            <a:spLocks noChangeShapeType="1"/>
          </p:cNvSpPr>
          <p:nvPr userDrawn="1"/>
        </p:nvSpPr>
        <p:spPr bwMode="auto">
          <a:xfrm rot="5400000">
            <a:off x="4464844" y="-3321843"/>
            <a:ext cx="0" cy="821531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onector reto 3"/>
          <p:cNvSpPr>
            <a:spLocks noChangeShapeType="1"/>
          </p:cNvSpPr>
          <p:nvPr userDrawn="1"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 userDrawn="1"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142875" y="28575"/>
            <a:ext cx="303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Charter Bd BT" pitchFamily="18" charset="0"/>
              </a:rPr>
              <a:t>Introdução à Economia 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57188" y="428625"/>
            <a:ext cx="27352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dirty="0">
                <a:latin typeface="Charter Bd BT" pitchFamily="18" charset="0"/>
              </a:rPr>
              <a:t> 3 Análise Básica da Oferta</a:t>
            </a:r>
            <a:endParaRPr lang="pt-BR" sz="1600" dirty="0"/>
          </a:p>
        </p:txBody>
      </p:sp>
      <p:pic>
        <p:nvPicPr>
          <p:cNvPr id="9" name="Imagem 8" descr="crom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5338" y="5643578"/>
            <a:ext cx="757963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7853933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ector reto 2"/>
          <p:cNvSpPr>
            <a:spLocks noChangeShapeType="1"/>
          </p:cNvSpPr>
          <p:nvPr userDrawn="1"/>
        </p:nvSpPr>
        <p:spPr bwMode="auto">
          <a:xfrm rot="5400000">
            <a:off x="4464844" y="-3321843"/>
            <a:ext cx="0" cy="821531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onector reto 3"/>
          <p:cNvSpPr>
            <a:spLocks noChangeShapeType="1"/>
          </p:cNvSpPr>
          <p:nvPr userDrawn="1"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 userDrawn="1"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142875" y="28575"/>
            <a:ext cx="303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Charter Bd BT" pitchFamily="18" charset="0"/>
              </a:rPr>
              <a:t>Introdução à Economia 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57188" y="428625"/>
            <a:ext cx="27352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dirty="0">
                <a:latin typeface="Charter Bd BT" pitchFamily="18" charset="0"/>
              </a:rPr>
              <a:t> 3 Análise Básica da Oferta</a:t>
            </a:r>
            <a:endParaRPr lang="pt-BR" sz="1600" dirty="0"/>
          </a:p>
        </p:txBody>
      </p:sp>
      <p:pic>
        <p:nvPicPr>
          <p:cNvPr id="9" name="Imagem 8" descr="crom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5338" y="5643578"/>
            <a:ext cx="757963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78539339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ector reto 2"/>
          <p:cNvSpPr>
            <a:spLocks noChangeShapeType="1"/>
          </p:cNvSpPr>
          <p:nvPr userDrawn="1"/>
        </p:nvSpPr>
        <p:spPr bwMode="auto">
          <a:xfrm rot="5400000">
            <a:off x="4464844" y="-3321843"/>
            <a:ext cx="0" cy="821531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onector reto 3"/>
          <p:cNvSpPr>
            <a:spLocks noChangeShapeType="1"/>
          </p:cNvSpPr>
          <p:nvPr userDrawn="1"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 userDrawn="1"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142875" y="28575"/>
            <a:ext cx="303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Charter Bd BT" pitchFamily="18" charset="0"/>
              </a:rPr>
              <a:t>Introdução à Economia 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57188" y="428625"/>
            <a:ext cx="27352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dirty="0">
                <a:latin typeface="Charter Bd BT" pitchFamily="18" charset="0"/>
              </a:rPr>
              <a:t> 3 Análise Básica da Oferta</a:t>
            </a:r>
            <a:endParaRPr lang="pt-BR" sz="1600" dirty="0"/>
          </a:p>
        </p:txBody>
      </p:sp>
      <p:pic>
        <p:nvPicPr>
          <p:cNvPr id="9" name="Imagem 8" descr="crom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5338" y="5643578"/>
            <a:ext cx="757963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78539339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ector reto 2"/>
          <p:cNvSpPr>
            <a:spLocks noChangeShapeType="1"/>
          </p:cNvSpPr>
          <p:nvPr userDrawn="1"/>
        </p:nvSpPr>
        <p:spPr bwMode="auto">
          <a:xfrm rot="5400000">
            <a:off x="4464844" y="-3321843"/>
            <a:ext cx="0" cy="821531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onector reto 3"/>
          <p:cNvSpPr>
            <a:spLocks noChangeShapeType="1"/>
          </p:cNvSpPr>
          <p:nvPr userDrawn="1"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 userDrawn="1"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142875" y="28575"/>
            <a:ext cx="303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Charter Bd BT" pitchFamily="18" charset="0"/>
              </a:rPr>
              <a:t>Introdução à Economia 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57188" y="428625"/>
            <a:ext cx="27352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dirty="0">
                <a:latin typeface="Charter Bd BT" pitchFamily="18" charset="0"/>
              </a:rPr>
              <a:t> 3 Análise Básica da Oferta</a:t>
            </a:r>
            <a:endParaRPr lang="pt-BR" sz="1600" dirty="0"/>
          </a:p>
        </p:txBody>
      </p:sp>
      <p:pic>
        <p:nvPicPr>
          <p:cNvPr id="9" name="Imagem 8" descr="crom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5338" y="5643578"/>
            <a:ext cx="757963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78539339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ector reto 2"/>
          <p:cNvSpPr>
            <a:spLocks noChangeShapeType="1"/>
          </p:cNvSpPr>
          <p:nvPr userDrawn="1"/>
        </p:nvSpPr>
        <p:spPr bwMode="auto">
          <a:xfrm rot="5400000">
            <a:off x="4464844" y="-3321843"/>
            <a:ext cx="0" cy="821531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onector reto 3"/>
          <p:cNvSpPr>
            <a:spLocks noChangeShapeType="1"/>
          </p:cNvSpPr>
          <p:nvPr userDrawn="1"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 userDrawn="1"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142875" y="28575"/>
            <a:ext cx="303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Charter Bd BT" pitchFamily="18" charset="0"/>
              </a:rPr>
              <a:t>Introdução à Economia 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57188" y="428625"/>
            <a:ext cx="27352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dirty="0">
                <a:latin typeface="Charter Bd BT" pitchFamily="18" charset="0"/>
              </a:rPr>
              <a:t> 3 Análise Básica da Oferta</a:t>
            </a:r>
            <a:endParaRPr lang="pt-BR" sz="1600" dirty="0"/>
          </a:p>
        </p:txBody>
      </p:sp>
      <p:pic>
        <p:nvPicPr>
          <p:cNvPr id="9" name="Imagem 8" descr="crom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5338" y="5643578"/>
            <a:ext cx="757963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7853933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8538-8E43-4DB5-BB93-30222CFF978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1378-38A0-47CD-8A51-D99F01FAD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624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ector reto 2"/>
          <p:cNvSpPr>
            <a:spLocks noChangeShapeType="1"/>
          </p:cNvSpPr>
          <p:nvPr userDrawn="1"/>
        </p:nvSpPr>
        <p:spPr bwMode="auto">
          <a:xfrm rot="5400000">
            <a:off x="4464844" y="-3321843"/>
            <a:ext cx="0" cy="821531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onector reto 3"/>
          <p:cNvSpPr>
            <a:spLocks noChangeShapeType="1"/>
          </p:cNvSpPr>
          <p:nvPr userDrawn="1"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 userDrawn="1"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142875" y="28575"/>
            <a:ext cx="303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Charter Bd BT" pitchFamily="18" charset="0"/>
              </a:rPr>
              <a:t>Introdução à Economia 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57188" y="428625"/>
            <a:ext cx="27352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dirty="0">
                <a:latin typeface="Charter Bd BT" pitchFamily="18" charset="0"/>
              </a:rPr>
              <a:t> 3 Análise Básica da Oferta</a:t>
            </a:r>
            <a:endParaRPr lang="pt-BR" sz="1600" dirty="0"/>
          </a:p>
        </p:txBody>
      </p:sp>
      <p:pic>
        <p:nvPicPr>
          <p:cNvPr id="9" name="Imagem 8" descr="crom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5338" y="5643578"/>
            <a:ext cx="757963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78539339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ector reto 2"/>
          <p:cNvSpPr>
            <a:spLocks noChangeShapeType="1"/>
          </p:cNvSpPr>
          <p:nvPr userDrawn="1"/>
        </p:nvSpPr>
        <p:spPr bwMode="auto">
          <a:xfrm rot="5400000">
            <a:off x="4464844" y="-3321843"/>
            <a:ext cx="0" cy="821531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onector reto 3"/>
          <p:cNvSpPr>
            <a:spLocks noChangeShapeType="1"/>
          </p:cNvSpPr>
          <p:nvPr userDrawn="1"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 userDrawn="1"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142875" y="28575"/>
            <a:ext cx="303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Charter Bd BT" pitchFamily="18" charset="0"/>
              </a:rPr>
              <a:t>Introdução à Economia 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57188" y="428625"/>
            <a:ext cx="27352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dirty="0">
                <a:latin typeface="Charter Bd BT" pitchFamily="18" charset="0"/>
              </a:rPr>
              <a:t> 3 Análise Básica da Oferta</a:t>
            </a:r>
            <a:endParaRPr lang="pt-BR" sz="1600" dirty="0"/>
          </a:p>
        </p:txBody>
      </p:sp>
      <p:pic>
        <p:nvPicPr>
          <p:cNvPr id="9" name="Imagem 8" descr="crom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5338" y="5643578"/>
            <a:ext cx="757963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7853933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ector reto 2"/>
          <p:cNvSpPr>
            <a:spLocks noChangeShapeType="1"/>
          </p:cNvSpPr>
          <p:nvPr userDrawn="1"/>
        </p:nvSpPr>
        <p:spPr bwMode="auto">
          <a:xfrm rot="5400000">
            <a:off x="4464844" y="-3321843"/>
            <a:ext cx="0" cy="821531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onector reto 3"/>
          <p:cNvSpPr>
            <a:spLocks noChangeShapeType="1"/>
          </p:cNvSpPr>
          <p:nvPr userDrawn="1"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 userDrawn="1"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142875" y="28575"/>
            <a:ext cx="303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Charter Bd BT" pitchFamily="18" charset="0"/>
              </a:rPr>
              <a:t>Introdução à Economia 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57188" y="428625"/>
            <a:ext cx="27352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dirty="0">
                <a:latin typeface="Charter Bd BT" pitchFamily="18" charset="0"/>
              </a:rPr>
              <a:t> 3 Análise Básica da Oferta</a:t>
            </a:r>
            <a:endParaRPr lang="pt-BR" sz="1600" dirty="0"/>
          </a:p>
        </p:txBody>
      </p:sp>
      <p:pic>
        <p:nvPicPr>
          <p:cNvPr id="9" name="Imagem 8" descr="crom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5338" y="5643578"/>
            <a:ext cx="757963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78539339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ector reto 2"/>
          <p:cNvSpPr>
            <a:spLocks noChangeShapeType="1"/>
          </p:cNvSpPr>
          <p:nvPr userDrawn="1"/>
        </p:nvSpPr>
        <p:spPr bwMode="auto">
          <a:xfrm rot="5400000">
            <a:off x="4464844" y="-3321843"/>
            <a:ext cx="0" cy="821531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onector reto 3"/>
          <p:cNvSpPr>
            <a:spLocks noChangeShapeType="1"/>
          </p:cNvSpPr>
          <p:nvPr userDrawn="1"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 userDrawn="1"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142875" y="28575"/>
            <a:ext cx="303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Charter Bd BT" pitchFamily="18" charset="0"/>
              </a:rPr>
              <a:t>Introdução à Economia 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57188" y="428625"/>
            <a:ext cx="27352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dirty="0">
                <a:latin typeface="Charter Bd BT" pitchFamily="18" charset="0"/>
              </a:rPr>
              <a:t> 3 Análise Básica da Oferta</a:t>
            </a:r>
            <a:endParaRPr lang="pt-BR" sz="1600" dirty="0"/>
          </a:p>
        </p:txBody>
      </p:sp>
      <p:pic>
        <p:nvPicPr>
          <p:cNvPr id="9" name="Imagem 8" descr="crom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5338" y="5643578"/>
            <a:ext cx="757963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78539339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tângulo 2"/>
          <p:cNvSpPr/>
          <p:nvPr userDrawn="1"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tângulo 3"/>
          <p:cNvSpPr/>
          <p:nvPr userDrawn="1"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 userDrawn="1"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 userDrawn="1"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Conector reto 7"/>
          <p:cNvSpPr>
            <a:spLocks noChangeShapeType="1"/>
          </p:cNvSpPr>
          <p:nvPr userDrawn="1"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Conector reto 8"/>
          <p:cNvSpPr>
            <a:spLocks noChangeShapeType="1"/>
          </p:cNvSpPr>
          <p:nvPr userDrawn="1"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Conector reto 9"/>
          <p:cNvSpPr>
            <a:spLocks noChangeShapeType="1"/>
          </p:cNvSpPr>
          <p:nvPr userDrawn="1"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Conector reto 10"/>
          <p:cNvSpPr>
            <a:spLocks noChangeShapeType="1"/>
          </p:cNvSpPr>
          <p:nvPr userDrawn="1"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tângulo 11"/>
          <p:cNvSpPr/>
          <p:nvPr userDrawn="1"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Elipse 12"/>
          <p:cNvSpPr/>
          <p:nvPr userDrawn="1"/>
        </p:nvSpPr>
        <p:spPr bwMode="auto">
          <a:xfrm>
            <a:off x="928662" y="5500702"/>
            <a:ext cx="138112" cy="13652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Elipse 13"/>
          <p:cNvSpPr/>
          <p:nvPr userDrawn="1"/>
        </p:nvSpPr>
        <p:spPr bwMode="auto">
          <a:xfrm>
            <a:off x="1643042" y="4500570"/>
            <a:ext cx="274638" cy="27463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5" name="Imagem 14" descr="crom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2910" y="3214686"/>
            <a:ext cx="928693" cy="13129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6" name="Imagem 15" descr="cromoP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57313" y="5072063"/>
            <a:ext cx="555625" cy="7858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64252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ector reto 2"/>
          <p:cNvSpPr>
            <a:spLocks noChangeShapeType="1"/>
          </p:cNvSpPr>
          <p:nvPr userDrawn="1"/>
        </p:nvSpPr>
        <p:spPr bwMode="auto">
          <a:xfrm rot="5400000">
            <a:off x="4464844" y="-3321843"/>
            <a:ext cx="0" cy="821531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onector reto 3"/>
          <p:cNvSpPr>
            <a:spLocks noChangeShapeType="1"/>
          </p:cNvSpPr>
          <p:nvPr userDrawn="1"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 userDrawn="1"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142875" y="28575"/>
            <a:ext cx="303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Charter Bd BT" pitchFamily="18" charset="0"/>
              </a:rPr>
              <a:t>Introdução à Economia 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57188" y="428625"/>
            <a:ext cx="435768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dirty="0">
                <a:latin typeface="Charter Bd BT" pitchFamily="18" charset="0"/>
              </a:rPr>
              <a:t> 4 Análise Básica da Mercados Competitivos</a:t>
            </a:r>
            <a:endParaRPr lang="pt-BR" sz="1600" dirty="0"/>
          </a:p>
        </p:txBody>
      </p:sp>
      <p:pic>
        <p:nvPicPr>
          <p:cNvPr id="9" name="Imagem 8" descr="crom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5338" y="5643578"/>
            <a:ext cx="757963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9841935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ector reto 2"/>
          <p:cNvSpPr>
            <a:spLocks noChangeShapeType="1"/>
          </p:cNvSpPr>
          <p:nvPr userDrawn="1"/>
        </p:nvSpPr>
        <p:spPr bwMode="auto">
          <a:xfrm rot="5400000">
            <a:off x="4464844" y="-3321843"/>
            <a:ext cx="0" cy="821531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onector reto 3"/>
          <p:cNvSpPr>
            <a:spLocks noChangeShapeType="1"/>
          </p:cNvSpPr>
          <p:nvPr userDrawn="1"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 userDrawn="1"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142875" y="28575"/>
            <a:ext cx="303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Charter Bd BT" pitchFamily="18" charset="0"/>
              </a:rPr>
              <a:t>Introdução à Economia 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57188" y="428625"/>
            <a:ext cx="435768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dirty="0">
                <a:latin typeface="Charter Bd BT" pitchFamily="18" charset="0"/>
              </a:rPr>
              <a:t> 4 Análise Básica da Mercados Competitivos</a:t>
            </a:r>
            <a:endParaRPr lang="pt-BR" sz="1600" dirty="0"/>
          </a:p>
        </p:txBody>
      </p:sp>
      <p:pic>
        <p:nvPicPr>
          <p:cNvPr id="9" name="Imagem 8" descr="crom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5338" y="5643578"/>
            <a:ext cx="757963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98419358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ector reto 2"/>
          <p:cNvSpPr>
            <a:spLocks noChangeShapeType="1"/>
          </p:cNvSpPr>
          <p:nvPr userDrawn="1"/>
        </p:nvSpPr>
        <p:spPr bwMode="auto">
          <a:xfrm rot="5400000">
            <a:off x="4464844" y="-3321843"/>
            <a:ext cx="0" cy="821531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onector reto 3"/>
          <p:cNvSpPr>
            <a:spLocks noChangeShapeType="1"/>
          </p:cNvSpPr>
          <p:nvPr userDrawn="1"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 userDrawn="1"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142875" y="28575"/>
            <a:ext cx="303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Charter Bd BT" pitchFamily="18" charset="0"/>
              </a:rPr>
              <a:t>Introdução à Economia 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57188" y="428625"/>
            <a:ext cx="435768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dirty="0">
                <a:latin typeface="Charter Bd BT" pitchFamily="18" charset="0"/>
              </a:rPr>
              <a:t> 4 Análise Básica da Mercados Competitivos</a:t>
            </a:r>
            <a:endParaRPr lang="pt-BR" sz="1600" dirty="0"/>
          </a:p>
        </p:txBody>
      </p:sp>
      <p:pic>
        <p:nvPicPr>
          <p:cNvPr id="9" name="Imagem 8" descr="crom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5338" y="5643578"/>
            <a:ext cx="757963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9841935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8538-8E43-4DB5-BB93-30222CFF978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1378-38A0-47CD-8A51-D99F01FAD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60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8538-8E43-4DB5-BB93-30222CFF978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1378-38A0-47CD-8A51-D99F01FAD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00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8538-8E43-4DB5-BB93-30222CFF978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1378-38A0-47CD-8A51-D99F01FAD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21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8538-8E43-4DB5-BB93-30222CFF978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1378-38A0-47CD-8A51-D99F01FAD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22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8538-8E43-4DB5-BB93-30222CFF978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1378-38A0-47CD-8A51-D99F01FAD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8538-8E43-4DB5-BB93-30222CFF978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1378-38A0-47CD-8A51-D99F01FAD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75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8538-8E43-4DB5-BB93-30222CFF978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1378-38A0-47CD-8A51-D99F01FAD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86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8538-8E43-4DB5-BB93-30222CFF978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41378-38A0-47CD-8A51-D99F01FAD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50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3" r:id="rId21"/>
    <p:sldLayoutId id="2147483674" r:id="rId22"/>
    <p:sldLayoutId id="2147483675" r:id="rId23"/>
    <p:sldLayoutId id="2147483677" r:id="rId24"/>
    <p:sldLayoutId id="2147483678" r:id="rId25"/>
    <p:sldLayoutId id="2147483679" r:id="rId26"/>
    <p:sldLayoutId id="2147483684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700808"/>
            <a:ext cx="8204448" cy="2622153"/>
          </a:xfrm>
        </p:spPr>
        <p:txBody>
          <a:bodyPr>
            <a:noAutofit/>
          </a:bodyPr>
          <a:lstStyle/>
          <a:p>
            <a:r>
              <a:rPr lang="pt-BR" sz="3400" dirty="0" smtClean="0"/>
              <a:t>ECONOMIA E FINANÇAS</a:t>
            </a:r>
            <a:br>
              <a:rPr lang="pt-BR" sz="3400" dirty="0" smtClean="0"/>
            </a:br>
            <a:r>
              <a:rPr lang="pt-BR" sz="3400" dirty="0"/>
              <a:t/>
            </a:r>
            <a:br>
              <a:rPr lang="pt-BR" sz="3400" dirty="0"/>
            </a:br>
            <a:r>
              <a:rPr lang="pt-BR" sz="3400" dirty="0" smtClean="0"/>
              <a:t>Prof. Otávio Luiz Machado</a:t>
            </a:r>
            <a:br>
              <a:rPr lang="pt-BR" sz="3400" dirty="0" smtClean="0"/>
            </a:br>
            <a:r>
              <a:rPr lang="pt-BR" sz="3400" dirty="0"/>
              <a:t/>
            </a:r>
            <a:br>
              <a:rPr lang="pt-BR" sz="3400" dirty="0"/>
            </a:br>
            <a:r>
              <a:rPr lang="pt-BR" sz="3400" dirty="0" smtClean="0"/>
              <a:t>3º Período de Sistemas da </a:t>
            </a:r>
            <a:br>
              <a:rPr lang="pt-BR" sz="3400" dirty="0" smtClean="0"/>
            </a:br>
            <a:r>
              <a:rPr lang="pt-BR" sz="3400" dirty="0"/>
              <a:t/>
            </a:r>
            <a:br>
              <a:rPr lang="pt-BR" sz="3400" dirty="0"/>
            </a:br>
            <a:r>
              <a:rPr lang="pt-BR" sz="3400" dirty="0"/>
              <a:t/>
            </a:r>
            <a:br>
              <a:rPr lang="pt-BR" sz="3400" dirty="0"/>
            </a:br>
            <a:r>
              <a:rPr lang="pt-BR" sz="3400" dirty="0" smtClean="0"/>
              <a:t>ASSUNTO: Curva da oferta</a:t>
            </a:r>
            <a:endParaRPr lang="pt-BR" sz="3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5776" y="4941168"/>
            <a:ext cx="6400800" cy="1752600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algn="r"/>
            <a:r>
              <a:rPr lang="pt-BR" dirty="0"/>
              <a:t>16 DE ABRIL DE 2015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31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95" y="404664"/>
            <a:ext cx="7391400" cy="332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34" y="3726984"/>
            <a:ext cx="15906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088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7" y="260648"/>
            <a:ext cx="838962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76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caso da APPLE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É uma típica empresa americana que colocam os preços para cima, pois o que vem é mais caro, nesse caso a tecnologia e os custos de uma mão-de-obra qualificada e altamente treinada;</a:t>
            </a:r>
          </a:p>
          <a:p>
            <a:endParaRPr lang="pt-BR" dirty="0"/>
          </a:p>
          <a:p>
            <a:r>
              <a:rPr lang="pt-BR" dirty="0" smtClean="0"/>
              <a:t>No caso da Apple o desenvolvimento dos produtos é feito nos EUA, mas a produção dos seus produtos é feita nos países asiáticos cuja mão-de-obra é mais barata;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12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00250" y="2857500"/>
            <a:ext cx="6672263" cy="1571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PT" dirty="0" smtClean="0">
                <a:latin typeface="Charter Bd BT" pitchFamily="18" charset="0"/>
              </a:rPr>
              <a:t>Análise Básica da Oferta</a:t>
            </a:r>
          </a:p>
        </p:txBody>
      </p:sp>
    </p:spTree>
    <p:extLst>
      <p:ext uri="{BB962C8B-B14F-4D97-AF65-F5344CB8AC3E}">
        <p14:creationId xmlns:p14="http://schemas.microsoft.com/office/powerpoint/2010/main" val="1750053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1500" y="1143000"/>
            <a:ext cx="7772400" cy="642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pt-PT" sz="4000" dirty="0" smtClean="0">
                <a:solidFill>
                  <a:schemeClr val="accent1"/>
                </a:solidFill>
                <a:latin typeface="Charter BT" pitchFamily="18" charset="0"/>
              </a:rPr>
              <a:t>PRODUÇÃO</a:t>
            </a:r>
            <a:endParaRPr lang="es-ES" sz="4000" dirty="0" smtClean="0">
              <a:solidFill>
                <a:schemeClr val="accent1"/>
              </a:solidFill>
              <a:latin typeface="Charter BT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28625" y="1981200"/>
            <a:ext cx="8029575" cy="4662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pt-PT" sz="3000" dirty="0" smtClean="0">
                <a:latin typeface="Charter BT" pitchFamily="18" charset="0"/>
              </a:rPr>
              <a:t>Processo de transformação de um conjunto de insumos em bens e serviços</a:t>
            </a:r>
          </a:p>
          <a:p>
            <a:pPr lvl="1" eaLnBrk="1" hangingPunct="1">
              <a:lnSpc>
                <a:spcPct val="90000"/>
              </a:lnSpc>
              <a:spcBef>
                <a:spcPts val="1500"/>
              </a:spcBef>
            </a:pPr>
            <a:endParaRPr lang="pt-PT" sz="2600" dirty="0" smtClean="0">
              <a:latin typeface="Charter BT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500"/>
              </a:spcBef>
            </a:pPr>
            <a:endParaRPr lang="pt-PT" sz="2600" dirty="0">
              <a:latin typeface="Charter BT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500"/>
              </a:spcBef>
            </a:pPr>
            <a:r>
              <a:rPr lang="pt-PT" sz="2600" dirty="0" smtClean="0">
                <a:latin typeface="Charter BT" pitchFamily="18" charset="0"/>
              </a:rPr>
              <a:t>Decisões Básicas: </a:t>
            </a:r>
          </a:p>
          <a:p>
            <a:pPr lvl="2" eaLnBrk="1" hangingPunct="1">
              <a:lnSpc>
                <a:spcPct val="90000"/>
              </a:lnSpc>
              <a:spcBef>
                <a:spcPts val="1500"/>
              </a:spcBef>
            </a:pPr>
            <a:r>
              <a:rPr lang="pt-PT" sz="2200" dirty="0" smtClean="0">
                <a:latin typeface="Charter BT" pitchFamily="18" charset="0"/>
              </a:rPr>
              <a:t>quanto produzir (oferta individual) e </a:t>
            </a:r>
          </a:p>
          <a:p>
            <a:pPr lvl="2" eaLnBrk="1" hangingPunct="1">
              <a:lnSpc>
                <a:spcPct val="90000"/>
              </a:lnSpc>
              <a:spcBef>
                <a:spcPts val="1500"/>
              </a:spcBef>
            </a:pPr>
            <a:r>
              <a:rPr lang="pt-PT" sz="2200" dirty="0" smtClean="0">
                <a:latin typeface="Charter BT" pitchFamily="18" charset="0"/>
              </a:rPr>
              <a:t>como produzir (função de produção)</a:t>
            </a:r>
            <a:endParaRPr lang="es-ES" sz="2200" dirty="0" smtClean="0">
              <a:latin typeface="Charter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23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0063" y="1143000"/>
            <a:ext cx="4143375" cy="714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pt-BR" altLang="en-US" sz="4000" smtClean="0">
                <a:solidFill>
                  <a:schemeClr val="accent1"/>
                </a:solidFill>
                <a:latin typeface="Charter BT" pitchFamily="18" charset="0"/>
              </a:rPr>
              <a:t>O</a:t>
            </a:r>
            <a:r>
              <a:rPr lang="en-US" altLang="en-US" sz="4000" smtClean="0">
                <a:solidFill>
                  <a:schemeClr val="accent1"/>
                </a:solidFill>
                <a:latin typeface="Charter BT" pitchFamily="18" charset="0"/>
              </a:rPr>
              <a:t>FERTA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57188" y="2000250"/>
            <a:ext cx="7429500" cy="4519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500"/>
              </a:spcBef>
              <a:buClr>
                <a:schemeClr val="tx1"/>
              </a:buClr>
            </a:pPr>
            <a:r>
              <a:rPr lang="en-US" altLang="en-US" sz="2600" b="1" i="1" smtClean="0">
                <a:latin typeface="Charter BT" pitchFamily="18" charset="0"/>
              </a:rPr>
              <a:t>Quantidade ofertada</a:t>
            </a:r>
            <a:r>
              <a:rPr lang="en-US" altLang="en-US" sz="2600" smtClean="0">
                <a:latin typeface="Charter BT" pitchFamily="18" charset="0"/>
              </a:rPr>
              <a:t>: a quantidade ofertada de um bem ou serviço é a quantidade que o produtor planeja vender em determinado período a um determinado preço. 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en-US" sz="2600" smtClean="0">
                <a:latin typeface="Charter BT" pitchFamily="18" charset="0"/>
              </a:rPr>
              <a:t>Lei da Oferta:</a:t>
            </a:r>
          </a:p>
          <a:p>
            <a:pPr lvl="1" eaLnBrk="1" hangingPunct="1">
              <a:lnSpc>
                <a:spcPct val="90000"/>
              </a:lnSpc>
              <a:spcBef>
                <a:spcPts val="1500"/>
              </a:spcBef>
            </a:pPr>
            <a:r>
              <a:rPr lang="pt-BR" altLang="en-US" sz="2400" smtClean="0">
                <a:latin typeface="Charter BT" pitchFamily="18" charset="0"/>
                <a:cs typeface="Times New Roman" pitchFamily="18" charset="0"/>
              </a:rPr>
              <a:t>Quanto maior for o preço, maior será a quantidade ofertada em determinado período de tempo, </a:t>
            </a:r>
            <a:r>
              <a:rPr lang="pt-BR" altLang="en-US" sz="2400" i="1" smtClean="0">
                <a:latin typeface="Charter BT" pitchFamily="18" charset="0"/>
                <a:cs typeface="Times New Roman" pitchFamily="18" charset="0"/>
              </a:rPr>
              <a:t>ceteris paribus.</a:t>
            </a:r>
            <a:endParaRPr lang="en-US" altLang="en-US" sz="2400" i="1" smtClean="0">
              <a:latin typeface="Charter BT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ts val="1500"/>
              </a:spcBef>
            </a:pPr>
            <a:r>
              <a:rPr lang="pt-BR" altLang="en-US" sz="2000" smtClean="0">
                <a:latin typeface="Charter BT" pitchFamily="18" charset="0"/>
              </a:rPr>
              <a:t>Definição: A expressão em latim </a:t>
            </a:r>
            <a:r>
              <a:rPr lang="pt-BR" altLang="en-US" sz="2000" i="1" smtClean="0">
                <a:latin typeface="Charter BT" pitchFamily="18" charset="0"/>
              </a:rPr>
              <a:t>ceteris paribus</a:t>
            </a:r>
            <a:r>
              <a:rPr lang="pt-BR" altLang="en-US" sz="2000" smtClean="0">
                <a:latin typeface="Charter BT" pitchFamily="18" charset="0"/>
              </a:rPr>
              <a:t> significa algo como “todos os demais fatores relevantes permanecem inalterados”.</a:t>
            </a:r>
            <a:endParaRPr lang="en-US" altLang="en-US" sz="2000" smtClean="0">
              <a:latin typeface="Charter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31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4375" y="1214438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>
                <a:solidFill>
                  <a:schemeClr val="accent1"/>
                </a:solidFill>
                <a:latin typeface="Charter BT" pitchFamily="18" charset="0"/>
              </a:rPr>
              <a:t>A </a:t>
            </a:r>
            <a:r>
              <a:rPr lang="en-US" altLang="en-US" sz="3800" dirty="0" err="1" smtClean="0">
                <a:solidFill>
                  <a:schemeClr val="accent1"/>
                </a:solidFill>
                <a:latin typeface="Charter BT" pitchFamily="18" charset="0"/>
              </a:rPr>
              <a:t>Curva</a:t>
            </a:r>
            <a:r>
              <a:rPr lang="en-US" altLang="en-US" sz="3800" dirty="0" smtClean="0">
                <a:solidFill>
                  <a:schemeClr val="accent1"/>
                </a:solidFill>
                <a:latin typeface="Charter BT" pitchFamily="18" charset="0"/>
              </a:rPr>
              <a:t> de </a:t>
            </a:r>
            <a:r>
              <a:rPr lang="en-US" altLang="en-US" sz="3800" dirty="0" err="1" smtClean="0">
                <a:solidFill>
                  <a:schemeClr val="accent1"/>
                </a:solidFill>
                <a:latin typeface="Charter BT" pitchFamily="18" charset="0"/>
              </a:rPr>
              <a:t>Oferta</a:t>
            </a:r>
            <a:r>
              <a:rPr lang="en-US" altLang="en-US" sz="3800" dirty="0" smtClean="0">
                <a:solidFill>
                  <a:schemeClr val="accent1"/>
                </a:solidFill>
                <a:latin typeface="Charter BT" pitchFamily="18" charset="0"/>
              </a:rPr>
              <a:t>: </a:t>
            </a:r>
            <a:r>
              <a:rPr lang="en-US" altLang="en-US" sz="3800" dirty="0" err="1" smtClean="0">
                <a:solidFill>
                  <a:schemeClr val="accent1"/>
                </a:solidFill>
                <a:latin typeface="Charter BT" pitchFamily="18" charset="0"/>
              </a:rPr>
              <a:t>Relação</a:t>
            </a:r>
            <a:r>
              <a:rPr lang="en-US" altLang="en-US" sz="3800" dirty="0" smtClean="0">
                <a:solidFill>
                  <a:schemeClr val="accent1"/>
                </a:solidFill>
                <a:latin typeface="Charter BT" pitchFamily="18" charset="0"/>
              </a:rPr>
              <a:t> entre </a:t>
            </a:r>
            <a:r>
              <a:rPr lang="en-US" altLang="en-US" sz="3800" dirty="0" err="1" smtClean="0">
                <a:solidFill>
                  <a:schemeClr val="accent1"/>
                </a:solidFill>
                <a:latin typeface="Charter BT" pitchFamily="18" charset="0"/>
              </a:rPr>
              <a:t>Preço</a:t>
            </a:r>
            <a:r>
              <a:rPr lang="en-US" altLang="en-US" sz="3800" dirty="0" smtClean="0">
                <a:solidFill>
                  <a:schemeClr val="accent1"/>
                </a:solidFill>
                <a:latin typeface="Charter BT" pitchFamily="18" charset="0"/>
              </a:rPr>
              <a:t> e </a:t>
            </a:r>
            <a:r>
              <a:rPr lang="en-US" altLang="en-US" sz="3800" dirty="0" err="1" smtClean="0">
                <a:solidFill>
                  <a:schemeClr val="accent1"/>
                </a:solidFill>
                <a:latin typeface="Charter BT" pitchFamily="18" charset="0"/>
              </a:rPr>
              <a:t>Quantidade</a:t>
            </a:r>
            <a:r>
              <a:rPr lang="en-US" altLang="en-US" sz="3800" dirty="0" smtClean="0">
                <a:solidFill>
                  <a:schemeClr val="accent1"/>
                </a:solidFill>
                <a:latin typeface="Charter BT" pitchFamily="18" charset="0"/>
              </a:rPr>
              <a:t> </a:t>
            </a:r>
            <a:r>
              <a:rPr lang="en-US" altLang="en-US" sz="3800" dirty="0" err="1" smtClean="0">
                <a:solidFill>
                  <a:schemeClr val="accent1"/>
                </a:solidFill>
                <a:latin typeface="Charter BT" pitchFamily="18" charset="0"/>
              </a:rPr>
              <a:t>Ofertada</a:t>
            </a:r>
            <a:endParaRPr lang="en-US" altLang="en-US" sz="3800" dirty="0" smtClean="0">
              <a:solidFill>
                <a:schemeClr val="accent1"/>
              </a:solidFill>
              <a:latin typeface="Charter BT" pitchFamily="18" charset="0"/>
            </a:endParaRP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2398713" y="2884488"/>
            <a:ext cx="39338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600" b="1">
                <a:solidFill>
                  <a:srgbClr val="000000"/>
                </a:solidFill>
              </a:rPr>
              <a:t>Oferta Semanal de Pães de Queijo da Amélia</a:t>
            </a:r>
            <a:endParaRPr lang="es-ES" sz="1600"/>
          </a:p>
          <a:p>
            <a:endParaRPr lang="es-ES"/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3141663" y="3352800"/>
            <a:ext cx="989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600">
                <a:solidFill>
                  <a:srgbClr val="000000"/>
                </a:solidFill>
              </a:rPr>
              <a:t>Quantidade </a:t>
            </a:r>
            <a:endParaRPr lang="es-ES"/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3249613" y="3584575"/>
            <a:ext cx="7985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600">
                <a:solidFill>
                  <a:srgbClr val="000000"/>
                </a:solidFill>
              </a:rPr>
              <a:t>Ofertada</a:t>
            </a:r>
            <a:endParaRPr lang="es-ES"/>
          </a:p>
        </p:txBody>
      </p:sp>
      <p:sp>
        <p:nvSpPr>
          <p:cNvPr id="8198" name="Rectangle 10"/>
          <p:cNvSpPr>
            <a:spLocks noChangeArrowheads="1"/>
          </p:cNvSpPr>
          <p:nvPr/>
        </p:nvSpPr>
        <p:spPr bwMode="auto">
          <a:xfrm>
            <a:off x="3951288" y="3584575"/>
            <a:ext cx="131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6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199" name="Rectangle 11"/>
          <p:cNvSpPr>
            <a:spLocks noChangeArrowheads="1"/>
          </p:cNvSpPr>
          <p:nvPr/>
        </p:nvSpPr>
        <p:spPr bwMode="auto">
          <a:xfrm>
            <a:off x="4276725" y="33528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600">
                <a:solidFill>
                  <a:srgbClr val="000000"/>
                </a:solidFill>
              </a:rPr>
              <a:t>Preço </a:t>
            </a:r>
            <a:endParaRPr lang="es-ES"/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4321175" y="3584575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600">
                <a:solidFill>
                  <a:srgbClr val="000000"/>
                </a:solidFill>
              </a:rPr>
              <a:t>(R$)</a:t>
            </a:r>
            <a:endParaRPr lang="es-ES"/>
          </a:p>
        </p:txBody>
      </p:sp>
      <p:sp>
        <p:nvSpPr>
          <p:cNvPr id="8201" name="Rectangle 13"/>
          <p:cNvSpPr>
            <a:spLocks noChangeArrowheads="1"/>
          </p:cNvSpPr>
          <p:nvPr/>
        </p:nvSpPr>
        <p:spPr bwMode="auto">
          <a:xfrm>
            <a:off x="4691063" y="3584575"/>
            <a:ext cx="131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6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02" name="Rectangle 14"/>
          <p:cNvSpPr>
            <a:spLocks noChangeArrowheads="1"/>
          </p:cNvSpPr>
          <p:nvPr/>
        </p:nvSpPr>
        <p:spPr bwMode="auto">
          <a:xfrm>
            <a:off x="3121025" y="3328988"/>
            <a:ext cx="955675" cy="238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03" name="Rectangle 15"/>
          <p:cNvSpPr>
            <a:spLocks noChangeArrowheads="1"/>
          </p:cNvSpPr>
          <p:nvPr/>
        </p:nvSpPr>
        <p:spPr bwMode="auto">
          <a:xfrm>
            <a:off x="4076700" y="3328988"/>
            <a:ext cx="23813" cy="238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auto">
          <a:xfrm>
            <a:off x="4100513" y="3328988"/>
            <a:ext cx="830262" cy="238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05" name="Rectangle 17"/>
          <p:cNvSpPr>
            <a:spLocks noChangeArrowheads="1"/>
          </p:cNvSpPr>
          <p:nvPr/>
        </p:nvSpPr>
        <p:spPr bwMode="auto">
          <a:xfrm>
            <a:off x="4076700" y="3352800"/>
            <a:ext cx="11113" cy="461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06" name="Rectangle 18"/>
          <p:cNvSpPr>
            <a:spLocks noChangeArrowheads="1"/>
          </p:cNvSpPr>
          <p:nvPr/>
        </p:nvSpPr>
        <p:spPr bwMode="auto">
          <a:xfrm>
            <a:off x="3554413" y="3822700"/>
            <a:ext cx="1444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0</a:t>
            </a:r>
            <a:endParaRPr lang="es-ES"/>
          </a:p>
        </p:txBody>
      </p:sp>
      <p:sp>
        <p:nvSpPr>
          <p:cNvPr id="8207" name="Rectangle 19"/>
          <p:cNvSpPr>
            <a:spLocks noChangeArrowheads="1"/>
          </p:cNvSpPr>
          <p:nvPr/>
        </p:nvSpPr>
        <p:spPr bwMode="auto">
          <a:xfrm>
            <a:off x="3646488" y="3822700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08" name="Rectangle 20"/>
          <p:cNvSpPr>
            <a:spLocks noChangeArrowheads="1"/>
          </p:cNvSpPr>
          <p:nvPr/>
        </p:nvSpPr>
        <p:spPr bwMode="auto">
          <a:xfrm>
            <a:off x="4344988" y="3827463"/>
            <a:ext cx="4127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0,00</a:t>
            </a:r>
            <a:endParaRPr lang="es-ES"/>
          </a:p>
        </p:txBody>
      </p:sp>
      <p:sp>
        <p:nvSpPr>
          <p:cNvPr id="8209" name="Rectangle 21"/>
          <p:cNvSpPr>
            <a:spLocks noChangeArrowheads="1"/>
          </p:cNvSpPr>
          <p:nvPr/>
        </p:nvSpPr>
        <p:spPr bwMode="auto">
          <a:xfrm>
            <a:off x="4670425" y="3827463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10" name="Rectangle 22"/>
          <p:cNvSpPr>
            <a:spLocks noChangeArrowheads="1"/>
          </p:cNvSpPr>
          <p:nvPr/>
        </p:nvSpPr>
        <p:spPr bwMode="auto">
          <a:xfrm>
            <a:off x="3121025" y="3814763"/>
            <a:ext cx="955675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11" name="Rectangle 23"/>
          <p:cNvSpPr>
            <a:spLocks noChangeArrowheads="1"/>
          </p:cNvSpPr>
          <p:nvPr/>
        </p:nvSpPr>
        <p:spPr bwMode="auto">
          <a:xfrm>
            <a:off x="4076700" y="3814763"/>
            <a:ext cx="11113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12" name="Rectangle 24"/>
          <p:cNvSpPr>
            <a:spLocks noChangeArrowheads="1"/>
          </p:cNvSpPr>
          <p:nvPr/>
        </p:nvSpPr>
        <p:spPr bwMode="auto">
          <a:xfrm>
            <a:off x="4087813" y="3814763"/>
            <a:ext cx="842962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13" name="Rectangle 25"/>
          <p:cNvSpPr>
            <a:spLocks noChangeArrowheads="1"/>
          </p:cNvSpPr>
          <p:nvPr/>
        </p:nvSpPr>
        <p:spPr bwMode="auto">
          <a:xfrm>
            <a:off x="4076700" y="3825875"/>
            <a:ext cx="11113" cy="2174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14" name="Rectangle 26"/>
          <p:cNvSpPr>
            <a:spLocks noChangeArrowheads="1"/>
          </p:cNvSpPr>
          <p:nvPr/>
        </p:nvSpPr>
        <p:spPr bwMode="auto">
          <a:xfrm>
            <a:off x="3554413" y="4040188"/>
            <a:ext cx="144462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7</a:t>
            </a:r>
            <a:endParaRPr lang="es-ES"/>
          </a:p>
        </p:txBody>
      </p:sp>
      <p:sp>
        <p:nvSpPr>
          <p:cNvPr id="8215" name="Rectangle 27"/>
          <p:cNvSpPr>
            <a:spLocks noChangeArrowheads="1"/>
          </p:cNvSpPr>
          <p:nvPr/>
        </p:nvSpPr>
        <p:spPr bwMode="auto">
          <a:xfrm>
            <a:off x="3646488" y="4040188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16" name="Rectangle 28"/>
          <p:cNvSpPr>
            <a:spLocks noChangeArrowheads="1"/>
          </p:cNvSpPr>
          <p:nvPr/>
        </p:nvSpPr>
        <p:spPr bwMode="auto">
          <a:xfrm>
            <a:off x="4344988" y="4040188"/>
            <a:ext cx="4127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1,00</a:t>
            </a:r>
            <a:endParaRPr lang="es-ES"/>
          </a:p>
        </p:txBody>
      </p:sp>
      <p:sp>
        <p:nvSpPr>
          <p:cNvPr id="8217" name="Rectangle 29"/>
          <p:cNvSpPr>
            <a:spLocks noChangeArrowheads="1"/>
          </p:cNvSpPr>
          <p:nvPr/>
        </p:nvSpPr>
        <p:spPr bwMode="auto">
          <a:xfrm>
            <a:off x="4670425" y="4040188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18" name="Rectangle 30"/>
          <p:cNvSpPr>
            <a:spLocks noChangeArrowheads="1"/>
          </p:cNvSpPr>
          <p:nvPr/>
        </p:nvSpPr>
        <p:spPr bwMode="auto">
          <a:xfrm>
            <a:off x="4076700" y="4043363"/>
            <a:ext cx="11113" cy="212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19" name="Rectangle 31"/>
          <p:cNvSpPr>
            <a:spLocks noChangeArrowheads="1"/>
          </p:cNvSpPr>
          <p:nvPr/>
        </p:nvSpPr>
        <p:spPr bwMode="auto">
          <a:xfrm>
            <a:off x="3506788" y="4252913"/>
            <a:ext cx="2682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14</a:t>
            </a:r>
            <a:endParaRPr lang="es-ES"/>
          </a:p>
        </p:txBody>
      </p:sp>
      <p:sp>
        <p:nvSpPr>
          <p:cNvPr id="8220" name="Rectangle 32"/>
          <p:cNvSpPr>
            <a:spLocks noChangeArrowheads="1"/>
          </p:cNvSpPr>
          <p:nvPr/>
        </p:nvSpPr>
        <p:spPr bwMode="auto">
          <a:xfrm>
            <a:off x="3690938" y="4252913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21" name="Rectangle 33"/>
          <p:cNvSpPr>
            <a:spLocks noChangeArrowheads="1"/>
          </p:cNvSpPr>
          <p:nvPr/>
        </p:nvSpPr>
        <p:spPr bwMode="auto">
          <a:xfrm>
            <a:off x="4344988" y="4252913"/>
            <a:ext cx="4127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2,00</a:t>
            </a:r>
            <a:endParaRPr lang="es-ES"/>
          </a:p>
        </p:txBody>
      </p:sp>
      <p:sp>
        <p:nvSpPr>
          <p:cNvPr id="8222" name="Rectangle 34"/>
          <p:cNvSpPr>
            <a:spLocks noChangeArrowheads="1"/>
          </p:cNvSpPr>
          <p:nvPr/>
        </p:nvSpPr>
        <p:spPr bwMode="auto">
          <a:xfrm>
            <a:off x="4670425" y="4252913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23" name="Rectangle 35"/>
          <p:cNvSpPr>
            <a:spLocks noChangeArrowheads="1"/>
          </p:cNvSpPr>
          <p:nvPr/>
        </p:nvSpPr>
        <p:spPr bwMode="auto">
          <a:xfrm>
            <a:off x="4076700" y="4256088"/>
            <a:ext cx="11113" cy="212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24" name="Rectangle 36"/>
          <p:cNvSpPr>
            <a:spLocks noChangeArrowheads="1"/>
          </p:cNvSpPr>
          <p:nvPr/>
        </p:nvSpPr>
        <p:spPr bwMode="auto">
          <a:xfrm>
            <a:off x="3506788" y="4465638"/>
            <a:ext cx="2682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21</a:t>
            </a:r>
            <a:endParaRPr lang="es-ES"/>
          </a:p>
        </p:txBody>
      </p:sp>
      <p:sp>
        <p:nvSpPr>
          <p:cNvPr id="8225" name="Rectangle 37"/>
          <p:cNvSpPr>
            <a:spLocks noChangeArrowheads="1"/>
          </p:cNvSpPr>
          <p:nvPr/>
        </p:nvSpPr>
        <p:spPr bwMode="auto">
          <a:xfrm>
            <a:off x="3690938" y="4465638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26" name="Rectangle 38"/>
          <p:cNvSpPr>
            <a:spLocks noChangeArrowheads="1"/>
          </p:cNvSpPr>
          <p:nvPr/>
        </p:nvSpPr>
        <p:spPr bwMode="auto">
          <a:xfrm>
            <a:off x="4344988" y="4465638"/>
            <a:ext cx="4127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3,00</a:t>
            </a:r>
            <a:endParaRPr lang="es-ES"/>
          </a:p>
        </p:txBody>
      </p:sp>
      <p:sp>
        <p:nvSpPr>
          <p:cNvPr id="8227" name="Rectangle 39"/>
          <p:cNvSpPr>
            <a:spLocks noChangeArrowheads="1"/>
          </p:cNvSpPr>
          <p:nvPr/>
        </p:nvSpPr>
        <p:spPr bwMode="auto">
          <a:xfrm>
            <a:off x="4670425" y="4465638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4076700" y="4468813"/>
            <a:ext cx="11113" cy="212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3506788" y="4678363"/>
            <a:ext cx="2682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28</a:t>
            </a:r>
            <a:endParaRPr lang="es-ES"/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690938" y="4678363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31" name="Rectangle 43"/>
          <p:cNvSpPr>
            <a:spLocks noChangeArrowheads="1"/>
          </p:cNvSpPr>
          <p:nvPr/>
        </p:nvSpPr>
        <p:spPr bwMode="auto">
          <a:xfrm>
            <a:off x="4344988" y="4678363"/>
            <a:ext cx="4127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4,00</a:t>
            </a:r>
            <a:endParaRPr lang="es-ES"/>
          </a:p>
        </p:txBody>
      </p:sp>
      <p:sp>
        <p:nvSpPr>
          <p:cNvPr id="8232" name="Rectangle 44"/>
          <p:cNvSpPr>
            <a:spLocks noChangeArrowheads="1"/>
          </p:cNvSpPr>
          <p:nvPr/>
        </p:nvSpPr>
        <p:spPr bwMode="auto">
          <a:xfrm>
            <a:off x="4670425" y="4678363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33" name="Rectangle 45"/>
          <p:cNvSpPr>
            <a:spLocks noChangeArrowheads="1"/>
          </p:cNvSpPr>
          <p:nvPr/>
        </p:nvSpPr>
        <p:spPr bwMode="auto">
          <a:xfrm>
            <a:off x="4076700" y="4681538"/>
            <a:ext cx="11113" cy="212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34" name="Rectangle 46"/>
          <p:cNvSpPr>
            <a:spLocks noChangeArrowheads="1"/>
          </p:cNvSpPr>
          <p:nvPr/>
        </p:nvSpPr>
        <p:spPr bwMode="auto">
          <a:xfrm>
            <a:off x="3506788" y="4891088"/>
            <a:ext cx="2682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35</a:t>
            </a:r>
            <a:endParaRPr lang="es-ES"/>
          </a:p>
        </p:txBody>
      </p:sp>
      <p:sp>
        <p:nvSpPr>
          <p:cNvPr id="8235" name="Rectangle 47"/>
          <p:cNvSpPr>
            <a:spLocks noChangeArrowheads="1"/>
          </p:cNvSpPr>
          <p:nvPr/>
        </p:nvSpPr>
        <p:spPr bwMode="auto">
          <a:xfrm>
            <a:off x="3690938" y="4891088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36" name="Rectangle 48"/>
          <p:cNvSpPr>
            <a:spLocks noChangeArrowheads="1"/>
          </p:cNvSpPr>
          <p:nvPr/>
        </p:nvSpPr>
        <p:spPr bwMode="auto">
          <a:xfrm>
            <a:off x="4344988" y="4891088"/>
            <a:ext cx="4127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5,00</a:t>
            </a:r>
            <a:endParaRPr lang="es-ES"/>
          </a:p>
        </p:txBody>
      </p:sp>
      <p:sp>
        <p:nvSpPr>
          <p:cNvPr id="8237" name="Rectangle 49"/>
          <p:cNvSpPr>
            <a:spLocks noChangeArrowheads="1"/>
          </p:cNvSpPr>
          <p:nvPr/>
        </p:nvSpPr>
        <p:spPr bwMode="auto">
          <a:xfrm>
            <a:off x="4670425" y="4891088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38" name="Rectangle 50"/>
          <p:cNvSpPr>
            <a:spLocks noChangeArrowheads="1"/>
          </p:cNvSpPr>
          <p:nvPr/>
        </p:nvSpPr>
        <p:spPr bwMode="auto">
          <a:xfrm>
            <a:off x="4076700" y="4894263"/>
            <a:ext cx="11113" cy="212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39" name="Rectangle 51"/>
          <p:cNvSpPr>
            <a:spLocks noChangeArrowheads="1"/>
          </p:cNvSpPr>
          <p:nvPr/>
        </p:nvSpPr>
        <p:spPr bwMode="auto">
          <a:xfrm>
            <a:off x="3506788" y="5102225"/>
            <a:ext cx="2682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42</a:t>
            </a:r>
            <a:endParaRPr lang="es-ES"/>
          </a:p>
        </p:txBody>
      </p:sp>
      <p:sp>
        <p:nvSpPr>
          <p:cNvPr id="8240" name="Rectangle 52"/>
          <p:cNvSpPr>
            <a:spLocks noChangeArrowheads="1"/>
          </p:cNvSpPr>
          <p:nvPr/>
        </p:nvSpPr>
        <p:spPr bwMode="auto">
          <a:xfrm>
            <a:off x="3690938" y="5102225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41" name="Rectangle 53"/>
          <p:cNvSpPr>
            <a:spLocks noChangeArrowheads="1"/>
          </p:cNvSpPr>
          <p:nvPr/>
        </p:nvSpPr>
        <p:spPr bwMode="auto">
          <a:xfrm>
            <a:off x="4344988" y="5102225"/>
            <a:ext cx="4127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6,00</a:t>
            </a:r>
            <a:endParaRPr lang="es-ES"/>
          </a:p>
        </p:txBody>
      </p:sp>
      <p:sp>
        <p:nvSpPr>
          <p:cNvPr id="8242" name="Rectangle 54"/>
          <p:cNvSpPr>
            <a:spLocks noChangeArrowheads="1"/>
          </p:cNvSpPr>
          <p:nvPr/>
        </p:nvSpPr>
        <p:spPr bwMode="auto">
          <a:xfrm>
            <a:off x="4670425" y="5102225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43" name="Rectangle 55"/>
          <p:cNvSpPr>
            <a:spLocks noChangeArrowheads="1"/>
          </p:cNvSpPr>
          <p:nvPr/>
        </p:nvSpPr>
        <p:spPr bwMode="auto">
          <a:xfrm>
            <a:off x="4076700" y="5106988"/>
            <a:ext cx="11113" cy="212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44" name="Rectangle 56"/>
          <p:cNvSpPr>
            <a:spLocks noChangeArrowheads="1"/>
          </p:cNvSpPr>
          <p:nvPr/>
        </p:nvSpPr>
        <p:spPr bwMode="auto">
          <a:xfrm>
            <a:off x="3506788" y="5314950"/>
            <a:ext cx="2682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49</a:t>
            </a:r>
            <a:endParaRPr lang="es-ES"/>
          </a:p>
        </p:txBody>
      </p:sp>
      <p:sp>
        <p:nvSpPr>
          <p:cNvPr id="8245" name="Rectangle 57"/>
          <p:cNvSpPr>
            <a:spLocks noChangeArrowheads="1"/>
          </p:cNvSpPr>
          <p:nvPr/>
        </p:nvSpPr>
        <p:spPr bwMode="auto">
          <a:xfrm>
            <a:off x="3690938" y="5314950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46" name="Rectangle 58"/>
          <p:cNvSpPr>
            <a:spLocks noChangeArrowheads="1"/>
          </p:cNvSpPr>
          <p:nvPr/>
        </p:nvSpPr>
        <p:spPr bwMode="auto">
          <a:xfrm>
            <a:off x="4344988" y="5314950"/>
            <a:ext cx="4127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7,00</a:t>
            </a:r>
            <a:endParaRPr lang="es-ES"/>
          </a:p>
        </p:txBody>
      </p:sp>
      <p:sp>
        <p:nvSpPr>
          <p:cNvPr id="8247" name="Rectangle 59"/>
          <p:cNvSpPr>
            <a:spLocks noChangeArrowheads="1"/>
          </p:cNvSpPr>
          <p:nvPr/>
        </p:nvSpPr>
        <p:spPr bwMode="auto">
          <a:xfrm>
            <a:off x="4670425" y="5314950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48" name="Rectangle 60"/>
          <p:cNvSpPr>
            <a:spLocks noChangeArrowheads="1"/>
          </p:cNvSpPr>
          <p:nvPr/>
        </p:nvSpPr>
        <p:spPr bwMode="auto">
          <a:xfrm>
            <a:off x="4076700" y="5319713"/>
            <a:ext cx="11113" cy="2159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49" name="Rectangle 61"/>
          <p:cNvSpPr>
            <a:spLocks noChangeArrowheads="1"/>
          </p:cNvSpPr>
          <p:nvPr/>
        </p:nvSpPr>
        <p:spPr bwMode="auto">
          <a:xfrm>
            <a:off x="3506788" y="5532438"/>
            <a:ext cx="2682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56</a:t>
            </a:r>
            <a:endParaRPr lang="es-ES"/>
          </a:p>
        </p:txBody>
      </p:sp>
      <p:sp>
        <p:nvSpPr>
          <p:cNvPr id="8250" name="Rectangle 62"/>
          <p:cNvSpPr>
            <a:spLocks noChangeArrowheads="1"/>
          </p:cNvSpPr>
          <p:nvPr/>
        </p:nvSpPr>
        <p:spPr bwMode="auto">
          <a:xfrm>
            <a:off x="3690938" y="5532438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51" name="Rectangle 63"/>
          <p:cNvSpPr>
            <a:spLocks noChangeArrowheads="1"/>
          </p:cNvSpPr>
          <p:nvPr/>
        </p:nvSpPr>
        <p:spPr bwMode="auto">
          <a:xfrm>
            <a:off x="4344988" y="5532438"/>
            <a:ext cx="4127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8,00</a:t>
            </a:r>
            <a:endParaRPr lang="es-ES"/>
          </a:p>
        </p:txBody>
      </p:sp>
      <p:sp>
        <p:nvSpPr>
          <p:cNvPr id="8252" name="Rectangle 64"/>
          <p:cNvSpPr>
            <a:spLocks noChangeArrowheads="1"/>
          </p:cNvSpPr>
          <p:nvPr/>
        </p:nvSpPr>
        <p:spPr bwMode="auto">
          <a:xfrm>
            <a:off x="4670425" y="5532438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53" name="Rectangle 65"/>
          <p:cNvSpPr>
            <a:spLocks noChangeArrowheads="1"/>
          </p:cNvSpPr>
          <p:nvPr/>
        </p:nvSpPr>
        <p:spPr bwMode="auto">
          <a:xfrm>
            <a:off x="4076700" y="5535613"/>
            <a:ext cx="11113" cy="212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54" name="Rectangle 66"/>
          <p:cNvSpPr>
            <a:spLocks noChangeArrowheads="1"/>
          </p:cNvSpPr>
          <p:nvPr/>
        </p:nvSpPr>
        <p:spPr bwMode="auto">
          <a:xfrm>
            <a:off x="3506788" y="5745163"/>
            <a:ext cx="2682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63</a:t>
            </a:r>
            <a:endParaRPr lang="es-ES"/>
          </a:p>
        </p:txBody>
      </p:sp>
      <p:sp>
        <p:nvSpPr>
          <p:cNvPr id="8255" name="Rectangle 67"/>
          <p:cNvSpPr>
            <a:spLocks noChangeArrowheads="1"/>
          </p:cNvSpPr>
          <p:nvPr/>
        </p:nvSpPr>
        <p:spPr bwMode="auto">
          <a:xfrm>
            <a:off x="3690938" y="5745163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56" name="Rectangle 68"/>
          <p:cNvSpPr>
            <a:spLocks noChangeArrowheads="1"/>
          </p:cNvSpPr>
          <p:nvPr/>
        </p:nvSpPr>
        <p:spPr bwMode="auto">
          <a:xfrm>
            <a:off x="4344988" y="5745163"/>
            <a:ext cx="4127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9,00</a:t>
            </a:r>
            <a:endParaRPr lang="es-ES"/>
          </a:p>
        </p:txBody>
      </p:sp>
      <p:sp>
        <p:nvSpPr>
          <p:cNvPr id="8257" name="Rectangle 69"/>
          <p:cNvSpPr>
            <a:spLocks noChangeArrowheads="1"/>
          </p:cNvSpPr>
          <p:nvPr/>
        </p:nvSpPr>
        <p:spPr bwMode="auto">
          <a:xfrm>
            <a:off x="4670425" y="5745163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58" name="Rectangle 70"/>
          <p:cNvSpPr>
            <a:spLocks noChangeArrowheads="1"/>
          </p:cNvSpPr>
          <p:nvPr/>
        </p:nvSpPr>
        <p:spPr bwMode="auto">
          <a:xfrm>
            <a:off x="4076700" y="5748338"/>
            <a:ext cx="11113" cy="212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59" name="Rectangle 71"/>
          <p:cNvSpPr>
            <a:spLocks noChangeArrowheads="1"/>
          </p:cNvSpPr>
          <p:nvPr/>
        </p:nvSpPr>
        <p:spPr bwMode="auto">
          <a:xfrm>
            <a:off x="3506788" y="5957888"/>
            <a:ext cx="2682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70</a:t>
            </a:r>
            <a:endParaRPr lang="es-ES"/>
          </a:p>
        </p:txBody>
      </p:sp>
      <p:sp>
        <p:nvSpPr>
          <p:cNvPr id="8260" name="Rectangle 72"/>
          <p:cNvSpPr>
            <a:spLocks noChangeArrowheads="1"/>
          </p:cNvSpPr>
          <p:nvPr/>
        </p:nvSpPr>
        <p:spPr bwMode="auto">
          <a:xfrm>
            <a:off x="3690938" y="5957888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61" name="Rectangle 73"/>
          <p:cNvSpPr>
            <a:spLocks noChangeArrowheads="1"/>
          </p:cNvSpPr>
          <p:nvPr/>
        </p:nvSpPr>
        <p:spPr bwMode="auto">
          <a:xfrm>
            <a:off x="4276725" y="5957888"/>
            <a:ext cx="5095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10,00</a:t>
            </a:r>
            <a:endParaRPr lang="es-ES"/>
          </a:p>
        </p:txBody>
      </p:sp>
      <p:sp>
        <p:nvSpPr>
          <p:cNvPr id="8262" name="Rectangle 74"/>
          <p:cNvSpPr>
            <a:spLocks noChangeArrowheads="1"/>
          </p:cNvSpPr>
          <p:nvPr/>
        </p:nvSpPr>
        <p:spPr bwMode="auto">
          <a:xfrm>
            <a:off x="4714875" y="5957888"/>
            <a:ext cx="123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5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8263" name="Rectangle 75"/>
          <p:cNvSpPr>
            <a:spLocks noChangeArrowheads="1"/>
          </p:cNvSpPr>
          <p:nvPr/>
        </p:nvSpPr>
        <p:spPr bwMode="auto">
          <a:xfrm>
            <a:off x="3121025" y="6173788"/>
            <a:ext cx="955675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64" name="Rectangle 76"/>
          <p:cNvSpPr>
            <a:spLocks noChangeArrowheads="1"/>
          </p:cNvSpPr>
          <p:nvPr/>
        </p:nvSpPr>
        <p:spPr bwMode="auto">
          <a:xfrm>
            <a:off x="4076700" y="5961063"/>
            <a:ext cx="11113" cy="212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65" name="Rectangle 77"/>
          <p:cNvSpPr>
            <a:spLocks noChangeArrowheads="1"/>
          </p:cNvSpPr>
          <p:nvPr/>
        </p:nvSpPr>
        <p:spPr bwMode="auto">
          <a:xfrm>
            <a:off x="4076700" y="6173788"/>
            <a:ext cx="23813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66" name="Rectangle 78"/>
          <p:cNvSpPr>
            <a:spLocks noChangeArrowheads="1"/>
          </p:cNvSpPr>
          <p:nvPr/>
        </p:nvSpPr>
        <p:spPr bwMode="auto">
          <a:xfrm>
            <a:off x="4100513" y="6173788"/>
            <a:ext cx="830262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804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2"/>
          <p:cNvSpPr txBox="1">
            <a:spLocks noChangeArrowheads="1"/>
          </p:cNvSpPr>
          <p:nvPr/>
        </p:nvSpPr>
        <p:spPr>
          <a:xfrm>
            <a:off x="642938" y="1000125"/>
            <a:ext cx="7358062" cy="4286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pt-BR" sz="2800" kern="0" dirty="0">
                <a:solidFill>
                  <a:schemeClr val="accent1"/>
                </a:solidFill>
                <a:latin typeface="Charter BT" pitchFamily="18" charset="0"/>
                <a:ea typeface="+mj-ea"/>
                <a:cs typeface="+mj-cs"/>
              </a:rPr>
              <a:t>Oferta Semanal de Pães de Queijo da Amélia</a:t>
            </a:r>
            <a:endParaRPr lang="en-US" sz="2800" kern="0" dirty="0">
              <a:solidFill>
                <a:schemeClr val="accent1"/>
              </a:solidFill>
              <a:latin typeface="Charter BT" pitchFamily="18" charset="0"/>
              <a:ea typeface="+mj-ea"/>
              <a:cs typeface="+mj-cs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273300" y="1712913"/>
            <a:ext cx="5718175" cy="4476750"/>
          </a:xfrm>
          <a:prstGeom prst="rect">
            <a:avLst/>
          </a:prstGeom>
          <a:solidFill>
            <a:srgbClr val="F3F6F9"/>
          </a:solidFill>
          <a:ln w="21431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73300" y="1712913"/>
            <a:ext cx="5718175" cy="4476750"/>
          </a:xfrm>
          <a:prstGeom prst="rect">
            <a:avLst/>
          </a:prstGeom>
          <a:solidFill>
            <a:srgbClr val="F2F4F8"/>
          </a:solidFill>
          <a:ln w="195263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273300" y="1712913"/>
            <a:ext cx="5718175" cy="4476750"/>
          </a:xfrm>
          <a:prstGeom prst="rect">
            <a:avLst/>
          </a:prstGeom>
          <a:solidFill>
            <a:srgbClr val="F1F4F7"/>
          </a:solidFill>
          <a:ln w="1762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273300" y="1712913"/>
            <a:ext cx="5718175" cy="4476750"/>
          </a:xfrm>
          <a:prstGeom prst="rect">
            <a:avLst/>
          </a:prstGeom>
          <a:solidFill>
            <a:srgbClr val="F0F2F5"/>
          </a:solidFill>
          <a:ln w="1555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273300" y="1712913"/>
            <a:ext cx="5718175" cy="4476750"/>
          </a:xfrm>
          <a:prstGeom prst="rect">
            <a:avLst/>
          </a:prstGeom>
          <a:solidFill>
            <a:srgbClr val="EEF1F4"/>
          </a:solidFill>
          <a:ln w="1365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273300" y="1712913"/>
            <a:ext cx="5718175" cy="4476750"/>
          </a:xfrm>
          <a:prstGeom prst="rect">
            <a:avLst/>
          </a:prstGeom>
          <a:solidFill>
            <a:srgbClr val="EDEFF3"/>
          </a:solidFill>
          <a:ln w="1174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273300" y="1712913"/>
            <a:ext cx="5718175" cy="4476750"/>
          </a:xfrm>
          <a:prstGeom prst="rect">
            <a:avLst/>
          </a:prstGeom>
          <a:solidFill>
            <a:srgbClr val="EBEEF2"/>
          </a:solidFill>
          <a:ln w="9683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273300" y="1712913"/>
            <a:ext cx="5718175" cy="4476750"/>
          </a:xfrm>
          <a:prstGeom prst="rect">
            <a:avLst/>
          </a:prstGeom>
          <a:solidFill>
            <a:srgbClr val="EAECF1"/>
          </a:solidFill>
          <a:ln w="7778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273300" y="1712913"/>
            <a:ext cx="5718175" cy="4476750"/>
          </a:xfrm>
          <a:prstGeom prst="rect">
            <a:avLst/>
          </a:prstGeom>
          <a:solidFill>
            <a:srgbClr val="E9EBF0"/>
          </a:solidFill>
          <a:ln w="5873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273300" y="1712913"/>
            <a:ext cx="5718175" cy="4476750"/>
          </a:xfrm>
          <a:prstGeom prst="rect">
            <a:avLst/>
          </a:prstGeom>
          <a:solidFill>
            <a:srgbClr val="E7EAEF"/>
          </a:solidFill>
          <a:ln w="39688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2273300" y="1712913"/>
            <a:ext cx="5718175" cy="4476750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197100" y="1643063"/>
            <a:ext cx="5697538" cy="447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2174875" y="3054350"/>
            <a:ext cx="1762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2174875" y="3675063"/>
            <a:ext cx="1762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2174875" y="4287838"/>
            <a:ext cx="1762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2174875" y="4883150"/>
            <a:ext cx="1762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2527300" y="5992813"/>
            <a:ext cx="1588" cy="117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2878138" y="5992813"/>
            <a:ext cx="1587" cy="117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3248025" y="5992813"/>
            <a:ext cx="1588" cy="117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3619500" y="5992813"/>
            <a:ext cx="1588" cy="117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3951288" y="5992813"/>
            <a:ext cx="1587" cy="117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4322763" y="5992813"/>
            <a:ext cx="1587" cy="117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8" name="Line 25"/>
          <p:cNvSpPr>
            <a:spLocks noChangeShapeType="1"/>
          </p:cNvSpPr>
          <p:nvPr/>
        </p:nvSpPr>
        <p:spPr bwMode="auto">
          <a:xfrm flipV="1">
            <a:off x="2197100" y="2146300"/>
            <a:ext cx="2232025" cy="3948113"/>
          </a:xfrm>
          <a:prstGeom prst="line">
            <a:avLst/>
          </a:prstGeom>
          <a:noFill/>
          <a:ln w="58738">
            <a:solidFill>
              <a:srgbClr val="004C9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270125" y="3659188"/>
            <a:ext cx="1366838" cy="2376487"/>
            <a:chOff x="1628" y="1622"/>
            <a:chExt cx="812" cy="1872"/>
          </a:xfrm>
        </p:grpSpPr>
        <p:sp>
          <p:nvSpPr>
            <p:cNvPr id="9360" name="Line 27"/>
            <p:cNvSpPr>
              <a:spLocks noChangeShapeType="1"/>
            </p:cNvSpPr>
            <p:nvPr/>
          </p:nvSpPr>
          <p:spPr bwMode="auto">
            <a:xfrm>
              <a:off x="1628" y="1647"/>
              <a:ext cx="7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61" name="Line 28"/>
            <p:cNvSpPr>
              <a:spLocks noChangeShapeType="1"/>
            </p:cNvSpPr>
            <p:nvPr/>
          </p:nvSpPr>
          <p:spPr bwMode="auto">
            <a:xfrm>
              <a:off x="2415" y="1647"/>
              <a:ext cx="1" cy="18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62" name="Oval 29"/>
            <p:cNvSpPr>
              <a:spLocks noChangeArrowheads="1"/>
            </p:cNvSpPr>
            <p:nvPr/>
          </p:nvSpPr>
          <p:spPr bwMode="auto">
            <a:xfrm>
              <a:off x="2366" y="1622"/>
              <a:ext cx="74" cy="6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41563" y="3011488"/>
            <a:ext cx="1655762" cy="3168650"/>
            <a:chOff x="1628" y="1260"/>
            <a:chExt cx="1021" cy="2234"/>
          </a:xfrm>
        </p:grpSpPr>
        <p:sp>
          <p:nvSpPr>
            <p:cNvPr id="9357" name="Line 31"/>
            <p:cNvSpPr>
              <a:spLocks noChangeShapeType="1"/>
            </p:cNvSpPr>
            <p:nvPr/>
          </p:nvSpPr>
          <p:spPr bwMode="auto">
            <a:xfrm>
              <a:off x="1628" y="1285"/>
              <a:ext cx="9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58" name="Line 32"/>
            <p:cNvSpPr>
              <a:spLocks noChangeShapeType="1"/>
            </p:cNvSpPr>
            <p:nvPr/>
          </p:nvSpPr>
          <p:spPr bwMode="auto">
            <a:xfrm>
              <a:off x="2624" y="1285"/>
              <a:ext cx="1" cy="22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59" name="Oval 33"/>
            <p:cNvSpPr>
              <a:spLocks noChangeArrowheads="1"/>
            </p:cNvSpPr>
            <p:nvPr/>
          </p:nvSpPr>
          <p:spPr bwMode="auto">
            <a:xfrm>
              <a:off x="2587" y="1260"/>
              <a:ext cx="62" cy="6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270125" y="4235450"/>
            <a:ext cx="1008063" cy="1871663"/>
            <a:chOff x="1628" y="2009"/>
            <a:chExt cx="578" cy="1485"/>
          </a:xfrm>
        </p:grpSpPr>
        <p:sp>
          <p:nvSpPr>
            <p:cNvPr id="9354" name="Oval 35"/>
            <p:cNvSpPr>
              <a:spLocks noChangeArrowheads="1"/>
            </p:cNvSpPr>
            <p:nvPr/>
          </p:nvSpPr>
          <p:spPr bwMode="auto">
            <a:xfrm>
              <a:off x="2145" y="2009"/>
              <a:ext cx="61" cy="6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55" name="Line 36"/>
            <p:cNvSpPr>
              <a:spLocks noChangeShapeType="1"/>
            </p:cNvSpPr>
            <p:nvPr/>
          </p:nvSpPr>
          <p:spPr bwMode="auto">
            <a:xfrm>
              <a:off x="1628" y="2034"/>
              <a:ext cx="55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56" name="Line 37"/>
            <p:cNvSpPr>
              <a:spLocks noChangeShapeType="1"/>
            </p:cNvSpPr>
            <p:nvPr/>
          </p:nvSpPr>
          <p:spPr bwMode="auto">
            <a:xfrm>
              <a:off x="2181" y="2034"/>
              <a:ext cx="1" cy="1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2341563" y="4811713"/>
            <a:ext cx="576262" cy="1368425"/>
            <a:chOff x="1628" y="2395"/>
            <a:chExt cx="357" cy="1099"/>
          </a:xfrm>
        </p:grpSpPr>
        <p:grpSp>
          <p:nvGrpSpPr>
            <p:cNvPr id="9350" name="Group 39"/>
            <p:cNvGrpSpPr>
              <a:grpSpLocks/>
            </p:cNvGrpSpPr>
            <p:nvPr/>
          </p:nvGrpSpPr>
          <p:grpSpPr bwMode="auto">
            <a:xfrm>
              <a:off x="1628" y="2395"/>
              <a:ext cx="357" cy="75"/>
              <a:chOff x="1628" y="2395"/>
              <a:chExt cx="357" cy="75"/>
            </a:xfrm>
          </p:grpSpPr>
          <p:sp>
            <p:nvSpPr>
              <p:cNvPr id="9352" name="Oval 40"/>
              <p:cNvSpPr>
                <a:spLocks noChangeArrowheads="1"/>
              </p:cNvSpPr>
              <p:nvPr/>
            </p:nvSpPr>
            <p:spPr bwMode="auto">
              <a:xfrm>
                <a:off x="1911" y="2395"/>
                <a:ext cx="74" cy="75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3" name="Line 41"/>
              <p:cNvSpPr>
                <a:spLocks noChangeShapeType="1"/>
              </p:cNvSpPr>
              <p:nvPr/>
            </p:nvSpPr>
            <p:spPr bwMode="auto">
              <a:xfrm>
                <a:off x="1628" y="2420"/>
                <a:ext cx="32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9351" name="Line 42"/>
            <p:cNvSpPr>
              <a:spLocks noChangeShapeType="1"/>
            </p:cNvSpPr>
            <p:nvPr/>
          </p:nvSpPr>
          <p:spPr bwMode="auto">
            <a:xfrm>
              <a:off x="1948" y="2420"/>
              <a:ext cx="1" cy="10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341563" y="5459413"/>
            <a:ext cx="215900" cy="576262"/>
            <a:chOff x="1604" y="2770"/>
            <a:chExt cx="159" cy="724"/>
          </a:xfrm>
        </p:grpSpPr>
        <p:sp>
          <p:nvSpPr>
            <p:cNvPr id="9347" name="Oval 44"/>
            <p:cNvSpPr>
              <a:spLocks noChangeArrowheads="1"/>
            </p:cNvSpPr>
            <p:nvPr/>
          </p:nvSpPr>
          <p:spPr bwMode="auto">
            <a:xfrm>
              <a:off x="1702" y="2770"/>
              <a:ext cx="61" cy="6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48" name="Line 45"/>
            <p:cNvSpPr>
              <a:spLocks noChangeShapeType="1"/>
            </p:cNvSpPr>
            <p:nvPr/>
          </p:nvSpPr>
          <p:spPr bwMode="auto">
            <a:xfrm>
              <a:off x="1604" y="2795"/>
              <a:ext cx="11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49" name="Line 46"/>
            <p:cNvSpPr>
              <a:spLocks noChangeShapeType="1"/>
            </p:cNvSpPr>
            <p:nvPr/>
          </p:nvSpPr>
          <p:spPr bwMode="auto">
            <a:xfrm>
              <a:off x="1727" y="2782"/>
              <a:ext cx="1" cy="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247" name="Line 47"/>
          <p:cNvSpPr>
            <a:spLocks noChangeShapeType="1"/>
          </p:cNvSpPr>
          <p:nvPr/>
        </p:nvSpPr>
        <p:spPr bwMode="auto">
          <a:xfrm flipH="1">
            <a:off x="2174875" y="2486025"/>
            <a:ext cx="1762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48" name="Freeform 48"/>
          <p:cNvSpPr>
            <a:spLocks/>
          </p:cNvSpPr>
          <p:nvPr/>
        </p:nvSpPr>
        <p:spPr bwMode="auto">
          <a:xfrm>
            <a:off x="2125663" y="1643063"/>
            <a:ext cx="5718175" cy="4495800"/>
          </a:xfrm>
          <a:custGeom>
            <a:avLst/>
            <a:gdLst>
              <a:gd name="T0" fmla="*/ 0 w 3602"/>
              <a:gd name="T1" fmla="*/ 0 h 2832"/>
              <a:gd name="T2" fmla="*/ 0 w 3602"/>
              <a:gd name="T3" fmla="*/ 2147483647 h 2832"/>
              <a:gd name="T4" fmla="*/ 2147483647 w 3602"/>
              <a:gd name="T5" fmla="*/ 2147483647 h 2832"/>
              <a:gd name="T6" fmla="*/ 0 60000 65536"/>
              <a:gd name="T7" fmla="*/ 0 60000 65536"/>
              <a:gd name="T8" fmla="*/ 0 60000 65536"/>
              <a:gd name="T9" fmla="*/ 0 w 3602"/>
              <a:gd name="T10" fmla="*/ 0 h 2832"/>
              <a:gd name="T11" fmla="*/ 3602 w 3602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2" h="2832">
                <a:moveTo>
                  <a:pt x="0" y="0"/>
                </a:moveTo>
                <a:lnTo>
                  <a:pt x="0" y="2832"/>
                </a:lnTo>
                <a:lnTo>
                  <a:pt x="3602" y="283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49" name="Line 49"/>
          <p:cNvSpPr>
            <a:spLocks noChangeShapeType="1"/>
          </p:cNvSpPr>
          <p:nvPr/>
        </p:nvSpPr>
        <p:spPr bwMode="auto">
          <a:xfrm>
            <a:off x="2174875" y="5516563"/>
            <a:ext cx="1762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50" name="Rectangle 50"/>
          <p:cNvSpPr>
            <a:spLocks noChangeArrowheads="1"/>
          </p:cNvSpPr>
          <p:nvPr/>
        </p:nvSpPr>
        <p:spPr bwMode="auto">
          <a:xfrm>
            <a:off x="254000" y="1714500"/>
            <a:ext cx="10461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Preço dos</a:t>
            </a:r>
            <a:endParaRPr lang="en-US"/>
          </a:p>
        </p:txBody>
      </p:sp>
      <p:sp>
        <p:nvSpPr>
          <p:cNvPr id="9251" name="Rectangle 51"/>
          <p:cNvSpPr>
            <a:spLocks noChangeArrowheads="1"/>
          </p:cNvSpPr>
          <p:nvPr/>
        </p:nvSpPr>
        <p:spPr bwMode="auto">
          <a:xfrm>
            <a:off x="109538" y="2074863"/>
            <a:ext cx="15525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Pães de Queijo</a:t>
            </a:r>
            <a:endParaRPr lang="en-US"/>
          </a:p>
        </p:txBody>
      </p:sp>
      <p:sp>
        <p:nvSpPr>
          <p:cNvPr id="9252" name="Rectangle 52"/>
          <p:cNvSpPr>
            <a:spLocks noChangeArrowheads="1"/>
          </p:cNvSpPr>
          <p:nvPr/>
        </p:nvSpPr>
        <p:spPr bwMode="auto">
          <a:xfrm>
            <a:off x="2055813" y="6189663"/>
            <a:ext cx="214312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9253" name="Rectangle 53"/>
          <p:cNvSpPr>
            <a:spLocks noChangeArrowheads="1"/>
          </p:cNvSpPr>
          <p:nvPr/>
        </p:nvSpPr>
        <p:spPr bwMode="auto">
          <a:xfrm>
            <a:off x="1620838" y="2936875"/>
            <a:ext cx="4222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5,00</a:t>
            </a:r>
            <a:endParaRPr lang="en-US"/>
          </a:p>
        </p:txBody>
      </p:sp>
      <p:sp>
        <p:nvSpPr>
          <p:cNvPr id="9254" name="Rectangle 54"/>
          <p:cNvSpPr>
            <a:spLocks noChangeArrowheads="1"/>
          </p:cNvSpPr>
          <p:nvPr/>
        </p:nvSpPr>
        <p:spPr bwMode="auto">
          <a:xfrm>
            <a:off x="1620838" y="3544888"/>
            <a:ext cx="4222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4,00</a:t>
            </a:r>
            <a:endParaRPr lang="en-US"/>
          </a:p>
        </p:txBody>
      </p:sp>
      <p:sp>
        <p:nvSpPr>
          <p:cNvPr id="9255" name="Rectangle 55"/>
          <p:cNvSpPr>
            <a:spLocks noChangeArrowheads="1"/>
          </p:cNvSpPr>
          <p:nvPr/>
        </p:nvSpPr>
        <p:spPr bwMode="auto">
          <a:xfrm>
            <a:off x="1620838" y="4191000"/>
            <a:ext cx="4222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3,00</a:t>
            </a:r>
            <a:endParaRPr lang="en-US"/>
          </a:p>
        </p:txBody>
      </p:sp>
      <p:sp>
        <p:nvSpPr>
          <p:cNvPr id="9256" name="Rectangle 56"/>
          <p:cNvSpPr>
            <a:spLocks noChangeArrowheads="1"/>
          </p:cNvSpPr>
          <p:nvPr/>
        </p:nvSpPr>
        <p:spPr bwMode="auto">
          <a:xfrm>
            <a:off x="1620838" y="4773613"/>
            <a:ext cx="4222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2,00</a:t>
            </a:r>
            <a:endParaRPr lang="en-US"/>
          </a:p>
        </p:txBody>
      </p:sp>
      <p:sp>
        <p:nvSpPr>
          <p:cNvPr id="9257" name="Rectangle 57"/>
          <p:cNvSpPr>
            <a:spLocks noChangeArrowheads="1"/>
          </p:cNvSpPr>
          <p:nvPr/>
        </p:nvSpPr>
        <p:spPr bwMode="auto">
          <a:xfrm>
            <a:off x="2486025" y="6180138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7</a:t>
            </a:r>
            <a:endParaRPr lang="en-US"/>
          </a:p>
        </p:txBody>
      </p:sp>
      <p:sp>
        <p:nvSpPr>
          <p:cNvPr id="9258" name="Rectangle 58"/>
          <p:cNvSpPr>
            <a:spLocks noChangeArrowheads="1"/>
          </p:cNvSpPr>
          <p:nvPr/>
        </p:nvSpPr>
        <p:spPr bwMode="auto">
          <a:xfrm>
            <a:off x="2701925" y="6180138"/>
            <a:ext cx="2413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14</a:t>
            </a:r>
            <a:endParaRPr lang="en-US"/>
          </a:p>
        </p:txBody>
      </p:sp>
      <p:sp>
        <p:nvSpPr>
          <p:cNvPr id="9259" name="Rectangle 59"/>
          <p:cNvSpPr>
            <a:spLocks noChangeArrowheads="1"/>
          </p:cNvSpPr>
          <p:nvPr/>
        </p:nvSpPr>
        <p:spPr bwMode="auto">
          <a:xfrm>
            <a:off x="3133725" y="6180138"/>
            <a:ext cx="2413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21</a:t>
            </a:r>
            <a:endParaRPr lang="en-US"/>
          </a:p>
        </p:txBody>
      </p:sp>
      <p:sp>
        <p:nvSpPr>
          <p:cNvPr id="9260" name="Rectangle 60"/>
          <p:cNvSpPr>
            <a:spLocks noChangeArrowheads="1"/>
          </p:cNvSpPr>
          <p:nvPr/>
        </p:nvSpPr>
        <p:spPr bwMode="auto">
          <a:xfrm>
            <a:off x="3494088" y="6180138"/>
            <a:ext cx="2413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28</a:t>
            </a:r>
            <a:endParaRPr lang="en-US"/>
          </a:p>
        </p:txBody>
      </p:sp>
      <p:sp>
        <p:nvSpPr>
          <p:cNvPr id="9261" name="Rectangle 61"/>
          <p:cNvSpPr>
            <a:spLocks noChangeArrowheads="1"/>
          </p:cNvSpPr>
          <p:nvPr/>
        </p:nvSpPr>
        <p:spPr bwMode="auto">
          <a:xfrm>
            <a:off x="3852863" y="6180138"/>
            <a:ext cx="2413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35</a:t>
            </a:r>
            <a:endParaRPr lang="en-US"/>
          </a:p>
        </p:txBody>
      </p:sp>
      <p:sp>
        <p:nvSpPr>
          <p:cNvPr id="9262" name="Rectangle 62"/>
          <p:cNvSpPr>
            <a:spLocks noChangeArrowheads="1"/>
          </p:cNvSpPr>
          <p:nvPr/>
        </p:nvSpPr>
        <p:spPr bwMode="auto">
          <a:xfrm>
            <a:off x="4230688" y="6189663"/>
            <a:ext cx="2413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42</a:t>
            </a:r>
            <a:endParaRPr lang="en-US"/>
          </a:p>
        </p:txBody>
      </p:sp>
      <p:sp>
        <p:nvSpPr>
          <p:cNvPr id="9263" name="Rectangle 63"/>
          <p:cNvSpPr>
            <a:spLocks noChangeArrowheads="1"/>
          </p:cNvSpPr>
          <p:nvPr/>
        </p:nvSpPr>
        <p:spPr bwMode="auto">
          <a:xfrm>
            <a:off x="4357688" y="6527800"/>
            <a:ext cx="34544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Quantidade de Pães de Queijo</a:t>
            </a:r>
            <a:endParaRPr lang="en-US"/>
          </a:p>
        </p:txBody>
      </p:sp>
      <p:sp>
        <p:nvSpPr>
          <p:cNvPr id="9264" name="Rectangle 64"/>
          <p:cNvSpPr>
            <a:spLocks noChangeArrowheads="1"/>
          </p:cNvSpPr>
          <p:nvPr/>
        </p:nvSpPr>
        <p:spPr bwMode="auto">
          <a:xfrm>
            <a:off x="1509713" y="2368550"/>
            <a:ext cx="5429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$6,00</a:t>
            </a:r>
            <a:endParaRPr lang="en-US"/>
          </a:p>
        </p:txBody>
      </p:sp>
      <p:sp>
        <p:nvSpPr>
          <p:cNvPr id="9265" name="Rectangle 65"/>
          <p:cNvSpPr>
            <a:spLocks noChangeArrowheads="1"/>
          </p:cNvSpPr>
          <p:nvPr/>
        </p:nvSpPr>
        <p:spPr bwMode="auto">
          <a:xfrm>
            <a:off x="1620838" y="5407025"/>
            <a:ext cx="4222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1,00</a:t>
            </a:r>
            <a:endParaRPr lang="en-US"/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2341563" y="2435225"/>
            <a:ext cx="2016125" cy="3671888"/>
            <a:chOff x="1628" y="1260"/>
            <a:chExt cx="1021" cy="2234"/>
          </a:xfrm>
        </p:grpSpPr>
        <p:sp>
          <p:nvSpPr>
            <p:cNvPr id="9344" name="Line 68"/>
            <p:cNvSpPr>
              <a:spLocks noChangeShapeType="1"/>
            </p:cNvSpPr>
            <p:nvPr/>
          </p:nvSpPr>
          <p:spPr bwMode="auto">
            <a:xfrm>
              <a:off x="1628" y="1285"/>
              <a:ext cx="9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45" name="Line 69"/>
            <p:cNvSpPr>
              <a:spLocks noChangeShapeType="1"/>
            </p:cNvSpPr>
            <p:nvPr/>
          </p:nvSpPr>
          <p:spPr bwMode="auto">
            <a:xfrm>
              <a:off x="2624" y="1285"/>
              <a:ext cx="1" cy="22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46" name="Oval 70"/>
            <p:cNvSpPr>
              <a:spLocks noChangeArrowheads="1"/>
            </p:cNvSpPr>
            <p:nvPr/>
          </p:nvSpPr>
          <p:spPr bwMode="auto">
            <a:xfrm>
              <a:off x="2587" y="1260"/>
              <a:ext cx="62" cy="6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267" name="Group 73"/>
          <p:cNvGrpSpPr>
            <a:grpSpLocks noChangeAspect="1"/>
          </p:cNvGrpSpPr>
          <p:nvPr/>
        </p:nvGrpSpPr>
        <p:grpSpPr bwMode="auto">
          <a:xfrm>
            <a:off x="3276600" y="1714500"/>
            <a:ext cx="5653088" cy="2989263"/>
            <a:chOff x="2199" y="799"/>
            <a:chExt cx="3561" cy="1883"/>
          </a:xfrm>
        </p:grpSpPr>
        <p:sp>
          <p:nvSpPr>
            <p:cNvPr id="9268" name="AutoShape 72"/>
            <p:cNvSpPr>
              <a:spLocks noChangeAspect="1" noChangeArrowheads="1" noTextEdit="1"/>
            </p:cNvSpPr>
            <p:nvPr/>
          </p:nvSpPr>
          <p:spPr bwMode="auto">
            <a:xfrm>
              <a:off x="2199" y="799"/>
              <a:ext cx="3561" cy="1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69" name="Rectangle 74"/>
            <p:cNvSpPr>
              <a:spLocks noChangeArrowheads="1"/>
            </p:cNvSpPr>
            <p:nvPr/>
          </p:nvSpPr>
          <p:spPr bwMode="auto">
            <a:xfrm>
              <a:off x="3163" y="849"/>
              <a:ext cx="101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300" b="1">
                  <a:solidFill>
                    <a:srgbClr val="000000"/>
                  </a:solidFill>
                </a:rPr>
                <a:t>Oferta Semanal de Pã</a:t>
              </a:r>
              <a:endParaRPr lang="pt-BR"/>
            </a:p>
          </p:txBody>
        </p:sp>
        <p:sp>
          <p:nvSpPr>
            <p:cNvPr id="9270" name="Rectangle 75"/>
            <p:cNvSpPr>
              <a:spLocks noChangeArrowheads="1"/>
            </p:cNvSpPr>
            <p:nvPr/>
          </p:nvSpPr>
          <p:spPr bwMode="auto">
            <a:xfrm>
              <a:off x="4100" y="849"/>
              <a:ext cx="106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300" b="1">
                  <a:solidFill>
                    <a:srgbClr val="000000"/>
                  </a:solidFill>
                </a:rPr>
                <a:t>es de Queijo da Amélia</a:t>
              </a:r>
              <a:endParaRPr lang="pt-BR"/>
            </a:p>
          </p:txBody>
        </p:sp>
        <p:sp>
          <p:nvSpPr>
            <p:cNvPr id="9271" name="Rectangle 76"/>
            <p:cNvSpPr>
              <a:spLocks noChangeArrowheads="1"/>
            </p:cNvSpPr>
            <p:nvPr/>
          </p:nvSpPr>
          <p:spPr bwMode="auto">
            <a:xfrm>
              <a:off x="5086" y="863"/>
              <a:ext cx="60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100" b="1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272" name="Rectangle 77"/>
            <p:cNvSpPr>
              <a:spLocks noChangeArrowheads="1"/>
            </p:cNvSpPr>
            <p:nvPr/>
          </p:nvSpPr>
          <p:spPr bwMode="auto">
            <a:xfrm>
              <a:off x="3534" y="1084"/>
              <a:ext cx="547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300">
                  <a:solidFill>
                    <a:srgbClr val="000000"/>
                  </a:solidFill>
                </a:rPr>
                <a:t>Quantidade </a:t>
              </a:r>
              <a:endParaRPr lang="pt-BR"/>
            </a:p>
          </p:txBody>
        </p:sp>
        <p:sp>
          <p:nvSpPr>
            <p:cNvPr id="9273" name="Rectangle 78"/>
            <p:cNvSpPr>
              <a:spLocks noChangeArrowheads="1"/>
            </p:cNvSpPr>
            <p:nvPr/>
          </p:nvSpPr>
          <p:spPr bwMode="auto">
            <a:xfrm>
              <a:off x="3589" y="1200"/>
              <a:ext cx="405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300">
                  <a:solidFill>
                    <a:srgbClr val="000000"/>
                  </a:solidFill>
                </a:rPr>
                <a:t>Ofertada</a:t>
              </a:r>
              <a:endParaRPr lang="pt-BR"/>
            </a:p>
          </p:txBody>
        </p:sp>
        <p:sp>
          <p:nvSpPr>
            <p:cNvPr id="9274" name="Rectangle 79"/>
            <p:cNvSpPr>
              <a:spLocks noChangeArrowheads="1"/>
            </p:cNvSpPr>
            <p:nvPr/>
          </p:nvSpPr>
          <p:spPr bwMode="auto">
            <a:xfrm>
              <a:off x="3939" y="1200"/>
              <a:ext cx="68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3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275" name="Rectangle 80"/>
            <p:cNvSpPr>
              <a:spLocks noChangeArrowheads="1"/>
            </p:cNvSpPr>
            <p:nvPr/>
          </p:nvSpPr>
          <p:spPr bwMode="auto">
            <a:xfrm>
              <a:off x="4102" y="1084"/>
              <a:ext cx="305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300">
                  <a:solidFill>
                    <a:srgbClr val="000000"/>
                  </a:solidFill>
                </a:rPr>
                <a:t>Preço </a:t>
              </a:r>
              <a:endParaRPr lang="pt-BR"/>
            </a:p>
          </p:txBody>
        </p:sp>
        <p:sp>
          <p:nvSpPr>
            <p:cNvPr id="9276" name="Rectangle 81"/>
            <p:cNvSpPr>
              <a:spLocks noChangeArrowheads="1"/>
            </p:cNvSpPr>
            <p:nvPr/>
          </p:nvSpPr>
          <p:spPr bwMode="auto">
            <a:xfrm>
              <a:off x="4124" y="1200"/>
              <a:ext cx="233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300">
                  <a:solidFill>
                    <a:srgbClr val="000000"/>
                  </a:solidFill>
                </a:rPr>
                <a:t>(R$)</a:t>
              </a:r>
              <a:endParaRPr lang="pt-BR"/>
            </a:p>
          </p:txBody>
        </p:sp>
        <p:sp>
          <p:nvSpPr>
            <p:cNvPr id="9277" name="Rectangle 82"/>
            <p:cNvSpPr>
              <a:spLocks noChangeArrowheads="1"/>
            </p:cNvSpPr>
            <p:nvPr/>
          </p:nvSpPr>
          <p:spPr bwMode="auto">
            <a:xfrm>
              <a:off x="4308" y="1200"/>
              <a:ext cx="68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3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278" name="Rectangle 83"/>
            <p:cNvSpPr>
              <a:spLocks noChangeArrowheads="1"/>
            </p:cNvSpPr>
            <p:nvPr/>
          </p:nvSpPr>
          <p:spPr bwMode="auto">
            <a:xfrm>
              <a:off x="3524" y="1072"/>
              <a:ext cx="478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79" name="Rectangle 84"/>
            <p:cNvSpPr>
              <a:spLocks noChangeArrowheads="1"/>
            </p:cNvSpPr>
            <p:nvPr/>
          </p:nvSpPr>
          <p:spPr bwMode="auto">
            <a:xfrm>
              <a:off x="4002" y="107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80" name="Rectangle 85"/>
            <p:cNvSpPr>
              <a:spLocks noChangeArrowheads="1"/>
            </p:cNvSpPr>
            <p:nvPr/>
          </p:nvSpPr>
          <p:spPr bwMode="auto">
            <a:xfrm>
              <a:off x="4014" y="1072"/>
              <a:ext cx="41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81" name="Rectangle 86"/>
            <p:cNvSpPr>
              <a:spLocks noChangeArrowheads="1"/>
            </p:cNvSpPr>
            <p:nvPr/>
          </p:nvSpPr>
          <p:spPr bwMode="auto">
            <a:xfrm>
              <a:off x="4002" y="1084"/>
              <a:ext cx="6" cy="2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82" name="Rectangle 87"/>
            <p:cNvSpPr>
              <a:spLocks noChangeArrowheads="1"/>
            </p:cNvSpPr>
            <p:nvPr/>
          </p:nvSpPr>
          <p:spPr bwMode="auto">
            <a:xfrm>
              <a:off x="3741" y="1319"/>
              <a:ext cx="7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0</a:t>
              </a:r>
              <a:endParaRPr lang="pt-BR"/>
            </a:p>
          </p:txBody>
        </p:sp>
        <p:sp>
          <p:nvSpPr>
            <p:cNvPr id="9283" name="Rectangle 88"/>
            <p:cNvSpPr>
              <a:spLocks noChangeArrowheads="1"/>
            </p:cNvSpPr>
            <p:nvPr/>
          </p:nvSpPr>
          <p:spPr bwMode="auto">
            <a:xfrm>
              <a:off x="3787" y="1319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284" name="Rectangle 89"/>
            <p:cNvSpPr>
              <a:spLocks noChangeArrowheads="1"/>
            </p:cNvSpPr>
            <p:nvPr/>
          </p:nvSpPr>
          <p:spPr bwMode="auto">
            <a:xfrm>
              <a:off x="4136" y="1321"/>
              <a:ext cx="20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0,00</a:t>
              </a:r>
              <a:endParaRPr lang="pt-BR"/>
            </a:p>
          </p:txBody>
        </p:sp>
        <p:sp>
          <p:nvSpPr>
            <p:cNvPr id="9285" name="Rectangle 90"/>
            <p:cNvSpPr>
              <a:spLocks noChangeArrowheads="1"/>
            </p:cNvSpPr>
            <p:nvPr/>
          </p:nvSpPr>
          <p:spPr bwMode="auto">
            <a:xfrm>
              <a:off x="4298" y="1321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286" name="Rectangle 91"/>
            <p:cNvSpPr>
              <a:spLocks noChangeArrowheads="1"/>
            </p:cNvSpPr>
            <p:nvPr/>
          </p:nvSpPr>
          <p:spPr bwMode="auto">
            <a:xfrm>
              <a:off x="3524" y="1314"/>
              <a:ext cx="47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87" name="Rectangle 92"/>
            <p:cNvSpPr>
              <a:spLocks noChangeArrowheads="1"/>
            </p:cNvSpPr>
            <p:nvPr/>
          </p:nvSpPr>
          <p:spPr bwMode="auto">
            <a:xfrm>
              <a:off x="4002" y="131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88" name="Rectangle 93"/>
            <p:cNvSpPr>
              <a:spLocks noChangeArrowheads="1"/>
            </p:cNvSpPr>
            <p:nvPr/>
          </p:nvSpPr>
          <p:spPr bwMode="auto">
            <a:xfrm>
              <a:off x="4008" y="1314"/>
              <a:ext cx="42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89" name="Rectangle 94"/>
            <p:cNvSpPr>
              <a:spLocks noChangeArrowheads="1"/>
            </p:cNvSpPr>
            <p:nvPr/>
          </p:nvSpPr>
          <p:spPr bwMode="auto">
            <a:xfrm>
              <a:off x="4002" y="1320"/>
              <a:ext cx="6" cy="10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90" name="Rectangle 95"/>
            <p:cNvSpPr>
              <a:spLocks noChangeArrowheads="1"/>
            </p:cNvSpPr>
            <p:nvPr/>
          </p:nvSpPr>
          <p:spPr bwMode="auto">
            <a:xfrm>
              <a:off x="3741" y="1427"/>
              <a:ext cx="7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7</a:t>
              </a:r>
              <a:endParaRPr lang="pt-BR"/>
            </a:p>
          </p:txBody>
        </p:sp>
        <p:sp>
          <p:nvSpPr>
            <p:cNvPr id="9291" name="Rectangle 96"/>
            <p:cNvSpPr>
              <a:spLocks noChangeArrowheads="1"/>
            </p:cNvSpPr>
            <p:nvPr/>
          </p:nvSpPr>
          <p:spPr bwMode="auto">
            <a:xfrm>
              <a:off x="3787" y="1427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292" name="Rectangle 97"/>
            <p:cNvSpPr>
              <a:spLocks noChangeArrowheads="1"/>
            </p:cNvSpPr>
            <p:nvPr/>
          </p:nvSpPr>
          <p:spPr bwMode="auto">
            <a:xfrm>
              <a:off x="4136" y="1427"/>
              <a:ext cx="20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1,00</a:t>
              </a:r>
              <a:endParaRPr lang="pt-BR"/>
            </a:p>
          </p:txBody>
        </p:sp>
        <p:sp>
          <p:nvSpPr>
            <p:cNvPr id="9293" name="Rectangle 98"/>
            <p:cNvSpPr>
              <a:spLocks noChangeArrowheads="1"/>
            </p:cNvSpPr>
            <p:nvPr/>
          </p:nvSpPr>
          <p:spPr bwMode="auto">
            <a:xfrm>
              <a:off x="4298" y="1427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294" name="Rectangle 99"/>
            <p:cNvSpPr>
              <a:spLocks noChangeArrowheads="1"/>
            </p:cNvSpPr>
            <p:nvPr/>
          </p:nvSpPr>
          <p:spPr bwMode="auto">
            <a:xfrm>
              <a:off x="4002" y="1429"/>
              <a:ext cx="6" cy="1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95" name="Rectangle 100"/>
            <p:cNvSpPr>
              <a:spLocks noChangeArrowheads="1"/>
            </p:cNvSpPr>
            <p:nvPr/>
          </p:nvSpPr>
          <p:spPr bwMode="auto">
            <a:xfrm>
              <a:off x="3717" y="1533"/>
              <a:ext cx="13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14</a:t>
              </a:r>
              <a:endParaRPr lang="pt-BR"/>
            </a:p>
          </p:txBody>
        </p:sp>
        <p:sp>
          <p:nvSpPr>
            <p:cNvPr id="9296" name="Rectangle 101"/>
            <p:cNvSpPr>
              <a:spLocks noChangeArrowheads="1"/>
            </p:cNvSpPr>
            <p:nvPr/>
          </p:nvSpPr>
          <p:spPr bwMode="auto">
            <a:xfrm>
              <a:off x="3809" y="1533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297" name="Rectangle 102"/>
            <p:cNvSpPr>
              <a:spLocks noChangeArrowheads="1"/>
            </p:cNvSpPr>
            <p:nvPr/>
          </p:nvSpPr>
          <p:spPr bwMode="auto">
            <a:xfrm>
              <a:off x="4136" y="1533"/>
              <a:ext cx="20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2,00</a:t>
              </a:r>
              <a:endParaRPr lang="pt-BR"/>
            </a:p>
          </p:txBody>
        </p:sp>
        <p:sp>
          <p:nvSpPr>
            <p:cNvPr id="9298" name="Rectangle 103"/>
            <p:cNvSpPr>
              <a:spLocks noChangeArrowheads="1"/>
            </p:cNvSpPr>
            <p:nvPr/>
          </p:nvSpPr>
          <p:spPr bwMode="auto">
            <a:xfrm>
              <a:off x="4298" y="1533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299" name="Rectangle 104"/>
            <p:cNvSpPr>
              <a:spLocks noChangeArrowheads="1"/>
            </p:cNvSpPr>
            <p:nvPr/>
          </p:nvSpPr>
          <p:spPr bwMode="auto">
            <a:xfrm>
              <a:off x="4002" y="1535"/>
              <a:ext cx="6" cy="1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00" name="Rectangle 105"/>
            <p:cNvSpPr>
              <a:spLocks noChangeArrowheads="1"/>
            </p:cNvSpPr>
            <p:nvPr/>
          </p:nvSpPr>
          <p:spPr bwMode="auto">
            <a:xfrm>
              <a:off x="3717" y="1639"/>
              <a:ext cx="13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21</a:t>
              </a:r>
              <a:endParaRPr lang="pt-BR"/>
            </a:p>
          </p:txBody>
        </p:sp>
        <p:sp>
          <p:nvSpPr>
            <p:cNvPr id="9301" name="Rectangle 106"/>
            <p:cNvSpPr>
              <a:spLocks noChangeArrowheads="1"/>
            </p:cNvSpPr>
            <p:nvPr/>
          </p:nvSpPr>
          <p:spPr bwMode="auto">
            <a:xfrm>
              <a:off x="3809" y="1639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302" name="Rectangle 107"/>
            <p:cNvSpPr>
              <a:spLocks noChangeArrowheads="1"/>
            </p:cNvSpPr>
            <p:nvPr/>
          </p:nvSpPr>
          <p:spPr bwMode="auto">
            <a:xfrm>
              <a:off x="4136" y="1639"/>
              <a:ext cx="20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3,00</a:t>
              </a:r>
              <a:endParaRPr lang="pt-BR"/>
            </a:p>
          </p:txBody>
        </p:sp>
        <p:sp>
          <p:nvSpPr>
            <p:cNvPr id="9303" name="Rectangle 108"/>
            <p:cNvSpPr>
              <a:spLocks noChangeArrowheads="1"/>
            </p:cNvSpPr>
            <p:nvPr/>
          </p:nvSpPr>
          <p:spPr bwMode="auto">
            <a:xfrm>
              <a:off x="4298" y="1639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304" name="Rectangle 109"/>
            <p:cNvSpPr>
              <a:spLocks noChangeArrowheads="1"/>
            </p:cNvSpPr>
            <p:nvPr/>
          </p:nvSpPr>
          <p:spPr bwMode="auto">
            <a:xfrm>
              <a:off x="4002" y="1641"/>
              <a:ext cx="6" cy="1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05" name="Rectangle 110"/>
            <p:cNvSpPr>
              <a:spLocks noChangeArrowheads="1"/>
            </p:cNvSpPr>
            <p:nvPr/>
          </p:nvSpPr>
          <p:spPr bwMode="auto">
            <a:xfrm>
              <a:off x="3717" y="1746"/>
              <a:ext cx="13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28</a:t>
              </a:r>
              <a:endParaRPr lang="pt-BR"/>
            </a:p>
          </p:txBody>
        </p:sp>
        <p:sp>
          <p:nvSpPr>
            <p:cNvPr id="9306" name="Rectangle 111"/>
            <p:cNvSpPr>
              <a:spLocks noChangeArrowheads="1"/>
            </p:cNvSpPr>
            <p:nvPr/>
          </p:nvSpPr>
          <p:spPr bwMode="auto">
            <a:xfrm>
              <a:off x="3809" y="174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307" name="Rectangle 112"/>
            <p:cNvSpPr>
              <a:spLocks noChangeArrowheads="1"/>
            </p:cNvSpPr>
            <p:nvPr/>
          </p:nvSpPr>
          <p:spPr bwMode="auto">
            <a:xfrm>
              <a:off x="4136" y="1746"/>
              <a:ext cx="20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4,00</a:t>
              </a:r>
              <a:endParaRPr lang="pt-BR"/>
            </a:p>
          </p:txBody>
        </p:sp>
        <p:sp>
          <p:nvSpPr>
            <p:cNvPr id="9308" name="Rectangle 113"/>
            <p:cNvSpPr>
              <a:spLocks noChangeArrowheads="1"/>
            </p:cNvSpPr>
            <p:nvPr/>
          </p:nvSpPr>
          <p:spPr bwMode="auto">
            <a:xfrm>
              <a:off x="4298" y="174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309" name="Rectangle 114"/>
            <p:cNvSpPr>
              <a:spLocks noChangeArrowheads="1"/>
            </p:cNvSpPr>
            <p:nvPr/>
          </p:nvSpPr>
          <p:spPr bwMode="auto">
            <a:xfrm>
              <a:off x="4002" y="1748"/>
              <a:ext cx="6" cy="1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10" name="Rectangle 115"/>
            <p:cNvSpPr>
              <a:spLocks noChangeArrowheads="1"/>
            </p:cNvSpPr>
            <p:nvPr/>
          </p:nvSpPr>
          <p:spPr bwMode="auto">
            <a:xfrm>
              <a:off x="3717" y="1852"/>
              <a:ext cx="13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35</a:t>
              </a:r>
              <a:endParaRPr lang="pt-BR"/>
            </a:p>
          </p:txBody>
        </p:sp>
        <p:sp>
          <p:nvSpPr>
            <p:cNvPr id="9311" name="Rectangle 116"/>
            <p:cNvSpPr>
              <a:spLocks noChangeArrowheads="1"/>
            </p:cNvSpPr>
            <p:nvPr/>
          </p:nvSpPr>
          <p:spPr bwMode="auto">
            <a:xfrm>
              <a:off x="3809" y="1852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312" name="Rectangle 117"/>
            <p:cNvSpPr>
              <a:spLocks noChangeArrowheads="1"/>
            </p:cNvSpPr>
            <p:nvPr/>
          </p:nvSpPr>
          <p:spPr bwMode="auto">
            <a:xfrm>
              <a:off x="4136" y="1852"/>
              <a:ext cx="20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5,00</a:t>
              </a:r>
              <a:endParaRPr lang="pt-BR"/>
            </a:p>
          </p:txBody>
        </p:sp>
        <p:sp>
          <p:nvSpPr>
            <p:cNvPr id="9313" name="Rectangle 118"/>
            <p:cNvSpPr>
              <a:spLocks noChangeArrowheads="1"/>
            </p:cNvSpPr>
            <p:nvPr/>
          </p:nvSpPr>
          <p:spPr bwMode="auto">
            <a:xfrm>
              <a:off x="4298" y="1852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314" name="Rectangle 119"/>
            <p:cNvSpPr>
              <a:spLocks noChangeArrowheads="1"/>
            </p:cNvSpPr>
            <p:nvPr/>
          </p:nvSpPr>
          <p:spPr bwMode="auto">
            <a:xfrm>
              <a:off x="4002" y="1854"/>
              <a:ext cx="6" cy="1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15" name="Rectangle 120"/>
            <p:cNvSpPr>
              <a:spLocks noChangeArrowheads="1"/>
            </p:cNvSpPr>
            <p:nvPr/>
          </p:nvSpPr>
          <p:spPr bwMode="auto">
            <a:xfrm>
              <a:off x="3717" y="1958"/>
              <a:ext cx="13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42</a:t>
              </a:r>
              <a:endParaRPr lang="pt-BR"/>
            </a:p>
          </p:txBody>
        </p:sp>
        <p:sp>
          <p:nvSpPr>
            <p:cNvPr id="9316" name="Rectangle 121"/>
            <p:cNvSpPr>
              <a:spLocks noChangeArrowheads="1"/>
            </p:cNvSpPr>
            <p:nvPr/>
          </p:nvSpPr>
          <p:spPr bwMode="auto">
            <a:xfrm>
              <a:off x="3809" y="1958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317" name="Rectangle 122"/>
            <p:cNvSpPr>
              <a:spLocks noChangeArrowheads="1"/>
            </p:cNvSpPr>
            <p:nvPr/>
          </p:nvSpPr>
          <p:spPr bwMode="auto">
            <a:xfrm>
              <a:off x="4136" y="1958"/>
              <a:ext cx="20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6,00</a:t>
              </a:r>
              <a:endParaRPr lang="pt-BR"/>
            </a:p>
          </p:txBody>
        </p:sp>
        <p:sp>
          <p:nvSpPr>
            <p:cNvPr id="9318" name="Rectangle 123"/>
            <p:cNvSpPr>
              <a:spLocks noChangeArrowheads="1"/>
            </p:cNvSpPr>
            <p:nvPr/>
          </p:nvSpPr>
          <p:spPr bwMode="auto">
            <a:xfrm>
              <a:off x="4298" y="1958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319" name="Rectangle 124"/>
            <p:cNvSpPr>
              <a:spLocks noChangeArrowheads="1"/>
            </p:cNvSpPr>
            <p:nvPr/>
          </p:nvSpPr>
          <p:spPr bwMode="auto">
            <a:xfrm>
              <a:off x="4002" y="1960"/>
              <a:ext cx="6" cy="1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20" name="Rectangle 125"/>
            <p:cNvSpPr>
              <a:spLocks noChangeArrowheads="1"/>
            </p:cNvSpPr>
            <p:nvPr/>
          </p:nvSpPr>
          <p:spPr bwMode="auto">
            <a:xfrm>
              <a:off x="3717" y="2065"/>
              <a:ext cx="13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49</a:t>
              </a:r>
              <a:endParaRPr lang="pt-BR"/>
            </a:p>
          </p:txBody>
        </p:sp>
        <p:sp>
          <p:nvSpPr>
            <p:cNvPr id="9321" name="Rectangle 126"/>
            <p:cNvSpPr>
              <a:spLocks noChangeArrowheads="1"/>
            </p:cNvSpPr>
            <p:nvPr/>
          </p:nvSpPr>
          <p:spPr bwMode="auto">
            <a:xfrm>
              <a:off x="3809" y="2065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322" name="Rectangle 127"/>
            <p:cNvSpPr>
              <a:spLocks noChangeArrowheads="1"/>
            </p:cNvSpPr>
            <p:nvPr/>
          </p:nvSpPr>
          <p:spPr bwMode="auto">
            <a:xfrm>
              <a:off x="4136" y="2065"/>
              <a:ext cx="20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7,00</a:t>
              </a:r>
              <a:endParaRPr lang="pt-BR"/>
            </a:p>
          </p:txBody>
        </p:sp>
        <p:sp>
          <p:nvSpPr>
            <p:cNvPr id="9323" name="Rectangle 128"/>
            <p:cNvSpPr>
              <a:spLocks noChangeArrowheads="1"/>
            </p:cNvSpPr>
            <p:nvPr/>
          </p:nvSpPr>
          <p:spPr bwMode="auto">
            <a:xfrm>
              <a:off x="4298" y="2065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324" name="Rectangle 129"/>
            <p:cNvSpPr>
              <a:spLocks noChangeArrowheads="1"/>
            </p:cNvSpPr>
            <p:nvPr/>
          </p:nvSpPr>
          <p:spPr bwMode="auto">
            <a:xfrm>
              <a:off x="4002" y="2066"/>
              <a:ext cx="6" cy="10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25" name="Rectangle 130"/>
            <p:cNvSpPr>
              <a:spLocks noChangeArrowheads="1"/>
            </p:cNvSpPr>
            <p:nvPr/>
          </p:nvSpPr>
          <p:spPr bwMode="auto">
            <a:xfrm>
              <a:off x="3717" y="2173"/>
              <a:ext cx="13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56</a:t>
              </a:r>
              <a:endParaRPr lang="pt-BR"/>
            </a:p>
          </p:txBody>
        </p:sp>
        <p:sp>
          <p:nvSpPr>
            <p:cNvPr id="9326" name="Rectangle 131"/>
            <p:cNvSpPr>
              <a:spLocks noChangeArrowheads="1"/>
            </p:cNvSpPr>
            <p:nvPr/>
          </p:nvSpPr>
          <p:spPr bwMode="auto">
            <a:xfrm>
              <a:off x="3809" y="2173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327" name="Rectangle 132"/>
            <p:cNvSpPr>
              <a:spLocks noChangeArrowheads="1"/>
            </p:cNvSpPr>
            <p:nvPr/>
          </p:nvSpPr>
          <p:spPr bwMode="auto">
            <a:xfrm>
              <a:off x="4136" y="2173"/>
              <a:ext cx="20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8,00</a:t>
              </a:r>
              <a:endParaRPr lang="pt-BR"/>
            </a:p>
          </p:txBody>
        </p:sp>
        <p:sp>
          <p:nvSpPr>
            <p:cNvPr id="9328" name="Rectangle 133"/>
            <p:cNvSpPr>
              <a:spLocks noChangeArrowheads="1"/>
            </p:cNvSpPr>
            <p:nvPr/>
          </p:nvSpPr>
          <p:spPr bwMode="auto">
            <a:xfrm>
              <a:off x="4298" y="2173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329" name="Rectangle 134"/>
            <p:cNvSpPr>
              <a:spLocks noChangeArrowheads="1"/>
            </p:cNvSpPr>
            <p:nvPr/>
          </p:nvSpPr>
          <p:spPr bwMode="auto">
            <a:xfrm>
              <a:off x="4002" y="2175"/>
              <a:ext cx="6" cy="1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30" name="Rectangle 135"/>
            <p:cNvSpPr>
              <a:spLocks noChangeArrowheads="1"/>
            </p:cNvSpPr>
            <p:nvPr/>
          </p:nvSpPr>
          <p:spPr bwMode="auto">
            <a:xfrm>
              <a:off x="3717" y="2279"/>
              <a:ext cx="13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63</a:t>
              </a:r>
              <a:endParaRPr lang="pt-BR"/>
            </a:p>
          </p:txBody>
        </p:sp>
        <p:sp>
          <p:nvSpPr>
            <p:cNvPr id="9331" name="Rectangle 136"/>
            <p:cNvSpPr>
              <a:spLocks noChangeArrowheads="1"/>
            </p:cNvSpPr>
            <p:nvPr/>
          </p:nvSpPr>
          <p:spPr bwMode="auto">
            <a:xfrm>
              <a:off x="3809" y="2279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332" name="Rectangle 137"/>
            <p:cNvSpPr>
              <a:spLocks noChangeArrowheads="1"/>
            </p:cNvSpPr>
            <p:nvPr/>
          </p:nvSpPr>
          <p:spPr bwMode="auto">
            <a:xfrm>
              <a:off x="4136" y="2279"/>
              <a:ext cx="20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9,00</a:t>
              </a:r>
              <a:endParaRPr lang="pt-BR"/>
            </a:p>
          </p:txBody>
        </p:sp>
        <p:sp>
          <p:nvSpPr>
            <p:cNvPr id="9333" name="Rectangle 138"/>
            <p:cNvSpPr>
              <a:spLocks noChangeArrowheads="1"/>
            </p:cNvSpPr>
            <p:nvPr/>
          </p:nvSpPr>
          <p:spPr bwMode="auto">
            <a:xfrm>
              <a:off x="4298" y="2279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334" name="Rectangle 139"/>
            <p:cNvSpPr>
              <a:spLocks noChangeArrowheads="1"/>
            </p:cNvSpPr>
            <p:nvPr/>
          </p:nvSpPr>
          <p:spPr bwMode="auto">
            <a:xfrm>
              <a:off x="4002" y="2281"/>
              <a:ext cx="6" cy="1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35" name="Rectangle 140"/>
            <p:cNvSpPr>
              <a:spLocks noChangeArrowheads="1"/>
            </p:cNvSpPr>
            <p:nvPr/>
          </p:nvSpPr>
          <p:spPr bwMode="auto">
            <a:xfrm>
              <a:off x="3717" y="2385"/>
              <a:ext cx="13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70</a:t>
              </a:r>
              <a:endParaRPr lang="pt-BR"/>
            </a:p>
          </p:txBody>
        </p:sp>
        <p:sp>
          <p:nvSpPr>
            <p:cNvPr id="9336" name="Rectangle 141"/>
            <p:cNvSpPr>
              <a:spLocks noChangeArrowheads="1"/>
            </p:cNvSpPr>
            <p:nvPr/>
          </p:nvSpPr>
          <p:spPr bwMode="auto">
            <a:xfrm>
              <a:off x="3809" y="2385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337" name="Rectangle 142"/>
            <p:cNvSpPr>
              <a:spLocks noChangeArrowheads="1"/>
            </p:cNvSpPr>
            <p:nvPr/>
          </p:nvSpPr>
          <p:spPr bwMode="auto">
            <a:xfrm>
              <a:off x="4095" y="2385"/>
              <a:ext cx="25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10,00</a:t>
              </a:r>
              <a:endParaRPr lang="pt-BR"/>
            </a:p>
          </p:txBody>
        </p:sp>
        <p:sp>
          <p:nvSpPr>
            <p:cNvPr id="9338" name="Rectangle 143"/>
            <p:cNvSpPr>
              <a:spLocks noChangeArrowheads="1"/>
            </p:cNvSpPr>
            <p:nvPr/>
          </p:nvSpPr>
          <p:spPr bwMode="auto">
            <a:xfrm>
              <a:off x="4320" y="2385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9339" name="Rectangle 144"/>
            <p:cNvSpPr>
              <a:spLocks noChangeArrowheads="1"/>
            </p:cNvSpPr>
            <p:nvPr/>
          </p:nvSpPr>
          <p:spPr bwMode="auto">
            <a:xfrm>
              <a:off x="3524" y="2493"/>
              <a:ext cx="478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40" name="Rectangle 145"/>
            <p:cNvSpPr>
              <a:spLocks noChangeArrowheads="1"/>
            </p:cNvSpPr>
            <p:nvPr/>
          </p:nvSpPr>
          <p:spPr bwMode="auto">
            <a:xfrm>
              <a:off x="4002" y="2387"/>
              <a:ext cx="6" cy="1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41" name="Rectangle 146"/>
            <p:cNvSpPr>
              <a:spLocks noChangeArrowheads="1"/>
            </p:cNvSpPr>
            <p:nvPr/>
          </p:nvSpPr>
          <p:spPr bwMode="auto">
            <a:xfrm>
              <a:off x="4002" y="2493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42" name="Rectangle 147"/>
            <p:cNvSpPr>
              <a:spLocks noChangeArrowheads="1"/>
            </p:cNvSpPr>
            <p:nvPr/>
          </p:nvSpPr>
          <p:spPr bwMode="auto">
            <a:xfrm>
              <a:off x="4014" y="2493"/>
              <a:ext cx="415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43" name="Rectangle 148"/>
            <p:cNvSpPr>
              <a:spLocks noChangeArrowheads="1"/>
            </p:cNvSpPr>
            <p:nvPr/>
          </p:nvSpPr>
          <p:spPr bwMode="auto">
            <a:xfrm>
              <a:off x="2496" y="2506"/>
              <a:ext cx="68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3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381112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857250"/>
            <a:ext cx="74295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pt-BR" sz="3600" smtClean="0">
                <a:solidFill>
                  <a:schemeClr val="accent1"/>
                </a:solidFill>
                <a:latin typeface="Charter BT" pitchFamily="18" charset="0"/>
                <a:cs typeface="Times New Roman" pitchFamily="18" charset="0"/>
              </a:rPr>
              <a:t>O que está por trás da curva de oferta – os custos</a:t>
            </a:r>
            <a:r>
              <a:rPr lang="es-ES" sz="3600" smtClean="0">
                <a:solidFill>
                  <a:schemeClr val="accent1"/>
                </a:solidFill>
                <a:latin typeface="Charter BT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28625" y="2143125"/>
            <a:ext cx="7772400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pt-PT" sz="2800" smtClean="0">
                <a:latin typeface="Charter BT" pitchFamily="18" charset="0"/>
              </a:rPr>
              <a:t>Fatores Fixos: quantidade não pode ser alterada no curto prazo</a:t>
            </a:r>
          </a:p>
          <a:p>
            <a:pPr lvl="1" eaLnBrk="1" hangingPunct="1">
              <a:lnSpc>
                <a:spcPct val="90000"/>
              </a:lnSpc>
              <a:spcBef>
                <a:spcPts val="1500"/>
              </a:spcBef>
            </a:pPr>
            <a:r>
              <a:rPr lang="pt-PT" sz="2400" smtClean="0">
                <a:latin typeface="Charter BT" pitchFamily="18" charset="0"/>
              </a:rPr>
              <a:t>Custos Fixos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pt-PT" sz="2800" smtClean="0">
                <a:latin typeface="Charter BT" pitchFamily="18" charset="0"/>
              </a:rPr>
              <a:t>Fatores Variáveis: quantidade pode ser ajustada no curto prazo</a:t>
            </a:r>
          </a:p>
          <a:p>
            <a:pPr lvl="1" eaLnBrk="1" hangingPunct="1">
              <a:lnSpc>
                <a:spcPct val="90000"/>
              </a:lnSpc>
              <a:spcBef>
                <a:spcPts val="1500"/>
              </a:spcBef>
            </a:pPr>
            <a:r>
              <a:rPr lang="pt-PT" sz="2400" smtClean="0">
                <a:latin typeface="Charter BT" pitchFamily="18" charset="0"/>
              </a:rPr>
              <a:t>Custos Variáveis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pt-PT" sz="2800" smtClean="0">
                <a:latin typeface="Charter BT" pitchFamily="18" charset="0"/>
              </a:rPr>
              <a:t>Custo Total: Custo Fixo + Custo Variável</a:t>
            </a:r>
          </a:p>
          <a:p>
            <a:pPr lvl="1" eaLnBrk="1" hangingPunct="1">
              <a:lnSpc>
                <a:spcPct val="90000"/>
              </a:lnSpc>
              <a:spcBef>
                <a:spcPts val="1500"/>
              </a:spcBef>
            </a:pPr>
            <a:r>
              <a:rPr lang="pt-PT" sz="2400" smtClean="0">
                <a:latin typeface="Charter BT" pitchFamily="18" charset="0"/>
              </a:rPr>
              <a:t>Custo Médio</a:t>
            </a:r>
          </a:p>
          <a:p>
            <a:pPr lvl="1" eaLnBrk="1" hangingPunct="1">
              <a:lnSpc>
                <a:spcPct val="90000"/>
              </a:lnSpc>
              <a:spcBef>
                <a:spcPts val="1500"/>
              </a:spcBef>
            </a:pPr>
            <a:r>
              <a:rPr lang="pt-PT" sz="2400" smtClean="0">
                <a:latin typeface="Charter BT" pitchFamily="18" charset="0"/>
              </a:rPr>
              <a:t>Custo Marginal</a:t>
            </a:r>
            <a:endParaRPr lang="es-ES" sz="2400" smtClean="0">
              <a:latin typeface="Charter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13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Explicação do gráfico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 preço é maior quanto maior é a oferta de pão de queijo;</a:t>
            </a:r>
          </a:p>
          <a:p>
            <a:r>
              <a:rPr lang="pt-BR" dirty="0" smtClean="0"/>
              <a:t>É melhor ofertar mais pão de queijo porque a </a:t>
            </a:r>
            <a:r>
              <a:rPr lang="pt-BR" b="1" u="sng" dirty="0" smtClean="0"/>
              <a:t>rentabilidade (lucro) </a:t>
            </a:r>
            <a:r>
              <a:rPr lang="pt-BR" dirty="0" smtClean="0"/>
              <a:t>será maior;</a:t>
            </a:r>
          </a:p>
          <a:p>
            <a:endParaRPr lang="pt-BR" dirty="0" smtClean="0"/>
          </a:p>
          <a:p>
            <a:r>
              <a:rPr lang="pt-BR" dirty="0" smtClean="0"/>
              <a:t>Você produz de acordo com o preço que o mercado quer pagar;</a:t>
            </a:r>
          </a:p>
          <a:p>
            <a:endParaRPr lang="pt-BR" dirty="0" smtClean="0"/>
          </a:p>
          <a:p>
            <a:r>
              <a:rPr lang="pt-BR" dirty="0" smtClean="0"/>
              <a:t>O aumento da oferta interfere no preço final ao consumidor;</a:t>
            </a:r>
          </a:p>
          <a:p>
            <a:endParaRPr lang="pt-BR" dirty="0" smtClean="0"/>
          </a:p>
          <a:p>
            <a:r>
              <a:rPr lang="pt-BR" dirty="0" smtClean="0"/>
              <a:t>Com o preço subindo aumenta a motivação dos agentes econômicos em oferecer aquele 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58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QTEhQUEhQVFhQXGBgXGBgYFRgXFxsWGBgYGBgXGRkYHCggGRolGxgcITEhJSkrLi4uGB8zODMsNygtLisBCgoKDg0OGxAQGjQkHyYsLCwsNCwvNCwsNCw0LCw0LDQ0LCw0LiwsLCw0LCwsLCwsLCwsLCwsLCwsLCwsLCwsLP/AABEIALcBEwMBIgACEQEDEQH/xAAcAAACAwEBAQEAAAAAAAAAAAABAgADBgQFBwj/xABCEAEAAgEDAgQDBQUGBQMEAwABAhEhAAMxEkEEIlFhBXGBBhMykaEHQlKxwWJy0eHw8RQjM4KSosLSU3OysyRDRP/EABoBAQEAAwEBAAAAAAAAAAAAAAABAgMEBQb/xAAsEQACAgEDAwMDAwUAAAAAAAAAAQIRAwQxQRIhUQUiYXGBoRMjMhRCkbHh/9oADAMBAAIRAxEAPwD19uDQ9ZJTzYpSsfhxQX7uMmrZ5j5YyMYjxKs1Kq5Svz1z7U2otdMTtm6OHjGTjnOugkTMXyHLFOH9+r/LvWvlz6Aq2968ebpKEerFhJ57np7J7av2JCfvJSuEz0odXNFP+nT7gl4hkXP0wRO1c/N0m1vSuTcmK98XhSqCj2b7aALuLRK+/SB02/vIid28pkdDb8PFEobw+iLgkDTjH+rSWSs7uRJfw3V5qP6du+px+GQ9OcXjBUX6Pz0AYxuigeeK4K5Pb34rUhteb8DMAakRc4v0R78dtAlSd7T8Knm7U1nj9NdP3iUCx9cDn0cZzX+XYi9yh8GMSsW30h5bk3eHK+vv+dbGUWMWJb+SH1754/PXRCJbY8rluy/NnHL2zxjjR+8Oo5if3T1ay3Rn299AUMRBrPyULBOTvdf6w0ScVlEiTDiRS1xacHa811W+mmhtSDzSx3mctDI7UNdqP11cuTJXFOLbHEj5F/7aAkGJK+zge/Bd45Cl/wAtG6CjzW24UznFev01QRvJEKelEce9VVKavgQY3XLYtuYvtkCu3z0I0Td2zFSGxwUt4Q9PX89Pu7Tiiy8cZXnk5x/tWknuKZDzVYZw2fNjjK+3fGg7t/xRx1UtW1jJdHr3zoAQyDz3ccpRdPvRn5cmhJ4iEb4vyRu7eL/l/tbubg1i7QfL7d/9evPGhFHPlq3tSPfNA/641AVwpaekbRi5SNvSSowfoNhfOjKPVy4jJaKsf+49TD+Wug3MF5lHPYeoc/S/pqie+Yp7L/E1XI9st3fDxqgvY3yCVVdvRpee9/XVErir92dJdtteZevH7uQpF549btmPUXJlY8ADR9BfV7cmpMtKG/V/Krv21SKihkZlIHCB5bsGvxVn5uPfkvhFDPTzhD2x3zjFPtqme2IE4R6g5vAY/dc8ds6shgtMHoskW1zmqEw8D6aFY0Y4ThR5Y2dT+nt8tVIBQ4RWXtV+QPxUHPN/lq/bkUD5b5OsUrvS8IXjOe2uYjzFj5b6qorPvLCc4vnt20IWTgRvptrpzdyxVc849OP11IEbVcJY0j2b+eDU2osuovy/vJYLxVnyWzjOlbp6QBulSsp0/Os6hQQ2DA9TIPxNXlzVHeuTt6aXd8TFu+mLw0VIbrhpzVe/OcashS9slvljzfBX4q9a+ups7mFopTPI1Er6Yr0/nqgTcm9USvLzdIWZbXi35+mdOlGHu0rfvjHm7v0rU8Tt3f8ACWPpVZKu8Jxpp7ciJItqhCg72n07JoQrNki4D16uBsF7tcX8u2mOnqeq2qOM3nIma7XRWl8PHjptxi2TamVk+p+WAqtMnZRxaClcGM+l6Aqmwts27/tLf1xqav29+dfvP5aGp2LTPNltnR5RlKup6YseKzjPTx/XVm1tyBM2vIFR78S5x3ee3vXCYEcAAMWi6wc9N4LwaskEmk6skicr8vKdP09Xiqc6AclVWxa4KLcUvt+vLqqZHp6rKLb6npOoKTsHLXzyabpvBEWsXTbxdYt5x/S9F4MxVL5OoOG7/M740KVwbl+65f4pHTRX4smYrfH83ohLqK6Sry8j/EYz6nt+mgbVBkFcdwDDVtpnvqyGPNzQIjUZXmxvGncFULCOCPSfhqLgqsnBQY+Wj0SkXEiGFzTWFvirv14029A8vVnpFG/NHkyPJyVhq86kI2p1UgApYH9zP6e2gBHxPVnHSGEo+lLZ/nrl+Ob7DZnPpWUbY3TRfSNN0Zte49tdkokBxKm23FvLdVRi3/DXifE94hBbY04Len5VWcduxWnJlBpSTatGR3fik5TGe82y9WhXnpMAehr6TDqlVV04SuErNANReeTjXyX4j46O7PrEZWjQGLUwPBxrUfBviXiNrYNzojubJ5VbWNrUWR+FxYZw55Nbp43SZ7WWH9ZjjLHSrtX/AH/Rs4szqJRblRRIYhxfasr+WnhtqRQQsq6mPJ8z/V99Dw84sSZE81Pmpq7w/Ky/YTVsPDTlYEh5OmKiKYxf6V/jpSvY8SXt3BKdOIjhUwUlPBm1zz6aSO7mR3owlJbXPVg9TOu7Z+B7z0htUF2tBnmhbMtr8/nruPgG7K+roL7smTis/hz9XW6Onyy2izS82NbyR4u0iObbCWabsrBoMhblwW3VZRMFt4x80760m39mgRdzJddMK5+tfprs2vge2csn6h/IK1ujocz3VGqWrxLZmQerypEY1zxUmsUfuuX09u+q4zbpvBb1UOenhjij+Y41uNr4NsRKNqFXdMRL5unvl/N1kt+DFlFHEn14JIUp6OaPz1hn00sKTZlhzxytpFcd28VUjItFnbI2h6V6+up0VWbZFcfPNXj6e2kI9GIEf+22hcLeeb1J31RfNfuGVQOzWQzjlV765jeMF9VHS4zzT2ouvT5/ppdvZYj1Sj6xMyOn06fXkoHGj91FkKed9XNN5XPl5KfVzqudFyaruLfF1KN5PSz+IxogHeouIUndjkjY4tt44+Xtox22/KyA9bZKvPU4qls/L00fuyQJXQvzRKqr+X+2n3haqPm6RaoKvuLzV5+XPGqAF3IAGsW0C13iNXfpyvz0sY+iZxweva6x7f2eNHccJK1G+PSn6uLxqT3bkUIsY215C7cqdN/LODGgFYea7lmqxRYv1e+LrGK0094LKebrHdOpfX/f21ZSx6QGpcW0t9lw93VJNGJNLMUt57lvHZM99ATw8r5455R7JHs/XNd9CO3l6kVpbiUWY+uPzffS78YyOh7rSB73xis5vFSb0d7c460Om5fi/dLLx5XNFPo+gaAsg1EsVvlCPF9wxzVJ3dSSXSYwth2rtf8Ajz27rGLki2GWm+kpIqY7U/pkzo/dXTi7ziP0e6SrQFMmN5lXtf8AtoaaO2odJJOz1f5OprGjL7nJOSvmiF1xWav50Z59r1JnvZi7MD2avBZj376o2p5gKdOa6eq6ezj5cvfV3SuILIbi0g4MDTZ3rNFvc0ZB5OUKzdjY5/e4cfM4NFbQp6vW6v0wdsuLvn31VsRZAY6bFzfFXx2xnPb661/wv4Ftu3CUmapfIe1cXWPXW3DgnldRNeXLHGrZmquJ1+bFuO/q5wH9PWtKyRuhLep91ycZxWNbnZ+EbMaqGfeUntXd11bXhoR/DCJ8ohrtXps+ZHK9dHhGC24SnLyQ3JxEMFhw2Fdufdv0x1w+D70mnanS2v4OOOXjFY9TW41NbY+nR5kanrpcIyZ9nd5OYRsrlsKrtd1k/LXm/EPsI7v4931KjC+1d0L+mt9Wp063LQ4Vx+TW9Zl8n58+2H2Uj4FjKMpyJNLIKPlRjV/2K8F9/uxhuR3Pu1JREfu5S7ietcetOvtPxb4Lt75U4ie+m+F/B4bJ5QNZPTRcrO3H6xnx4P0ov78nZ4XwsIARhEr0iGui9DU10pJbHkttu2HU1NTVITU1NTQE1jPjaQ8RO7BSR3uwEifV/LWz1lPtRthvEs2xKROrmpfiwFV+tFt64fUI3iT8M7NE/wByvg8yFcHAtn9r0lRiz1vg0m1GrnHN9VfIq2/4bcBjPfOn2yrZ4Eorzf8AcVVlUYP56VBHqxH+jikawhWR99eMemBBCMyK18sZboeLBydnQluB0SliSBai32qh6vz76ZnHziF0N8WGBU8verPbTMlFCsRTNhSOR59L02FiHSqW4HiqLbPZb9P66rhGRxYnT1NLB4wfX944sy1q2UiyTn3QSrOD0b9ODLgoxiGbfQytV5eXLms++dQotI+U6pJiyXeODpq69iuNVeGvL5ep/FR6H4QWr+jzx6HaBpLaeol1q2qrR6Kgfpg028YtbjV9/dvBQ8PZOO2qwvBZtSLyjZeYsa9Clbc83n0xobnSCrhQDq59sd+eOxm6dSfbpCQmSu3ra5TmgWVHHasjKR6t35Y2YcZrHHfmjkyiDbXWbl9M42EcI9Ms5PXvnjjS7RUhQTzU5Uznn25zijTqok3p6hLc4EA/J47/AM5tSQiPDSYZOY1Jv8zOfXDoUpnJZDKPl/vLV80DnJ8s93m7a3GjqSloJWnmqw6si2H6V20YzW40qBJWii/fPa+b1U+HAFbikpUt45sTLVp2c03iiIw7nhy21X1VH8iYfpo65mB/AfXn5Z9OPp31NLRaZXKRE/CsiLZeF+XFcXjF6qhKhaMPyjd21Th9jlr10s9mTGmA2YDl9beOyBizR3lJARROkGUukDimQZb7ZLTvnWJRoTPKP4ritPT0j+8nIXZT6a3P2Xl//HiejI/W/wCvrrGblnTg8yOasKtbBFH1r8X56b7F4hux6aCfUUAPWZSrvJy5c67dA6zV8HJrFeKzRmjpR0xr3DyQ6OhqaAOpqamgDoampoA6mhWpoA6Oho6AmpqamgJrP/aor7uWUbih7036tVx89aDXlfaWF7Q3VTjbV4cfTnntrm1SvDI36d1lRl9osD07U4aqs5ji/wBNCKvvDJV4ODLyJzw6XelzfqMeFMW57Yi59n10JbzhnKINV57RV7cnP6vHfwT2CbyvYUz0svLK755/tUUjxjsv3wxqVsol9hUc1jFPtee2m8RKmo9SXIecVbx2OTtdR9dQ2Qb6lGxb4C0RccY+WoUQJYLFccctVaVXORxymOdXy2ypHmLxmhu67Zcv66r8PGpVfnbEoH04D3M50pvPSeZ6QzK7GX94okfLOgL/ALurOmOHLa5AoL7+3z7Ol6KPvBv+JqwM4jy+x8r0J7TZnF4HklnMM4fSuzLC51W7VSUZSrEhVWI11JQFPOBK59MiHXCFnBi/ln61ePfJ21RiAoeYt6astyluM+9fTVe7vh1nGCTQCWdJGhHqKFv17aJu2r0XICllIFoS4kcPvlw/WBIm5vl0lW3kKLLAzWKWvf20sC2qEJZRRPL6erY88S+Wq97fZyIkod7cdUXNVCg5EvBQ66dwem45eHF5/iooc+/B7aAqluwyjUj+7EO+bMCXp9qWc1f0kgciBjLxqjYAuTPy10gPVHKRE8uKvi+yfI+HgVdhinqQXuV016LY1l57Ay/c8FGTayzXHXXH9krU1TLwkpeaot5sGn34f56mpS8Ft+ThYUFNNFNsqO/qoHHb3zqwnK6InlquoGz1M+uM/wCelgoRJRUXFWRKtirLPFcLdaEpOFydjN3S5PY9bw6FLJba5kV0h5msdNvFZqjv/hrQfZPG7uek4Es1djlx2816zu3vBC0vinsW2WPbXs/ZvdI78I5zGUS3qeFbW14vn+Wt+laWaL+TTqE3jkjZaJpTTGvoTxBtTU1NAHU0NTQB1NTU0BNTU0dATU0CWpegDqaxvjv2m+A259HXOdNMoQuB9VOo9y9en8V+00Y+An4zwvTvRjHqC2InUErxYluE7ay6JeCdSPf1wfHttl4fdDnpv8kf5Gst+zv7Z7vj9zxEd2G3D7uO2xIdX7zMlarfEf11ttyNieon6awywdOL8GWOVNSRgBVqThu6yAZxfaj1dLPYiomcch1CPFywGOOO/dzbtH4h8yr0lql+jhD5+jl1W7dxOu7GnplScNeVy5/218ye+PCzyqsgW8t4oxjHzzz6OjPbsEQTs9WaxViLRYj6nfmkrqTFxoteVbrI0Ane79DmzZEQlEoEA5MF3Zd0aBle2R2/w+WipT6abHPl9zlMc120d7cHH4WWSSU9sj+7XUe/6OnhJliqj8iwxlvuYc+2ml1JmlezQnyqzGC+5egDvPKct+cfLihKDnD68e+knEkGO9j1X04EewU5o9MemudhS2dInZiJWGPunN3kDTRGjponVPcEcXjvbWfn20BbNKcZwXG681+bq7N3m8WfVCEbryo2O3yqK8Xiguq/OjUI80AuW/JY9XaN5qvn7anh92OGPVx3/E9qkPmef8vQCza3BOJXGUueCLeAImLozzXfvX1d7fMdInTaX2ByNds0aaS3+Gzpzxh7CuHng/hc8aKk+Kw+/wAzvRj6XoBSJKNMupFRazfdDGOPXGjIuPTV4OmgZ1GI/iXnOK4s0JziXdpmLdID+8L7Z/LRZ1K85CVXS+1YzX04+WgOfelLqf8AkdX9r7yr9/8ApOjrpuRR6B6ensamqQ8025RroMAUMlcZzz5axeXPtp91fLVgpm0tusEbx30sSSgRwUW+lds451IxssszkzgTv3MUmL786xMgTjc1Dqpz5bbbTHcCsHYMd9dnwfxIb+3inqgVSPmc3lvD9PXVMRq0w2KnIfukZLWewdtDbwnT09RxzEo5ppvPev56yg+mSZjJXFo+j3omkH9dfOf2q/aLxXhdzZhsbv3cNyCtRiy6oypyjRSa+ojHqdI+fbpWfStDc3YxLkkT1UD9dfCfF+M+K7Gzs+Ll4jd+73aYS+96zJYTi4LDhO2va+1fxR8f8G2vETD7za3yM6MdVSjddhJxfnrZ+lt3Mes+jeM+1ngtq+vxWwJ2+8JP5Rt16XjvG7ezty3d2RDbgXKTwH9flr4t9gvsNteP2tzcnvTh0T6GMIx/hJXb8/Ttr3P20eNlGHhfDi9KSnL+10dMYX+a/lo8a6lFMdTqzo8Z+12H3hHZ8NKcLDqnuG281ZEjL9XXv/tK+0W94Lw23ubHSTnukFlHqOnonJoszYa4v2a/Zjw8fBbW9Pahubu6M2U4kkFemMb4KD66879uG5/yPDR9dyT+UK/rqpRc0kid+m2J+zX7aeI8T4qez4qfV1Qvb8sY1KDaHSHMW/8At1wftp3d2HiNnp3dw257T5CciHVGbb0jV1KP5a8P4svgfGeC8VGyMtnw28+9QIbsfqH/AKtaz9tm0S2PC70cnXKI+04dR/8AhrOkpprkxv2tGK8b9l9/wnhdjx+zu+XdIrLb6oT25SLLRyXi/WsZ1qvG/bXc3/gu6ya3+uPh5pi4zz1446oEh9712/CZm99m90lzt7e8fXanKcP0I6+d/Cdln4XxoF9Jsbr/ANm4xX6G6ur/AC34ZNtvBovsV9jtrxngPFbrf38ZyhtJJoYbcJ0xMPUyrPbjVf7MPFs3xPgnO34nY3KH/wCoRox7xW/7prS/sP8AFjteJ2e5OO5XtKJBf/QfnrIfYePT8Z2SPBvbxj0Ibp/LRtvqTC4Z6f7E/EV4zcj/AB7C/wDjOH/y19qNfNPs/wCA+H+D+KSI+Lk+IkzibfRW2O439311XUYKvnGvpetGZ3KzZDajB+K2iO7MZGJy/DYhk6WkHu57L6DpDnL69hXprOTy88Z+udel8e8Mm9NLMjZHP4eMmc5x6GvInO44YypOa/F6lOEEvvXpzr5fKumbXyz6DG+qKfwWm0tRxKquVUc8B8y8euknPKdQiHlS+C0DmVi3xh9tP93iUiPXLjEr78/z99L4k6QRHzVV/hEpqT+L06b7r21gZlyWp1F3R5S/XpHP+q1zkjqbbTHmiRoyXltMpYZ+jp5SMHr3r24oMPv7catdyVPC4sM3kCqctum5NiJ0l+Zzl7lelgl/rkzptvbqN5F+tHr2r+RqnancLCi2vLXGTB7Hp66uk11WxlyGelUxlcXmsems0uxHuVz4D8WAq1cV5o/XP0NIx8wSxxFji5DlDsxzWKcuNMxmJnyZwQRDt1K5c/10JBJ6RCTapHBHjnsjX66xZUM7z0RaWn17NpPt6HsXpIQZEku6W0bLOxdtt+/PtoNRSumsF+b8OTmNZaADF36mhELS/wALnNIYbZfir+i/Wcl4K9yIxDpovNjYXWDt+dl6SIYUChrEgq0vprlsuuUtMAN0kIyyTjTOl7LTeOHtjNPOhtzjbIuLLEUKJFXZLpSL6WfRrVA/3S8yfpKZ8sEaPpqaf7hco3/cH9dTQlnlbaMrjL91BEx1Fc+h7/nq6bkoi9nJG+VctxPbH+KbO2SiPTJkdKW0325cS/0VpWBJ6oJEinWUPS1Rdtd/rd6xMh4xlRcraUMJ+ZfFf76uPD84KldMbD5/r7caPhylkSO6c25xTkMXxzqSjcZEoiewU3gxbjPv3yaURm8+H7vXtbcvWMfzqn9dfP8A9tnhr2vDbneM5wv+/Hq/9mtt9n53sQ9uo/8AUp+ia8H9rHhuv4dN77c9uf69D+k3X1GmlajL6HgZo05I+X+P+1TufD9nwXRRty6md2tMmIHb8X6a22z8FhH7P70ducdxkffylDjrhOEmJZeIwItl4deB9l/hkfE/CfGw6B3tmf3sGjrxAekeckJFe+un9lXjicPF+Ck43tqc4f3unpnX0Yv/AGuuuW3bhmhfJnfsl8A8R42W5tbG6QIhKRKcoxbaGojbrTftM+Bbmx4T4f1pN2YOxOUbriLBzmqi6yH2V+0G/wCD3JT8ORZzh92xlFkcxlwI2Mf1dfVPspu73xPwvidr4jtyBY9H/KdqhLJQsyki7z21ZtxlfBI01Rd+yb4zDd8FHZ6j7zZWLG89CsoyDuU1/wBus/8Atw3s+DicVvP5O2f4687xf7K/GQ3H7jc2px7SZy25V/aOnH0XXsbX7L97c2Njb3/EQj9195iEGf8A1JE3MunvfbvrX7FLqsy9zVUYr454P4hPw2zveKhL/h9uMYbUn7oCEyJECPmRoyn89aXxvjv+J+zwuZ+G3Nvbl9JEIv8A4bkf119L3fgO1Pwh4TduW2QhtrxJ6AqWOG4jrn+GfY/wextbmzDaXb3a+8jOc5kunj8Tj6VqfqprbZl6GfGfhn2sdn4fv+CIW70nz3iMJxiSjXeTT+et5+y37JsPD78/EwQ8TE2/u5FP3NNqcjLq4f4TW08B9nPCbLe14fZhI4kQj1f+TnXqak8tqkWMPJ8Q8V9kPiXgPESl4M3JRRjHd2+lWD+7OLw/Su4+mk/Zl9iN7Y3XxXijonUjb21GVy5nJFpqwL/eb19L1NR5ZNUFBJmA3/2aRl4//ivvk2/vTedvp83X1ddE7/Cy9r/nr6BoaOtcpN7mSSRmPtRD/mxaslEvNNxlVfKpfpXfXgkqlgAsC44KSyFGAp55fataf7Ubf/Slmxkd/QafZrWZ/wCG80cxit29NRuTclMXxzzrwNXGs0j2dM7xIm7LMaW7DylW/P09eL99HZneUAi0firgtY+/1ea51PvCwPbl/tZcol0v04dLubNxRMWGZdRSDRfq4/N1zHQWyjRzny0K3V8YPdx8rNVzuT00jaDQdmkbri/8nUmX3q7ezdVfyynBefys2qbZv4vw9XUPHH5xWr5/RQGIqgARGxKJZ9UP9ZL08pD2I96xlxzWP5652V11c2ypxw4QSz/V9tWSZ3I5eI9K0tcNcfl9NZJ9jGirqW8XXu21nAFvrfyNLPcKJdLbGykCnFY5Lt7/AD41dCFWL1PtItxynBz3+ekgXVdsdrPbgz6rxbTrGjIEp2Fhj1l9enlqvpxqzw5kjODgbyAL35zbnjFeul+8HFyWkvFF8xEFH5n8tHYklmXk6XyuS+e0vc/LVQYfvFMlPClYz0/LjhPR0N/bJWTkyjXJ05i+p2sar276EoDEZD5WzmxU739TTxkGACTwxC3vJ+TXF99CFBtTc9e19VH+TqaZ8NA/ziyfz/1Wpp3HY83a23Iy+V44ea55b+h89F3WyOGCYtMzvNFtUX+Wi7lFGM25pW8lV8v0+tu1Nv8ACBRRkc5beCvY5xesTKybAWNIZeKEPT0K7850+5LpDzPDfVRFOXjF9sarnJ56/LGNeZunN8Zx8jnQjFK4jcsVYN8c8Z7f10Br/srM+7mek+chmMboXBZrt+MfDoeI2dzZ3L6JlNYeRsvvZrx/slv3LcO9Rln5yvu95a0evoNJK8MWeLqY1lZ4/wBm/sv4fwXX9wT/AOZ0k2U2V9PVWOD8Twd9dPw/7PeE2ZE9nw+zCZdSNuPUXhqVX+uvRrRrXT1M56QNnZjD8EYx/ugfy1bpdS9Qo2oOl0TQDXqXpb0dANqaGpoA6mpoaAOpoaOgPN+0J/yV9JRf1r+uslKNSAoyqOW85A4z7e+tp8VhezuH9lfyz/TWJ2p2vVKzuEWuqqq3nB2exxrx/UI/uJ/B6mifsaJKMhlizzdqXA9PGT8jTR2mgGnn+EPS7zyc6Hn6ubz7YwNXXGe+bXnnTbz9CgHPPJk4wfXXAdhXKFvJ2uIXfDzzf+OrKaMPrTJc4qx7/MxzqkkZsDqryoOS/wCS8n17aeCt9WXNZ5fauf4u3DoGHbSUXzYq2pNU92TjGW60fDbgpSRi5OqWc168FBxXbSbkl8rbA9KI9JXoc2vzp1NrwmI/d4hHy1EOA8pXNW4ROO46oH25EW6lVo309vYePdbp76RmdpL0qvy7y83Jlzdc500higVgpab9uOYtB1Z59tLt2dQMeWTwBd2vOeozXd+egD96YhFW7LI1RWK7B/VNTZuUo9R0tOGVKGYpYd26zVvPOl8dHq6ZS+QlVkq+9Laj9NJMlFi1caRCZjP4k+piv8NQC7m5hI2925PI5l34bGvRe1au6Hp/D1X0lkr7cvC3jI/51feF9EZW9V1jppE6efr+elhGMoxCQse/mllb80oyF90rKYdWu5B5G5eOO3mgfp6amuyPiY0ZeD9yb+vf56mnShcjwtuKHmot4ceZK55Dy3ecOOHTO4i9Ukj1YsAClRu15rnmu2jCTnpOnqDtSmLv8umn01bKpUZb79N4Owd8nN3+msTIWOQcXyVTGk6iy3LipYrjQiRJSY5xQC457Bx2065M9FjWAMYFcJ8r/PSSlUaODhSxG8F4rCV7l6BHt/ZrdrfDglCVHGRJcUVg7+mtcOsV8C3E34NYUzd/iJFYKxf6862g69rQO8VfJ5OtVZPsOOpoaJruOQY0dKaN6ALqGhWpegG0dKaN6AOjoaOgJqal6mgJo6GpoCMbE9cfnrAvlZAILXZLzaF2HAjWt/rDfETo3dyNpGU5RLLCStYOeT0rPtXm+ox7RZ36F95I5pADEqsrjNctMff+v1n4sdWRatlxHCcltfPtppJmbaUkolt+nTHjD39L7a5t9LsBvqu+mMSzPV3qvS+deUz0UHe3PNyRabqN5pyyQownHbt36JvFEbtuqalV9SvLR6aUVokRpWwC05jeL75r1vjVUoAjUuXuJk/FJlK1KoS76vnoCxlTl7pIBRimLFwic1/F64MW/R5usPlql7/l3NVwOpQcVhHHtV+/t66bagkLj3Op/dm9wb9M/PQUHcbx0n8VC+p01LvmLpoigB1X3xwYy2YK7Wt/lNuTwVaCnSer6d/l6mq99SUfwmKOnFnvFz9D099ANKbG77WxvqidymVJIX59msmmmA8JJ/8AHJm6aeNDY3J5qNnSJm0r917NX693itJXUJKsjb05Le48e/8APGQGkhETFZFS++C8c1pZxEO1kXzRtz2eq7xj2rTu2AMogF8yPU9vNk73xpBtSLlxxbm/NIKY3WTjF41SAdtcx2rHN3XPtWppdybF6QaPTcTnPFamgOIPIYCWDKNFcfL1C3nOh4uEpEzbemaHGUjZYGM1dPy0Iy4qTSXaJ0yS7DkMd+4Ulasjc5SJOAFPNTZhHDzd16e+oZbDj0iUxAKepsL/AAzpx9PfQ8PsvnJc8QYOOn59ge2f01UbyeZ6nqvgvs1iLd9vpnSwrqI2Cc5q82X7Xm6rUsHrbG4xlCVLUoYKP3jqa5xrc1r534mdWWrEWOTtir7WuPZ1v9mfVGMvUH8y9er6c+0l9Dzdcv4v6lt6Y1Waa9emcA5qaU02gJo6GpoBr1NQ0a0BB0dcnivieztf9Te2of39yEf5uvK3vtt4COP+JjN7G1Ge6/ltxdRyS3ZkoSlsjQamspufbzZWtrY8VuvttG2d++7KPp89U7/2v8Rjo8FQ3nc3qrF5jCC+3zTWqWoxR3kjatNlf9psdGtYLe+PfEFrq8Nt8fh2pySLeblNFxnGL71nk3/HeJeo3fG71lV0R24FPvtwu+cX/DzetEtfiXybY6LI/B9JrWQ+0ZGW+xoSiSh1UVWewLFPz1nv+FhuX1/e7hdDub7OK8P4ptZxVGe2ujY2owqPT0R6uqMYyecY8rjjhKbedcmp1UcselI6cGmeJ9VjxFqyg97w+wuKz640JtHlm1lJMmxP5na1K00tmL05ZcpHFU2F1jpB4741CcuUrFvBWPysv54dcJ1jwF6ZKmcpIBHkw9yu6aWe7LqP4f3s2XxiV8F+h8+dJvSw9N1XdKoqsfVw+uq47cQzLkI3hSWS4lVeT5447wUdEN6KS6SMql0zO5bng8tc98H10stphVzseHL9SvnfrjRuMm4plRxd0ICXyFF5uq027vXXlzEThC/V6ccl/wCOqQrvmuzWFF/e+S5/p7aG9jCxh3uyzlnSNjbn56aNVe7J6bu7ApsOc/icPfGknt9Ug6yMRjzwpnC0r8sYxoUm2k49YiXZSA+nPcKfqas2pjY5QzK5DQX03d3wq+vfOh0kfxZMvTYp6dMeCOe/+RRFaqjy/hiykgYsjLvku+MugOiMPMIUeYuz17tYLP0+mjPdl2w3FrqrFc59s45qtUxn2kRkIdz96672jxeL021GqBiJ0kTl6cHV9X1OznVIU7ravXNvPljFPzbv56mrzcDFv0qv56msS2eZb09KRp5y1J5sawldq00CS9LKRkkWBgAYcY7uc26ht4spQeLbI+Yep+p2r6aE9siIYKKBrmQBVXVuKe3voUsjteUPwv8AZ9Glr049tVS2QglJ+KmNxocGZP1s5rn1tojzivKjz1f6/lpYbcUxGNd429roPk8/lqELdk/FjlusvYz8nir1tvgVf8PshxGBHHHk8n/t1io1LLLn3Htg6bo55+Xtq7Z+JboEY70oQFqMei6cvm6Orm9dekzxwybkc+pwvKkkfQDVW/4iEMznCB/akR/m6wO7tyZJubu7PGTc3t1Lbry9VBVYrXJD4ftiJswjb/BEkWNL68Bj1Pnrrl6iuInPHQ+ZG33ftV4OP/8AohL+51bv/wCsdcG79udj/wDr2vE7vby7XQdqzuyh66z+7ESPVGvSzGO8S7Xhoxq2URUHtfS2g5OTu/0+mtL9RnwkbVosa3bPVn9rt6X/AE/Bh/8Ad8RGOPWoRlf56437SeNmXF8NtetQnuNVZXVOOfmfTXNMqORjERM3b3vpRz/rGq2EvNKVNhQ8xQxL+9TWO2tUtbmfP4NkdNiXA0PE+Nm/8zxm5S0G3Da2ivZI9X665t34UTb3dzxG526Z7+7I+ouO/trt3YnSlovUBmNWP8NMarnQ20VlRfezpuvkWtra/rrVLNke8n/k2qEVsvwcu38F2Cq2oQlKjqqOac0V7Jd3313bcKVjDgwBDk4axb2o9/XSxgU1KFqAFuAj5eafw3iuzTqROqNKZr3T3R78Gf6a17mRfOdfNKAcc4xlD1fa+2uYeXp4bwratVah3xfAe2hBZYO3oB5cWZHvj6celsn2wqVVC1hXh7fStLFUH7lYmR6UbaiIXh/xOfXjTMelxF471IJY4q8J3fU9V1zeI2hu+D8NUyZW5p8tiRTnN8d3gVlqzqzfnSJfZyj2/TUAztIxXqZCqBWFy4a9P8NLu72ZY9LQKReRLvPb/HM25eWunDSYteqL3eeeI98akwK23FHlA4xTRZiq71jvoLJCNNXQ128tcVXb53/LRiRugLrjFDhsXn6e/fRkemOGpe4NnTi889l0nTI6Q2xcdWCukKFtOpoO3b2LAm5usizD5jylYXy1eRs5vl4NWR6mUrwH7opLpfLf19rTTffyCkvzVUYh0rVcvv68DjVW5Abj5jkjIsn8jPerx76oJuS9f+ZEwGL5rN4W/X0+eibWeozKjEpIMfdji+dCStp6hjN8lpFXpSJ7vUY1YShRcvwhcQqr/tK2P9dKBIzbKXs/THc5ov8A1yIzqWB8ylpXGXNYyYuuKvjSbkbvFZK5rm1B78ZBMOedVSenjzXm0uJErlObP9VoC6UerzWpbcbVvAhSfz/TVRKPUx8vUdOBZPT+7I9PT6d9XR8V+8dLLPdOpHJcbMUn+GhGcfLQdIHlATF89z0HUAthdeognthjZeeb9tHd3KTtWb788xap5+WdCTKRcrsOQoW3zZqsWdw+ujGR1ejwZWKXjpTDfLn21QCG/Gi5U/3JP6hnU00d6jNj/ef/AJf699TSx9jzHduN1HC9IdV2LjOM9NX89HajbfEPRytV6YO+c+ujqaj3ovFg2fEYIwemzrCqxmOaw4QrHb310big2oZlgPw58t3anT7dtTU1GyUCIJQFXd/UW+/bto+JlQN15yOY+vZR9LznU1NC8lnW4Vq647nYt4LxXvqwvpszz/43xx3r9PpqamsjEqlLqunyjSSyd7HDfzP9wTJFQ6bMcIicl96az7XWaJqajZkkWb5O2nKnSdpXxBp7t57Wc8I3EgZHkKKrLfN+3+WpqapiL4qTFeq+ki2j5iwturcV3eNW7fiI1KlWyyueMt/69tTU1i3RmlaAbnV1ebFVjDUkSsetPbn21NueU5l9c3gLXy3K6rAVjU1NVMxaJv7bFC77uOWnyo4C3SeI3pBFKymawycJXJa4dTU1EXwW7m6VRjJVXfLd25LPW/6rvCRJYRQHIWpVl33rN6mprLcmzLdqPUeaI1z3LDKcJjUCoyEiIlrba3QN9vcrONTU0IUy34xAvMjAjnqt+mIvfTwh0gXeKauv4RB929HU1GZUKz5Il8QZdSJJZRjV850pueUF/dsaThpEt9vy+mpqaWRISO0siWVurtyNYThyHP6aee5V+slIsaOMo4ob/Tvqamj7FXdjxf7th5cfujg+nP0NCNSqgyV01R+nun5+2JqapCrw210xOkp2ylvPr+WbTOVStdG0vFU15qqs2XXbPp+pzNTVSI2VvVkOTmwxR2rvX83h1zzjEOXsGUMmDGa8rzo6moUTek9TW5uB6EYV9MH8tTU1NRyKk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4" name="Picture 4" descr="http://radios.ebc.com.br/sites/_radios/files/recado_2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t="6206" r="36320"/>
          <a:stretch/>
        </p:blipFill>
        <p:spPr bwMode="auto">
          <a:xfrm>
            <a:off x="7092280" y="72730"/>
            <a:ext cx="1815301" cy="280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25449"/>
            <a:ext cx="7092280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SEMINÁRIO (23 de abril de 2015)</a:t>
            </a:r>
          </a:p>
          <a:p>
            <a:pPr marL="285750" indent="-285750">
              <a:buFontTx/>
              <a:buChar char="-"/>
            </a:pPr>
            <a:r>
              <a:rPr lang="pt-BR" sz="2300" dirty="0" smtClean="0"/>
              <a:t>- Os grupos deverão se organizar pelos temas passados, lembrando que é fundamental ter um mínimo de embasamento com os textos repassados;</a:t>
            </a:r>
          </a:p>
          <a:p>
            <a:pPr marL="285750" indent="-285750">
              <a:buFontTx/>
              <a:buChar char="-"/>
            </a:pPr>
            <a:endParaRPr lang="pt-BR" sz="2300" dirty="0"/>
          </a:p>
          <a:p>
            <a:pPr marL="285750" indent="-285750">
              <a:buFontTx/>
              <a:buChar char="-"/>
            </a:pPr>
            <a:r>
              <a:rPr lang="pt-BR" sz="2300" dirty="0" smtClean="0"/>
              <a:t>FATOR debate candidatos a diretor na quinta-feira que vem</a:t>
            </a:r>
          </a:p>
          <a:p>
            <a:pPr marL="285750" indent="-285750">
              <a:buFontTx/>
              <a:buChar char="-"/>
            </a:pPr>
            <a:endParaRPr lang="pt-BR" sz="2300" dirty="0"/>
          </a:p>
          <a:p>
            <a:pPr algn="ctr"/>
            <a:r>
              <a:rPr lang="pt-BR" sz="2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PROVA:  Será no dia 30 de abril de 2015</a:t>
            </a:r>
          </a:p>
          <a:p>
            <a:pPr marL="285750" indent="-285750">
              <a:buFontTx/>
              <a:buChar char="-"/>
            </a:pPr>
            <a:endParaRPr lang="pt-BR" sz="2300" dirty="0"/>
          </a:p>
          <a:p>
            <a:pPr marL="285750" indent="-285750">
              <a:buFontTx/>
              <a:buChar char="-"/>
            </a:pPr>
            <a:r>
              <a:rPr lang="pt-BR" sz="2300" dirty="0" smtClean="0"/>
              <a:t>MATERIAL DE ESTUDO:</a:t>
            </a:r>
          </a:p>
          <a:p>
            <a:pPr marL="342900" indent="-342900">
              <a:buAutoNum type="arabicParenR"/>
            </a:pPr>
            <a:r>
              <a:rPr lang="pt-BR" sz="2300" dirty="0" smtClean="0"/>
              <a:t>Slides da Matéria;</a:t>
            </a:r>
          </a:p>
          <a:p>
            <a:pPr marL="342900" indent="-342900">
              <a:buAutoNum type="arabicParenR"/>
            </a:pPr>
            <a:r>
              <a:rPr lang="pt-BR" sz="2300" dirty="0" smtClean="0"/>
              <a:t>Textos de apoio:</a:t>
            </a:r>
          </a:p>
          <a:p>
            <a:pPr marL="342900" indent="-342900">
              <a:buAutoNum type="arabicParenR"/>
            </a:pPr>
            <a:r>
              <a:rPr lang="pt-BR" sz="2300" dirty="0" smtClean="0"/>
              <a:t>A) Fundamentos de Economia (Marco  Antônio S. Vasconcellos e Manuel Garcia), p. 36-44;</a:t>
            </a:r>
          </a:p>
          <a:p>
            <a:pPr marL="342900" indent="-342900">
              <a:buAutoNum type="arabicParenR"/>
            </a:pPr>
            <a:r>
              <a:rPr lang="pt-BR" sz="2300" dirty="0" smtClean="0"/>
              <a:t>B) </a:t>
            </a:r>
            <a:r>
              <a:rPr lang="pt-BR" sz="2300" dirty="0"/>
              <a:t>Fundamentos de Economia (Marco  Antônio S. Vasconcellos e Manuel Garcia</a:t>
            </a:r>
            <a:r>
              <a:rPr lang="pt-BR" sz="2300" dirty="0" smtClean="0"/>
              <a:t>), p. 01-13</a:t>
            </a:r>
          </a:p>
          <a:p>
            <a:pPr marL="342900" indent="-342900">
              <a:buAutoNum type="arabicParenR"/>
            </a:pPr>
            <a:r>
              <a:rPr lang="pt-BR" sz="2300" dirty="0" smtClean="0"/>
              <a:t>C)  Introdução à economia (José Paschoal </a:t>
            </a:r>
            <a:r>
              <a:rPr lang="pt-BR" sz="2300" dirty="0" err="1" smtClean="0"/>
              <a:t>Rosseti</a:t>
            </a:r>
            <a:r>
              <a:rPr lang="pt-BR" sz="2300" dirty="0" smtClean="0"/>
              <a:t>), 393-442.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36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3" y="2054225"/>
            <a:ext cx="4419600" cy="2927350"/>
          </a:xfrm>
          <a:prstGeom prst="rect">
            <a:avLst/>
          </a:prstGeom>
          <a:noFill/>
          <a:ln w="233363">
            <a:noFill/>
            <a:miter lim="800000"/>
            <a:headEnd/>
            <a:tailEnd/>
          </a:ln>
        </p:spPr>
      </p:pic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-71438" y="987425"/>
            <a:ext cx="9144001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1200" b="1">
              <a:solidFill>
                <a:srgbClr val="33333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endParaRPr lang="pt-PT" sz="1200" b="1">
              <a:solidFill>
                <a:srgbClr val="33333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pt-PT" sz="1200" b="1">
                <a:solidFill>
                  <a:srgbClr val="3333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                              (a)                                                                                               (b)</a:t>
            </a:r>
            <a:endParaRPr lang="es-ES" sz="1200" b="1">
              <a:solidFill>
                <a:srgbClr val="33333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endParaRPr lang="es-ES"/>
          </a:p>
        </p:txBody>
      </p:sp>
      <p:pic>
        <p:nvPicPr>
          <p:cNvPr id="11268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1988" y="2130425"/>
            <a:ext cx="4457700" cy="3155950"/>
          </a:xfrm>
          <a:prstGeom prst="rect">
            <a:avLst/>
          </a:prstGeom>
          <a:noFill/>
          <a:ln w="233363">
            <a:noFill/>
            <a:miter lim="800000"/>
            <a:headEnd/>
            <a:tailEnd/>
          </a:ln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338763" y="1978025"/>
            <a:ext cx="3276600" cy="2209800"/>
            <a:chOff x="3408" y="1056"/>
            <a:chExt cx="2064" cy="1392"/>
          </a:xfrm>
        </p:grpSpPr>
        <p:sp>
          <p:nvSpPr>
            <p:cNvPr id="11271" name="Line 18"/>
            <p:cNvSpPr>
              <a:spLocks noChangeShapeType="1"/>
            </p:cNvSpPr>
            <p:nvPr/>
          </p:nvSpPr>
          <p:spPr bwMode="auto">
            <a:xfrm flipV="1">
              <a:off x="3408" y="1440"/>
              <a:ext cx="2016" cy="10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72" name="Text Box 19"/>
            <p:cNvSpPr txBox="1">
              <a:spLocks noChangeArrowheads="1"/>
            </p:cNvSpPr>
            <p:nvPr/>
          </p:nvSpPr>
          <p:spPr bwMode="auto">
            <a:xfrm>
              <a:off x="4752" y="105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PT" sz="1600" b="1"/>
                <a:t>Oferta</a:t>
              </a:r>
              <a:endParaRPr lang="es-ES" sz="1600" b="1"/>
            </a:p>
          </p:txBody>
        </p:sp>
        <p:sp>
          <p:nvSpPr>
            <p:cNvPr id="11273" name="Line 20"/>
            <p:cNvSpPr>
              <a:spLocks noChangeShapeType="1"/>
            </p:cNvSpPr>
            <p:nvPr/>
          </p:nvSpPr>
          <p:spPr bwMode="auto">
            <a:xfrm>
              <a:off x="4992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270" name="Retângulo 10"/>
          <p:cNvSpPr>
            <a:spLocks noChangeArrowheads="1"/>
          </p:cNvSpPr>
          <p:nvPr/>
        </p:nvSpPr>
        <p:spPr bwMode="auto">
          <a:xfrm>
            <a:off x="428625" y="4945063"/>
            <a:ext cx="85010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600" b="1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Figura 3.2  </a:t>
            </a:r>
            <a:r>
              <a:rPr lang="es-ES" sz="1600" b="1" i="1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Curvas de custo de curto prazo – produção de pão de queijo</a:t>
            </a:r>
            <a:r>
              <a:rPr lang="es-ES" sz="1600" b="1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PT" sz="1600" b="1" i="1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08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0063" y="1785938"/>
            <a:ext cx="7772400" cy="785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pt-PT" smtClean="0">
                <a:solidFill>
                  <a:schemeClr val="accent1"/>
                </a:solidFill>
                <a:latin typeface="Charter BT" pitchFamily="18" charset="0"/>
              </a:rPr>
              <a:t>Oferta </a:t>
            </a:r>
            <a:endParaRPr lang="es-ES" smtClean="0">
              <a:solidFill>
                <a:schemeClr val="accent1"/>
              </a:solidFill>
              <a:latin typeface="Charter BT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28625" y="2786063"/>
            <a:ext cx="7772400" cy="2447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s-ES" smtClean="0">
                <a:latin typeface="Charter BT" pitchFamily="18" charset="0"/>
              </a:rPr>
              <a:t>A curva de oferta de curto prazo corresponde à curva de custo marginal, a partir do ponto em que este supera o custo variável médio.</a:t>
            </a:r>
          </a:p>
        </p:txBody>
      </p:sp>
    </p:spTree>
    <p:extLst>
      <p:ext uri="{BB962C8B-B14F-4D97-AF65-F5344CB8AC3E}">
        <p14:creationId xmlns:p14="http://schemas.microsoft.com/office/powerpoint/2010/main" val="155198957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428750"/>
            <a:ext cx="7772400" cy="1357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s-ES" sz="4000" smtClean="0">
                <a:solidFill>
                  <a:schemeClr val="accent1"/>
                </a:solidFill>
                <a:latin typeface="Charter BT" pitchFamily="18" charset="0"/>
              </a:rPr>
              <a:t>Como Produzir: </a:t>
            </a:r>
            <a:br>
              <a:rPr lang="es-ES" sz="4000" smtClean="0">
                <a:solidFill>
                  <a:schemeClr val="accent1"/>
                </a:solidFill>
                <a:latin typeface="Charter BT" pitchFamily="18" charset="0"/>
              </a:rPr>
            </a:br>
            <a:r>
              <a:rPr lang="es-ES" sz="4000" smtClean="0">
                <a:solidFill>
                  <a:schemeClr val="accent1"/>
                </a:solidFill>
                <a:latin typeface="Charter BT" pitchFamily="18" charset="0"/>
              </a:rPr>
              <a:t>Função de Produção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57188" y="3071813"/>
            <a:ext cx="7772400" cy="2928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s-ES" sz="3000" smtClean="0">
                <a:latin typeface="Charter BT" pitchFamily="18" charset="0"/>
              </a:rPr>
              <a:t>Função de Produção: É a quantidade máxima de produto que se pode obter a partir da utilização combinada de determinadas quantidades de insumos e fatores produtivos por determinado período de tempo.</a:t>
            </a:r>
          </a:p>
        </p:txBody>
      </p:sp>
    </p:spTree>
    <p:extLst>
      <p:ext uri="{BB962C8B-B14F-4D97-AF65-F5344CB8AC3E}">
        <p14:creationId xmlns:p14="http://schemas.microsoft.com/office/powerpoint/2010/main" val="162022593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643063"/>
            <a:ext cx="8001000" cy="714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en-US" sz="3600" smtClean="0">
                <a:solidFill>
                  <a:schemeClr val="accent1"/>
                </a:solidFill>
                <a:latin typeface="Charter BT" pitchFamily="18" charset="0"/>
              </a:rPr>
              <a:t>Oferta Individual e Oferta de Mercado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5750" y="3000375"/>
            <a:ext cx="7772400" cy="3162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en-US" altLang="en-US" sz="3000" smtClean="0">
                <a:latin typeface="Charter BT" pitchFamily="18" charset="0"/>
              </a:rPr>
              <a:t>Oferta de Mercado: é a curva que relaciona cada um dos preços possíveis à quantidade ofertada por todos os produtores. 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en-US" sz="3000" smtClean="0">
                <a:latin typeface="Charter BT" pitchFamily="18" charset="0"/>
              </a:rPr>
              <a:t>Graficamente, a </a:t>
            </a:r>
            <a:r>
              <a:rPr lang="pt-BR" altLang="en-US" sz="3000" smtClean="0">
                <a:latin typeface="Charter BT" pitchFamily="18" charset="0"/>
                <a:cs typeface="Times New Roman" pitchFamily="18" charset="0"/>
              </a:rPr>
              <a:t>oferta de mercado resulta da soma horizontal de cada uma das ofertas individuais</a:t>
            </a:r>
            <a:r>
              <a:rPr lang="es-ES" altLang="en-US" sz="3000" smtClean="0">
                <a:latin typeface="Charter BT" pitchFamily="18" charset="0"/>
              </a:rPr>
              <a:t> </a:t>
            </a:r>
            <a:endParaRPr lang="en-US" altLang="en-US" sz="3000" smtClean="0">
              <a:latin typeface="Charter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6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530350"/>
            <a:ext cx="6000750" cy="5684838"/>
          </a:xfrm>
          <a:prstGeom prst="rect">
            <a:avLst/>
          </a:prstGeom>
          <a:noFill/>
          <a:ln w="233363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7864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1714500"/>
            <a:ext cx="7772400" cy="714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pt-PT" sz="4000" smtClean="0">
                <a:solidFill>
                  <a:schemeClr val="accent1"/>
                </a:solidFill>
                <a:latin typeface="Charter BT" pitchFamily="18" charset="0"/>
              </a:rPr>
              <a:t>Excedente do produtor</a:t>
            </a:r>
            <a:endParaRPr lang="es-ES" sz="4000" smtClean="0">
              <a:solidFill>
                <a:schemeClr val="accent1"/>
              </a:solidFill>
              <a:latin typeface="Charter BT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57188" y="2786063"/>
            <a:ext cx="7358062" cy="301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i="1" smtClean="0">
                <a:latin typeface="Charter BT" pitchFamily="18" charset="0"/>
                <a:cs typeface="Times New Roman" pitchFamily="18" charset="0"/>
              </a:rPr>
              <a:t> Diferença entre o valor recebido pelo produtor pela venda de determinada quantidade de produto e o valor mínimo que ele estaria disposto a receber para produzir e ofertar esta mesma quantidade de produto</a:t>
            </a:r>
            <a:r>
              <a:rPr lang="es-ES" i="1" smtClean="0">
                <a:latin typeface="Charter BT" pitchFamily="18" charset="0"/>
                <a:cs typeface="Times New Roman" pitchFamily="18" charset="0"/>
              </a:rPr>
              <a:t>.</a:t>
            </a:r>
            <a:endParaRPr lang="es-ES" smtClean="0">
              <a:latin typeface="Charter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09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286000" y="2428875"/>
            <a:ext cx="6215063" cy="2071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pt-PT" sz="4000" dirty="0" smtClean="0">
                <a:latin typeface="Charter Bd BT" pitchFamily="18" charset="0"/>
              </a:rPr>
              <a:t>PRÓXIMO ASSUNTO (QUE SERÁ RETOMADO APÓS A PROVA): </a:t>
            </a:r>
            <a:r>
              <a:rPr lang="pt-BR" sz="4000" dirty="0"/>
              <a:t>Ponto de Equilíbrio de Mercado</a:t>
            </a:r>
            <a:br>
              <a:rPr lang="pt-BR" sz="4000" dirty="0"/>
            </a:br>
            <a:endParaRPr lang="pt-PT" sz="4000" dirty="0" smtClean="0">
              <a:latin typeface="Charter Bd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49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5750" y="1500188"/>
            <a:ext cx="8229600" cy="785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4000" smtClean="0">
                <a:solidFill>
                  <a:schemeClr val="accent1"/>
                </a:solidFill>
                <a:latin typeface="Charter BT" pitchFamily="18" charset="0"/>
                <a:cs typeface="Times New Roman" pitchFamily="18" charset="0"/>
              </a:rPr>
              <a:t>Concorrência Perfeita</a:t>
            </a:r>
            <a:endParaRPr lang="es-ES" sz="4000" smtClean="0">
              <a:solidFill>
                <a:schemeClr val="accent1"/>
              </a:solidFill>
              <a:latin typeface="Charter BT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214313" y="2571750"/>
            <a:ext cx="8229600" cy="3708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pt-BR" smtClean="0">
                <a:latin typeface="Charter BT" pitchFamily="18" charset="0"/>
                <a:ea typeface="Arial Unicode MS" pitchFamily="34" charset="-128"/>
                <a:cs typeface="Arial Unicode MS" pitchFamily="34" charset="-128"/>
              </a:rPr>
              <a:t>Somente o </a:t>
            </a:r>
            <a:r>
              <a:rPr lang="pt-BR" u="sng" smtClean="0">
                <a:latin typeface="Charter BT" pitchFamily="18" charset="0"/>
                <a:ea typeface="Arial Unicode MS" pitchFamily="34" charset="-128"/>
                <a:cs typeface="Arial Unicode MS" pitchFamily="34" charset="-128"/>
              </a:rPr>
              <a:t>preço</a:t>
            </a:r>
            <a:r>
              <a:rPr lang="pt-BR" smtClean="0">
                <a:latin typeface="Charter BT" pitchFamily="18" charset="0"/>
                <a:ea typeface="Arial Unicode MS" pitchFamily="34" charset="-128"/>
                <a:cs typeface="Arial Unicode MS" pitchFamily="34" charset="-128"/>
              </a:rPr>
              <a:t> do produto ou serviço servirá para calibrar os planos de venda dos empresários e os planos de compra dos consumidores.</a:t>
            </a:r>
            <a:r>
              <a:rPr lang="es-ES" smtClean="0">
                <a:latin typeface="Charter BT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pt-PT" smtClean="0">
              <a:latin typeface="Charter BT" pitchFamily="18" charset="0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1500"/>
              </a:spcBef>
            </a:pPr>
            <a:r>
              <a:rPr lang="es-ES" smtClean="0">
                <a:latin typeface="Charter BT" pitchFamily="18" charset="0"/>
                <a:ea typeface="Arial Unicode MS" pitchFamily="34" charset="-128"/>
                <a:cs typeface="Arial Unicode MS" pitchFamily="34" charset="-128"/>
              </a:rPr>
              <a:t>Produto Homogêneo</a:t>
            </a:r>
            <a:endParaRPr lang="pt-PT" smtClean="0">
              <a:latin typeface="Charter BT" pitchFamily="18" charset="0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1500"/>
              </a:spcBef>
            </a:pPr>
            <a:r>
              <a:rPr lang="pt-BR" smtClean="0">
                <a:latin typeface="Charter BT" pitchFamily="18" charset="0"/>
                <a:ea typeface="Arial Unicode MS" pitchFamily="34" charset="-128"/>
                <a:cs typeface="Arial Unicode MS" pitchFamily="34" charset="-128"/>
              </a:rPr>
              <a:t>Existência de muitos produtores e muitos consumidores</a:t>
            </a:r>
            <a:r>
              <a:rPr lang="es-ES" smtClean="0">
                <a:latin typeface="Charter BT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PT" smtClean="0">
                <a:latin typeface="Charter BT" pitchFamily="18" charset="0"/>
                <a:ea typeface="Arial Unicode MS" pitchFamily="34" charset="-128"/>
                <a:cs typeface="Arial Unicode MS" pitchFamily="34" charset="-128"/>
              </a:rPr>
              <a:t>– não há poder de mercado</a:t>
            </a:r>
          </a:p>
          <a:p>
            <a:pPr lvl="1" eaLnBrk="1" hangingPunct="1">
              <a:lnSpc>
                <a:spcPct val="90000"/>
              </a:lnSpc>
              <a:spcBef>
                <a:spcPts val="1500"/>
              </a:spcBef>
            </a:pPr>
            <a:r>
              <a:rPr lang="es-ES" smtClean="0">
                <a:latin typeface="Charter BT" pitchFamily="18" charset="0"/>
                <a:ea typeface="Arial Unicode MS" pitchFamily="34" charset="-128"/>
                <a:cs typeface="Arial Unicode MS" pitchFamily="34" charset="-128"/>
              </a:rPr>
              <a:t>Inexistência de Barreiras à Entrada ou à Saída</a:t>
            </a:r>
            <a:endParaRPr lang="pt-PT" smtClean="0">
              <a:latin typeface="Charter BT" pitchFamily="18" charset="0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1500"/>
              </a:spcBef>
            </a:pPr>
            <a:r>
              <a:rPr lang="es-ES" smtClean="0">
                <a:latin typeface="Charter BT" pitchFamily="18" charset="0"/>
                <a:ea typeface="Arial Unicode MS" pitchFamily="34" charset="-128"/>
                <a:cs typeface="Arial Unicode MS" pitchFamily="34" charset="-128"/>
              </a:rPr>
              <a:t>Informações perfeitamente disseminadas</a:t>
            </a:r>
          </a:p>
        </p:txBody>
      </p:sp>
    </p:spTree>
    <p:extLst>
      <p:ext uri="{BB962C8B-B14F-4D97-AF65-F5344CB8AC3E}">
        <p14:creationId xmlns:p14="http://schemas.microsoft.com/office/powerpoint/2010/main" val="211024946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071563"/>
            <a:ext cx="77724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smtClean="0">
                <a:solidFill>
                  <a:schemeClr val="accent1"/>
                </a:solidFill>
                <a:latin typeface="Charter BT" pitchFamily="18" charset="0"/>
                <a:cs typeface="Times New Roman" pitchFamily="18" charset="0"/>
              </a:rPr>
              <a:t>Equilíbrio de Mercado</a:t>
            </a:r>
            <a:r>
              <a:rPr lang="es-ES" sz="4000" smtClean="0">
                <a:solidFill>
                  <a:schemeClr val="accent1"/>
                </a:solidFill>
                <a:latin typeface="Charter BT" pitchFamily="18" charset="0"/>
              </a:rPr>
              <a:t> 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428625" y="1928813"/>
            <a:ext cx="764381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200" i="1">
                <a:cs typeface="Times New Roman" pitchFamily="18" charset="0"/>
              </a:rPr>
              <a:t>É o ponto onde a oferta iguala a demanda. Ao preço de equilíbrio, a quantidade demandada é igual à quantidade ofertada</a:t>
            </a:r>
            <a:r>
              <a:rPr lang="es-ES"/>
              <a:t> </a:t>
            </a:r>
          </a:p>
        </p:txBody>
      </p:sp>
      <p:grpSp>
        <p:nvGrpSpPr>
          <p:cNvPr id="6148" name="Group 8"/>
          <p:cNvGrpSpPr>
            <a:grpSpLocks noChangeAspect="1"/>
          </p:cNvGrpSpPr>
          <p:nvPr/>
        </p:nvGrpSpPr>
        <p:grpSpPr bwMode="auto">
          <a:xfrm>
            <a:off x="-285750" y="2286000"/>
            <a:ext cx="9144000" cy="4357688"/>
            <a:chOff x="0" y="1680"/>
            <a:chExt cx="5760" cy="2745"/>
          </a:xfrm>
        </p:grpSpPr>
        <p:sp>
          <p:nvSpPr>
            <p:cNvPr id="6149" name="AutoShape 7"/>
            <p:cNvSpPr>
              <a:spLocks noChangeAspect="1" noChangeArrowheads="1" noTextEdit="1"/>
            </p:cNvSpPr>
            <p:nvPr/>
          </p:nvSpPr>
          <p:spPr bwMode="auto">
            <a:xfrm>
              <a:off x="0" y="1680"/>
              <a:ext cx="5760" cy="2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0" name="Rectangle 11"/>
            <p:cNvSpPr>
              <a:spLocks noChangeArrowheads="1"/>
            </p:cNvSpPr>
            <p:nvPr/>
          </p:nvSpPr>
          <p:spPr bwMode="auto">
            <a:xfrm>
              <a:off x="1402" y="1758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pt-BR"/>
            </a:p>
          </p:txBody>
        </p:sp>
        <p:sp>
          <p:nvSpPr>
            <p:cNvPr id="6151" name="Rectangle 13"/>
            <p:cNvSpPr>
              <a:spLocks noChangeArrowheads="1"/>
            </p:cNvSpPr>
            <p:nvPr/>
          </p:nvSpPr>
          <p:spPr bwMode="auto">
            <a:xfrm>
              <a:off x="945" y="4231"/>
              <a:ext cx="396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 b="1">
                  <a:solidFill>
                    <a:srgbClr val="000000"/>
                  </a:solidFill>
                </a:rPr>
                <a:t>Figura 4.1 </a:t>
              </a:r>
              <a:r>
                <a:rPr lang="pt-BR" sz="2000" b="1" i="1">
                  <a:solidFill>
                    <a:srgbClr val="000000"/>
                  </a:solidFill>
                </a:rPr>
                <a:t>Demanda e oferta de mercado de pães de queijo</a:t>
              </a:r>
              <a:r>
                <a:rPr lang="pt-BR" sz="2000" b="1">
                  <a:solidFill>
                    <a:srgbClr val="000000"/>
                  </a:solidFill>
                </a:rPr>
                <a:t>.</a:t>
              </a:r>
              <a:endParaRPr lang="pt-BR" i="1"/>
            </a:p>
          </p:txBody>
        </p:sp>
        <p:sp>
          <p:nvSpPr>
            <p:cNvPr id="6152" name="Rectangle 14"/>
            <p:cNvSpPr>
              <a:spLocks noChangeArrowheads="1"/>
            </p:cNvSpPr>
            <p:nvPr/>
          </p:nvSpPr>
          <p:spPr bwMode="auto">
            <a:xfrm>
              <a:off x="4921" y="1758"/>
              <a:ext cx="110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 b="1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grpSp>
          <p:nvGrpSpPr>
            <p:cNvPr id="6153" name="Group 85"/>
            <p:cNvGrpSpPr>
              <a:grpSpLocks/>
            </p:cNvGrpSpPr>
            <p:nvPr/>
          </p:nvGrpSpPr>
          <p:grpSpPr bwMode="auto">
            <a:xfrm>
              <a:off x="1185" y="2136"/>
              <a:ext cx="3379" cy="1879"/>
              <a:chOff x="1185" y="2136"/>
              <a:chExt cx="3379" cy="1879"/>
            </a:xfrm>
          </p:grpSpPr>
          <p:sp>
            <p:nvSpPr>
              <p:cNvPr id="6156" name="Rectangle 15"/>
              <p:cNvSpPr>
                <a:spLocks noChangeArrowheads="1"/>
              </p:cNvSpPr>
              <p:nvPr/>
            </p:nvSpPr>
            <p:spPr bwMode="auto">
              <a:xfrm>
                <a:off x="1185" y="2136"/>
                <a:ext cx="3379" cy="1879"/>
              </a:xfrm>
              <a:prstGeom prst="rect">
                <a:avLst/>
              </a:prstGeom>
              <a:solidFill>
                <a:srgbClr val="FFFFFF"/>
              </a:solidFill>
              <a:ln w="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57" name="Rectangle 16"/>
              <p:cNvSpPr>
                <a:spLocks noChangeArrowheads="1"/>
              </p:cNvSpPr>
              <p:nvPr/>
            </p:nvSpPr>
            <p:spPr bwMode="auto">
              <a:xfrm>
                <a:off x="1730" y="2292"/>
                <a:ext cx="2690" cy="1224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58" name="Rectangle 17"/>
              <p:cNvSpPr>
                <a:spLocks noChangeArrowheads="1"/>
              </p:cNvSpPr>
              <p:nvPr/>
            </p:nvSpPr>
            <p:spPr bwMode="auto">
              <a:xfrm>
                <a:off x="1730" y="2292"/>
                <a:ext cx="2690" cy="1224"/>
              </a:xfrm>
              <a:prstGeom prst="rect">
                <a:avLst/>
              </a:prstGeom>
              <a:noFill/>
              <a:ln w="6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59" name="Line 18"/>
              <p:cNvSpPr>
                <a:spLocks noChangeShapeType="1"/>
              </p:cNvSpPr>
              <p:nvPr/>
            </p:nvSpPr>
            <p:spPr bwMode="auto">
              <a:xfrm>
                <a:off x="1730" y="2292"/>
                <a:ext cx="1" cy="1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0" name="Line 19"/>
              <p:cNvSpPr>
                <a:spLocks noChangeShapeType="1"/>
              </p:cNvSpPr>
              <p:nvPr/>
            </p:nvSpPr>
            <p:spPr bwMode="auto">
              <a:xfrm>
                <a:off x="1705" y="3516"/>
                <a:ext cx="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1" name="Line 20"/>
              <p:cNvSpPr>
                <a:spLocks noChangeShapeType="1"/>
              </p:cNvSpPr>
              <p:nvPr/>
            </p:nvSpPr>
            <p:spPr bwMode="auto">
              <a:xfrm>
                <a:off x="1705" y="3310"/>
                <a:ext cx="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2" name="Line 21"/>
              <p:cNvSpPr>
                <a:spLocks noChangeShapeType="1"/>
              </p:cNvSpPr>
              <p:nvPr/>
            </p:nvSpPr>
            <p:spPr bwMode="auto">
              <a:xfrm>
                <a:off x="1705" y="3110"/>
                <a:ext cx="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3" name="Line 22"/>
              <p:cNvSpPr>
                <a:spLocks noChangeShapeType="1"/>
              </p:cNvSpPr>
              <p:nvPr/>
            </p:nvSpPr>
            <p:spPr bwMode="auto">
              <a:xfrm>
                <a:off x="1705" y="2904"/>
                <a:ext cx="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4" name="Line 23"/>
              <p:cNvSpPr>
                <a:spLocks noChangeShapeType="1"/>
              </p:cNvSpPr>
              <p:nvPr/>
            </p:nvSpPr>
            <p:spPr bwMode="auto">
              <a:xfrm>
                <a:off x="1705" y="2698"/>
                <a:ext cx="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5" name="Line 24"/>
              <p:cNvSpPr>
                <a:spLocks noChangeShapeType="1"/>
              </p:cNvSpPr>
              <p:nvPr/>
            </p:nvSpPr>
            <p:spPr bwMode="auto">
              <a:xfrm>
                <a:off x="1705" y="2498"/>
                <a:ext cx="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6" name="Line 25"/>
              <p:cNvSpPr>
                <a:spLocks noChangeShapeType="1"/>
              </p:cNvSpPr>
              <p:nvPr/>
            </p:nvSpPr>
            <p:spPr bwMode="auto">
              <a:xfrm>
                <a:off x="1705" y="2292"/>
                <a:ext cx="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7" name="Line 26"/>
              <p:cNvSpPr>
                <a:spLocks noChangeShapeType="1"/>
              </p:cNvSpPr>
              <p:nvPr/>
            </p:nvSpPr>
            <p:spPr bwMode="auto">
              <a:xfrm>
                <a:off x="1730" y="3516"/>
                <a:ext cx="26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8" name="Line 27"/>
              <p:cNvSpPr>
                <a:spLocks noChangeShapeType="1"/>
              </p:cNvSpPr>
              <p:nvPr/>
            </p:nvSpPr>
            <p:spPr bwMode="auto">
              <a:xfrm flipV="1">
                <a:off x="1730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9" name="Line 28"/>
              <p:cNvSpPr>
                <a:spLocks noChangeShapeType="1"/>
              </p:cNvSpPr>
              <p:nvPr/>
            </p:nvSpPr>
            <p:spPr bwMode="auto">
              <a:xfrm flipV="1">
                <a:off x="1900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0" name="Line 29"/>
              <p:cNvSpPr>
                <a:spLocks noChangeShapeType="1"/>
              </p:cNvSpPr>
              <p:nvPr/>
            </p:nvSpPr>
            <p:spPr bwMode="auto">
              <a:xfrm flipV="1">
                <a:off x="2069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1" name="Line 30"/>
              <p:cNvSpPr>
                <a:spLocks noChangeShapeType="1"/>
              </p:cNvSpPr>
              <p:nvPr/>
            </p:nvSpPr>
            <p:spPr bwMode="auto">
              <a:xfrm flipV="1">
                <a:off x="2232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2" name="Line 31"/>
              <p:cNvSpPr>
                <a:spLocks noChangeShapeType="1"/>
              </p:cNvSpPr>
              <p:nvPr/>
            </p:nvSpPr>
            <p:spPr bwMode="auto">
              <a:xfrm flipV="1">
                <a:off x="2401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3" name="Line 32"/>
              <p:cNvSpPr>
                <a:spLocks noChangeShapeType="1"/>
              </p:cNvSpPr>
              <p:nvPr/>
            </p:nvSpPr>
            <p:spPr bwMode="auto">
              <a:xfrm flipV="1">
                <a:off x="2570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4" name="Line 33"/>
              <p:cNvSpPr>
                <a:spLocks noChangeShapeType="1"/>
              </p:cNvSpPr>
              <p:nvPr/>
            </p:nvSpPr>
            <p:spPr bwMode="auto">
              <a:xfrm flipV="1">
                <a:off x="2740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5" name="Line 34"/>
              <p:cNvSpPr>
                <a:spLocks noChangeShapeType="1"/>
              </p:cNvSpPr>
              <p:nvPr/>
            </p:nvSpPr>
            <p:spPr bwMode="auto">
              <a:xfrm flipV="1">
                <a:off x="2909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6" name="Line 35"/>
              <p:cNvSpPr>
                <a:spLocks noChangeShapeType="1"/>
              </p:cNvSpPr>
              <p:nvPr/>
            </p:nvSpPr>
            <p:spPr bwMode="auto">
              <a:xfrm flipV="1">
                <a:off x="3078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7" name="Line 36"/>
              <p:cNvSpPr>
                <a:spLocks noChangeShapeType="1"/>
              </p:cNvSpPr>
              <p:nvPr/>
            </p:nvSpPr>
            <p:spPr bwMode="auto">
              <a:xfrm flipV="1">
                <a:off x="3241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8" name="Line 37"/>
              <p:cNvSpPr>
                <a:spLocks noChangeShapeType="1"/>
              </p:cNvSpPr>
              <p:nvPr/>
            </p:nvSpPr>
            <p:spPr bwMode="auto">
              <a:xfrm flipV="1">
                <a:off x="3410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9" name="Line 38"/>
              <p:cNvSpPr>
                <a:spLocks noChangeShapeType="1"/>
              </p:cNvSpPr>
              <p:nvPr/>
            </p:nvSpPr>
            <p:spPr bwMode="auto">
              <a:xfrm flipV="1">
                <a:off x="3580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80" name="Line 39"/>
              <p:cNvSpPr>
                <a:spLocks noChangeShapeType="1"/>
              </p:cNvSpPr>
              <p:nvPr/>
            </p:nvSpPr>
            <p:spPr bwMode="auto">
              <a:xfrm flipV="1">
                <a:off x="3749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81" name="Line 40"/>
              <p:cNvSpPr>
                <a:spLocks noChangeShapeType="1"/>
              </p:cNvSpPr>
              <p:nvPr/>
            </p:nvSpPr>
            <p:spPr bwMode="auto">
              <a:xfrm flipV="1">
                <a:off x="3918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82" name="Line 41"/>
              <p:cNvSpPr>
                <a:spLocks noChangeShapeType="1"/>
              </p:cNvSpPr>
              <p:nvPr/>
            </p:nvSpPr>
            <p:spPr bwMode="auto">
              <a:xfrm flipV="1">
                <a:off x="4081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83" name="Line 42"/>
              <p:cNvSpPr>
                <a:spLocks noChangeShapeType="1"/>
              </p:cNvSpPr>
              <p:nvPr/>
            </p:nvSpPr>
            <p:spPr bwMode="auto">
              <a:xfrm flipV="1">
                <a:off x="4250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84" name="Line 43"/>
              <p:cNvSpPr>
                <a:spLocks noChangeShapeType="1"/>
              </p:cNvSpPr>
              <p:nvPr/>
            </p:nvSpPr>
            <p:spPr bwMode="auto">
              <a:xfrm flipV="1">
                <a:off x="4420" y="3516"/>
                <a:ext cx="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85" name="Freeform 44"/>
              <p:cNvSpPr>
                <a:spLocks/>
              </p:cNvSpPr>
              <p:nvPr/>
            </p:nvSpPr>
            <p:spPr bwMode="auto">
              <a:xfrm>
                <a:off x="1881" y="2498"/>
                <a:ext cx="2357" cy="918"/>
              </a:xfrm>
              <a:custGeom>
                <a:avLst/>
                <a:gdLst>
                  <a:gd name="T0" fmla="*/ 0 w 376"/>
                  <a:gd name="T1" fmla="*/ 5733 h 147"/>
                  <a:gd name="T2" fmla="*/ 2438 w 376"/>
                  <a:gd name="T3" fmla="*/ 5071 h 147"/>
                  <a:gd name="T4" fmla="*/ 3692 w 376"/>
                  <a:gd name="T5" fmla="*/ 4446 h 147"/>
                  <a:gd name="T6" fmla="*/ 5266 w 376"/>
                  <a:gd name="T7" fmla="*/ 3822 h 147"/>
                  <a:gd name="T8" fmla="*/ 6839 w 376"/>
                  <a:gd name="T9" fmla="*/ 3160 h 147"/>
                  <a:gd name="T10" fmla="*/ 8450 w 376"/>
                  <a:gd name="T11" fmla="*/ 2535 h 147"/>
                  <a:gd name="T12" fmla="*/ 10017 w 376"/>
                  <a:gd name="T13" fmla="*/ 1911 h 147"/>
                  <a:gd name="T14" fmla="*/ 11591 w 376"/>
                  <a:gd name="T15" fmla="*/ 1249 h 147"/>
                  <a:gd name="T16" fmla="*/ 13164 w 376"/>
                  <a:gd name="T17" fmla="*/ 624 h 147"/>
                  <a:gd name="T18" fmla="*/ 14775 w 376"/>
                  <a:gd name="T19" fmla="*/ 0 h 1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6"/>
                  <a:gd name="T31" fmla="*/ 0 h 147"/>
                  <a:gd name="T32" fmla="*/ 376 w 376"/>
                  <a:gd name="T33" fmla="*/ 147 h 14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6" h="147">
                    <a:moveTo>
                      <a:pt x="0" y="147"/>
                    </a:moveTo>
                    <a:lnTo>
                      <a:pt x="62" y="130"/>
                    </a:lnTo>
                    <a:lnTo>
                      <a:pt x="94" y="114"/>
                    </a:lnTo>
                    <a:lnTo>
                      <a:pt x="134" y="98"/>
                    </a:lnTo>
                    <a:lnTo>
                      <a:pt x="174" y="81"/>
                    </a:lnTo>
                    <a:lnTo>
                      <a:pt x="215" y="65"/>
                    </a:lnTo>
                    <a:lnTo>
                      <a:pt x="255" y="49"/>
                    </a:lnTo>
                    <a:lnTo>
                      <a:pt x="295" y="32"/>
                    </a:lnTo>
                    <a:lnTo>
                      <a:pt x="335" y="16"/>
                    </a:lnTo>
                    <a:lnTo>
                      <a:pt x="376" y="0"/>
                    </a:lnTo>
                  </a:path>
                </a:pathLst>
              </a:custGeom>
              <a:noFill/>
              <a:ln w="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86" name="Freeform 45"/>
              <p:cNvSpPr>
                <a:spLocks/>
              </p:cNvSpPr>
              <p:nvPr/>
            </p:nvSpPr>
            <p:spPr bwMode="auto">
              <a:xfrm>
                <a:off x="1730" y="2498"/>
                <a:ext cx="1799" cy="1018"/>
              </a:xfrm>
              <a:custGeom>
                <a:avLst/>
                <a:gdLst>
                  <a:gd name="T0" fmla="*/ 11277 w 287"/>
                  <a:gd name="T1" fmla="*/ 6358 h 163"/>
                  <a:gd name="T2" fmla="*/ 10017 w 287"/>
                  <a:gd name="T3" fmla="*/ 5733 h 163"/>
                  <a:gd name="T4" fmla="*/ 8763 w 287"/>
                  <a:gd name="T5" fmla="*/ 5071 h 163"/>
                  <a:gd name="T6" fmla="*/ 7466 w 287"/>
                  <a:gd name="T7" fmla="*/ 4447 h 163"/>
                  <a:gd name="T8" fmla="*/ 6206 w 287"/>
                  <a:gd name="T9" fmla="*/ 3822 h 163"/>
                  <a:gd name="T10" fmla="*/ 4952 w 287"/>
                  <a:gd name="T11" fmla="*/ 3160 h 163"/>
                  <a:gd name="T12" fmla="*/ 3692 w 287"/>
                  <a:gd name="T13" fmla="*/ 2536 h 163"/>
                  <a:gd name="T14" fmla="*/ 2514 w 287"/>
                  <a:gd name="T15" fmla="*/ 1911 h 163"/>
                  <a:gd name="T16" fmla="*/ 1692 w 287"/>
                  <a:gd name="T17" fmla="*/ 1249 h 163"/>
                  <a:gd name="T18" fmla="*/ 827 w 287"/>
                  <a:gd name="T19" fmla="*/ 625 h 163"/>
                  <a:gd name="T20" fmla="*/ 0 w 287"/>
                  <a:gd name="T21" fmla="*/ 0 h 16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87"/>
                  <a:gd name="T34" fmla="*/ 0 h 163"/>
                  <a:gd name="T35" fmla="*/ 287 w 287"/>
                  <a:gd name="T36" fmla="*/ 163 h 16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87" h="163">
                    <a:moveTo>
                      <a:pt x="287" y="163"/>
                    </a:moveTo>
                    <a:lnTo>
                      <a:pt x="255" y="147"/>
                    </a:lnTo>
                    <a:lnTo>
                      <a:pt x="223" y="130"/>
                    </a:lnTo>
                    <a:lnTo>
                      <a:pt x="190" y="114"/>
                    </a:lnTo>
                    <a:lnTo>
                      <a:pt x="158" y="98"/>
                    </a:lnTo>
                    <a:lnTo>
                      <a:pt x="126" y="81"/>
                    </a:lnTo>
                    <a:lnTo>
                      <a:pt x="94" y="65"/>
                    </a:lnTo>
                    <a:lnTo>
                      <a:pt x="64" y="49"/>
                    </a:lnTo>
                    <a:lnTo>
                      <a:pt x="43" y="32"/>
                    </a:lnTo>
                    <a:lnTo>
                      <a:pt x="21" y="16"/>
                    </a:lnTo>
                    <a:lnTo>
                      <a:pt x="0" y="0"/>
                    </a:lnTo>
                  </a:path>
                </a:pathLst>
              </a:custGeom>
              <a:noFill/>
              <a:ln w="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87" name="Rectangle 46"/>
              <p:cNvSpPr>
                <a:spLocks noChangeArrowheads="1"/>
              </p:cNvSpPr>
              <p:nvPr/>
            </p:nvSpPr>
            <p:spPr bwMode="auto">
              <a:xfrm>
                <a:off x="1492" y="3453"/>
                <a:ext cx="238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0,00</a:t>
                </a:r>
                <a:endParaRPr lang="pt-BR"/>
              </a:p>
            </p:txBody>
          </p:sp>
          <p:sp>
            <p:nvSpPr>
              <p:cNvPr id="6188" name="Rectangle 47"/>
              <p:cNvSpPr>
                <a:spLocks noChangeArrowheads="1"/>
              </p:cNvSpPr>
              <p:nvPr/>
            </p:nvSpPr>
            <p:spPr bwMode="auto">
              <a:xfrm>
                <a:off x="1492" y="3247"/>
                <a:ext cx="238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2,00</a:t>
                </a:r>
                <a:endParaRPr lang="pt-BR"/>
              </a:p>
            </p:txBody>
          </p:sp>
          <p:sp>
            <p:nvSpPr>
              <p:cNvPr id="6189" name="Rectangle 48"/>
              <p:cNvSpPr>
                <a:spLocks noChangeArrowheads="1"/>
              </p:cNvSpPr>
              <p:nvPr/>
            </p:nvSpPr>
            <p:spPr bwMode="auto">
              <a:xfrm>
                <a:off x="1492" y="3048"/>
                <a:ext cx="238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4,00</a:t>
                </a:r>
                <a:endParaRPr lang="pt-BR"/>
              </a:p>
            </p:txBody>
          </p:sp>
          <p:sp>
            <p:nvSpPr>
              <p:cNvPr id="6190" name="Rectangle 49"/>
              <p:cNvSpPr>
                <a:spLocks noChangeArrowheads="1"/>
              </p:cNvSpPr>
              <p:nvPr/>
            </p:nvSpPr>
            <p:spPr bwMode="auto">
              <a:xfrm>
                <a:off x="1492" y="2841"/>
                <a:ext cx="238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6,00</a:t>
                </a:r>
                <a:endParaRPr lang="pt-BR"/>
              </a:p>
            </p:txBody>
          </p:sp>
          <p:sp>
            <p:nvSpPr>
              <p:cNvPr id="6191" name="Rectangle 50"/>
              <p:cNvSpPr>
                <a:spLocks noChangeArrowheads="1"/>
              </p:cNvSpPr>
              <p:nvPr/>
            </p:nvSpPr>
            <p:spPr bwMode="auto">
              <a:xfrm>
                <a:off x="1492" y="2635"/>
                <a:ext cx="238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8,00</a:t>
                </a:r>
                <a:endParaRPr lang="pt-BR"/>
              </a:p>
            </p:txBody>
          </p:sp>
          <p:sp>
            <p:nvSpPr>
              <p:cNvPr id="6192" name="Rectangle 51"/>
              <p:cNvSpPr>
                <a:spLocks noChangeArrowheads="1"/>
              </p:cNvSpPr>
              <p:nvPr/>
            </p:nvSpPr>
            <p:spPr bwMode="auto">
              <a:xfrm>
                <a:off x="1454" y="2436"/>
                <a:ext cx="27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10,00</a:t>
                </a:r>
                <a:endParaRPr lang="pt-BR"/>
              </a:p>
            </p:txBody>
          </p:sp>
          <p:sp>
            <p:nvSpPr>
              <p:cNvPr id="6193" name="Rectangle 52"/>
              <p:cNvSpPr>
                <a:spLocks noChangeArrowheads="1"/>
              </p:cNvSpPr>
              <p:nvPr/>
            </p:nvSpPr>
            <p:spPr bwMode="auto">
              <a:xfrm>
                <a:off x="1454" y="2230"/>
                <a:ext cx="27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12,00</a:t>
                </a:r>
                <a:endParaRPr lang="pt-BR"/>
              </a:p>
            </p:txBody>
          </p:sp>
          <p:sp>
            <p:nvSpPr>
              <p:cNvPr id="6194" name="Rectangle 53"/>
              <p:cNvSpPr>
                <a:spLocks noChangeArrowheads="1"/>
              </p:cNvSpPr>
              <p:nvPr/>
            </p:nvSpPr>
            <p:spPr bwMode="auto">
              <a:xfrm>
                <a:off x="1705" y="3597"/>
                <a:ext cx="1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  <a:endParaRPr lang="pt-BR"/>
              </a:p>
            </p:txBody>
          </p:sp>
          <p:sp>
            <p:nvSpPr>
              <p:cNvPr id="6195" name="Rectangle 54"/>
              <p:cNvSpPr>
                <a:spLocks noChangeArrowheads="1"/>
              </p:cNvSpPr>
              <p:nvPr/>
            </p:nvSpPr>
            <p:spPr bwMode="auto">
              <a:xfrm>
                <a:off x="1856" y="3597"/>
                <a:ext cx="138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10</a:t>
                </a:r>
                <a:endParaRPr lang="pt-BR"/>
              </a:p>
            </p:txBody>
          </p:sp>
          <p:sp>
            <p:nvSpPr>
              <p:cNvPr id="6196" name="Rectangle 55"/>
              <p:cNvSpPr>
                <a:spLocks noChangeArrowheads="1"/>
              </p:cNvSpPr>
              <p:nvPr/>
            </p:nvSpPr>
            <p:spPr bwMode="auto">
              <a:xfrm>
                <a:off x="2019" y="3597"/>
                <a:ext cx="15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20</a:t>
                </a:r>
                <a:endParaRPr lang="pt-BR"/>
              </a:p>
            </p:txBody>
          </p:sp>
          <p:sp>
            <p:nvSpPr>
              <p:cNvPr id="6197" name="Rectangle 56"/>
              <p:cNvSpPr>
                <a:spLocks noChangeArrowheads="1"/>
              </p:cNvSpPr>
              <p:nvPr/>
            </p:nvSpPr>
            <p:spPr bwMode="auto">
              <a:xfrm>
                <a:off x="2182" y="3597"/>
                <a:ext cx="15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30</a:t>
                </a:r>
                <a:endParaRPr lang="pt-BR"/>
              </a:p>
            </p:txBody>
          </p:sp>
          <p:sp>
            <p:nvSpPr>
              <p:cNvPr id="6198" name="Rectangle 57"/>
              <p:cNvSpPr>
                <a:spLocks noChangeArrowheads="1"/>
              </p:cNvSpPr>
              <p:nvPr/>
            </p:nvSpPr>
            <p:spPr bwMode="auto">
              <a:xfrm>
                <a:off x="2351" y="3597"/>
                <a:ext cx="15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40</a:t>
                </a:r>
                <a:endParaRPr lang="pt-BR"/>
              </a:p>
            </p:txBody>
          </p:sp>
          <p:sp>
            <p:nvSpPr>
              <p:cNvPr id="6199" name="Rectangle 58"/>
              <p:cNvSpPr>
                <a:spLocks noChangeArrowheads="1"/>
              </p:cNvSpPr>
              <p:nvPr/>
            </p:nvSpPr>
            <p:spPr bwMode="auto">
              <a:xfrm>
                <a:off x="2520" y="3597"/>
                <a:ext cx="15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50</a:t>
                </a:r>
                <a:endParaRPr lang="pt-BR"/>
              </a:p>
            </p:txBody>
          </p:sp>
          <p:sp>
            <p:nvSpPr>
              <p:cNvPr id="6200" name="Rectangle 59"/>
              <p:cNvSpPr>
                <a:spLocks noChangeArrowheads="1"/>
              </p:cNvSpPr>
              <p:nvPr/>
            </p:nvSpPr>
            <p:spPr bwMode="auto">
              <a:xfrm>
                <a:off x="2689" y="3597"/>
                <a:ext cx="15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60</a:t>
                </a:r>
                <a:endParaRPr lang="pt-BR"/>
              </a:p>
            </p:txBody>
          </p:sp>
          <p:sp>
            <p:nvSpPr>
              <p:cNvPr id="6201" name="Rectangle 60"/>
              <p:cNvSpPr>
                <a:spLocks noChangeArrowheads="1"/>
              </p:cNvSpPr>
              <p:nvPr/>
            </p:nvSpPr>
            <p:spPr bwMode="auto">
              <a:xfrm>
                <a:off x="2859" y="3597"/>
                <a:ext cx="15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70</a:t>
                </a:r>
                <a:endParaRPr lang="pt-BR"/>
              </a:p>
            </p:txBody>
          </p:sp>
          <p:sp>
            <p:nvSpPr>
              <p:cNvPr id="6202" name="Rectangle 61"/>
              <p:cNvSpPr>
                <a:spLocks noChangeArrowheads="1"/>
              </p:cNvSpPr>
              <p:nvPr/>
            </p:nvSpPr>
            <p:spPr bwMode="auto">
              <a:xfrm>
                <a:off x="3028" y="3597"/>
                <a:ext cx="15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80</a:t>
                </a:r>
                <a:endParaRPr lang="pt-BR"/>
              </a:p>
            </p:txBody>
          </p:sp>
          <p:sp>
            <p:nvSpPr>
              <p:cNvPr id="6203" name="Rectangle 62"/>
              <p:cNvSpPr>
                <a:spLocks noChangeArrowheads="1"/>
              </p:cNvSpPr>
              <p:nvPr/>
            </p:nvSpPr>
            <p:spPr bwMode="auto">
              <a:xfrm>
                <a:off x="3191" y="3597"/>
                <a:ext cx="15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90</a:t>
                </a:r>
                <a:endParaRPr lang="pt-BR"/>
              </a:p>
            </p:txBody>
          </p:sp>
          <p:sp>
            <p:nvSpPr>
              <p:cNvPr id="6204" name="Rectangle 63"/>
              <p:cNvSpPr>
                <a:spLocks noChangeArrowheads="1"/>
              </p:cNvSpPr>
              <p:nvPr/>
            </p:nvSpPr>
            <p:spPr bwMode="auto">
              <a:xfrm>
                <a:off x="3341" y="3597"/>
                <a:ext cx="19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100</a:t>
                </a:r>
                <a:endParaRPr lang="pt-BR"/>
              </a:p>
            </p:txBody>
          </p:sp>
          <p:sp>
            <p:nvSpPr>
              <p:cNvPr id="6205" name="Rectangle 64"/>
              <p:cNvSpPr>
                <a:spLocks noChangeArrowheads="1"/>
              </p:cNvSpPr>
              <p:nvPr/>
            </p:nvSpPr>
            <p:spPr bwMode="auto">
              <a:xfrm>
                <a:off x="3517" y="3597"/>
                <a:ext cx="17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110</a:t>
                </a:r>
                <a:endParaRPr lang="pt-BR"/>
              </a:p>
            </p:txBody>
          </p:sp>
          <p:sp>
            <p:nvSpPr>
              <p:cNvPr id="6206" name="Rectangle 65"/>
              <p:cNvSpPr>
                <a:spLocks noChangeArrowheads="1"/>
              </p:cNvSpPr>
              <p:nvPr/>
            </p:nvSpPr>
            <p:spPr bwMode="auto">
              <a:xfrm>
                <a:off x="3680" y="3597"/>
                <a:ext cx="19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120</a:t>
                </a:r>
                <a:endParaRPr lang="pt-BR"/>
              </a:p>
            </p:txBody>
          </p:sp>
          <p:sp>
            <p:nvSpPr>
              <p:cNvPr id="6207" name="Rectangle 66"/>
              <p:cNvSpPr>
                <a:spLocks noChangeArrowheads="1"/>
              </p:cNvSpPr>
              <p:nvPr/>
            </p:nvSpPr>
            <p:spPr bwMode="auto">
              <a:xfrm>
                <a:off x="3849" y="3597"/>
                <a:ext cx="19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130</a:t>
                </a:r>
                <a:endParaRPr lang="pt-BR"/>
              </a:p>
            </p:txBody>
          </p:sp>
          <p:sp>
            <p:nvSpPr>
              <p:cNvPr id="6208" name="Rectangle 67"/>
              <p:cNvSpPr>
                <a:spLocks noChangeArrowheads="1"/>
              </p:cNvSpPr>
              <p:nvPr/>
            </p:nvSpPr>
            <p:spPr bwMode="auto">
              <a:xfrm>
                <a:off x="4012" y="3597"/>
                <a:ext cx="19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140</a:t>
                </a:r>
                <a:endParaRPr lang="pt-BR"/>
              </a:p>
            </p:txBody>
          </p:sp>
          <p:sp>
            <p:nvSpPr>
              <p:cNvPr id="6209" name="Rectangle 68"/>
              <p:cNvSpPr>
                <a:spLocks noChangeArrowheads="1"/>
              </p:cNvSpPr>
              <p:nvPr/>
            </p:nvSpPr>
            <p:spPr bwMode="auto">
              <a:xfrm>
                <a:off x="4181" y="3597"/>
                <a:ext cx="19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150</a:t>
                </a:r>
                <a:endParaRPr lang="pt-BR"/>
              </a:p>
            </p:txBody>
          </p:sp>
          <p:sp>
            <p:nvSpPr>
              <p:cNvPr id="6210" name="Rectangle 69"/>
              <p:cNvSpPr>
                <a:spLocks noChangeArrowheads="1"/>
              </p:cNvSpPr>
              <p:nvPr/>
            </p:nvSpPr>
            <p:spPr bwMode="auto">
              <a:xfrm>
                <a:off x="4351" y="3597"/>
                <a:ext cx="19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160</a:t>
                </a:r>
                <a:endParaRPr lang="pt-BR"/>
              </a:p>
            </p:txBody>
          </p:sp>
          <p:sp>
            <p:nvSpPr>
              <p:cNvPr id="6211" name="Rectangle 70"/>
              <p:cNvSpPr>
                <a:spLocks noChangeArrowheads="1"/>
              </p:cNvSpPr>
              <p:nvPr/>
            </p:nvSpPr>
            <p:spPr bwMode="auto">
              <a:xfrm>
                <a:off x="2852" y="3784"/>
                <a:ext cx="51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Quantidade</a:t>
                </a:r>
                <a:endParaRPr lang="pt-BR"/>
              </a:p>
            </p:txBody>
          </p:sp>
          <p:sp>
            <p:nvSpPr>
              <p:cNvPr id="6212" name="Rectangle 71"/>
              <p:cNvSpPr>
                <a:spLocks noChangeArrowheads="1"/>
              </p:cNvSpPr>
              <p:nvPr/>
            </p:nvSpPr>
            <p:spPr bwMode="auto">
              <a:xfrm rot="-5400000">
                <a:off x="1222" y="2802"/>
                <a:ext cx="27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Preço</a:t>
                </a:r>
                <a:endParaRPr lang="pt-BR"/>
              </a:p>
            </p:txBody>
          </p:sp>
          <p:sp>
            <p:nvSpPr>
              <p:cNvPr id="6213" name="Rectangle 72"/>
              <p:cNvSpPr>
                <a:spLocks noChangeArrowheads="1"/>
              </p:cNvSpPr>
              <p:nvPr/>
            </p:nvSpPr>
            <p:spPr bwMode="auto">
              <a:xfrm>
                <a:off x="1185" y="2136"/>
                <a:ext cx="3379" cy="1879"/>
              </a:xfrm>
              <a:prstGeom prst="rect">
                <a:avLst/>
              </a:prstGeom>
              <a:noFill/>
              <a:ln w="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14" name="Rectangle 73"/>
              <p:cNvSpPr>
                <a:spLocks noChangeArrowheads="1"/>
              </p:cNvSpPr>
              <p:nvPr/>
            </p:nvSpPr>
            <p:spPr bwMode="auto">
              <a:xfrm>
                <a:off x="3423" y="3279"/>
                <a:ext cx="545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15" name="Rectangle 74"/>
              <p:cNvSpPr>
                <a:spLocks noChangeArrowheads="1"/>
              </p:cNvSpPr>
              <p:nvPr/>
            </p:nvSpPr>
            <p:spPr bwMode="auto">
              <a:xfrm>
                <a:off x="3523" y="3285"/>
                <a:ext cx="40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Demanda</a:t>
                </a:r>
                <a:endParaRPr lang="pt-BR"/>
              </a:p>
            </p:txBody>
          </p:sp>
          <p:sp>
            <p:nvSpPr>
              <p:cNvPr id="6216" name="Rectangle 75"/>
              <p:cNvSpPr>
                <a:spLocks noChangeArrowheads="1"/>
              </p:cNvSpPr>
              <p:nvPr/>
            </p:nvSpPr>
            <p:spPr bwMode="auto">
              <a:xfrm>
                <a:off x="3423" y="2429"/>
                <a:ext cx="48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17" name="Rectangle 76"/>
              <p:cNvSpPr>
                <a:spLocks noChangeArrowheads="1"/>
              </p:cNvSpPr>
              <p:nvPr/>
            </p:nvSpPr>
            <p:spPr bwMode="auto">
              <a:xfrm>
                <a:off x="3529" y="2479"/>
                <a:ext cx="339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Oferta</a:t>
                </a:r>
                <a:endParaRPr lang="pt-BR"/>
              </a:p>
            </p:txBody>
          </p:sp>
          <p:sp>
            <p:nvSpPr>
              <p:cNvPr id="6218" name="Line 77"/>
              <p:cNvSpPr>
                <a:spLocks noChangeShapeType="1"/>
              </p:cNvSpPr>
              <p:nvPr/>
            </p:nvSpPr>
            <p:spPr bwMode="auto">
              <a:xfrm>
                <a:off x="2721" y="3116"/>
                <a:ext cx="1" cy="394"/>
              </a:xfrm>
              <a:prstGeom prst="line">
                <a:avLst/>
              </a:prstGeom>
              <a:noFill/>
              <a:ln w="6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19" name="Line 78"/>
              <p:cNvSpPr>
                <a:spLocks noChangeShapeType="1"/>
              </p:cNvSpPr>
              <p:nvPr/>
            </p:nvSpPr>
            <p:spPr bwMode="auto">
              <a:xfrm>
                <a:off x="1730" y="3116"/>
                <a:ext cx="947" cy="1"/>
              </a:xfrm>
              <a:prstGeom prst="line">
                <a:avLst/>
              </a:prstGeom>
              <a:noFill/>
              <a:ln w="6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20" name="Line 79"/>
              <p:cNvSpPr>
                <a:spLocks noChangeShapeType="1"/>
              </p:cNvSpPr>
              <p:nvPr/>
            </p:nvSpPr>
            <p:spPr bwMode="auto">
              <a:xfrm>
                <a:off x="2533" y="2760"/>
                <a:ext cx="125" cy="219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21" name="Freeform 80"/>
              <p:cNvSpPr>
                <a:spLocks/>
              </p:cNvSpPr>
              <p:nvPr/>
            </p:nvSpPr>
            <p:spPr bwMode="auto">
              <a:xfrm>
                <a:off x="2614" y="2935"/>
                <a:ext cx="69" cy="94"/>
              </a:xfrm>
              <a:custGeom>
                <a:avLst/>
                <a:gdLst>
                  <a:gd name="T0" fmla="*/ 0 w 69"/>
                  <a:gd name="T1" fmla="*/ 19 h 94"/>
                  <a:gd name="T2" fmla="*/ 69 w 69"/>
                  <a:gd name="T3" fmla="*/ 94 h 94"/>
                  <a:gd name="T4" fmla="*/ 38 w 69"/>
                  <a:gd name="T5" fmla="*/ 0 h 94"/>
                  <a:gd name="T6" fmla="*/ 32 w 69"/>
                  <a:gd name="T7" fmla="*/ 31 h 94"/>
                  <a:gd name="T8" fmla="*/ 0 w 69"/>
                  <a:gd name="T9" fmla="*/ 19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94"/>
                  <a:gd name="T17" fmla="*/ 69 w 69"/>
                  <a:gd name="T18" fmla="*/ 94 h 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94">
                    <a:moveTo>
                      <a:pt x="0" y="19"/>
                    </a:moveTo>
                    <a:lnTo>
                      <a:pt x="69" y="94"/>
                    </a:lnTo>
                    <a:lnTo>
                      <a:pt x="38" y="0"/>
                    </a:lnTo>
                    <a:lnTo>
                      <a:pt x="32" y="31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22" name="Rectangle 81"/>
              <p:cNvSpPr>
                <a:spLocks noChangeArrowheads="1"/>
              </p:cNvSpPr>
              <p:nvPr/>
            </p:nvSpPr>
            <p:spPr bwMode="auto">
              <a:xfrm>
                <a:off x="2244" y="2429"/>
                <a:ext cx="483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23" name="Rectangle 82"/>
              <p:cNvSpPr>
                <a:spLocks noChangeArrowheads="1"/>
              </p:cNvSpPr>
              <p:nvPr/>
            </p:nvSpPr>
            <p:spPr bwMode="auto">
              <a:xfrm>
                <a:off x="2320" y="2467"/>
                <a:ext cx="41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Ponto de </a:t>
                </a:r>
                <a:endParaRPr lang="pt-BR"/>
              </a:p>
            </p:txBody>
          </p:sp>
          <p:sp>
            <p:nvSpPr>
              <p:cNvPr id="6224" name="Rectangle 83"/>
              <p:cNvSpPr>
                <a:spLocks noChangeArrowheads="1"/>
              </p:cNvSpPr>
              <p:nvPr/>
            </p:nvSpPr>
            <p:spPr bwMode="auto">
              <a:xfrm>
                <a:off x="2294" y="2592"/>
                <a:ext cx="4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1000">
                    <a:solidFill>
                      <a:srgbClr val="000000"/>
                    </a:solidFill>
                    <a:latin typeface="Comic Sans MS" pitchFamily="66" charset="0"/>
                  </a:rPr>
                  <a:t>Equilíbrio</a:t>
                </a:r>
                <a:endParaRPr lang="pt-BR"/>
              </a:p>
            </p:txBody>
          </p:sp>
          <p:sp>
            <p:nvSpPr>
              <p:cNvPr id="6225" name="Oval 84"/>
              <p:cNvSpPr>
                <a:spLocks noChangeArrowheads="1"/>
              </p:cNvSpPr>
              <p:nvPr/>
            </p:nvSpPr>
            <p:spPr bwMode="auto">
              <a:xfrm>
                <a:off x="2677" y="3072"/>
                <a:ext cx="56" cy="88"/>
              </a:xfrm>
              <a:prstGeom prst="ellipse">
                <a:avLst/>
              </a:prstGeom>
              <a:solidFill>
                <a:srgbClr val="FF0000"/>
              </a:solidFill>
              <a:ln w="6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154" name="Rectangle 86"/>
            <p:cNvSpPr>
              <a:spLocks noChangeArrowheads="1"/>
            </p:cNvSpPr>
            <p:nvPr/>
          </p:nvSpPr>
          <p:spPr bwMode="auto">
            <a:xfrm>
              <a:off x="4602" y="3907"/>
              <a:ext cx="10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  <p:sp>
          <p:nvSpPr>
            <p:cNvPr id="6155" name="Rectangle 87"/>
            <p:cNvSpPr>
              <a:spLocks noChangeArrowheads="1"/>
            </p:cNvSpPr>
            <p:nvPr/>
          </p:nvSpPr>
          <p:spPr bwMode="auto">
            <a:xfrm>
              <a:off x="463" y="4051"/>
              <a:ext cx="10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 </a:t>
              </a:r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33106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52460" cy="637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041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CURVA DA DEMANDA E DA OFERTA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CURVA DA DEMANDA: </a:t>
            </a:r>
            <a:r>
              <a:rPr lang="pt-BR" dirty="0" smtClean="0"/>
              <a:t>A curva é determinada PRINCIPALMENTE pelo consumidor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AutoShape 2" descr="Resultado de imagem para consumid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0" name="Picture 4" descr="http://portaldoamazonas.com/wp-content/uploads/2015/03/consumido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00350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1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67544" y="47667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EXEMPLIFICANDO: O CASO DA APPLE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6792"/>
            <a:ext cx="933926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967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-29197"/>
            <a:ext cx="4032449" cy="677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79633"/>
            <a:ext cx="21907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173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CURVA DA DEMANDA E DA OFERTA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CURVA DA OFERTA: </a:t>
            </a:r>
            <a:r>
              <a:rPr lang="pt-BR" dirty="0"/>
              <a:t>A curva é determinada PRINCIPALMENTE </a:t>
            </a:r>
            <a:r>
              <a:rPr lang="pt-BR" dirty="0" smtClean="0"/>
              <a:t>pela </a:t>
            </a:r>
            <a:r>
              <a:rPr lang="pt-BR" dirty="0"/>
              <a:t>Empresa</a:t>
            </a:r>
          </a:p>
          <a:p>
            <a:endParaRPr lang="pt-BR" dirty="0"/>
          </a:p>
        </p:txBody>
      </p:sp>
      <p:pic>
        <p:nvPicPr>
          <p:cNvPr id="5122" name="Picture 2" descr="https://encrypted-tbn1.gstatic.com/images?q=tbn:ANd9GcQQ5-QbBKz2FOX_BidQoQysd473CGzgRlNpSGFQZ3BzU9QtQ723T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62300"/>
            <a:ext cx="49339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TEORIAS DO CONSUMIDOR E DA EMPRESA (focando na OFERTA)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Quanto MAIOR o preço no mercado, MAIOR o interesse da empresa em produzir MAIS;</a:t>
            </a:r>
          </a:p>
          <a:p>
            <a:endParaRPr lang="pt-BR" dirty="0"/>
          </a:p>
          <a:p>
            <a:r>
              <a:rPr lang="pt-BR" dirty="0" smtClean="0"/>
              <a:t>Quanto MAIOR o preço, MAIS  a empresa ganha;</a:t>
            </a:r>
          </a:p>
          <a:p>
            <a:endParaRPr lang="pt-BR" dirty="0"/>
          </a:p>
          <a:p>
            <a:r>
              <a:rPr lang="pt-BR" dirty="0" smtClean="0"/>
              <a:t>O que motiva a empresa? O preço pago pelo mercado (consequente a sua margem de lucro).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35696" y="1916832"/>
            <a:ext cx="73083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Os fundamentos da análise da demanda ou procura estão alicerçados no conceito subjetivo de </a:t>
            </a:r>
            <a:r>
              <a:rPr lang="pt-BR" sz="2800" b="1" u="sng" dirty="0" smtClean="0"/>
              <a:t>utilidade</a:t>
            </a:r>
            <a:r>
              <a:rPr lang="pt-BR" sz="2800" dirty="0" smtClean="0"/>
              <a:t>. A </a:t>
            </a:r>
            <a:r>
              <a:rPr lang="pt-BR" sz="2800" b="1" u="sng" dirty="0" smtClean="0"/>
              <a:t>utilidade </a:t>
            </a:r>
            <a:r>
              <a:rPr lang="pt-BR" sz="2800" dirty="0" smtClean="0"/>
              <a:t>representa o grau de satisfação que os consumidores atribuem aos bens e serviços que podem adquirir no mercado. Ou seja, a utilidade é a qualidade que os bens econômicos possuem de satisfazer as necessidades humanas. Como está baseada em aspectos psicológicos ou preferências, a utilidade difere de consumidor para consumidor (uns preferem uísque, outros cerveja etc.). 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88640"/>
            <a:ext cx="87129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UTILIDADE E A QUESTÃO DA OFERTA </a:t>
            </a:r>
          </a:p>
          <a:p>
            <a:pPr algn="ctr"/>
            <a:r>
              <a:rPr lang="pt-BR" sz="3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DA DEMANDA</a:t>
            </a:r>
            <a:endParaRPr lang="pt-BR" sz="3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7162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" t="6513" b="3669"/>
          <a:stretch/>
        </p:blipFill>
        <p:spPr bwMode="auto">
          <a:xfrm>
            <a:off x="467544" y="764704"/>
            <a:ext cx="8202893" cy="570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989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99592" y="561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OFERTA DE MERCADO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907704" y="1087545"/>
            <a:ext cx="71287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dirty="0" smtClean="0"/>
              <a:t>Pode-se conceituar </a:t>
            </a:r>
            <a:r>
              <a:rPr lang="pt-BR" sz="3400" b="1" u="sng" dirty="0" smtClean="0"/>
              <a:t>oferta </a:t>
            </a:r>
            <a:r>
              <a:rPr lang="pt-BR" sz="3400" dirty="0" smtClean="0"/>
              <a:t>como as várias quantidades que os produtores desejam oferecer ao mercado em determinado período de tempo.  Da mesma maneira que a demanda, a oferta depende de vários fatores; dentre eles, de seu próprio preço, dos demais preços, do preço dos fatores de produção, das preferências do empresário e da tecnologia.</a:t>
            </a:r>
            <a:r>
              <a:rPr lang="pt-BR" sz="3400" b="1" u="sng" dirty="0" smtClean="0"/>
              <a:t> </a:t>
            </a:r>
            <a:endParaRPr lang="pt-BR" sz="3400" dirty="0"/>
          </a:p>
        </p:txBody>
      </p:sp>
    </p:spTree>
    <p:extLst>
      <p:ext uri="{BB962C8B-B14F-4D97-AF65-F5344CB8AC3E}">
        <p14:creationId xmlns:p14="http://schemas.microsoft.com/office/powerpoint/2010/main" val="2368163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"/>
          <a:stretch/>
        </p:blipFill>
        <p:spPr bwMode="auto">
          <a:xfrm>
            <a:off x="683568" y="332656"/>
            <a:ext cx="7760613" cy="622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925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288</TotalTime>
  <Words>1151</Words>
  <Application>Microsoft Office PowerPoint</Application>
  <PresentationFormat>Apresentação na tela (4:3)</PresentationFormat>
  <Paragraphs>253</Paragraphs>
  <Slides>31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ECONOMIA E FINANÇAS  Prof. Otávio Luiz Machado  3º Período de Sistemas da    ASSUNTO: Curva da oferta</vt:lpstr>
      <vt:lpstr>Apresentação do PowerPoint</vt:lpstr>
      <vt:lpstr>CURVA DA DEMANDA E DA OFERTA</vt:lpstr>
      <vt:lpstr>CURVA DA DEMANDA E DA OFERTA</vt:lpstr>
      <vt:lpstr>TEORIAS DO CONSUMIDOR E DA EMPRESA (focando na OFERTA)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caso da APPLE</vt:lpstr>
      <vt:lpstr>Análise Básica da Oferta</vt:lpstr>
      <vt:lpstr>PRODUÇÃO</vt:lpstr>
      <vt:lpstr>OFERTA</vt:lpstr>
      <vt:lpstr>A Curva de Oferta: Relação entre Preço e Quantidade Ofertada</vt:lpstr>
      <vt:lpstr>Apresentação do PowerPoint</vt:lpstr>
      <vt:lpstr>O que está por trás da curva de oferta – os custos </vt:lpstr>
      <vt:lpstr>Explicação do gráfico</vt:lpstr>
      <vt:lpstr>Apresentação do PowerPoint</vt:lpstr>
      <vt:lpstr>Oferta </vt:lpstr>
      <vt:lpstr>Como Produzir:  Função de Produção</vt:lpstr>
      <vt:lpstr>Oferta Individual e Oferta de Mercado</vt:lpstr>
      <vt:lpstr>Apresentação do PowerPoint</vt:lpstr>
      <vt:lpstr>Excedente do produtor</vt:lpstr>
      <vt:lpstr>PRÓXIMO ASSUNTO (QUE SERÁ RETOMADO APÓS A PROVA): Ponto de Equilíbrio de Mercado </vt:lpstr>
      <vt:lpstr>Concorrência Perfeita</vt:lpstr>
      <vt:lpstr>Equilíbrio de Mercado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luiz machado</dc:creator>
  <cp:lastModifiedBy>FadriqueB</cp:lastModifiedBy>
  <cp:revision>36</cp:revision>
  <dcterms:created xsi:type="dcterms:W3CDTF">2015-04-16T14:33:54Z</dcterms:created>
  <dcterms:modified xsi:type="dcterms:W3CDTF">2015-04-17T13:18:57Z</dcterms:modified>
</cp:coreProperties>
</file>