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4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5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1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2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48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56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EEAD-C0C2-469F-9DF2-C85E21D2D82C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5711-6BF7-4545-9329-FF8025976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daindustria.com.br/cni/publicacoes-e-estatisticas/estatisticas/2015/01/1,40572/icei-indice-de-confianca-do-empresario-industrial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9" name="Picture 15" descr="BD049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1603375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2662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4.3	Mercado de Ações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19125" y="1827213"/>
            <a:ext cx="669607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Ação: </a:t>
            </a:r>
            <a:r>
              <a:rPr lang="pt-BR" altLang="pt-BR" sz="2000">
                <a:latin typeface="Lucida Sans Unicode" pitchFamily="34" charset="0"/>
              </a:rPr>
              <a:t>parcela do capital social de uma sociedade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    negociáveis no mercado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990600" y="3429000"/>
            <a:ext cx="2209800" cy="4556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200">
                <a:latin typeface="Lucida Sans Unicode" pitchFamily="34" charset="0"/>
              </a:rPr>
              <a:t>Tipos de ações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514600" y="4038600"/>
            <a:ext cx="56388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Ordinárias: 	direito a voto e participação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		nos lucros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514600" y="5480050"/>
            <a:ext cx="5867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Preferenciais:  prioridade no recebimento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		   de dividendos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7" name="Picture 21" descr="j0235415"/>
          <p:cNvPicPr>
            <a:picLocks noChangeAspect="1" noChangeArrowheads="1"/>
          </p:cNvPicPr>
          <p:nvPr/>
        </p:nvPicPr>
        <p:blipFill>
          <a:blip r:embed="rId2">
            <a:lum bright="30000"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5257800" cy="46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9219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	Taxas de juros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90600" y="1498600"/>
            <a:ext cx="571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latin typeface="Lucida Sans Unicode" pitchFamily="34" charset="0"/>
              </a:rPr>
              <a:t>JURO:</a:t>
            </a:r>
            <a:r>
              <a:rPr lang="pt-BR" altLang="pt-BR" sz="2000">
                <a:latin typeface="Lucida Sans Unicode" pitchFamily="34" charset="0"/>
              </a:rPr>
              <a:t>  preço pago pelo aluguel do dinheiro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1066800" y="2606675"/>
            <a:ext cx="6248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Retorno das oportunidades de investimentos dos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 tomadores de recursos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3200400" y="3937000"/>
            <a:ext cx="472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chemeClr val="accent2"/>
                </a:solidFill>
                <a:latin typeface="Lucida Sans Unicode" pitchFamily="34" charset="0"/>
              </a:rPr>
              <a:t>Preferências temporais de consumo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066800" y="4800600"/>
            <a:ext cx="2819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006600"/>
                </a:solidFill>
                <a:latin typeface="Lucida Sans Unicode" pitchFamily="34" charset="0"/>
              </a:rPr>
              <a:t>Risco do empréstimo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124200" y="5689600"/>
            <a:ext cx="3200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FF0000"/>
                </a:solidFill>
                <a:latin typeface="Lucida Sans Unicode" pitchFamily="34" charset="0"/>
              </a:rPr>
              <a:t>Inflação futura esperada</a:t>
            </a:r>
          </a:p>
        </p:txBody>
      </p:sp>
    </p:spTree>
    <p:extLst>
      <p:ext uri="{BB962C8B-B14F-4D97-AF65-F5344CB8AC3E}">
        <p14:creationId xmlns:p14="http://schemas.microsoft.com/office/powerpoint/2010/main" val="34936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174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	Taxas de juros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066800" y="1524000"/>
            <a:ext cx="6248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Retorno das oportunidades de investimentos dos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 tomadores de recursos: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066800" y="4241800"/>
            <a:ext cx="472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chemeClr val="accent2"/>
                </a:solidFill>
                <a:latin typeface="Lucida Sans Unicode" pitchFamily="34" charset="0"/>
              </a:rPr>
              <a:t>Preferências temporais de consumo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438400" y="2743200"/>
            <a:ext cx="6248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rgbClr val="CC6600"/>
                </a:solidFill>
                <a:latin typeface="Lucida Sans Unicode" pitchFamily="34" charset="0"/>
                <a:sym typeface="Wingdings" pitchFamily="2" charset="2"/>
              </a:rPr>
              <a:t> </a:t>
            </a:r>
            <a:r>
              <a:rPr lang="pt-BR" altLang="pt-BR" sz="2000">
                <a:solidFill>
                  <a:srgbClr val="CC6600"/>
                </a:solidFill>
                <a:latin typeface="Lucida Sans Unicode" pitchFamily="34" charset="0"/>
              </a:rPr>
              <a:t>Quanto mais rentável a oportunidade, maior a </a:t>
            </a:r>
          </a:p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rgbClr val="CC6600"/>
                </a:solidFill>
                <a:latin typeface="Lucida Sans Unicode" pitchFamily="34" charset="0"/>
              </a:rPr>
              <a:t>disposição em pagar juros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752600" y="5080000"/>
            <a:ext cx="69342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chemeClr val="accent2"/>
                </a:solidFill>
                <a:latin typeface="Lucida Sans Unicode" pitchFamily="34" charset="0"/>
                <a:sym typeface="Wingdings" pitchFamily="2" charset="2"/>
              </a:rPr>
              <a:t> </a:t>
            </a:r>
            <a:r>
              <a:rPr lang="pt-BR" altLang="pt-BR" sz="2000">
                <a:solidFill>
                  <a:schemeClr val="accent2"/>
                </a:solidFill>
                <a:latin typeface="Lucida Sans Unicode" pitchFamily="34" charset="0"/>
              </a:rPr>
              <a:t>Quanto maior o consumo atual, mais elevada</a:t>
            </a:r>
          </a:p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chemeClr val="accent2"/>
                </a:solidFill>
                <a:latin typeface="Lucida Sans Unicode" pitchFamily="34" charset="0"/>
              </a:rPr>
              <a:t>as taxas de juros</a:t>
            </a:r>
          </a:p>
        </p:txBody>
      </p:sp>
      <p:pic>
        <p:nvPicPr>
          <p:cNvPr id="31759" name="Picture 15" descr="j02354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43500"/>
            <a:ext cx="14478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5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277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	Taxas de juros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066800" y="1676400"/>
            <a:ext cx="2819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006600"/>
                </a:solidFill>
                <a:latin typeface="Lucida Sans Unicode" pitchFamily="34" charset="0"/>
              </a:rPr>
              <a:t>Risco do empréstimo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066800" y="4445000"/>
            <a:ext cx="3200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FF0000"/>
                </a:solidFill>
                <a:latin typeface="Lucida Sans Unicode" pitchFamily="34" charset="0"/>
              </a:rPr>
              <a:t>Inflação futura esperada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295400" y="2794000"/>
            <a:ext cx="70104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rgbClr val="006600"/>
                </a:solidFill>
                <a:latin typeface="Lucida Sans Unicode" pitchFamily="34" charset="0"/>
                <a:sym typeface="Wingdings" pitchFamily="2" charset="2"/>
              </a:rPr>
              <a:t> </a:t>
            </a:r>
            <a:r>
              <a:rPr lang="pt-BR" altLang="pt-BR" sz="2000">
                <a:solidFill>
                  <a:srgbClr val="006600"/>
                </a:solidFill>
                <a:latin typeface="Lucida Sans Unicode" pitchFamily="34" charset="0"/>
              </a:rPr>
              <a:t>Quanto maior o risco de inadimplência do devedor, mais alta a taxa de juros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524000" y="5308600"/>
            <a:ext cx="70866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rgbClr val="FF0000"/>
                </a:solidFill>
                <a:latin typeface="Lucida Sans Unicode" pitchFamily="34" charset="0"/>
                <a:sym typeface="Wingdings" pitchFamily="2" charset="2"/>
              </a:rPr>
              <a:t> </a:t>
            </a:r>
            <a:r>
              <a:rPr lang="pt-BR" altLang="pt-BR" sz="2000">
                <a:solidFill>
                  <a:srgbClr val="FF0000"/>
                </a:solidFill>
                <a:latin typeface="Lucida Sans Unicode" pitchFamily="34" charset="0"/>
              </a:rPr>
              <a:t>A expectativa de alta da inflação esperada no futuro, aumenta a taxa de juros</a:t>
            </a:r>
          </a:p>
        </p:txBody>
      </p:sp>
      <p:pic>
        <p:nvPicPr>
          <p:cNvPr id="32780" name="Picture 12" descr="j02354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43000"/>
            <a:ext cx="14478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2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4819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68350" y="654050"/>
            <a:ext cx="6165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4.5.1	Taxas de juros livres de risco no Brasil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066800" y="53086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Referência na formação das taxas de juros do mercado 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62000" y="18288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500">
                <a:latin typeface="Lucida Sans Unicode" pitchFamily="34" charset="0"/>
              </a:rPr>
              <a:t>Selic</a:t>
            </a:r>
            <a:r>
              <a:rPr lang="pt-BR" altLang="pt-BR" sz="2000">
                <a:latin typeface="Lucida Sans Unicode" pitchFamily="34" charset="0"/>
              </a:rPr>
              <a:t> – </a:t>
            </a:r>
            <a:r>
              <a:rPr lang="pt-BR" altLang="pt-BR" sz="2000" i="1">
                <a:latin typeface="Lucida Sans Unicode" pitchFamily="34" charset="0"/>
              </a:rPr>
              <a:t>Sistema Especial de Liquidação e Custódia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066800" y="30988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Opera com títulos públicos de </a:t>
            </a:r>
            <a:r>
              <a:rPr lang="pt-BR" altLang="pt-BR" sz="2000" u="sng">
                <a:solidFill>
                  <a:srgbClr val="B08E00"/>
                </a:solidFill>
                <a:latin typeface="Lucida Sans Unicode" pitchFamily="34" charset="0"/>
              </a:rPr>
              <a:t>risco zero</a:t>
            </a:r>
            <a:r>
              <a:rPr lang="pt-BR" altLang="pt-BR" sz="2000">
                <a:latin typeface="Lucida Sans Unicode" pitchFamily="34" charset="0"/>
              </a:rPr>
              <a:t> (</a:t>
            </a:r>
            <a:r>
              <a:rPr lang="pt-BR" altLang="pt-BR" sz="2000" i="1">
                <a:latin typeface="Lucida Sans Unicode" pitchFamily="34" charset="0"/>
              </a:rPr>
              <a:t>risk free</a:t>
            </a:r>
            <a:r>
              <a:rPr lang="pt-BR" altLang="pt-BR" sz="2000">
                <a:latin typeface="Lucida Sans Unicode" pitchFamily="34" charset="0"/>
              </a:rPr>
              <a:t>)</a:t>
            </a:r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5334000" y="3403600"/>
            <a:ext cx="533400" cy="685800"/>
            <a:chOff x="3360" y="2144"/>
            <a:chExt cx="336" cy="432"/>
          </a:xfrm>
        </p:grpSpPr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696" y="2144"/>
              <a:ext cx="0" cy="432"/>
            </a:xfrm>
            <a:prstGeom prst="line">
              <a:avLst/>
            </a:prstGeom>
            <a:noFill/>
            <a:ln w="9525">
              <a:solidFill>
                <a:srgbClr val="B08E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 flipH="1">
              <a:off x="3360" y="2576"/>
              <a:ext cx="336" cy="0"/>
            </a:xfrm>
            <a:prstGeom prst="line">
              <a:avLst/>
            </a:prstGeom>
            <a:noFill/>
            <a:ln w="9525">
              <a:solidFill>
                <a:srgbClr val="B08E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600200" y="3911600"/>
            <a:ext cx="381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B08E00"/>
                </a:solidFill>
                <a:latin typeface="Lucida Sans Unicode" pitchFamily="34" charset="0"/>
              </a:rPr>
              <a:t>Admite-se que o governo honrará seus compromissos</a:t>
            </a:r>
          </a:p>
        </p:txBody>
      </p:sp>
    </p:spTree>
    <p:extLst>
      <p:ext uri="{BB962C8B-B14F-4D97-AF65-F5344CB8AC3E}">
        <p14:creationId xmlns:p14="http://schemas.microsoft.com/office/powerpoint/2010/main" val="27363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8" name="Picture 14" descr="PE01564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800350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066800" y="1752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O risco do país...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600200" y="28194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 define o prêmio exigido nos empréstimos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600200" y="5030788"/>
            <a:ext cx="75438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 determina a atratividade dos investimentos na economia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68350" y="654050"/>
            <a:ext cx="6165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4.5.1	Taxas de juros livres de risco no Brasil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600200" y="3963988"/>
            <a:ext cx="60960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 influencia no custo do capital dos agentes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93" grpId="0" autoUpdateAnimBg="0"/>
      <p:bldP spid="41994" grpId="0" autoUpdateAnimBg="0"/>
      <p:bldP spid="41995" grpId="0" autoUpdateAnimBg="0"/>
      <p:bldP spid="4199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3187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188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447800" y="2635250"/>
            <a:ext cx="7291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>
                <a:solidFill>
                  <a:srgbClr val="000042"/>
                </a:solidFill>
              </a:rPr>
              <a:t>Valor presente dos benefícios econômicos esperados,</a:t>
            </a:r>
          </a:p>
          <a:p>
            <a:pPr algn="ctr">
              <a:spcBef>
                <a:spcPct val="50000"/>
              </a:spcBef>
            </a:pPr>
            <a:r>
              <a:rPr lang="pt-BR" altLang="pt-BR">
                <a:solidFill>
                  <a:srgbClr val="000042"/>
                </a:solidFill>
              </a:rPr>
              <a:t>descontados a uma taxa que representa o a remuneração</a:t>
            </a:r>
          </a:p>
          <a:p>
            <a:pPr algn="ctr">
              <a:spcBef>
                <a:spcPct val="50000"/>
              </a:spcBef>
            </a:pPr>
            <a:r>
              <a:rPr lang="pt-BR" altLang="pt-BR">
                <a:solidFill>
                  <a:srgbClr val="000042"/>
                </a:solidFill>
              </a:rPr>
              <a:t>mínima exigida pelos proprietários de capital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2967038" y="1797050"/>
            <a:ext cx="386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u="sng">
                <a:solidFill>
                  <a:srgbClr val="000042"/>
                </a:solidFill>
              </a:rPr>
              <a:t>Valor de mercado da empresa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3176588" y="4860925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>
                <a:solidFill>
                  <a:srgbClr val="6E1500"/>
                </a:solidFill>
              </a:rPr>
              <a:t>Reflete o risco associado a esses resultados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3748088" y="3013075"/>
            <a:ext cx="1066800" cy="457200"/>
          </a:xfrm>
          <a:prstGeom prst="ellipse">
            <a:avLst/>
          </a:prstGeom>
          <a:noFill/>
          <a:ln w="9525">
            <a:solidFill>
              <a:srgbClr val="FFCBC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4319588" y="3489325"/>
            <a:ext cx="304800" cy="1143000"/>
          </a:xfrm>
          <a:prstGeom prst="line">
            <a:avLst/>
          </a:prstGeom>
          <a:noFill/>
          <a:ln w="9525">
            <a:solidFill>
              <a:srgbClr val="FFCBC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3141663" y="156845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93206" name="Picture 22" descr="j01994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0"/>
            <a:ext cx="23622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2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9" name="Picture 17" descr="BD09292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019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5235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800100" y="3336925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Para maiores riscos, os investidores esperam auferir maiores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retornos e vice-versa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796925" y="1790700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O processo de decisões financeiras deve levar em conta o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equilíbrio entre risco e retorno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790575" y="5010150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A empresa deve trabalhar dentro da expectativa de promover 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um retorno condizente ao risco assumido 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01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1026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7283" name="Line 1027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284" name="Text Box 1028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7285" name="Text Box 1029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7286" name="Text Box 1030"/>
          <p:cNvSpPr txBox="1">
            <a:spLocks noChangeArrowheads="1"/>
          </p:cNvSpPr>
          <p:nvPr/>
        </p:nvSpPr>
        <p:spPr bwMode="auto">
          <a:xfrm>
            <a:off x="1752600" y="5394325"/>
            <a:ext cx="7391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>
                <a:solidFill>
                  <a:srgbClr val="66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Ativos registrados pelos valores de compra que não</a:t>
            </a:r>
          </a:p>
          <a:p>
            <a:pPr algn="l">
              <a:spcBef>
                <a:spcPct val="50000"/>
              </a:spcBef>
            </a:pPr>
            <a:r>
              <a:rPr lang="pt-BR" altLang="pt-BR">
                <a:solidFill>
                  <a:srgbClr val="66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revelam a capacidade de geração de benefícios futuros </a:t>
            </a:r>
          </a:p>
        </p:txBody>
      </p:sp>
      <p:sp>
        <p:nvSpPr>
          <p:cNvPr id="97289" name="Text Box 1033"/>
          <p:cNvSpPr txBox="1">
            <a:spLocks noChangeArrowheads="1"/>
          </p:cNvSpPr>
          <p:nvPr/>
        </p:nvSpPr>
        <p:spPr bwMode="auto">
          <a:xfrm>
            <a:off x="762000" y="16002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u="sng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Problemática da informação contábil </a:t>
            </a:r>
          </a:p>
        </p:txBody>
      </p:sp>
      <p:sp>
        <p:nvSpPr>
          <p:cNvPr id="97291" name="Rectangle 1035"/>
          <p:cNvSpPr>
            <a:spLocks noChangeArrowheads="1"/>
          </p:cNvSpPr>
          <p:nvPr/>
        </p:nvSpPr>
        <p:spPr bwMode="auto">
          <a:xfrm>
            <a:off x="1752600" y="3870325"/>
            <a:ext cx="73199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Preços históricos (custo) que refletem resultados </a:t>
            </a:r>
          </a:p>
          <a:p>
            <a:pPr algn="l">
              <a:spcBef>
                <a:spcPct val="50000"/>
              </a:spcBef>
            </a:pPr>
            <a:r>
              <a:rPr lang="pt-BR" altLang="pt-BR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acumulados em exercícios passados</a:t>
            </a:r>
          </a:p>
        </p:txBody>
      </p:sp>
      <p:sp>
        <p:nvSpPr>
          <p:cNvPr id="97292" name="Text Box 1036"/>
          <p:cNvSpPr txBox="1">
            <a:spLocks noChangeArrowheads="1"/>
          </p:cNvSpPr>
          <p:nvPr/>
        </p:nvSpPr>
        <p:spPr bwMode="auto">
          <a:xfrm>
            <a:off x="1066800" y="2324100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Tem como objetivo a apuração do lucro e não a </a:t>
            </a:r>
          </a:p>
          <a:p>
            <a:pPr algn="l">
              <a:spcBef>
                <a:spcPct val="50000"/>
              </a:spcBef>
            </a:pPr>
            <a:r>
              <a:rPr lang="pt-BR" altLang="pt-BR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mensuração do valor de mercado</a:t>
            </a:r>
          </a:p>
        </p:txBody>
      </p:sp>
      <p:sp>
        <p:nvSpPr>
          <p:cNvPr id="97293" name="Text Box 1037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7294" name="Line 1038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97295" name="Picture 1039" descr="j0250055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1789113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8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4211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4213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1033463" y="3048000"/>
            <a:ext cx="7291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Avalia a capacidade de um bem em gerar riqueza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990600" y="1812925"/>
            <a:ext cx="5105400" cy="549275"/>
          </a:xfrm>
          <a:prstGeom prst="rect">
            <a:avLst/>
          </a:prstGeom>
          <a:gradFill rotWithShape="0">
            <a:gsLst>
              <a:gs pos="0">
                <a:srgbClr val="E9ECED"/>
              </a:gs>
              <a:gs pos="100000">
                <a:srgbClr val="FF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Administração Financeira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028700" y="5165725"/>
            <a:ext cx="78105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Tem o objetivo de promover a maximização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do valor de mercado da ação da empresa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028700" y="4114800"/>
            <a:ext cx="7291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Leva em conta o equilíbrio entre risco e retorno 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94227" name="Picture 19" descr="j0215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76800"/>
            <a:ext cx="1917700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0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8307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68325" y="741363"/>
            <a:ext cx="636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1.5.2	Ambiente Financeiro e Valor da Empresa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819150" y="1812925"/>
            <a:ext cx="8096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O mercado financeiro possui um </a:t>
            </a:r>
            <a:r>
              <a:rPr lang="pt-BR" altLang="pt-BR" b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 de equilíbrio</a:t>
            </a:r>
            <a:r>
              <a:rPr lang="pt-BR" altLang="pt-BR"/>
              <a:t> entre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agentes superavitários e deficitários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819150" y="3336925"/>
            <a:ext cx="8096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A </a:t>
            </a:r>
            <a:r>
              <a:rPr lang="pt-BR" altLang="pt-BR" b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convivência da empresa no mercado</a:t>
            </a:r>
            <a:r>
              <a:rPr lang="pt-BR" altLang="pt-BR"/>
              <a:t> é fundamental para a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formação de uma estrutura de capital adequada 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819150" y="4937125"/>
            <a:ext cx="8096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O valor de mercado das ações revela um importante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</a:t>
            </a:r>
            <a:r>
              <a:rPr lang="pt-BR" altLang="pt-BR" b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parâmetro da avaliação</a:t>
            </a:r>
            <a:r>
              <a:rPr lang="pt-BR" altLang="pt-BR"/>
              <a:t> do desempenho da empresa</a:t>
            </a:r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45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2765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4.3	Mercado de Ações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990600" y="1524000"/>
            <a:ext cx="3352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2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Formas de emissão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371600" y="2667000"/>
            <a:ext cx="716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 Nominativa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Movimentação controlada por cautela (certificado)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com nome do acionista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447800" y="4718050"/>
            <a:ext cx="731520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Escritural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Não existe movimentação física de papéis. Controle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tipo conta corrente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Avaliação da ação do governo com relação a impostos</a:t>
            </a:r>
            <a:endParaRPr lang="pt-BR" dirty="0"/>
          </a:p>
        </p:txBody>
      </p:sp>
      <p:pic>
        <p:nvPicPr>
          <p:cNvPr id="2050" name="Picture 2" descr="http://arquivos.portaldaindustria.com.br/app/cni_estatistica_2/2014/12/17/31/CNI-IBOPE-AvaliacaodoGoverno_Dezembro2014_infografic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9" y="2787235"/>
            <a:ext cx="2825502" cy="21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ICEI - Índice de Confiança do Empresário Industrial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 descr="http://arquivos.portaldaindustria.com.br/app/cni_estatistica_2/2015/01/20/18/IndicedeConfiancadoEmpresarioIndustrial_grafico_Fevereiro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1435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83568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www.portaldaindustria.com.br/cni/publicacoes-e-estatisticas/estatisticas/2015/01/1,40572/icei-indice-de-confianca-do-empresario-industrial.html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31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Questões:</a:t>
            </a:r>
          </a:p>
          <a:p>
            <a:r>
              <a:rPr lang="pt-BR" dirty="0"/>
              <a:t>Balança Comercial</a:t>
            </a:r>
          </a:p>
          <a:p>
            <a:r>
              <a:rPr lang="pt-BR" dirty="0"/>
              <a:t>Energia Elétrica e </a:t>
            </a:r>
            <a:r>
              <a:rPr lang="pt-BR" dirty="0" err="1"/>
              <a:t>Combustiveis</a:t>
            </a:r>
            <a:endParaRPr lang="pt-BR" dirty="0"/>
          </a:p>
          <a:p>
            <a:r>
              <a:rPr lang="pt-BR" dirty="0"/>
              <a:t>Inflação</a:t>
            </a:r>
          </a:p>
          <a:p>
            <a:r>
              <a:rPr lang="pt-BR" dirty="0"/>
              <a:t>Juros</a:t>
            </a:r>
          </a:p>
          <a:p>
            <a:r>
              <a:rPr lang="pt-BR" dirty="0"/>
              <a:t>Mercado de ações</a:t>
            </a:r>
          </a:p>
          <a:p>
            <a:r>
              <a:rPr lang="pt-BR" dirty="0"/>
              <a:t>Moeda</a:t>
            </a:r>
          </a:p>
          <a:p>
            <a:r>
              <a:rPr lang="pt-BR" dirty="0"/>
              <a:t>Poupança</a:t>
            </a:r>
          </a:p>
          <a:p>
            <a:r>
              <a:rPr lang="pt-BR" dirty="0"/>
              <a:t>Produto Interno Bruto</a:t>
            </a:r>
          </a:p>
          <a:p>
            <a:r>
              <a:rPr lang="pt-BR" dirty="0"/>
              <a:t>Salário Mínimo</a:t>
            </a:r>
          </a:p>
          <a:p>
            <a:r>
              <a:rPr lang="pt-BR" dirty="0"/>
              <a:t>Risco País e Satisfação do Brasileiro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708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Balança Comercial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06712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Item do </a:t>
            </a:r>
            <a:r>
              <a:rPr lang="pt-BR" b="1" u="sng" dirty="0" smtClean="0"/>
              <a:t>balanço de pagamentos </a:t>
            </a:r>
            <a:r>
              <a:rPr lang="pt-BR" dirty="0" smtClean="0"/>
              <a:t>(registro contábil de todas as transações de um país com o resto do mundo, que envolve transações com mercadorias, serviços e com capitais) em que são lançadas as exportações e as importações de mercadorias.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36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Energia Elétrica e </a:t>
            </a:r>
            <a:r>
              <a:rPr lang="pt-BR" dirty="0" smtClean="0"/>
              <a:t>Combustíveis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</a:t>
            </a:r>
            <a:r>
              <a:rPr lang="pt-BR" dirty="0" smtClean="0"/>
              <a:t>itens </a:t>
            </a:r>
            <a:r>
              <a:rPr lang="pt-BR" dirty="0" smtClean="0"/>
              <a:t>importantes para a produção e distribuição dos produtos. São fatores importantes numa economia, pois são a base;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12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Inflação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Aumento contínuo e generalizado no nível geral de preços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61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Define-se como juros o rendimento que se obtém quando se empresta dinheiro por um período determinado</a:t>
            </a:r>
          </a:p>
        </p:txBody>
      </p:sp>
    </p:spTree>
    <p:extLst>
      <p:ext uri="{BB962C8B-B14F-4D97-AF65-F5344CB8AC3E}">
        <p14:creationId xmlns:p14="http://schemas.microsoft.com/office/powerpoint/2010/main" val="1701712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Mercado de 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Ações são títulos nominativos negociáveis que representam para quem as possui uma fração do capital social de uma empresa. Ação é um pedacinho de uma empresa. Com um ou mais pedacinhos da empresa, você se torna sócio dela. </a:t>
            </a:r>
            <a:r>
              <a:rPr lang="pt-BR" dirty="0" smtClean="0"/>
              <a:t>A Bolsa de Valores é o mercado de venda e compra de ações.</a:t>
            </a:r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01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Moeda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 de aceitação geral utilizado na troca de bens e serviços. Sua aceitação é garantida em lei.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30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Poupança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Parcela da renda nacional não consumida no período. Ela é guardada e não é gasta em bens de consumo no período. </a:t>
            </a: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31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1" name="Picture 11" descr="j0200543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1750"/>
            <a:ext cx="8001000" cy="50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4.3.1	Bolsa de Valores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Associação civil sem fins lucrativos com funções de 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latin typeface="Lucida Sans Unicode" pitchFamily="34" charset="0"/>
              </a:rPr>
              <a:t>     interesse público</a:t>
            </a:r>
            <a:r>
              <a:rPr lang="pt-BR" altLang="pt-BR" sz="2000">
                <a:latin typeface="Lucida Sans Unicode" pitchFamily="34" charset="0"/>
              </a:rPr>
              <a:t>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38200" y="37338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Proporcionam liquidez aos títulos</a:t>
            </a:r>
            <a:r>
              <a:rPr lang="pt-BR" altLang="pt-BR" sz="2000">
                <a:latin typeface="Lucida Sans Unicode" pitchFamily="34" charset="0"/>
              </a:rPr>
              <a:t>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838200" y="5334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Negociação de títulos e valores mobiliários via corretoras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Produto Interno Bruto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Renda devida à produção dentro dos limites territoriais do país.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872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Salário Mínimo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Salário mínimo é a contraprestação mínima devida e paga diretamente pelo empregador a todo </a:t>
            </a:r>
            <a:r>
              <a:rPr lang="pt-BR" dirty="0" smtClean="0"/>
              <a:t>trabalhador.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42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Risco País e Satisfação do Brasileiro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chamado </a:t>
            </a:r>
            <a:r>
              <a:rPr lang="pt-BR" b="1" dirty="0"/>
              <a:t>risco</a:t>
            </a:r>
            <a:r>
              <a:rPr lang="pt-BR" dirty="0"/>
              <a:t>-</a:t>
            </a:r>
            <a:r>
              <a:rPr lang="pt-BR" b="1" dirty="0"/>
              <a:t>país</a:t>
            </a:r>
            <a:r>
              <a:rPr lang="pt-BR" dirty="0"/>
              <a:t> reflete a percepção de segurança que os investidores externos têm em relação a um país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9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26" descr="j0200543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1750"/>
            <a:ext cx="8001000" cy="50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9" name="Group 1027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9940" name="Line 1028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1" name="Text Box 1029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9942" name="Text Box 1030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9943" name="Line 1031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4" name="Text Box 1032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4.3.1	Bolsa de Valores</a:t>
            </a:r>
          </a:p>
        </p:txBody>
      </p:sp>
      <p:sp>
        <p:nvSpPr>
          <p:cNvPr id="39945" name="Text Box 1033"/>
          <p:cNvSpPr txBox="1">
            <a:spLocks noChangeArrowheads="1"/>
          </p:cNvSpPr>
          <p:nvPr/>
        </p:nvSpPr>
        <p:spPr bwMode="auto">
          <a:xfrm>
            <a:off x="914400" y="19812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Mercado a vista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Entrega de títulos e pagamento em até 30 dias úteis</a:t>
            </a:r>
          </a:p>
        </p:txBody>
      </p:sp>
      <p:sp>
        <p:nvSpPr>
          <p:cNvPr id="39946" name="Text Box 1034"/>
          <p:cNvSpPr txBox="1">
            <a:spLocks noChangeArrowheads="1"/>
          </p:cNvSpPr>
          <p:nvPr/>
        </p:nvSpPr>
        <p:spPr bwMode="auto">
          <a:xfrm>
            <a:off x="838200" y="3733800"/>
            <a:ext cx="762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Mercado a termo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Operações liquidadas em 30, 60 ou 90 dias</a:t>
            </a:r>
          </a:p>
        </p:txBody>
      </p:sp>
      <p:sp>
        <p:nvSpPr>
          <p:cNvPr id="39947" name="Text Box 1035"/>
          <p:cNvSpPr txBox="1">
            <a:spLocks noChangeArrowheads="1"/>
          </p:cNvSpPr>
          <p:nvPr/>
        </p:nvSpPr>
        <p:spPr bwMode="auto">
          <a:xfrm>
            <a:off x="838200" y="5334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Mercado de opções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Negociação de direitos de compra e venda de fundos </a:t>
            </a:r>
          </a:p>
        </p:txBody>
      </p:sp>
    </p:spTree>
    <p:extLst>
      <p:ext uri="{BB962C8B-B14F-4D97-AF65-F5344CB8AC3E}">
        <p14:creationId xmlns:p14="http://schemas.microsoft.com/office/powerpoint/2010/main" val="18896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371600" y="2362200"/>
          <a:ext cx="659606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Gráfico" r:id="rId3" imgW="7267813" imgH="3648313" progId="Excel.Chart.8">
                  <p:embed/>
                </p:oleObj>
              </mc:Choice>
              <mc:Fallback>
                <p:oleObj name="Gráfico" r:id="rId3" imgW="7267813" imgH="364831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6596063" cy="345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2050" name="Line 2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066925" y="1676400"/>
            <a:ext cx="503713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Segmentos de intermediação financeira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33400" y="2971800"/>
            <a:ext cx="3968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006600"/>
                </a:solidFill>
                <a:latin typeface="Lucida Sans Unicode" pitchFamily="34" charset="0"/>
              </a:rPr>
              <a:t>Mercado monetário</a:t>
            </a:r>
            <a:r>
              <a:rPr lang="pt-BR" altLang="pt-BR" sz="3000">
                <a:latin typeface="Lucida Sans Unicode" pitchFamily="34" charset="0"/>
              </a:rPr>
              <a:t> 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54000" y="3810000"/>
            <a:ext cx="431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CC6600"/>
                </a:solidFill>
                <a:latin typeface="Lucida Sans Unicode" pitchFamily="34" charset="0"/>
              </a:rPr>
              <a:t>Mercado de capitais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640263" y="2971800"/>
            <a:ext cx="41989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003399"/>
                </a:solidFill>
                <a:latin typeface="Lucida Sans Unicode" pitchFamily="34" charset="0"/>
              </a:rPr>
              <a:t>Mercado de crédito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343400" y="3810000"/>
            <a:ext cx="431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A50021"/>
                </a:solidFill>
                <a:latin typeface="Lucida Sans Unicode" pitchFamily="34" charset="0"/>
              </a:rPr>
              <a:t>Mercado cambial</a:t>
            </a:r>
          </a:p>
        </p:txBody>
      </p:sp>
    </p:spTree>
    <p:extLst>
      <p:ext uri="{BB962C8B-B14F-4D97-AF65-F5344CB8AC3E}">
        <p14:creationId xmlns:p14="http://schemas.microsoft.com/office/powerpoint/2010/main" val="40967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371600" y="1271588"/>
          <a:ext cx="6596063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Gráfico" r:id="rId3" imgW="7267813" imgH="3648313" progId="Excel.Chart.8">
                  <p:embed/>
                </p:oleObj>
              </mc:Choice>
              <mc:Fallback>
                <p:oleObj name="Gráfico" r:id="rId3" imgW="7267813" imgH="364831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71588"/>
                        <a:ext cx="6596063" cy="34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33400" y="1881188"/>
            <a:ext cx="3968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006600"/>
                </a:solidFill>
                <a:latin typeface="Lucida Sans Unicode" pitchFamily="34" charset="0"/>
              </a:rPr>
              <a:t>Mercado monetário</a:t>
            </a:r>
            <a:r>
              <a:rPr lang="pt-BR" altLang="pt-BR" sz="3000">
                <a:latin typeface="Lucida Sans Unicode" pitchFamily="34" charset="0"/>
              </a:rPr>
              <a:t> 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066800" y="39624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Operações de curto e curtíssimo prazos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066800" y="47752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Permitem o controle da liquidez monetária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066800" y="5572125"/>
            <a:ext cx="7924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Papéis do Banco Central e Títulos de Estados e Municípios</a:t>
            </a:r>
          </a:p>
        </p:txBody>
      </p:sp>
    </p:spTree>
    <p:extLst>
      <p:ext uri="{BB962C8B-B14F-4D97-AF65-F5344CB8AC3E}">
        <p14:creationId xmlns:p14="http://schemas.microsoft.com/office/powerpoint/2010/main" val="23628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371600" y="1119188"/>
          <a:ext cx="6596063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Gráfico" r:id="rId3" imgW="7267813" imgH="3648313" progId="Excel.Chart.8">
                  <p:embed/>
                </p:oleObj>
              </mc:Choice>
              <mc:Fallback>
                <p:oleObj name="Gráfico" r:id="rId3" imgW="7267813" imgH="364831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19188"/>
                        <a:ext cx="6596063" cy="34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640263" y="1728788"/>
            <a:ext cx="41989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003399"/>
                </a:solidFill>
                <a:latin typeface="Lucida Sans Unicode" pitchFamily="34" charset="0"/>
              </a:rPr>
              <a:t>Mercado de crédito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066800" y="39624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Constituído por bancos comerciais e múltiplos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066800" y="47752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Supre necessidades de curto e médio prazos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066800" y="5572125"/>
            <a:ext cx="7924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Concessões de crédito por empréstimos e financiamentos</a:t>
            </a:r>
          </a:p>
        </p:txBody>
      </p:sp>
    </p:spTree>
    <p:extLst>
      <p:ext uri="{BB962C8B-B14F-4D97-AF65-F5344CB8AC3E}">
        <p14:creationId xmlns:p14="http://schemas.microsoft.com/office/powerpoint/2010/main" val="4020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371600" y="3276600"/>
          <a:ext cx="659606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Gráfico" r:id="rId3" imgW="7267813" imgH="3648313" progId="Excel.Chart.8">
                  <p:embed/>
                </p:oleObj>
              </mc:Choice>
              <mc:Fallback>
                <p:oleObj name="Gráfico" r:id="rId3" imgW="7267813" imgH="364831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6596063" cy="345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54000" y="4724400"/>
            <a:ext cx="431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CC6600"/>
                </a:solidFill>
                <a:latin typeface="Lucida Sans Unicode" pitchFamily="34" charset="0"/>
              </a:rPr>
              <a:t>Mercado de capitais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066800" y="16764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Ligação entre agentes superavitários e deficitários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066800" y="24892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Supre necessidades de longo prazo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066800" y="3286125"/>
            <a:ext cx="7924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Concessões de crédito para giro e capital fixo</a:t>
            </a:r>
          </a:p>
        </p:txBody>
      </p:sp>
    </p:spTree>
    <p:extLst>
      <p:ext uri="{BB962C8B-B14F-4D97-AF65-F5344CB8AC3E}">
        <p14:creationId xmlns:p14="http://schemas.microsoft.com/office/powerpoint/2010/main" val="171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789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1371600" y="3252788"/>
            <a:ext cx="7289800" cy="3452812"/>
            <a:chOff x="864" y="1569"/>
            <a:chExt cx="4592" cy="2175"/>
          </a:xfrm>
        </p:grpSpPr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864" y="1569"/>
            <a:ext cx="4155" cy="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Gráfico" r:id="rId3" imgW="7267956" imgH="3657905" progId="Excel.Chart.8">
                    <p:embed/>
                  </p:oleObj>
                </mc:Choice>
                <mc:Fallback>
                  <p:oleObj name="Gráfico" r:id="rId3" imgW="7267956" imgH="3657905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569"/>
                          <a:ext cx="4155" cy="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2736" y="2400"/>
              <a:ext cx="2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pt-BR" altLang="pt-BR" sz="3000">
                  <a:solidFill>
                    <a:srgbClr val="A50021"/>
                  </a:solidFill>
                  <a:latin typeface="Lucida Sans Unicode" pitchFamily="34" charset="0"/>
                </a:rPr>
                <a:t>Mercado cambial</a:t>
              </a:r>
            </a:p>
          </p:txBody>
        </p:sp>
      </p:grp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066800" y="16764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Compra e venda de moedas conversíveis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066800" y="24892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Agentes econômicos que operam no exterior: 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1066800" y="3286125"/>
            <a:ext cx="7924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Importadores/exportadores, investidores e inst. financeiras</a:t>
            </a:r>
          </a:p>
        </p:txBody>
      </p:sp>
    </p:spTree>
    <p:extLst>
      <p:ext uri="{BB962C8B-B14F-4D97-AF65-F5344CB8AC3E}">
        <p14:creationId xmlns:p14="http://schemas.microsoft.com/office/powerpoint/2010/main" val="42257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1186</Words>
  <Application>Microsoft Office PowerPoint</Application>
  <PresentationFormat>Apresentação na tela (4:3)</PresentationFormat>
  <Paragraphs>195</Paragraphs>
  <Slides>32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4" baseType="lpstr">
      <vt:lpstr>Tema do Office</vt:lpstr>
      <vt:lpstr>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Avaliação da ação do governo com relação a impostos</vt:lpstr>
      <vt:lpstr>ICEI - Índice de Confiança do Empresário Industrial </vt:lpstr>
      <vt:lpstr>Para o trabalho</vt:lpstr>
      <vt:lpstr>Balança Comercial </vt:lpstr>
      <vt:lpstr>Energia Elétrica e Combustíveis </vt:lpstr>
      <vt:lpstr>Inflação </vt:lpstr>
      <vt:lpstr>Juros</vt:lpstr>
      <vt:lpstr>Mercado de ações </vt:lpstr>
      <vt:lpstr>Moeda </vt:lpstr>
      <vt:lpstr>Poupança</vt:lpstr>
      <vt:lpstr>Produto Interno Bruto </vt:lpstr>
      <vt:lpstr>Salário Mínimo </vt:lpstr>
      <vt:lpstr>Risco País e Satisfação do Brasileiro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luiz machado</dc:creator>
  <cp:lastModifiedBy>Otavio luiz machado</cp:lastModifiedBy>
  <cp:revision>2</cp:revision>
  <dcterms:created xsi:type="dcterms:W3CDTF">2015-03-26T19:21:19Z</dcterms:created>
  <dcterms:modified xsi:type="dcterms:W3CDTF">2015-03-26T20:07:13Z</dcterms:modified>
</cp:coreProperties>
</file>