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96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8" r:id="rId22"/>
    <p:sldId id="289" r:id="rId23"/>
    <p:sldId id="275" r:id="rId24"/>
    <p:sldId id="290" r:id="rId25"/>
    <p:sldId id="293" r:id="rId26"/>
    <p:sldId id="292" r:id="rId27"/>
    <p:sldId id="294" r:id="rId28"/>
    <p:sldId id="291" r:id="rId29"/>
    <p:sldId id="276" r:id="rId30"/>
    <p:sldId id="295" r:id="rId31"/>
    <p:sldId id="277" r:id="rId32"/>
    <p:sldId id="297" r:id="rId33"/>
    <p:sldId id="298" r:id="rId34"/>
    <p:sldId id="278" r:id="rId35"/>
    <p:sldId id="333" r:id="rId36"/>
    <p:sldId id="310" r:id="rId37"/>
    <p:sldId id="311" r:id="rId38"/>
    <p:sldId id="312" r:id="rId39"/>
    <p:sldId id="279" r:id="rId40"/>
    <p:sldId id="280" r:id="rId41"/>
    <p:sldId id="299" r:id="rId42"/>
    <p:sldId id="300" r:id="rId43"/>
    <p:sldId id="301" r:id="rId44"/>
    <p:sldId id="302" r:id="rId45"/>
    <p:sldId id="306" r:id="rId46"/>
    <p:sldId id="304" r:id="rId47"/>
    <p:sldId id="303" r:id="rId48"/>
    <p:sldId id="305" r:id="rId49"/>
    <p:sldId id="281" r:id="rId50"/>
    <p:sldId id="307" r:id="rId51"/>
    <p:sldId id="308" r:id="rId52"/>
    <p:sldId id="309" r:id="rId53"/>
    <p:sldId id="28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19" r:id="rId62"/>
    <p:sldId id="322" r:id="rId63"/>
    <p:sldId id="320" r:id="rId64"/>
    <p:sldId id="283" r:id="rId65"/>
    <p:sldId id="326" r:id="rId66"/>
    <p:sldId id="327" r:id="rId67"/>
    <p:sldId id="328" r:id="rId68"/>
    <p:sldId id="329" r:id="rId69"/>
    <p:sldId id="330" r:id="rId70"/>
    <p:sldId id="284" r:id="rId71"/>
    <p:sldId id="324" r:id="rId72"/>
    <p:sldId id="323" r:id="rId73"/>
    <p:sldId id="286" r:id="rId74"/>
    <p:sldId id="325" r:id="rId75"/>
    <p:sldId id="331" r:id="rId76"/>
    <p:sldId id="332" r:id="rId77"/>
    <p:sldId id="287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E8F"/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4056" y="1340768"/>
            <a:ext cx="7772400" cy="1470025"/>
          </a:xfrm>
        </p:spPr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5656" y="306896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3B6E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Frut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72" y="4941540"/>
            <a:ext cx="4880060" cy="122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53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7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>
            <a:lvl1pPr algn="r"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  <a:lvl2pPr>
              <a:defRPr baseline="0">
                <a:solidFill>
                  <a:srgbClr val="3B6E8F"/>
                </a:solidFill>
              </a:defRPr>
            </a:lvl2pPr>
            <a:lvl3pPr>
              <a:defRPr baseline="0">
                <a:solidFill>
                  <a:srgbClr val="3B6E8F"/>
                </a:solidFill>
              </a:defRPr>
            </a:lvl3pPr>
            <a:lvl4pPr>
              <a:defRPr baseline="0">
                <a:solidFill>
                  <a:srgbClr val="3B6E8F"/>
                </a:solidFill>
              </a:defRPr>
            </a:lvl4pPr>
            <a:lvl5pPr>
              <a:defRPr baseline="0">
                <a:solidFill>
                  <a:srgbClr val="3B6E8F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860032" y="6356350"/>
            <a:ext cx="837456" cy="365125"/>
          </a:xfrm>
        </p:spPr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Frut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93" y="6165676"/>
            <a:ext cx="2582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Prof. </a:t>
            </a:r>
            <a:r>
              <a:rPr lang="pt-BR" dirty="0" err="1" smtClean="0"/>
              <a:t>Josney</a:t>
            </a:r>
            <a:r>
              <a:rPr lang="pt-BR" dirty="0" smtClean="0"/>
              <a:t> Freitas Silva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24" y="332656"/>
            <a:ext cx="1291432" cy="98106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484784"/>
            <a:ext cx="8208912" cy="0"/>
          </a:xfrm>
          <a:prstGeom prst="line">
            <a:avLst/>
          </a:prstGeom>
          <a:ln w="25400">
            <a:solidFill>
              <a:srgbClr val="E31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9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0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4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9CE8-FB9D-4058-9171-2EEA33D8410E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 smtClean="0"/>
              <a:t>Estatística Básica com o</a:t>
            </a:r>
            <a:r>
              <a:rPr lang="pt-BR" dirty="0" smtClean="0">
                <a:solidFill>
                  <a:schemeClr val="bg1"/>
                </a:solidFill>
              </a:rPr>
              <a:t>..............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Prof. </a:t>
            </a:r>
            <a:r>
              <a:rPr lang="pt-BR" dirty="0" smtClean="0"/>
              <a:t>Me. Josney </a:t>
            </a:r>
            <a:r>
              <a:rPr lang="pt-BR" dirty="0" smtClean="0"/>
              <a:t>Freitas Silva</a:t>
            </a:r>
          </a:p>
          <a:p>
            <a:pPr algn="r"/>
            <a:r>
              <a:rPr lang="pt-BR" dirty="0" smtClean="0"/>
              <a:t>Curso de Administração</a:t>
            </a:r>
          </a:p>
          <a:p>
            <a:pPr algn="r"/>
            <a:r>
              <a:rPr lang="pt-BR" sz="1800" dirty="0" smtClean="0"/>
              <a:t>Métodos Quantitativos em Administração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07569"/>
            <a:ext cx="1584176" cy="12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Símbolos </a:t>
            </a:r>
            <a:r>
              <a:rPr lang="pt-BR" dirty="0" smtClean="0"/>
              <a:t>Importantes</a:t>
            </a:r>
            <a:endParaRPr lang="pt-BR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032497"/>
              </p:ext>
            </p:extLst>
          </p:nvPr>
        </p:nvGraphicFramePr>
        <p:xfrm>
          <a:off x="457200" y="189164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SÍMBOLO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Diferente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 inteira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%/%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Adição, subtração, multiplicação e divisão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+, -, *, /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Potência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** ou ^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Menor, maior 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&lt;, &gt;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Continuar o comando na próxima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Mais que um software que realiza análises estatísticas, R é um ambiente e uma linguagem de programação orientada a objeto.</a:t>
            </a:r>
          </a:p>
          <a:p>
            <a:pPr algn="just"/>
            <a:r>
              <a:rPr lang="pt-BR" dirty="0" smtClean="0"/>
              <a:t>Nele, números, vetores, matrizes, </a:t>
            </a:r>
            <a:r>
              <a:rPr lang="pt-BR" i="1" dirty="0" err="1" smtClean="0"/>
              <a:t>arrays</a:t>
            </a:r>
            <a:r>
              <a:rPr lang="pt-BR" dirty="0" smtClean="0"/>
              <a:t>, </a:t>
            </a:r>
            <a:r>
              <a:rPr lang="pt-BR" i="1" dirty="0" smtClean="0"/>
              <a:t>data frames</a:t>
            </a:r>
            <a:r>
              <a:rPr lang="pt-BR" dirty="0" smtClean="0"/>
              <a:t>, e listas podem ficar armazenados em objetos.</a:t>
            </a:r>
          </a:p>
          <a:p>
            <a:pPr algn="just"/>
            <a:r>
              <a:rPr lang="pt-BR" dirty="0" smtClean="0"/>
              <a:t>A partir dai todas as operações matemáticas podem ser feitas usando esses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3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5" y="1600200"/>
            <a:ext cx="6122449" cy="4525963"/>
          </a:xfrm>
        </p:spPr>
      </p:pic>
    </p:spTree>
    <p:extLst>
      <p:ext uri="{BB962C8B-B14F-4D97-AF65-F5344CB8AC3E}">
        <p14:creationId xmlns:p14="http://schemas.microsoft.com/office/powerpoint/2010/main" val="4373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criar um objeto é só atribuir um valor a um nome, ou seja, quando se coloca um valor dentro de um objeto, esse passa a existir automaticamente.</a:t>
            </a:r>
          </a:p>
          <a:p>
            <a:r>
              <a:rPr lang="pt-BR" dirty="0" smtClean="0"/>
              <a:t>Uma atribuição pode ser feita de duas maneiras:</a:t>
            </a:r>
          </a:p>
          <a:p>
            <a:pPr lvl="1"/>
            <a:r>
              <a:rPr lang="pt-BR" dirty="0" smtClean="0"/>
              <a:t>Usando o sinal =;</a:t>
            </a:r>
          </a:p>
          <a:p>
            <a:pPr lvl="1"/>
            <a:r>
              <a:rPr lang="pt-BR" dirty="0" smtClean="0"/>
              <a:t>Usando uma seta formada pela junção dos sinais de “menor que” e “menos” &lt;-</a:t>
            </a:r>
          </a:p>
          <a:p>
            <a:r>
              <a:rPr lang="pt-BR" dirty="0">
                <a:cs typeface="Courier New" pitchFamily="49" charset="0"/>
              </a:rPr>
              <a:t>No R o sinal </a:t>
            </a:r>
            <a:r>
              <a:rPr lang="pt-BR" b="1" dirty="0">
                <a:cs typeface="Courier New" pitchFamily="49" charset="0"/>
              </a:rPr>
              <a:t>#</a:t>
            </a:r>
            <a:r>
              <a:rPr lang="pt-BR" dirty="0">
                <a:cs typeface="Courier New" pitchFamily="49" charset="0"/>
              </a:rPr>
              <a:t> é usado para inserir comentários. O R não lê o que vem escrito após o </a:t>
            </a:r>
            <a:r>
              <a:rPr lang="pt-BR" b="1" dirty="0">
                <a:cs typeface="Courier New" pitchFamily="49" charset="0"/>
              </a:rPr>
              <a:t>#</a:t>
            </a:r>
            <a:r>
              <a:rPr lang="pt-BR" dirty="0">
                <a:cs typeface="Courier New" pitchFamily="49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5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</a:t>
            </a:r>
            <a:r>
              <a:rPr lang="pt-BR" dirty="0" smtClean="0"/>
              <a:t>no R: Número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Número:</a:t>
            </a:r>
          </a:p>
          <a:p>
            <a:pPr lvl="1"/>
            <a:r>
              <a:rPr lang="pt-BR" dirty="0" smtClean="0"/>
              <a:t>É possível atribuir apenas um número a um objeto.</a:t>
            </a:r>
          </a:p>
          <a:p>
            <a:pPr lvl="1"/>
            <a:r>
              <a:rPr lang="pt-BR" dirty="0" smtClean="0"/>
              <a:t>Por exemplo, atribua o número 2 ao objeto </a:t>
            </a:r>
            <a:r>
              <a:rPr lang="pt-BR" i="1" dirty="0" smtClean="0"/>
              <a:t>a </a:t>
            </a:r>
            <a:r>
              <a:rPr lang="pt-BR" dirty="0" smtClean="0"/>
              <a:t>e o número 5 ao objeto </a:t>
            </a:r>
            <a:r>
              <a:rPr lang="pt-BR" i="1" dirty="0"/>
              <a:t>x</a:t>
            </a:r>
            <a:r>
              <a:rPr lang="pt-BR" dirty="0" smtClean="0"/>
              <a:t>.</a:t>
            </a:r>
            <a:r>
              <a:rPr lang="pt-BR" i="1" dirty="0" smtClean="0"/>
              <a:t>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a&lt;-2          # a recebe 2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x&lt;-5         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recebe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pt-BR" dirty="0" smtClean="0"/>
              <a:t>Para verificar, digite </a:t>
            </a:r>
            <a:r>
              <a:rPr lang="pt-BR" i="1" dirty="0" smtClean="0"/>
              <a:t>a </a:t>
            </a:r>
            <a:r>
              <a:rPr lang="pt-BR" dirty="0" smtClean="0"/>
              <a:t>e tecle </a:t>
            </a:r>
            <a:r>
              <a:rPr lang="pt-BR" i="1" dirty="0" err="1" smtClean="0"/>
              <a:t>enter</a:t>
            </a:r>
            <a:r>
              <a:rPr lang="pt-BR" i="1" dirty="0" smtClean="0"/>
              <a:t>.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2 </a:t>
            </a:r>
          </a:p>
          <a:p>
            <a:pPr marL="457200" lvl="1" indent="0" algn="just">
              <a:buNone/>
            </a:pPr>
            <a:r>
              <a:rPr lang="pt-BR" dirty="0"/>
              <a:t>O um entre colchetes </a:t>
            </a:r>
            <a:r>
              <a:rPr lang="pt-BR" dirty="0" smtClean="0"/>
              <a:t>se refere </a:t>
            </a:r>
            <a:r>
              <a:rPr lang="pt-BR" dirty="0"/>
              <a:t>a primeira posição do vetor</a:t>
            </a:r>
            <a:r>
              <a:rPr lang="pt-BR" dirty="0" smtClean="0"/>
              <a:t>. Ou seja, um número é entendido como vetor de uma posição.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607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Número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Uma vez criados, os objetos podem ser usados em contas, equações, funções, sistemas, </a:t>
            </a:r>
            <a:r>
              <a:rPr lang="pt-BR" dirty="0" err="1" smtClean="0"/>
              <a:t>ect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a+x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         # soma</a:t>
            </a: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7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a-x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subtração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-3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a*x         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produtos escalares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a/x         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divisão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0,4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a^x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potenciação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32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/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/>
            <a:endParaRPr lang="pt-BR" dirty="0"/>
          </a:p>
          <a:p>
            <a:pPr marL="742950" lvl="2" indent="-342900"/>
            <a:endParaRPr lang="pt-BR" dirty="0"/>
          </a:p>
          <a:p>
            <a:pPr marL="342900" lvl="1" indent="-34290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9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Número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de uma conta, por sua vez, pode ser guardado dentro de um terceiro objeto.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c&lt;-2*a+300/x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c</a:t>
            </a:r>
          </a:p>
          <a:p>
            <a:pPr marL="40005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64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9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V</a:t>
            </a:r>
            <a:r>
              <a:rPr lang="pt-BR" dirty="0" smtClean="0"/>
              <a:t>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vetor da linguagem R tem um significado um pouco diferente que o vetor da Matemática.</a:t>
            </a:r>
          </a:p>
          <a:p>
            <a:r>
              <a:rPr lang="pt-BR" dirty="0" smtClean="0"/>
              <a:t>Para o R, um vetor é qualquer conjunto unidimensional de valores.</a:t>
            </a:r>
          </a:p>
          <a:p>
            <a:r>
              <a:rPr lang="pt-BR" dirty="0" smtClean="0"/>
              <a:t>Esses valores podem ser números, </a:t>
            </a:r>
            <a:r>
              <a:rPr lang="pt-BR" i="1" dirty="0" err="1" smtClean="0"/>
              <a:t>strings</a:t>
            </a:r>
            <a:r>
              <a:rPr lang="pt-BR" dirty="0" smtClean="0"/>
              <a:t> (palavras) ou valores lógicos (F para falso e T para verdadeiro).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8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se atribuir um conjunto de valores a um objeto pode-se usar o comando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c()</a:t>
            </a:r>
            <a:r>
              <a:rPr lang="pt-BR" dirty="0" smtClean="0"/>
              <a:t>, onde os valores vêm separados por vírgulas, dentro dos parênteses.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d&lt;-c(5,8,12,3.5,9,1)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d recebe um vetor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d</a:t>
            </a:r>
          </a:p>
          <a:p>
            <a:pPr marL="0" lvl="1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5.0  8.0  12.0  3.5  9.0  1.0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9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possível se referir especificamente a uma posição do vetor.</a:t>
            </a:r>
          </a:p>
          <a:p>
            <a:r>
              <a:rPr lang="pt-BR" dirty="0" smtClean="0"/>
              <a:t>Imagine que se deseje saber qual o valor que ocupa a quarta posição do vetor </a:t>
            </a:r>
            <a:r>
              <a:rPr lang="pt-BR" i="1" dirty="0" smtClean="0"/>
              <a:t>d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referência é feita entre colchetes, após o nome do objeto.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d[4] # 4ª posição do vetor d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3.5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R é uma linguagem orientada a objetos e ambiente para computação estatística e gráfica.</a:t>
            </a:r>
          </a:p>
          <a:p>
            <a:pPr algn="just"/>
            <a:r>
              <a:rPr lang="pt-BR" dirty="0" smtClean="0"/>
              <a:t>É disponibilizado sob os termos da GNU </a:t>
            </a:r>
            <a:r>
              <a:rPr lang="pt-BR" i="1" dirty="0" smtClean="0"/>
              <a:t>General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i="1" dirty="0" err="1" smtClean="0"/>
              <a:t>License</a:t>
            </a:r>
            <a:r>
              <a:rPr lang="pt-BR" dirty="0" smtClean="0"/>
              <a:t> da </a:t>
            </a:r>
            <a:r>
              <a:rPr lang="pt-BR" i="1" dirty="0" err="1" smtClean="0"/>
              <a:t>Free</a:t>
            </a:r>
            <a:r>
              <a:rPr lang="pt-BR" i="1" dirty="0" smtClean="0"/>
              <a:t> Software </a:t>
            </a:r>
            <a:r>
              <a:rPr lang="pt-BR" i="1" dirty="0" err="1" smtClean="0"/>
              <a:t>Fundation</a:t>
            </a:r>
            <a:r>
              <a:rPr lang="pt-BR" i="1" dirty="0" smtClean="0"/>
              <a:t> </a:t>
            </a:r>
            <a:r>
              <a:rPr lang="pt-BR" dirty="0" smtClean="0"/>
              <a:t>na forma de código aberto.</a:t>
            </a:r>
          </a:p>
          <a:p>
            <a:pPr algn="just"/>
            <a:r>
              <a:rPr lang="pt-BR" dirty="0" smtClean="0"/>
              <a:t>Disponibiliza uma grande variedade de métodos estatísticos (modelagem linear e não linear, testes estatísticos clássicos, séries temporais, classificação, multivariados, etc.) e técnicas gráficas.</a:t>
            </a:r>
          </a:p>
        </p:txBody>
      </p:sp>
    </p:spTree>
    <p:extLst>
      <p:ext uri="{BB962C8B-B14F-4D97-AF65-F5344CB8AC3E}">
        <p14:creationId xmlns:p14="http://schemas.microsoft.com/office/powerpoint/2010/main" val="12318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smtClean="0"/>
              <a:t>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matriz é atribuída a um objeto pela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função tem como argumentos o conjunto de dados, o número de linhas e o número de colunas da matriz, nessa ordem.</a:t>
            </a:r>
          </a:p>
          <a:p>
            <a:r>
              <a:rPr lang="pt-BR" dirty="0" smtClean="0"/>
              <a:t>O conjunto de dados deve ser escrito na ordem das colunas, como se as colunas estivessem enfileiradas, umas sobre as outras.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9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Exemplo: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e&lt;-</a:t>
            </a:r>
            <a:r>
              <a:rPr lang="pt-BR" sz="2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(c(5,8,12,3.5,9,1),2,3)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e recebe a matriz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e</a:t>
            </a:r>
          </a:p>
          <a:p>
            <a:pPr marL="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[,1]		[,2]		[,3]</a:t>
            </a:r>
          </a:p>
          <a:p>
            <a:pPr marL="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[1,]	   	 5.0		12.0   	 9.0</a:t>
            </a:r>
          </a:p>
          <a:p>
            <a:pPr marL="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[2,]	   	 8.0	 	 3.5	   	 1.0</a:t>
            </a:r>
            <a:endParaRPr lang="pt-BR" sz="24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95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Nas matrizes também é possível referenciar uma linha, uma coluna ou um elemento.</a:t>
            </a:r>
          </a:p>
          <a:p>
            <a:r>
              <a:rPr lang="pt-BR" dirty="0" smtClean="0"/>
              <a:t>Deve-se usar colchetes, porém respeitando a ordem: primeira posição se refere a linha e a segunda posição se refere a coluna.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e[2,]	# linha 2 da matriz e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	8.0	3.5	 1.0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e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[,3]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	#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coluna 3 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 matriz e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9.0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1.0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e[1,3]# elemento da linha 1, coluna 3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	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9.0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Representa uma </a:t>
            </a:r>
            <a:r>
              <a:rPr lang="pt-BR" dirty="0" err="1" smtClean="0"/>
              <a:t>hipermatriz</a:t>
            </a:r>
            <a:r>
              <a:rPr lang="pt-BR" dirty="0" smtClean="0"/>
              <a:t>, ou seja, um conjunto de números arranjados em mais de 2 dimensões.</a:t>
            </a:r>
          </a:p>
          <a:p>
            <a:r>
              <a:rPr lang="pt-BR" dirty="0" smtClean="0"/>
              <a:t>Quando tem 3 dimensões, um </a:t>
            </a:r>
            <a:r>
              <a:rPr lang="pt-BR" i="1" dirty="0" err="1" smtClean="0"/>
              <a:t>array</a:t>
            </a:r>
            <a:r>
              <a:rPr lang="pt-BR" dirty="0" smtClean="0"/>
              <a:t> pode ser entendido como um conjunto de matrizes de mesma dimensão.</a:t>
            </a:r>
          </a:p>
          <a:p>
            <a:r>
              <a:rPr lang="pt-BR" dirty="0" smtClean="0"/>
              <a:t>A referência a linhas e colunas é a mesma das matrizes, e a terceira posição dos colchetes se refere ao valor de interesse na terceira dimensão.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0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forma de atribuir um </a:t>
            </a:r>
            <a:r>
              <a:rPr lang="pt-BR" i="1" dirty="0" err="1" smtClean="0"/>
              <a:t>array</a:t>
            </a:r>
            <a:r>
              <a:rPr lang="pt-BR" dirty="0" smtClean="0"/>
              <a:t> a um objeto é inserir um </a:t>
            </a:r>
            <a:r>
              <a:rPr lang="pt-BR" dirty="0" err="1" smtClean="0"/>
              <a:t>array</a:t>
            </a:r>
            <a:r>
              <a:rPr lang="pt-BR" dirty="0" smtClean="0"/>
              <a:t> de zeros (nas dimensões desejadas) e depois preenchê-lo com valores adequados.</a:t>
            </a:r>
          </a:p>
          <a:p>
            <a:r>
              <a:rPr lang="pt-BR" dirty="0" smtClean="0"/>
              <a:t>O comando usado é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sz="2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f&lt;-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(0,c(2,2,2))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#matriz de zeros</a:t>
            </a:r>
            <a:endParaRPr lang="pt-BR" sz="18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f[,,1]&lt;-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(c(1,2,3,4))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[,,2]&lt;-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(c(5,6,7,8))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001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f&lt;-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(0,c(2,2,2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#matriz de zeros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1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[2,]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, , 2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[2,]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7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f[,,1]&lt;-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(c(1,2,3,4))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, , 1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	[,1]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1,]	  1		   3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[2,]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2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 4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, ,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2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[2,]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[,,2]&lt;-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(c(5,6,7,8))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1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[1,]	  1		   3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[2,]	  2	 	   4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, , 2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[2,]	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	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3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Outra opção é fazer um vetor que respeite a ordem: por coluna, por matriz, e usá-lo já na construção do </a:t>
            </a:r>
            <a:r>
              <a:rPr lang="pt-BR" i="1" dirty="0" err="1"/>
              <a:t>array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f&lt;-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(c(1,2,3,4,5,6,7,8),c(2,2,2))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f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, , 1 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[1,]	  1		   3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[2,]	  2	 	   4</a:t>
            </a:r>
            <a:endParaRPr lang="pt-BR" sz="2400" dirty="0"/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, , 2 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[1,]	  5		   7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[2,]	  6	 	  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2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smtClean="0"/>
              <a:t>Data 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dados como uma tabela, de estrutura bidimensional de dados.</a:t>
            </a:r>
          </a:p>
          <a:p>
            <a:r>
              <a:rPr lang="pt-BR" dirty="0" smtClean="0"/>
              <a:t>Podem fazer parte de um mesmo </a:t>
            </a:r>
            <a:r>
              <a:rPr lang="pt-BR" i="1" dirty="0" smtClean="0"/>
              <a:t>data frame </a:t>
            </a:r>
            <a:r>
              <a:rPr lang="pt-BR" dirty="0" smtClean="0"/>
              <a:t>números e </a:t>
            </a:r>
            <a:r>
              <a:rPr lang="pt-BR" i="1" dirty="0" err="1" smtClean="0"/>
              <a:t>strings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Podem ser dados nomes às colunas.</a:t>
            </a:r>
          </a:p>
          <a:p>
            <a:r>
              <a:rPr lang="pt-BR" dirty="0" smtClean="0"/>
              <a:t>Sua função é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().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  <a:r>
              <a:rPr lang="pt-BR" dirty="0" smtClean="0"/>
              <a:t>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000" dirty="0" smtClean="0"/>
              <a:t>O download do r é gratuito de qualquer espelho do site </a:t>
            </a:r>
            <a:r>
              <a:rPr lang="pt-BR" sz="3000" dirty="0" smtClean="0">
                <a:hlinkClick r:id="rId2"/>
              </a:rPr>
              <a:t>www.r-project.org</a:t>
            </a:r>
            <a:r>
              <a:rPr lang="pt-BR" sz="3000" dirty="0" smtClean="0"/>
              <a:t> .</a:t>
            </a:r>
          </a:p>
          <a:p>
            <a:pPr algn="just"/>
            <a:r>
              <a:rPr lang="pt-BR" sz="3000" dirty="0" smtClean="0"/>
              <a:t>Após entrar neste site, clique em CRAN, logo abaixo da palavra </a:t>
            </a:r>
            <a:r>
              <a:rPr lang="pt-BR" sz="3000" i="1" dirty="0" smtClean="0"/>
              <a:t>Download</a:t>
            </a:r>
            <a:r>
              <a:rPr lang="pt-BR" sz="3000" dirty="0" smtClean="0"/>
              <a:t>.</a:t>
            </a:r>
          </a:p>
          <a:p>
            <a:pPr algn="just"/>
            <a:r>
              <a:rPr lang="pt-BR" sz="3000" dirty="0" smtClean="0"/>
              <a:t>A instalação do R é fácil e </a:t>
            </a:r>
            <a:r>
              <a:rPr lang="pt-BR" sz="3000" dirty="0" err="1" smtClean="0"/>
              <a:t>autodirecionada</a:t>
            </a:r>
            <a:r>
              <a:rPr lang="pt-BR" sz="3000" dirty="0" smtClean="0"/>
              <a:t>.</a:t>
            </a:r>
            <a:endParaRPr lang="pt-BR" sz="3000" dirty="0" smtClean="0"/>
          </a:p>
          <a:p>
            <a:pPr algn="just"/>
            <a:r>
              <a:rPr lang="pt-BR" sz="3000" dirty="0" smtClean="0"/>
              <a:t>É possível selecionar o idioma Português para as barras de menus e mensagens de erro.</a:t>
            </a:r>
          </a:p>
          <a:p>
            <a:pPr algn="just"/>
            <a:r>
              <a:rPr lang="pt-BR" sz="3000" dirty="0" smtClean="0"/>
              <a:t>A cada ano, duas versões do R são disponibilizadas no CRAN.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143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Data frame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g&lt;-</a:t>
            </a:r>
            <a:r>
              <a:rPr lang="pt-BR" sz="2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("Marca"=</a:t>
            </a:r>
            <a:endParaRPr lang="pt-BR" sz="28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+c("</a:t>
            </a:r>
            <a:r>
              <a:rPr lang="pt-BR" sz="2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Wolks</a:t>
            </a: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2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Fiat</a:t>
            </a:r>
            <a:r>
              <a:rPr lang="pt-BR" sz="2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2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Ford</a:t>
            </a: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"),"Preço"=</a:t>
            </a:r>
            <a:endParaRPr lang="pt-BR" sz="28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c(32000,28000,29500))</a:t>
            </a:r>
            <a:endParaRPr lang="pt-BR" sz="28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pt-BR" sz="28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Marca	Preço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Wolks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32000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2	Fiat		28000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3	Ford		29500 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1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</a:t>
            </a:r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lista é um conjunto de objetos de tamanhos e naturezas diferentes.</a:t>
            </a:r>
          </a:p>
          <a:p>
            <a:r>
              <a:rPr lang="pt-BR" dirty="0" smtClean="0"/>
              <a:t>Ela é regida pela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é uma estrutura mais geral da linguagem R.</a:t>
            </a:r>
          </a:p>
          <a:p>
            <a:r>
              <a:rPr lang="pt-BR" dirty="0" smtClean="0"/>
              <a:t>Suas posições são designadas por números entre </a:t>
            </a:r>
            <a:r>
              <a:rPr lang="pt-BR" smtClean="0"/>
              <a:t>dois parênteses </a:t>
            </a:r>
            <a:r>
              <a:rPr lang="pt-BR" dirty="0" smtClean="0"/>
              <a:t>[[]].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0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h&lt;-</a:t>
            </a:r>
            <a:r>
              <a:rPr lang="pt-BR" sz="20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0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(3,matrix(c(1,2,3,4),2,2),"</a:t>
            </a:r>
            <a:r>
              <a:rPr lang="pt-BR" sz="20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lista",c</a:t>
            </a:r>
            <a:r>
              <a:rPr lang="pt-BR" sz="20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(5,6,7,8))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0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[1]	3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	   	[,1]	 [,2]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[1,]	  1		   3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[2,]	  2	 	   4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[[3]]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[1]	"lista“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[[4]]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[1]	5	6	7	8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no R: Lista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que se deseje saber o terceiro elemento do vetor que está alocado na quarta posição da lista </a:t>
            </a:r>
            <a:r>
              <a:rPr lang="pt-BR" i="1" dirty="0" smtClean="0"/>
              <a:t>h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h[[4]][3]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]	7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Básicas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50537"/>
              </p:ext>
            </p:extLst>
          </p:nvPr>
        </p:nvGraphicFramePr>
        <p:xfrm>
          <a:off x="457200" y="1600200"/>
          <a:ext cx="8229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Máximo, mínimo e amplitude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max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(), min(), range()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Soma</a:t>
                      </a:r>
                      <a:r>
                        <a:rPr lang="pt-BR" baseline="0" dirty="0" smtClean="0"/>
                        <a:t> total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sum(x)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aritmética, variância amostral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mean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(x), var(x)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Mediana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median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Vetor</a:t>
                      </a:r>
                      <a:r>
                        <a:rPr lang="pt-BR" baseline="0" dirty="0" smtClean="0"/>
                        <a:t> contendo as posições ordenadas crescentes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order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Versão</a:t>
                      </a:r>
                      <a:r>
                        <a:rPr lang="pt-BR" baseline="0" dirty="0" smtClean="0"/>
                        <a:t> ordenada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sort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Retorna o vetor com a classificação crescente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rank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Retorna a soma das colunas da matriz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colsums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(A)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9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da função </a:t>
            </a:r>
            <a:r>
              <a:rPr lang="pt-BR" dirty="0" err="1" smtClean="0"/>
              <a:t>scan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Esta função permite o uso do </a:t>
            </a:r>
            <a:r>
              <a:rPr lang="pt-BR" i="1" dirty="0" err="1" smtClean="0"/>
              <a:t>prompt</a:t>
            </a:r>
            <a:r>
              <a:rPr lang="pt-BR" dirty="0" smtClean="0"/>
              <a:t> para entrada de dados em um vetor sem a separação por virgulas, ou a edição de cada valor em uma linha distinta.</a:t>
            </a:r>
          </a:p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teste&lt;-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scan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1: 10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2: 20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3: 30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4: 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items</a:t>
            </a:r>
            <a:endParaRPr lang="pt-BR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teste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10  20  30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maneira que otimiza o uso do R e que poupa muito tempo é usar um </a:t>
            </a:r>
            <a:r>
              <a:rPr lang="pt-BR" i="1" dirty="0" smtClean="0"/>
              <a:t>script</a:t>
            </a:r>
            <a:r>
              <a:rPr lang="pt-BR" dirty="0" smtClean="0"/>
              <a:t> para digitar seus comandos.</a:t>
            </a:r>
          </a:p>
          <a:p>
            <a:r>
              <a:rPr lang="pt-BR" dirty="0" smtClean="0"/>
              <a:t>Neste caso, os comandos não são digitados na linha de comandos e sim em um editor de texto (R editor).</a:t>
            </a:r>
          </a:p>
          <a:p>
            <a:r>
              <a:rPr lang="pt-BR" dirty="0" smtClean="0"/>
              <a:t>Um </a:t>
            </a:r>
            <a:r>
              <a:rPr lang="pt-BR" i="1" dirty="0" smtClean="0"/>
              <a:t>script</a:t>
            </a:r>
            <a:r>
              <a:rPr lang="pt-BR" dirty="0" smtClean="0"/>
              <a:t> é um arquivo </a:t>
            </a:r>
            <a:r>
              <a:rPr lang="pt-BR" dirty="0" err="1" smtClean="0"/>
              <a:t>txt</a:t>
            </a:r>
            <a:r>
              <a:rPr lang="pt-BR" dirty="0" smtClean="0"/>
              <a:t>, onde você digita todas as análises e comandos.</a:t>
            </a:r>
          </a:p>
          <a:p>
            <a:r>
              <a:rPr lang="pt-BR" dirty="0" smtClean="0"/>
              <a:t>Com o </a:t>
            </a:r>
            <a:r>
              <a:rPr lang="pt-BR" i="1" dirty="0" smtClean="0"/>
              <a:t>script</a:t>
            </a:r>
            <a:r>
              <a:rPr lang="pt-BR" dirty="0" smtClean="0"/>
              <a:t> você facilmente faz as alterações e correções, além de salvar o </a:t>
            </a:r>
            <a:r>
              <a:rPr lang="pt-BR" i="1" dirty="0" smtClean="0"/>
              <a:t>script</a:t>
            </a:r>
            <a:r>
              <a:rPr lang="pt-BR" dirty="0" smtClean="0"/>
              <a:t> e poder refazer rapidamente suas análises após algum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Para criar um </a:t>
            </a:r>
            <a:r>
              <a:rPr lang="pt-BR" i="1" dirty="0" smtClean="0"/>
              <a:t>script</a:t>
            </a:r>
            <a:r>
              <a:rPr lang="pt-BR" dirty="0" smtClean="0"/>
              <a:t> clique no menu </a:t>
            </a:r>
            <a:r>
              <a:rPr lang="pt-BR" i="1" dirty="0" smtClean="0"/>
              <a:t>file</a:t>
            </a:r>
            <a:r>
              <a:rPr lang="pt-BR" dirty="0" smtClean="0"/>
              <a:t> (arquivo) e clique em </a:t>
            </a:r>
            <a:r>
              <a:rPr lang="pt-BR" i="1" dirty="0" smtClean="0"/>
              <a:t>New script </a:t>
            </a:r>
            <a:r>
              <a:rPr lang="pt-BR" dirty="0" smtClean="0"/>
              <a:t>(Novo script).</a:t>
            </a:r>
          </a:p>
          <a:p>
            <a:r>
              <a:rPr lang="pt-BR" dirty="0" smtClean="0"/>
              <a:t>Uma janela será aberta e o </a:t>
            </a:r>
            <a:r>
              <a:rPr lang="pt-BR" i="1" dirty="0" smtClean="0"/>
              <a:t>script</a:t>
            </a:r>
            <a:r>
              <a:rPr lang="pt-BR" dirty="0" smtClean="0"/>
              <a:t> aparece com o nome de R Editor.</a:t>
            </a:r>
          </a:p>
          <a:p>
            <a:r>
              <a:rPr lang="pt-BR" dirty="0" smtClean="0"/>
              <a:t>A extensão do arquivo é .R</a:t>
            </a:r>
          </a:p>
          <a:p>
            <a:r>
              <a:rPr lang="pt-BR" dirty="0" smtClean="0"/>
              <a:t>Para executar os comandos digitados no </a:t>
            </a:r>
            <a:r>
              <a:rPr lang="pt-BR" i="1" dirty="0" smtClean="0"/>
              <a:t>script</a:t>
            </a:r>
            <a:r>
              <a:rPr lang="pt-BR" dirty="0" smtClean="0"/>
              <a:t>, selecione a linha desejada e digite </a:t>
            </a:r>
            <a:r>
              <a:rPr lang="pt-BR" dirty="0" err="1" smtClean="0"/>
              <a:t>Ctrl+R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Cada comando deve ser digitado em uma linha diferente.</a:t>
            </a:r>
          </a:p>
          <a:p>
            <a:r>
              <a:rPr lang="pt-BR" dirty="0" smtClean="0"/>
              <a:t>Pode-se selecionar mais de uma linha ao mesmo tempo para executar o código desejado.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1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3" y="1600200"/>
            <a:ext cx="7789534" cy="4525963"/>
          </a:xfrm>
        </p:spPr>
      </p:pic>
    </p:spTree>
    <p:extLst>
      <p:ext uri="{BB962C8B-B14F-4D97-AF65-F5344CB8AC3E}">
        <p14:creationId xmlns:p14="http://schemas.microsoft.com/office/powerpoint/2010/main" val="40161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bom trabalho de coleta de </a:t>
            </a:r>
            <a:r>
              <a:rPr lang="pt-BR" dirty="0"/>
              <a:t>dados experimentais </a:t>
            </a:r>
            <a:r>
              <a:rPr lang="pt-BR" dirty="0" smtClean="0"/>
              <a:t>pode render uma massa de dados confiável, porém desordenados.</a:t>
            </a:r>
          </a:p>
          <a:p>
            <a:r>
              <a:rPr lang="pt-BR" dirty="0" smtClean="0"/>
              <a:t>Na sua forma bruta, os dados não querem dizer muita coisa e não são considerados informação.</a:t>
            </a:r>
          </a:p>
          <a:p>
            <a:r>
              <a:rPr lang="pt-BR" dirty="0" smtClean="0"/>
              <a:t>O objetivo da Estatística Descritiva é apresentar uma série de técnicas de descrição de dados válidas para censos e amostras.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Nota sobre esta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objetivo desta apresentação é fazer uma breve introdução à Estatística Básica com o uso do programa R.</a:t>
            </a:r>
          </a:p>
          <a:p>
            <a:pPr algn="just"/>
            <a:r>
              <a:rPr lang="pt-BR" dirty="0" smtClean="0"/>
              <a:t>O ideal para aprender a usar o R é usá-lo. Portanto, acompanhe fazendo os cálculos no R.</a:t>
            </a:r>
          </a:p>
          <a:p>
            <a:pPr algn="just"/>
            <a:r>
              <a:rPr lang="pt-BR" dirty="0" smtClean="0"/>
              <a:t>Nesta apresentação, os comandos do R estão em letra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Courier New</a:t>
            </a:r>
            <a:r>
              <a:rPr lang="pt-BR" dirty="0" smtClean="0">
                <a:cs typeface="Courier New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217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Qualitativas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Experimentos e pesquisas que possuem foco em variáveis qualitativas podem ser descritos (resumidos) por meio de distribuições de frequência e suas representações gráficas.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r>
              <a:rPr lang="pt-BR" dirty="0" smtClean="0"/>
              <a:t>Um engenheiro agrônomo faz um levantamento das principais atividades agrícolas em uma amostra contendo 20 propriedades de certa região. </a:t>
            </a:r>
          </a:p>
          <a:p>
            <a:r>
              <a:rPr lang="pt-BR" dirty="0" smtClean="0"/>
              <a:t>O croquis a seguir representa esquematicamente o resultado da pesquisa.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3657"/>
              </p:ext>
            </p:extLst>
          </p:nvPr>
        </p:nvGraphicFramePr>
        <p:xfrm>
          <a:off x="1187624" y="4869160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6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Massa de dados: amostra.</a:t>
            </a:r>
          </a:p>
          <a:p>
            <a:r>
              <a:rPr lang="pt-BR" dirty="0" smtClean="0"/>
              <a:t>População: finita: conjunto de todas as propriedades rurais desta região que atualmente apresentam atividades agrícolas.</a:t>
            </a:r>
          </a:p>
          <a:p>
            <a:r>
              <a:rPr lang="pt-BR" dirty="0" smtClean="0"/>
              <a:t>Variável aleatória: qualitativa nominal: atividade agrícola.</a:t>
            </a:r>
          </a:p>
          <a:p>
            <a:r>
              <a:rPr lang="pt-BR" dirty="0" smtClean="0"/>
              <a:t>Valores assumidos pela variável aleatória na pesquisa: café (C), leite (L), silvicultura (S), milho (M), soja (</a:t>
            </a:r>
            <a:r>
              <a:rPr lang="pt-BR" dirty="0" err="1" smtClean="0"/>
              <a:t>So</a:t>
            </a:r>
            <a:r>
              <a:rPr lang="pt-BR" dirty="0" smtClean="0"/>
              <a:t>), laranja (LA).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9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Distribuição de frequência: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21230"/>
              </p:ext>
            </p:extLst>
          </p:nvPr>
        </p:nvGraphicFramePr>
        <p:xfrm>
          <a:off x="1284312" y="2953544"/>
          <a:ext cx="6096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Fp</a:t>
                      </a:r>
                      <a:r>
                        <a:rPr lang="pt-BR" dirty="0" smtClean="0"/>
                        <a:t> (%)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Café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Leite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03176" y="2132856"/>
            <a:ext cx="6048672" cy="8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Tabela 1: Distribuição de frequências absolutas (</a:t>
            </a:r>
            <a:r>
              <a:rPr lang="pt-BR" sz="2000" dirty="0" err="1" smtClean="0"/>
              <a:t>Fa</a:t>
            </a:r>
            <a:r>
              <a:rPr lang="pt-BR" sz="2000" dirty="0" smtClean="0"/>
              <a:t>), relativa (</a:t>
            </a:r>
            <a:r>
              <a:rPr lang="pt-BR" sz="2000" dirty="0" err="1" smtClean="0"/>
              <a:t>Fr</a:t>
            </a:r>
            <a:r>
              <a:rPr lang="pt-BR" sz="2000" dirty="0" smtClean="0"/>
              <a:t>) e percentual (</a:t>
            </a:r>
            <a:r>
              <a:rPr lang="pt-BR" sz="2000" dirty="0" err="1" smtClean="0"/>
              <a:t>Fp</a:t>
            </a:r>
            <a:r>
              <a:rPr lang="pt-BR" sz="2000" dirty="0" smtClean="0"/>
              <a:t>) da atividade em propriedades de uma região.</a:t>
            </a:r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31640" y="5301208"/>
            <a:ext cx="6048672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Fonte: Dados fictícios</a:t>
            </a:r>
            <a:endParaRPr lang="pt-BR" sz="18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59632" y="5661248"/>
            <a:ext cx="6048672" cy="38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Dados pouco frequentes aparecem agrupados na categoria “outras”.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549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Pode-se fazer uma distribuição de frequências no R compondo-se um objeto </a:t>
            </a:r>
            <a:r>
              <a:rPr lang="pt-BR" sz="1800" i="1" dirty="0" err="1" smtClean="0"/>
              <a:t>df</a:t>
            </a:r>
            <a:r>
              <a:rPr lang="pt-BR" sz="1800" dirty="0" smtClean="0"/>
              <a:t>:</a:t>
            </a:r>
          </a:p>
          <a:p>
            <a:pPr marL="0" indent="0">
              <a:buNone/>
            </a:pP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&lt;-c("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C","L","L","M","C","M","So","L","L","C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M","C","S","L","C","LA","C","M","C","C")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tab.at&lt;-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(0,5,3)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Café","Leite","Milho","Outras","Total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[1,1]&lt;-tab.at["C"]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[2,1]&lt;-tab.at["L"]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[3,1]&lt;-tab.at["M"]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[4,1]&lt;-sum(tab.at["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"], tab.at["S"], tab.at["LA"])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[5,1]&lt;-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[,2]&lt;-</a:t>
            </a:r>
            <a:r>
              <a:rPr lang="en-US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[,1]/length(at) </a:t>
            </a:r>
            <a:endParaRPr lang="en-US" sz="18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[,3]&lt;-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[,2]*100</a:t>
            </a:r>
          </a:p>
          <a:p>
            <a:pPr marL="0" indent="0">
              <a:buNone/>
            </a:pPr>
            <a:endParaRPr lang="pt-BR" sz="18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fp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Café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8 	0.40	 40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Leite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5 	0.25  	 25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Milho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4 	0.20   	 20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Outras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  3 	0.15   	 15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Total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	 20 	1.00  	100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2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600200"/>
            <a:ext cx="8224137" cy="4525963"/>
          </a:xfrm>
        </p:spPr>
        <p:txBody>
          <a:bodyPr/>
          <a:lstStyle/>
          <a:p>
            <a:r>
              <a:rPr lang="pt-BR" dirty="0" smtClean="0"/>
              <a:t>Gráfico de Colunas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gc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[1:4,2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="Atividade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Freqüência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relativa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(0.4,1.0,length=4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)))</a:t>
            </a:r>
            <a:endParaRPr lang="pt-BR" sz="18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4032448" cy="402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de Barras Horizontais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gc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[1:4,2],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horiz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TRUE,ylab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="Atividade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Freqüência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relativa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(0.4,1.0,length=4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1933"/>
            <a:ext cx="3672408" cy="366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de Pizza ou </a:t>
            </a:r>
            <a:r>
              <a:rPr lang="pt-BR" dirty="0" err="1" smtClean="0"/>
              <a:t>Setograma</a:t>
            </a:r>
            <a:endParaRPr lang="pt-BR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pie(</a:t>
            </a:r>
            <a:r>
              <a:rPr lang="en-US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[1:4,2], col = gray(</a:t>
            </a:r>
            <a:r>
              <a:rPr lang="en-US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(0.4,1.0, length=4</a:t>
            </a:r>
            <a:r>
              <a:rPr lang="en-US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)),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radius </a:t>
            </a:r>
            <a:r>
              <a:rPr lang="en-US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 1.05)</a:t>
            </a:r>
            <a:endParaRPr lang="pt-BR" sz="18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852936"/>
            <a:ext cx="389427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2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Variáveis Quantitativas Discretas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0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cs typeface="Courier New" pitchFamily="49" charset="0"/>
              </a:rPr>
              <a:t>Ao abrir o R no ambiente Windows, sua tela é aberta com uma barra de menu, algumas mensagens básicas e um </a:t>
            </a:r>
            <a:r>
              <a:rPr lang="pt-BR" i="1" dirty="0" err="1" smtClean="0">
                <a:cs typeface="Courier New" pitchFamily="49" charset="0"/>
              </a:rPr>
              <a:t>prompt</a:t>
            </a:r>
            <a:r>
              <a:rPr lang="pt-BR" i="1" dirty="0" smtClean="0">
                <a:cs typeface="Courier New" pitchFamily="49" charset="0"/>
              </a:rPr>
              <a:t> </a:t>
            </a:r>
            <a:r>
              <a:rPr lang="pt-BR" dirty="0" smtClean="0">
                <a:cs typeface="Courier New" pitchFamily="49" charset="0"/>
              </a:rPr>
              <a:t> vermelho.</a:t>
            </a:r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21420"/>
            <a:ext cx="4896544" cy="28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Variáveis quantitativas discretas podem ser vistas como casos particulares de variáveis quantitativas contínuas.</a:t>
            </a:r>
          </a:p>
          <a:p>
            <a:r>
              <a:rPr lang="pt-BR" dirty="0" smtClean="0"/>
              <a:t>Pode-se tratar uma massa de dados de variáveis quantitativas discretas como se fosse de variáveis qualitativas, ou seja, cada valor assumido pela variável pode ser assumido como uma classe.</a:t>
            </a:r>
          </a:p>
          <a:p>
            <a:r>
              <a:rPr lang="pt-BR" dirty="0" smtClean="0"/>
              <a:t>Porém, quando a variável, apesar de assumir valores discretos, puder assumir uma quantidade maior de valores, ela pode ser tratada como uma variável quantitativa contínua, construindo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0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t-BR" dirty="0" smtClean="0"/>
              <a:t>Uma pesquisa da Secretaria de Saúde Pública de um município investigou o número de filhos por casal, apresentando como parte dos resultados obtidos, a tabela abaixo: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45546"/>
              </p:ext>
            </p:extLst>
          </p:nvPr>
        </p:nvGraphicFramePr>
        <p:xfrm>
          <a:off x="1475656" y="3789040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Distribuição de frequência: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17346"/>
              </p:ext>
            </p:extLst>
          </p:nvPr>
        </p:nvGraphicFramePr>
        <p:xfrm>
          <a:off x="1284312" y="2953544"/>
          <a:ext cx="6096000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Fp</a:t>
                      </a:r>
                      <a:r>
                        <a:rPr lang="pt-BR" dirty="0" smtClean="0"/>
                        <a:t> (%)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7,50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22,50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27,50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17,50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03176" y="2132856"/>
            <a:ext cx="6048672" cy="8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Tabela 2: Distribuição de frequências absolutas (</a:t>
            </a:r>
            <a:r>
              <a:rPr lang="pt-BR" sz="2000" dirty="0" err="1" smtClean="0"/>
              <a:t>Fa</a:t>
            </a:r>
            <a:r>
              <a:rPr lang="pt-BR" sz="2000" dirty="0" smtClean="0"/>
              <a:t>), relativa (</a:t>
            </a:r>
            <a:r>
              <a:rPr lang="pt-BR" sz="2000" dirty="0" err="1" smtClean="0"/>
              <a:t>Fr</a:t>
            </a:r>
            <a:r>
              <a:rPr lang="pt-BR" sz="2000" dirty="0" smtClean="0"/>
              <a:t>) e percentual (</a:t>
            </a:r>
            <a:r>
              <a:rPr lang="pt-BR" sz="2000" dirty="0" err="1" smtClean="0"/>
              <a:t>Fp</a:t>
            </a:r>
            <a:r>
              <a:rPr lang="pt-BR" sz="2000" dirty="0" smtClean="0"/>
              <a:t>) do número de filhos por casal de uma cidade.</a:t>
            </a:r>
            <a:endParaRPr lang="pt-BR" sz="20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31640" y="5560640"/>
            <a:ext cx="6048672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Fonte: Dados fictícios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979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300" dirty="0"/>
              <a:t>De forma semelhante, pode-se fazer uma distribuição de frequências no R compondo-se um objeto </a:t>
            </a:r>
            <a:r>
              <a:rPr lang="pt-BR" sz="2300" i="1" dirty="0" err="1"/>
              <a:t>df</a:t>
            </a:r>
            <a:r>
              <a:rPr lang="pt-BR" sz="2300" dirty="0"/>
              <a:t>:</a:t>
            </a:r>
          </a:p>
          <a:p>
            <a:pPr marL="0" indent="0">
              <a:buNone/>
            </a:pP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filhos&lt;-c(3,4,3,1,3,2,1,1,2,2,4,4,1,3,2,2,4,4,3,3,1,0,2,1</a:t>
            </a:r>
            <a:r>
              <a:rPr lang="pt-BR" sz="21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3,2,2,4,2,1,1,4,1,0,1,3,3,0,3,3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(filhos)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(0,6,3)</a:t>
            </a:r>
          </a:p>
          <a:p>
            <a:pPr marL="0" indent="0">
              <a:buNone/>
            </a:pPr>
            <a:r>
              <a:rPr lang="it-IT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colnames(df)&lt;-c("fa","fr","fp")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)&lt;-c(0,1,2,3,4,"Total")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["0"]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[2,1]&lt;-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["1"]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[3,1]&lt;-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["2"]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[4,1]&lt;-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["3"]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[5,1]&lt;-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["4"]</a:t>
            </a: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[6,1]&lt;-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(filhos)</a:t>
            </a:r>
          </a:p>
          <a:p>
            <a:pPr marL="0" indent="0">
              <a:buNone/>
            </a:pPr>
            <a:r>
              <a:rPr lang="pt-BR" sz="21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 for(i 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in 1:6) {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[i,2]&lt;-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[i,1]/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(filhos</a:t>
            </a:r>
            <a:r>
              <a:rPr lang="pt-BR" sz="21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[,2]&lt;-</a:t>
            </a:r>
            <a:r>
              <a:rPr lang="en-US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[,1]/length(</a:t>
            </a:r>
            <a:r>
              <a:rPr lang="en-US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</a:t>
            </a:r>
            <a:r>
              <a:rPr lang="en-US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nn-NO" sz="21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#for(i </a:t>
            </a:r>
            <a:r>
              <a:rPr lang="nn-NO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in 1:6) {df[i,3]&lt;-df[i,2]*100} </a:t>
            </a:r>
            <a:endParaRPr lang="nn-NO" sz="21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[,3]&lt;-</a:t>
            </a:r>
            <a:r>
              <a:rPr lang="pt-BR" sz="21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1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[,2]*100</a:t>
            </a:r>
          </a:p>
        </p:txBody>
      </p:sp>
    </p:spTree>
    <p:extLst>
      <p:ext uri="{BB962C8B-B14F-4D97-AF65-F5344CB8AC3E}">
        <p14:creationId xmlns:p14="http://schemas.microsoft.com/office/powerpoint/2010/main" val="27263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		 3		0.075	  7.5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		10		0.250	 25.0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		 9		0.225	 22.5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		11		0.275	 27.5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4		 7		0.175	 17.5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Total	40		1.000	100.0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de Linhas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gl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[1:5,2],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="h",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="Número de filhos",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 #linhas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7207"/>
            <a:ext cx="3819897" cy="381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Discretas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de Colunas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gb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[1:5,2],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(0.4,1.0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=5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)),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="Número de filhos",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 #colunas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7" y="3429000"/>
            <a:ext cx="3315841" cy="331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uma linha de envasamento de potinhos de canela em pó, a especificação é enchê-los com 50g do produto.</a:t>
            </a:r>
          </a:p>
          <a:p>
            <a:r>
              <a:rPr lang="pt-BR" dirty="0" smtClean="0"/>
              <a:t>Se a </a:t>
            </a:r>
            <a:r>
              <a:rPr lang="pt-BR" dirty="0" err="1" smtClean="0"/>
              <a:t>envasadora</a:t>
            </a:r>
            <a:r>
              <a:rPr lang="pt-BR" dirty="0" smtClean="0"/>
              <a:t> colocar mais que o especificado, a empresa estará sendo lesada. Caso contrário, o consumidos será enganado.</a:t>
            </a:r>
          </a:p>
          <a:p>
            <a:r>
              <a:rPr lang="pt-BR" dirty="0" smtClean="0"/>
              <a:t>Por isso, é conveniente fazer o acompanhamento dos potinhos envasados.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7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Coletou-se uma amostra de 50 potinhos dessa linha de produção, que aqui são dispostos em ordem crescente, em g.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09793"/>
              </p:ext>
            </p:extLst>
          </p:nvPr>
        </p:nvGraphicFramePr>
        <p:xfrm>
          <a:off x="1331640" y="3573016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45,2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46,6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46,9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47,9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48,8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49,3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51,9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53,0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55,7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8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Tela inicial do </a:t>
            </a:r>
            <a:r>
              <a:rPr lang="pt-BR" dirty="0" smtClean="0">
                <a:solidFill>
                  <a:schemeClr val="bg1"/>
                </a:solidFill>
              </a:rPr>
              <a:t>........ </a:t>
            </a:r>
            <a:r>
              <a:rPr lang="pt-BR" dirty="0" smtClean="0"/>
              <a:t>em </a:t>
            </a:r>
            <a:br>
              <a:rPr lang="pt-BR" dirty="0" smtClean="0"/>
            </a:br>
            <a:r>
              <a:rPr lang="pt-BR" dirty="0" smtClean="0"/>
              <a:t>ambiente </a:t>
            </a:r>
            <a:r>
              <a:rPr lang="pt-BR" dirty="0"/>
              <a:t>W</a:t>
            </a:r>
            <a:r>
              <a:rPr lang="pt-BR" dirty="0" smtClean="0"/>
              <a:t>indows.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4684"/>
            <a:ext cx="7693969" cy="44686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6632"/>
            <a:ext cx="94788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04664"/>
          </a:xfrm>
        </p:spPr>
        <p:txBody>
          <a:bodyPr/>
          <a:lstStyle/>
          <a:p>
            <a:r>
              <a:rPr lang="pt-BR" dirty="0" smtClean="0"/>
              <a:t>Distribuição de frequência: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6546"/>
              </p:ext>
            </p:extLst>
          </p:nvPr>
        </p:nvGraphicFramePr>
        <p:xfrm>
          <a:off x="1284312" y="2683728"/>
          <a:ext cx="6096000" cy="3337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Fp</a:t>
                      </a:r>
                      <a:r>
                        <a:rPr lang="pt-BR" dirty="0" smtClean="0"/>
                        <a:t> (%)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[44,33;46,08[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[46,08;47,83[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[47,83;49,58[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[49,58;51,33[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[51,33;53,08[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[53,08;54,83[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54,83;56,58[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187624" y="1916832"/>
            <a:ext cx="6725208" cy="820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Tabela 3: Distribuição de frequências absoluta (</a:t>
            </a:r>
            <a:r>
              <a:rPr lang="pt-BR" sz="2000" dirty="0" err="1" smtClean="0"/>
              <a:t>Fa</a:t>
            </a:r>
            <a:r>
              <a:rPr lang="pt-BR" sz="2000" dirty="0" smtClean="0"/>
              <a:t>), relativa (</a:t>
            </a:r>
            <a:r>
              <a:rPr lang="pt-BR" sz="2000" dirty="0" err="1" smtClean="0"/>
              <a:t>Fr</a:t>
            </a:r>
            <a:r>
              <a:rPr lang="pt-BR" sz="2000" dirty="0" smtClean="0"/>
              <a:t>) e percentual (</a:t>
            </a:r>
            <a:r>
              <a:rPr lang="pt-BR" sz="2000" dirty="0" err="1" smtClean="0"/>
              <a:t>Fp</a:t>
            </a:r>
            <a:r>
              <a:rPr lang="pt-BR" sz="2000" dirty="0" smtClean="0"/>
              <a:t>) do peso observado em potinhos de canela em pó.</a:t>
            </a:r>
            <a:endParaRPr lang="pt-BR" sz="20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331640" y="6021288"/>
            <a:ext cx="6048672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3B6E8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Fonte: Dados fictícios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245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Para construir uma distribuição de frequência de uma variável quantitativa contínua: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canela&lt;-</a:t>
            </a:r>
            <a:r>
              <a:rPr lang="pt-BR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c(45.2,45.3,45.4,45.7,45.9,46.1,46.1,46.2,46.5,46.6,46.9,47.9,48.1,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48.1,48.3,48.5,48.8,48.8,49.1,49.2,49.3,49.7,49.8,49.9,50.1,50.2,50.3,50.4,50.5,50.5,50.5,50.6,50.8,51.0,51.1,51.4,51.4,51.6,51.7,51.9,52.5,52.7,52.8,53.0,54.9,55.0,55.2,55.3,55.7,55.7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(0,8,3)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)&lt;-c("[44,33;46,08)","[46,08;47,83)","[47,83;49,58</a:t>
            </a:r>
            <a:r>
              <a:rPr lang="pt-BR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)",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"[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49,58;51,33</a:t>
            </a:r>
            <a:r>
              <a:rPr lang="pt-BR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)","[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51,33;53,08)","[53,08;54,83)","[54,83;56,58)","Total")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tab.canela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canela,breaks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=c(44.33,46.08,47.83,49.58,51.33,53.08,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54.83,56.58)))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[1:7,1]&lt;-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tab.canela</a:t>
            </a:r>
            <a:endParaRPr lang="pt-BR" sz="1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[8,1]&lt;-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(canela)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for(i in 1:8) {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[i,2]&lt;-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[i,1]/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(canela)}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for(i in 1:8) {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[i,3]&lt;-</a:t>
            </a:r>
            <a:r>
              <a:rPr lang="pt-BR" sz="1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pt-BR" sz="1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[i,2]*100}</a:t>
            </a:r>
          </a:p>
        </p:txBody>
      </p:sp>
    </p:spTree>
    <p:extLst>
      <p:ext uri="{BB962C8B-B14F-4D97-AF65-F5344CB8AC3E}">
        <p14:creationId xmlns:p14="http://schemas.microsoft.com/office/powerpoint/2010/main" val="8656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[44,33;46,08)  5 0.10  10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[46,08;47,83)  6 0.12  12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[47,83;49,58) 10 0.20  20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[49,58;51,33) 14 0.28  28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[51,33;53,08)  9 0.18  18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[53,08;54,83)  0 0.00   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[54,83;56,58)  6 0.12  12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Total         50 1.00 100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32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Variáveis Quantitativas Contínuas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h&lt;-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canela,breaks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=c(44.33,46.08,47.83,49.58,51.33,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53.08,56.58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pt-BR" sz="18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8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FALSE,ylab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Dfr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="Canela em pó (g)",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="",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18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(0.1,1.0,length=6)))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2798"/>
            <a:ext cx="3531865" cy="352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3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Média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&lt;-c(3,5,6,8,9)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6.2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Mediana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median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Posição para Dados Agrupados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 exemplo com dados referentes ao número de filhos, pode-se querer saber o número médio de filhos por casal na amostra apresentada.</a:t>
            </a:r>
          </a:p>
          <a:p>
            <a:r>
              <a:rPr lang="pt-BR" dirty="0" smtClean="0"/>
              <a:t>Como neste caso, conhecemos os dados originais, poderíamos apenas calcular a média do vetor filhos: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(filhos)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[1] 2.225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Posição para Dados Agrupados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Contudo, podemos não conhecer os dados originais, mas apenas os dados agrupados em classes de uma Tabela de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Assim, é preciso encontrar um representante de cada classe para então utilizarmos a seguinte fórmula: 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833812" y="4648200"/>
          <a:ext cx="2871788" cy="145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ção" r:id="rId3" imgW="1206360" imgH="609480" progId="Equation.3">
                  <p:embed/>
                </p:oleObj>
              </mc:Choice>
              <mc:Fallback>
                <p:oleObj name="Equação" r:id="rId3" imgW="120636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2" y="4648200"/>
                        <a:ext cx="2871788" cy="1451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Posição para Dados Agrupados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&lt;-c(3,4,3,1,3,2,1,1,2,2,4,4,1,3,2,2,4,4,3,3,1,0,2,1,3,2,2,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4,2,1,1,4,1,0,1,3,3,0,3,3)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&lt;-table(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&lt;-matrix(0,6,5)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alterar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colunas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fa","fr","fp","Xi","fa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*Xi")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)&lt;-c(0,1,2,3,4,"Total")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["0"]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[2,1]&lt;-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["1"]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[3,1]&lt;-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["2"]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[4,1]&lt;-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["3"]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[5,1]&lt;-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["4"]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[6,1]&lt;-length(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[,1]/length(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filhos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[,3]&lt;-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[,2]*100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[1:5,4]&lt;-c(0:4)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acrescentar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representante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cada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classe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[1:5,5]&lt;-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[1:5,4]*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[1:5,1]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multiplicar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pela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frequência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[6,5]&lt;-sum(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[,5])       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somar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produtório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media&lt;-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[6,5]/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[6,1]        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calcular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média</a:t>
            </a:r>
            <a:endParaRPr lang="en-US" sz="1400" b="1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Posição para Dados Agrupados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exemplo</a:t>
            </a:r>
            <a:r>
              <a:rPr lang="en-US" dirty="0" smtClean="0"/>
              <a:t> dos </a:t>
            </a:r>
            <a:r>
              <a:rPr lang="en-US" dirty="0" err="1" smtClean="0"/>
              <a:t>potes</a:t>
            </a:r>
            <a:r>
              <a:rPr lang="en-US" dirty="0" smtClean="0"/>
              <a:t> de </a:t>
            </a:r>
            <a:r>
              <a:rPr lang="en-US" dirty="0" err="1" smtClean="0"/>
              <a:t>canela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pó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equivale</a:t>
            </a:r>
            <a:r>
              <a:rPr lang="en-US" dirty="0" smtClean="0"/>
              <a:t> a um </a:t>
            </a:r>
            <a:r>
              <a:rPr lang="en-US" dirty="0" err="1" smtClean="0"/>
              <a:t>intervalo</a:t>
            </a:r>
            <a:r>
              <a:rPr lang="en-US" dirty="0" smtClean="0"/>
              <a:t>.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um </a:t>
            </a:r>
            <a:r>
              <a:rPr lang="en-US" dirty="0" err="1" smtClean="0"/>
              <a:t>representante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calculado</a:t>
            </a:r>
            <a:r>
              <a:rPr lang="en-US" dirty="0" smtClean="0"/>
              <a:t> pela soma dos </a:t>
            </a:r>
            <a:r>
              <a:rPr lang="en-US" dirty="0" err="1" smtClean="0"/>
              <a:t>limites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Medidas de Posição para Dados Agrupados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&lt;-c(45.2,45.3,45.4,45.7,45.9,46.1,46.1,46.2,46.5,46.6,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46.9,47.9,48.1,48.1,48.3,48.5,48.8,48.8,49.1,49.2,49.3,49.7,49.8,49.9,50.1,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50.2,50.3,50.4,50.5,50.5,50.5,50.6,50.8,51.0,51.1,51.4,51.4,51.6,51.7,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51.9,52.5,52.7,52.8,53.0,54.9,55.0,55.2,55.3,55.7,55.7)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&lt;-matrix(0,8,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 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alterar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número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colunas</a:t>
            </a:r>
            <a:endParaRPr lang="en-US" sz="14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fa","fr","fp","pm","fa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*pm")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)&lt;-c("[44,33;46,08)","[46,08;47,83)","[47,83;49,58)",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"[49,58;51,33)", "[51,33;53,08)","[53,08;54,83)","[54,83;56,58)","Total")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tab.canela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&lt;-table(cut(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canela,breaks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=c(44.33,46.08,47.83,49.58,51.33,</a:t>
            </a: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53.08,54.83,56.58)))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[1:7,1]&lt;-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tab.canela</a:t>
            </a:r>
            <a:endParaRPr lang="en-US" sz="14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[8,1]&lt;-length(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[,1]/length(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[,3]&lt;-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[,2]*100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[,4]&lt;-c(45.205,46.955,48.705,50.455,52.205,53.955,55.705,0)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ponto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médio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[,5]&lt;-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[,1]*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[,4]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ponto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médio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pela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frequência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classe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[8,5]&lt;-sum(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[,5])       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#soma do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produtório</a:t>
            </a:r>
            <a:endParaRPr lang="en-US" sz="1400" b="1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media&lt;-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[8,5]/length(</a:t>
            </a:r>
            <a:r>
              <a:rPr lang="en-US" sz="1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canela</a:t>
            </a:r>
            <a:r>
              <a:rPr lang="en-US" sz="1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                             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cálculo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400" b="1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</a:t>
            </a:r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cs typeface="Courier New" pitchFamily="49" charset="0"/>
              </a:rPr>
              <a:t>A barra de menu traz diversos botões para manipulação de arquivos, pacotes, ajudas, etc.</a:t>
            </a:r>
          </a:p>
          <a:p>
            <a:pPr algn="just"/>
            <a:r>
              <a:rPr lang="pt-BR" sz="3000" dirty="0" smtClean="0">
                <a:cs typeface="Courier New" pitchFamily="49" charset="0"/>
              </a:rPr>
              <a:t>O sinal </a:t>
            </a:r>
            <a:r>
              <a:rPr lang="pt-BR" sz="3000" dirty="0" smtClean="0">
                <a:solidFill>
                  <a:srgbClr val="E31837"/>
                </a:solidFill>
                <a:cs typeface="Courier New" pitchFamily="49" charset="0"/>
              </a:rPr>
              <a:t>|</a:t>
            </a:r>
            <a:r>
              <a:rPr lang="pt-BR" sz="3000" dirty="0" smtClean="0">
                <a:cs typeface="Courier New" pitchFamily="49" charset="0"/>
              </a:rPr>
              <a:t> a frente do sinal </a:t>
            </a:r>
            <a:r>
              <a:rPr lang="pt-BR" sz="3000" dirty="0" smtClean="0">
                <a:solidFill>
                  <a:srgbClr val="E31837"/>
                </a:solidFill>
                <a:cs typeface="Courier New" pitchFamily="49" charset="0"/>
              </a:rPr>
              <a:t>&gt;</a:t>
            </a:r>
            <a:r>
              <a:rPr lang="pt-BR" sz="3000" dirty="0" smtClean="0">
                <a:cs typeface="Courier New" pitchFamily="49" charset="0"/>
              </a:rPr>
              <a:t> é o </a:t>
            </a:r>
            <a:r>
              <a:rPr lang="pt-BR" sz="3000" i="1" dirty="0" err="1" smtClean="0">
                <a:cs typeface="Courier New" pitchFamily="49" charset="0"/>
              </a:rPr>
              <a:t>prompt</a:t>
            </a:r>
            <a:r>
              <a:rPr lang="pt-BR" sz="3000" i="1" dirty="0" smtClean="0">
                <a:cs typeface="Courier New" pitchFamily="49" charset="0"/>
              </a:rPr>
              <a:t> </a:t>
            </a:r>
            <a:r>
              <a:rPr lang="pt-BR" sz="3000" dirty="0" smtClean="0">
                <a:cs typeface="Courier New" pitchFamily="49" charset="0"/>
              </a:rPr>
              <a:t>e indica o ponto onde se devem inserir as linhas de comando.</a:t>
            </a:r>
          </a:p>
          <a:p>
            <a:pPr algn="just"/>
            <a:r>
              <a:rPr lang="pt-BR" sz="3000" dirty="0" smtClean="0">
                <a:cs typeface="Courier New" pitchFamily="49" charset="0"/>
              </a:rPr>
              <a:t>Tudo o que você disser ao R ficará impresso na cor vermelha e tudo que o R responder ficará impresso em azul.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7661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Medidas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Amplitude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x&lt;-c(3,5,6,8,9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range(x) #retorna o min e o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3  9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range(x)[2]-range(x)[1]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None/>
            </a:pPr>
            <a:r>
              <a:rPr lang="pt-BR" dirty="0" smtClean="0">
                <a:cs typeface="Courier New" pitchFamily="49" charset="0"/>
              </a:rPr>
              <a:t>Ou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(x)-min(x)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pPr marL="0" indent="0">
              <a:buNone/>
            </a:pP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 dos 5 Números</a:t>
            </a:r>
          </a:p>
          <a:p>
            <a:r>
              <a:rPr lang="pt-BR" dirty="0" smtClean="0"/>
              <a:t>Mínimo, 1° Quartil, Mediana, Média, 3° Quartil, Máximo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x&lt;-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c(1,2,3,4,5,6,7,8,9)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Min. 1st Qu.  Median    Mean 3rd Qu.    Max.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4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numCol="2">
            <a:noAutofit/>
          </a:bodyPr>
          <a:lstStyle/>
          <a:p>
            <a:r>
              <a:rPr lang="pt-BR" sz="2600" dirty="0" smtClean="0"/>
              <a:t>Variância</a:t>
            </a:r>
          </a:p>
          <a:p>
            <a:pPr marL="0" indent="0">
              <a:buNone/>
            </a:pPr>
            <a:r>
              <a:rPr lang="pt-BR" sz="26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x&lt;-c(3,5,6,8,9)</a:t>
            </a:r>
          </a:p>
          <a:p>
            <a:pPr marL="0" indent="0">
              <a:buNone/>
            </a:pPr>
            <a:r>
              <a:rPr lang="pt-BR" sz="26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6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var(x)</a:t>
            </a:r>
            <a:endParaRPr lang="pt-BR" sz="26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5.7</a:t>
            </a:r>
          </a:p>
          <a:p>
            <a:r>
              <a:rPr lang="pt-BR" sz="2600" dirty="0" smtClean="0"/>
              <a:t>Desvio padrão</a:t>
            </a:r>
          </a:p>
          <a:p>
            <a:pPr marL="0" indent="0">
              <a:buNone/>
            </a:pPr>
            <a:r>
              <a:rPr lang="pt-BR" sz="26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6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26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pt-BR" sz="26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1]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2.387467</a:t>
            </a:r>
          </a:p>
          <a:p>
            <a:pPr marL="0" indent="0">
              <a:buNone/>
            </a:pPr>
            <a:endParaRPr lang="pt-BR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600" dirty="0" smtClean="0"/>
              <a:t>Coeficiente de variação</a:t>
            </a:r>
            <a:endParaRPr lang="pt-BR" sz="2600" dirty="0"/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cv&lt;-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(x)/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(x)*100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cv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[1] 0.3850754</a:t>
            </a:r>
          </a:p>
        </p:txBody>
      </p:sp>
    </p:spTree>
    <p:extLst>
      <p:ext uri="{BB962C8B-B14F-4D97-AF65-F5344CB8AC3E}">
        <p14:creationId xmlns:p14="http://schemas.microsoft.com/office/powerpoint/2010/main" val="3409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Covariância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x&lt;-c(3,5,6,8,9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y&lt;-c(6,7,8,9,10)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cov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3.75</a:t>
            </a:r>
          </a:p>
          <a:p>
            <a:r>
              <a:rPr lang="pt-BR" dirty="0"/>
              <a:t>Coeficiente de Correlação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cor(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0.9933993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3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Considere os seguintes dados:</a:t>
            </a:r>
          </a:p>
          <a:p>
            <a:pPr marL="0" indent="0">
              <a:buNone/>
            </a:pPr>
            <a:r>
              <a:rPr lang="pt-BR" sz="3600" dirty="0" smtClean="0"/>
              <a:t>14,19,24,19,16,20,24,20,</a:t>
            </a:r>
          </a:p>
          <a:p>
            <a:pPr marL="0" indent="0">
              <a:buNone/>
            </a:pPr>
            <a:r>
              <a:rPr lang="pt-BR" sz="3600" dirty="0" smtClean="0"/>
              <a:t>21,22,24,18,17,23,26,22,</a:t>
            </a:r>
          </a:p>
          <a:p>
            <a:pPr marL="0" indent="0">
              <a:buNone/>
            </a:pPr>
            <a:r>
              <a:rPr lang="pt-BR" sz="3600" dirty="0" smtClean="0"/>
              <a:t>23,25,25,19,18,16,15,24,</a:t>
            </a:r>
          </a:p>
          <a:p>
            <a:pPr marL="0" indent="0">
              <a:buNone/>
            </a:pPr>
            <a:r>
              <a:rPr lang="pt-BR" sz="3600" dirty="0" smtClean="0"/>
              <a:t>21,16,19,21,23,20,22,22,</a:t>
            </a:r>
          </a:p>
          <a:p>
            <a:pPr marL="0" indent="0">
              <a:buNone/>
            </a:pPr>
            <a:r>
              <a:rPr lang="pt-BR" sz="3600" dirty="0" smtClean="0"/>
              <a:t>16,16,16,12,25,19,24,20</a:t>
            </a:r>
          </a:p>
          <a:p>
            <a:pPr marL="0" indent="0">
              <a:buNone/>
            </a:pPr>
            <a:r>
              <a:rPr lang="pt-BR" sz="3600" dirty="0" smtClean="0"/>
              <a:t>a) Desenvolva uma Distribuição de </a:t>
            </a:r>
            <a:r>
              <a:rPr lang="pt-BR" sz="3600" dirty="0" err="1" smtClean="0"/>
              <a:t>Frequência</a:t>
            </a:r>
            <a:r>
              <a:rPr lang="pt-BR" sz="3600" dirty="0" smtClean="0"/>
              <a:t> usando os limites de classe 12-14, 15-17, 18-20, 21-23 e 24-26.</a:t>
            </a:r>
          </a:p>
          <a:p>
            <a:pPr marL="0" indent="0">
              <a:buNone/>
            </a:pPr>
            <a:r>
              <a:rPr lang="pt-BR" sz="3600" dirty="0" smtClean="0"/>
              <a:t>b) Desenvolva uma Distribuição de </a:t>
            </a:r>
            <a:r>
              <a:rPr lang="pt-BR" sz="3600" dirty="0" err="1" smtClean="0"/>
              <a:t>Frequência</a:t>
            </a:r>
            <a:r>
              <a:rPr lang="pt-BR" sz="3600" dirty="0" smtClean="0"/>
              <a:t> Relativa e uma Distribuição de </a:t>
            </a:r>
            <a:r>
              <a:rPr lang="pt-BR" sz="3600" dirty="0" err="1" smtClean="0"/>
              <a:t>Frequência</a:t>
            </a:r>
            <a:r>
              <a:rPr lang="pt-BR" sz="3600" dirty="0" smtClean="0"/>
              <a:t> Percentual para estes dados.</a:t>
            </a:r>
          </a:p>
          <a:p>
            <a:pPr marL="0" indent="0">
              <a:buNone/>
            </a:pPr>
            <a:r>
              <a:rPr lang="pt-BR" sz="3600" dirty="0" smtClean="0"/>
              <a:t>c) Calcule a Média e a Média para os dados agrupados em classes.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corpo administrativo de um consultório médico estudou o tempo de espera dos pacientes que chegavam ao consultório com alguma solicitação de serviço de emergência. </a:t>
            </a:r>
          </a:p>
          <a:p>
            <a:r>
              <a:rPr lang="pt-BR" dirty="0" smtClean="0"/>
              <a:t>Os seguintes dados foram coletados no período de um mês (os tempos estão em minutos). </a:t>
            </a:r>
          </a:p>
          <a:p>
            <a:pPr algn="ctr">
              <a:buNone/>
            </a:pPr>
            <a:r>
              <a:rPr lang="pt-BR" dirty="0" smtClean="0"/>
              <a:t>2,5,10,12,4,4,5,17,11,8,9,8,12,21,6,8,7,13,18,3</a:t>
            </a:r>
          </a:p>
          <a:p>
            <a:pPr marL="0" indent="0">
              <a:buNone/>
            </a:pPr>
            <a:r>
              <a:rPr lang="pt-BR" dirty="0" smtClean="0"/>
              <a:t>a) Desenvolva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usando os limites de classe 0-4, 5-9,...</a:t>
            </a:r>
          </a:p>
          <a:p>
            <a:pPr marL="0" indent="0">
              <a:buNone/>
            </a:pPr>
            <a:r>
              <a:rPr lang="pt-BR" dirty="0" smtClean="0"/>
              <a:t>b) Desenvolva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Relativa e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Percentual para estes dados.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a) Desenvolva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usando os limites de classe 12-14, 15-17, 18-20, 21-23 e 24-26.</a:t>
            </a:r>
          </a:p>
          <a:p>
            <a:pPr marL="0" indent="0">
              <a:buNone/>
            </a:pPr>
            <a:r>
              <a:rPr lang="pt-BR" dirty="0" smtClean="0"/>
              <a:t>b) Desenvolva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Relativa e uma Distribuição de </a:t>
            </a:r>
            <a:r>
              <a:rPr lang="pt-BR" dirty="0" err="1" smtClean="0"/>
              <a:t>Frequência</a:t>
            </a:r>
            <a:r>
              <a:rPr lang="pt-BR" dirty="0" smtClean="0"/>
              <a:t> Percentual para estes dados.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FERREIRA, B. E.; OLIVEIRA, M. S. </a:t>
            </a:r>
            <a:r>
              <a:rPr lang="pt-BR" b="1" dirty="0" smtClean="0"/>
              <a:t>Introdução à Estatística Básica com R</a:t>
            </a:r>
            <a:r>
              <a:rPr lang="pt-BR" dirty="0" smtClean="0"/>
              <a:t>. Lavras: UFLA/FAEPE, 2008.</a:t>
            </a:r>
          </a:p>
          <a:p>
            <a:r>
              <a:rPr lang="pt-BR" dirty="0" smtClean="0"/>
              <a:t>LANDEIRO, V. L. </a:t>
            </a:r>
            <a:r>
              <a:rPr lang="pt-BR" b="1" dirty="0" smtClean="0"/>
              <a:t>Introdução ao uso do programa R</a:t>
            </a:r>
            <a:r>
              <a:rPr lang="pt-BR" dirty="0" smtClean="0"/>
              <a:t>. Manaus: INPA, 2010.</a:t>
            </a:r>
          </a:p>
          <a:p>
            <a:r>
              <a:rPr lang="pt-BR" dirty="0" smtClean="0"/>
              <a:t>CAMPOS, P; SOUSA, R. Estatística com R. Dossiês Didáticos, XIV. Portugal: ALEA, 2009.</a:t>
            </a:r>
          </a:p>
          <a:p>
            <a:r>
              <a:rPr lang="pt-BR" dirty="0" smtClean="0"/>
              <a:t>SOUZA, E. F. M.; PETERNELLI, L. A.; MELLO, M. P. </a:t>
            </a:r>
            <a:r>
              <a:rPr lang="pt-BR" b="1" dirty="0" smtClean="0"/>
              <a:t>Software Livre R: aplicação estatística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</a:t>
            </a:r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Ao tentar sair do R, pela barra de menu ou pelo comando </a:t>
            </a:r>
            <a:r>
              <a:rPr lang="pt-BR" i="1" dirty="0"/>
              <a:t>q()</a:t>
            </a:r>
            <a:r>
              <a:rPr lang="pt-BR" dirty="0"/>
              <a:t>, é mostrada uma </a:t>
            </a:r>
            <a:r>
              <a:rPr lang="pt-BR" dirty="0" smtClean="0"/>
              <a:t>mensagem perguntando </a:t>
            </a:r>
            <a:r>
              <a:rPr lang="pt-BR" dirty="0"/>
              <a:t>se o usuário deseja salvar a </a:t>
            </a:r>
            <a:r>
              <a:rPr lang="pt-BR" i="1" dirty="0"/>
              <a:t>área de trabalho</a:t>
            </a:r>
            <a:r>
              <a:rPr lang="pt-BR" dirty="0"/>
              <a:t>, ou seja, se os objetos atribuídos </a:t>
            </a:r>
            <a:r>
              <a:rPr lang="pt-BR" dirty="0" smtClean="0"/>
              <a:t>devem permanecer </a:t>
            </a:r>
            <a:r>
              <a:rPr lang="pt-BR" dirty="0"/>
              <a:t>com os mesmo valores ou se tudo que foi feito deve ser </a:t>
            </a:r>
            <a:r>
              <a:rPr lang="pt-BR" dirty="0" smtClean="0"/>
              <a:t>ignorado.</a:t>
            </a:r>
          </a:p>
          <a:p>
            <a:pPr algn="just"/>
            <a:r>
              <a:rPr lang="pt-BR" dirty="0" smtClean="0"/>
              <a:t>Quando se </a:t>
            </a:r>
            <a:r>
              <a:rPr lang="pt-BR" dirty="0"/>
              <a:t>inicia novamente o R, após ter salvo a área de trabalho, os objetos anteriormente criados </a:t>
            </a:r>
            <a:r>
              <a:rPr lang="pt-BR" dirty="0" smtClean="0"/>
              <a:t>são carregados </a:t>
            </a:r>
            <a:r>
              <a:rPr lang="pt-BR" dirty="0"/>
              <a:t>automaticamente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Aconselha-se que toda a informação desejada seja gravada em </a:t>
            </a:r>
            <a:r>
              <a:rPr lang="pt-BR" dirty="0" smtClean="0"/>
              <a:t>outro tipo </a:t>
            </a:r>
            <a:r>
              <a:rPr lang="pt-BR" dirty="0"/>
              <a:t>de arquivo e a área de trabalho seja raramente salva. Isso evitará confusões quanto ao </a:t>
            </a:r>
            <a:r>
              <a:rPr lang="pt-BR" dirty="0" smtClean="0"/>
              <a:t>valor de </a:t>
            </a:r>
            <a:r>
              <a:rPr lang="pt-BR" dirty="0"/>
              <a:t>objetos ao se fazer uma conta.</a:t>
            </a:r>
          </a:p>
        </p:txBody>
      </p:sp>
    </p:spTree>
    <p:extLst>
      <p:ext uri="{BB962C8B-B14F-4D97-AF65-F5344CB8AC3E}">
        <p14:creationId xmlns:p14="http://schemas.microsoft.com/office/powerpoint/2010/main" val="8636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Comandos Importantes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81729"/>
              </p:ext>
            </p:extLst>
          </p:nvPr>
        </p:nvGraphicFramePr>
        <p:xfrm>
          <a:off x="457200" y="16288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COMANDO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Sair</a:t>
                      </a:r>
                      <a:r>
                        <a:rPr lang="pt-BR" baseline="0" dirty="0" smtClean="0"/>
                        <a:t> do programa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q()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Salvar o trabalho realizado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save.image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todos os objetos</a:t>
                      </a:r>
                      <a:r>
                        <a:rPr lang="pt-BR" baseline="0" dirty="0" smtClean="0"/>
                        <a:t> da área de trabalho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ls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Remove o objeto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Remove os objetos X e 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(X,Y)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 ausente (</a:t>
                      </a:r>
                      <a:r>
                        <a:rPr lang="pt-BR" i="1" dirty="0" smtClean="0"/>
                        <a:t>data </a:t>
                      </a:r>
                      <a:r>
                        <a:rPr lang="pt-BR" i="1" dirty="0" err="1" smtClean="0"/>
                        <a:t>missing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NA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Mostra todos os pacotes</a:t>
                      </a:r>
                      <a:r>
                        <a:rPr lang="pt-BR" baseline="0" dirty="0" smtClean="0"/>
                        <a:t> instalados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library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Carregar (p.ex.) o pacote </a:t>
                      </a:r>
                      <a:r>
                        <a:rPr lang="pt-BR" dirty="0" err="1" smtClean="0"/>
                        <a:t>nlme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require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pt-BR" dirty="0" err="1" smtClean="0">
                          <a:latin typeface="Courier New" pitchFamily="49" charset="0"/>
                          <a:cs typeface="Courier New" pitchFamily="49" charset="0"/>
                        </a:rPr>
                        <a:t>nlme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pt-B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3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4103</Words>
  <Application>Microsoft Office PowerPoint</Application>
  <PresentationFormat>Apresentação na tela (4:3)</PresentationFormat>
  <Paragraphs>736</Paragraphs>
  <Slides>77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79" baseType="lpstr">
      <vt:lpstr>Tema do Office</vt:lpstr>
      <vt:lpstr>Equação</vt:lpstr>
      <vt:lpstr>Estatística Básica com o..............</vt:lpstr>
      <vt:lpstr>Introdução ao</vt:lpstr>
      <vt:lpstr>Introdução ao</vt:lpstr>
      <vt:lpstr>Nota sobre esta apresentação</vt:lpstr>
      <vt:lpstr>Iniciando o </vt:lpstr>
      <vt:lpstr>Tela inicial do ........ em  ambiente Windows.</vt:lpstr>
      <vt:lpstr>Iniciando o</vt:lpstr>
      <vt:lpstr>Iniciando o</vt:lpstr>
      <vt:lpstr>Comandos Importantes</vt:lpstr>
      <vt:lpstr>Símbolos Importantes</vt:lpstr>
      <vt:lpstr>Objetos no</vt:lpstr>
      <vt:lpstr>Objetos no</vt:lpstr>
      <vt:lpstr>Objetos no</vt:lpstr>
      <vt:lpstr>Objetos no R: Número</vt:lpstr>
      <vt:lpstr>Objetos no R: Número</vt:lpstr>
      <vt:lpstr>Objetos no R: Número</vt:lpstr>
      <vt:lpstr>Objetos no R: Vetor</vt:lpstr>
      <vt:lpstr>Objetos no R: Vetor</vt:lpstr>
      <vt:lpstr>Objetos no R: Vetor</vt:lpstr>
      <vt:lpstr>Objetos no R: Matriz</vt:lpstr>
      <vt:lpstr>Objetos no R: Matriz</vt:lpstr>
      <vt:lpstr>Objetos no R: Matriz</vt:lpstr>
      <vt:lpstr>Objetos no R: Array</vt:lpstr>
      <vt:lpstr>Objetos no R: Array</vt:lpstr>
      <vt:lpstr>Objetos no R: Array</vt:lpstr>
      <vt:lpstr>Objetos no R: Array</vt:lpstr>
      <vt:lpstr>Objetos no R: Array</vt:lpstr>
      <vt:lpstr>Objetos no R: Array</vt:lpstr>
      <vt:lpstr>Objetos no R: Data frame</vt:lpstr>
      <vt:lpstr>Objetos no R: Data frame</vt:lpstr>
      <vt:lpstr>Objetos no R: Lista</vt:lpstr>
      <vt:lpstr>Objetos no R: Lista</vt:lpstr>
      <vt:lpstr>Objetos no R: Lista</vt:lpstr>
      <vt:lpstr>Funções Básicas</vt:lpstr>
      <vt:lpstr>Uso da função scan()</vt:lpstr>
      <vt:lpstr>Script</vt:lpstr>
      <vt:lpstr>Script</vt:lpstr>
      <vt:lpstr>Script</vt:lpstr>
      <vt:lpstr>Estatística Descritiva</vt:lpstr>
      <vt:lpstr>Variáveis Qualitativas</vt:lpstr>
      <vt:lpstr>Variáveis Qualitativas</vt:lpstr>
      <vt:lpstr>Variáveis Qualitativas</vt:lpstr>
      <vt:lpstr>Variáveis Qualitativas</vt:lpstr>
      <vt:lpstr>Variáveis Qualitativas</vt:lpstr>
      <vt:lpstr>Variáveis Qualitativas</vt:lpstr>
      <vt:lpstr>Variáveis Qualitativas</vt:lpstr>
      <vt:lpstr>Variáveis Qualitativas</vt:lpstr>
      <vt:lpstr>Variáveis Qualitativas</vt:lpstr>
      <vt:lpstr>Variáveis Quantitativas Discretas</vt:lpstr>
      <vt:lpstr>Variáveis Quantitativas Discretas</vt:lpstr>
      <vt:lpstr>Variáveis Quantitativas Discretas</vt:lpstr>
      <vt:lpstr>Variáveis Quantitativas Discretas</vt:lpstr>
      <vt:lpstr>Variáveis Quantitativas Discretas</vt:lpstr>
      <vt:lpstr>Variáveis Quantitativas Discretas</vt:lpstr>
      <vt:lpstr>Variáveis Quantitativas Discretas</vt:lpstr>
      <vt:lpstr>Variáveis Quantitativas Discretas</vt:lpstr>
      <vt:lpstr>Variáveis Quantitativas Contínuas</vt:lpstr>
      <vt:lpstr>Variáveis Quantitativas Contínuas</vt:lpstr>
      <vt:lpstr>Variáveis Quantitativas Contínuas</vt:lpstr>
      <vt:lpstr>Variáveis Quantitativas Contínuas</vt:lpstr>
      <vt:lpstr>Variáveis Quantitativas Contínuas</vt:lpstr>
      <vt:lpstr>Variáveis Quantitativas Contínuas</vt:lpstr>
      <vt:lpstr>Variáveis Quantitativas Contínuas</vt:lpstr>
      <vt:lpstr>Medidas de Posição</vt:lpstr>
      <vt:lpstr>Medidas de Posição para Dados Agrupados</vt:lpstr>
      <vt:lpstr>Medidas de Posição para Dados Agrupados</vt:lpstr>
      <vt:lpstr>Medidas de Posição para Dados Agrupados</vt:lpstr>
      <vt:lpstr>Medidas de Posição para Dados Agrupados</vt:lpstr>
      <vt:lpstr>Medidas de Posição para Dados Agrupados</vt:lpstr>
      <vt:lpstr>Medidas de Dispersão</vt:lpstr>
      <vt:lpstr>Medidas de Dispersão</vt:lpstr>
      <vt:lpstr>Medidas de Dispersão</vt:lpstr>
      <vt:lpstr>Medidas de Dispersão</vt:lpstr>
      <vt:lpstr>Exercício 1</vt:lpstr>
      <vt:lpstr>Exercício 2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Josney</dc:creator>
  <cp:lastModifiedBy>Josney</cp:lastModifiedBy>
  <cp:revision>129</cp:revision>
  <dcterms:created xsi:type="dcterms:W3CDTF">2012-08-14T14:09:29Z</dcterms:created>
  <dcterms:modified xsi:type="dcterms:W3CDTF">2015-05-05T12:55:33Z</dcterms:modified>
</cp:coreProperties>
</file>