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91" r:id="rId4"/>
    <p:sldId id="292" r:id="rId5"/>
    <p:sldId id="295" r:id="rId6"/>
    <p:sldId id="293" r:id="rId7"/>
    <p:sldId id="294" r:id="rId8"/>
    <p:sldId id="297" r:id="rId9"/>
    <p:sldId id="257" r:id="rId10"/>
    <p:sldId id="289" r:id="rId11"/>
    <p:sldId id="298" r:id="rId12"/>
    <p:sldId id="299" r:id="rId13"/>
    <p:sldId id="300" r:id="rId14"/>
    <p:sldId id="296" r:id="rId15"/>
    <p:sldId id="287" r:id="rId1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6E8F"/>
    <a:srgbClr val="E31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4056" y="1340768"/>
            <a:ext cx="7772400" cy="1470025"/>
          </a:xfrm>
        </p:spPr>
        <p:txBody>
          <a:bodyPr/>
          <a:lstStyle>
            <a:lvl1pPr>
              <a:defRPr baseline="0">
                <a:solidFill>
                  <a:srgbClr val="3B6E8F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75656" y="306896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3B6E8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026" name="Picture 2" descr="Fruta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972" y="4941540"/>
            <a:ext cx="4880060" cy="122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53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9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397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63072" cy="1143000"/>
          </a:xfrm>
        </p:spPr>
        <p:txBody>
          <a:bodyPr/>
          <a:lstStyle>
            <a:lvl1pPr algn="r">
              <a:defRPr baseline="0">
                <a:solidFill>
                  <a:srgbClr val="3B6E8F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3B6E8F"/>
                </a:solidFill>
              </a:defRPr>
            </a:lvl1pPr>
            <a:lvl2pPr>
              <a:defRPr baseline="0">
                <a:solidFill>
                  <a:srgbClr val="3B6E8F"/>
                </a:solidFill>
              </a:defRPr>
            </a:lvl2pPr>
            <a:lvl3pPr>
              <a:defRPr baseline="0">
                <a:solidFill>
                  <a:srgbClr val="3B6E8F"/>
                </a:solidFill>
              </a:defRPr>
            </a:lvl3pPr>
            <a:lvl4pPr>
              <a:defRPr baseline="0">
                <a:solidFill>
                  <a:srgbClr val="3B6E8F"/>
                </a:solidFill>
              </a:defRPr>
            </a:lvl4pPr>
            <a:lvl5pPr>
              <a:defRPr baseline="0">
                <a:solidFill>
                  <a:srgbClr val="3B6E8F"/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4860032" y="6356350"/>
            <a:ext cx="837456" cy="365125"/>
          </a:xfrm>
        </p:spPr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Frutal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593" y="6165676"/>
            <a:ext cx="2582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691680" y="6356350"/>
            <a:ext cx="2895600" cy="365125"/>
          </a:xfrm>
        </p:spPr>
        <p:txBody>
          <a:bodyPr/>
          <a:lstStyle>
            <a:lvl1pPr>
              <a:defRPr baseline="0">
                <a:solidFill>
                  <a:srgbClr val="3B6E8F"/>
                </a:solidFill>
              </a:defRPr>
            </a:lvl1pPr>
          </a:lstStyle>
          <a:p>
            <a:r>
              <a:rPr lang="pt-BR" dirty="0" smtClean="0"/>
              <a:t>Prof. </a:t>
            </a:r>
            <a:r>
              <a:rPr lang="pt-BR" dirty="0" err="1" smtClean="0"/>
              <a:t>Josney</a:t>
            </a:r>
            <a:r>
              <a:rPr lang="pt-BR" dirty="0" smtClean="0"/>
              <a:t> Freitas Silva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024" y="332656"/>
            <a:ext cx="1291432" cy="981061"/>
          </a:xfrm>
          <a:prstGeom prst="rect">
            <a:avLst/>
          </a:prstGeom>
        </p:spPr>
      </p:pic>
      <p:cxnSp>
        <p:nvCxnSpPr>
          <p:cNvPr id="9" name="Conector reto 8"/>
          <p:cNvCxnSpPr/>
          <p:nvPr userDrawn="1"/>
        </p:nvCxnSpPr>
        <p:spPr>
          <a:xfrm>
            <a:off x="467544" y="1484784"/>
            <a:ext cx="8208912" cy="0"/>
          </a:xfrm>
          <a:prstGeom prst="line">
            <a:avLst/>
          </a:prstGeom>
          <a:ln w="25400">
            <a:solidFill>
              <a:srgbClr val="E318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14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19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19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7546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90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42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88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00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C9CE8-FB9D-4058-9171-2EEA33D8410E}" type="datetimeFigureOut">
              <a:rPr lang="pt-BR" smtClean="0"/>
              <a:pPr/>
              <a:t>13/05/2015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BD313-E762-4171-AB4B-0ACF748713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49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pt-BR" dirty="0" smtClean="0"/>
              <a:t>Estatística Básica com o</a:t>
            </a:r>
            <a:r>
              <a:rPr lang="pt-BR" dirty="0" smtClean="0">
                <a:solidFill>
                  <a:schemeClr val="bg1"/>
                </a:solidFill>
              </a:rPr>
              <a:t>..............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pt-BR" dirty="0" smtClean="0"/>
              <a:t>Prof. Me. Josney Freitas Silva</a:t>
            </a:r>
          </a:p>
          <a:p>
            <a:pPr algn="r"/>
            <a:r>
              <a:rPr lang="pt-BR" dirty="0" smtClean="0"/>
              <a:t>Curso de Administração</a:t>
            </a:r>
          </a:p>
          <a:p>
            <a:pPr algn="r"/>
            <a:r>
              <a:rPr lang="pt-BR" sz="1800" dirty="0" smtClean="0"/>
              <a:t>Métodos Quantitativos em Administração</a:t>
            </a:r>
            <a:endParaRPr lang="pt-BR" sz="18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07569"/>
            <a:ext cx="1584176" cy="12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Desenho Esquemático (</a:t>
            </a:r>
            <a:r>
              <a:rPr lang="pt-BR" dirty="0" err="1"/>
              <a:t>Boxplot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005388" cy="4712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29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Desenho Esquemático (</a:t>
            </a:r>
            <a:r>
              <a:rPr lang="pt-BR" dirty="0" err="1"/>
              <a:t>Boxplot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Boxplot</a:t>
            </a:r>
            <a:endParaRPr lang="pt-BR" dirty="0"/>
          </a:p>
          <a:p>
            <a:pPr marL="0" indent="0">
              <a:buNone/>
            </a:pP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 = c(5,5,5,13,7,11,11,9,8,9)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y = c(11,8,4,5,9,5,10,5,4,10)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boxplot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x,y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 #para plotar no mesmo gráfico (comparação)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boxplot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(x); 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boxplot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(y) #para plotar em gráficos 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diferentes</a:t>
            </a:r>
          </a:p>
          <a:p>
            <a:pPr marL="0" indent="0">
              <a:buNone/>
            </a:pPr>
            <a:endParaRPr lang="pt-BR" sz="24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9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Desenho Esquemático (</a:t>
            </a:r>
            <a:r>
              <a:rPr lang="pt-BR" dirty="0" err="1"/>
              <a:t>Boxplot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415" y="1728788"/>
            <a:ext cx="7059985" cy="413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73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Regra dos 5 itens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&lt;-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matrix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(0,2,6)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colnames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)&lt;-c("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Min","1Q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Mediana","Media","3Q","Max")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rownames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)&lt;-c("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x","y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[1,]&lt;-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[2,]&lt;-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summary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(y)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tab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2600" dirty="0">
                <a:latin typeface="Courier New" pitchFamily="49" charset="0"/>
                <a:cs typeface="Courier New" pitchFamily="49" charset="0"/>
              </a:rPr>
              <a:t>	Min 	1Q 	</a:t>
            </a:r>
            <a:r>
              <a:rPr lang="es-ES" sz="2600" dirty="0" err="1" smtClean="0">
                <a:latin typeface="Courier New" pitchFamily="49" charset="0"/>
                <a:cs typeface="Courier New" pitchFamily="49" charset="0"/>
              </a:rPr>
              <a:t>Med</a:t>
            </a:r>
            <a:r>
              <a:rPr lang="es-ES" sz="2600" dirty="0" smtClean="0">
                <a:latin typeface="Courier New" pitchFamily="49" charset="0"/>
                <a:cs typeface="Courier New" pitchFamily="49" charset="0"/>
              </a:rPr>
              <a:t>	Media	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600" dirty="0" smtClean="0">
                <a:latin typeface="Courier New" pitchFamily="49" charset="0"/>
                <a:cs typeface="Courier New" pitchFamily="49" charset="0"/>
              </a:rPr>
              <a:t>3Q		Max </a:t>
            </a:r>
            <a:endParaRPr lang="es-ES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2600" dirty="0" smtClean="0">
                <a:latin typeface="Courier New" pitchFamily="49" charset="0"/>
                <a:cs typeface="Courier New" pitchFamily="49" charset="0"/>
              </a:rPr>
              <a:t>X	5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600" dirty="0" smtClean="0">
                <a:latin typeface="Courier New" pitchFamily="49" charset="0"/>
                <a:cs typeface="Courier New" pitchFamily="49" charset="0"/>
              </a:rPr>
              <a:t>5.5 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600" dirty="0" smtClean="0">
                <a:latin typeface="Courier New" pitchFamily="49" charset="0"/>
                <a:cs typeface="Courier New" pitchFamily="49" charset="0"/>
              </a:rPr>
              <a:t>8.5	8.3		10.50		13 </a:t>
            </a:r>
            <a:endParaRPr lang="es-ES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s-ES" sz="2600" dirty="0">
                <a:latin typeface="Courier New" pitchFamily="49" charset="0"/>
                <a:cs typeface="Courier New" pitchFamily="49" charset="0"/>
              </a:rPr>
              <a:t>y 	</a:t>
            </a:r>
            <a:r>
              <a:rPr lang="es-ES" sz="2600" dirty="0" smtClean="0">
                <a:latin typeface="Courier New" pitchFamily="49" charset="0"/>
                <a:cs typeface="Courier New" pitchFamily="49" charset="0"/>
              </a:rPr>
              <a:t>4	5.0 </a:t>
            </a:r>
            <a:r>
              <a:rPr lang="es-ES" sz="2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s-ES" sz="2600" dirty="0" smtClean="0">
                <a:latin typeface="Courier New" pitchFamily="49" charset="0"/>
                <a:cs typeface="Courier New" pitchFamily="49" charset="0"/>
              </a:rPr>
              <a:t>6.5	7.1		9.75		11</a:t>
            </a:r>
            <a:endParaRPr lang="pt-BR" sz="2600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806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79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FERREIRA, B. E.; OLIVEIRA, M. S. </a:t>
            </a:r>
            <a:r>
              <a:rPr lang="pt-BR" b="1" dirty="0" smtClean="0"/>
              <a:t>Introdução à Estatística Básica com R</a:t>
            </a:r>
            <a:r>
              <a:rPr lang="pt-BR" dirty="0" smtClean="0"/>
              <a:t>. Lavras: UFLA/FAEPE, 2008.</a:t>
            </a:r>
          </a:p>
          <a:p>
            <a:r>
              <a:rPr lang="pt-BR" dirty="0" smtClean="0"/>
              <a:t>LANDEIRO, V. L. </a:t>
            </a:r>
            <a:r>
              <a:rPr lang="pt-BR" b="1" dirty="0" smtClean="0"/>
              <a:t>Introdução ao uso do programa R</a:t>
            </a:r>
            <a:r>
              <a:rPr lang="pt-BR" dirty="0" smtClean="0"/>
              <a:t>. Manaus: INPA, 2010.</a:t>
            </a:r>
          </a:p>
          <a:p>
            <a:r>
              <a:rPr lang="pt-BR" dirty="0" smtClean="0"/>
              <a:t>CAMPOS, P; SOUSA, R. Estatística com R. Dossiês Didáticos, XIV. Portugal: ALEA, 2009.</a:t>
            </a:r>
          </a:p>
          <a:p>
            <a:r>
              <a:rPr lang="pt-BR" dirty="0" smtClean="0"/>
              <a:t>SOUZA, E. F. M.; PETERNELLI, L. A.; MELLO, M. P. </a:t>
            </a:r>
            <a:r>
              <a:rPr lang="pt-BR" b="1" dirty="0" smtClean="0"/>
              <a:t>Software Livre R: aplicação estatística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52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Quartis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Denominamos quartis os valores de uma série que a dividem em quatro partes iguais.</a:t>
            </a:r>
          </a:p>
          <a:p>
            <a:r>
              <a:rPr lang="pt-BR" dirty="0"/>
              <a:t>Precisamos, portanto, de três quartis (</a:t>
            </a:r>
            <a:r>
              <a:rPr lang="pt-BR" i="1" dirty="0"/>
              <a:t>Q</a:t>
            </a:r>
            <a:r>
              <a:rPr lang="pt-BR" dirty="0"/>
              <a:t>1, </a:t>
            </a:r>
            <a:r>
              <a:rPr lang="pt-BR" i="1" dirty="0"/>
              <a:t>Q</a:t>
            </a:r>
            <a:r>
              <a:rPr lang="pt-BR" dirty="0"/>
              <a:t>2 e </a:t>
            </a:r>
            <a:r>
              <a:rPr lang="pt-BR" i="1" dirty="0"/>
              <a:t>Q</a:t>
            </a:r>
            <a:r>
              <a:rPr lang="pt-BR" dirty="0"/>
              <a:t>3) para dividir a série em quatro </a:t>
            </a:r>
            <a:r>
              <a:rPr lang="pt-BR" dirty="0" smtClean="0"/>
              <a:t>partes iguais.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343400"/>
            <a:ext cx="6043561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65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Quartis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Quartis</a:t>
            </a: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q&lt;-c(48,49,51,50,49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(q)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0%	25%	50%	75%	100%</a:t>
            </a:r>
          </a:p>
          <a:p>
            <a:pPr marL="0" indent="0"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48	49	49	50	51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44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Percentis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São as medidas que dividem a amostra em 100 partes iguais.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Por padrão, o R calcula os </a:t>
            </a:r>
            <a:r>
              <a:rPr lang="pt-BR" dirty="0" err="1" smtClean="0"/>
              <a:t>quantis</a:t>
            </a:r>
            <a:r>
              <a:rPr lang="pt-BR" dirty="0" smtClean="0"/>
              <a:t> q0, q25, q50, q75, q100 por meio do comando</a:t>
            </a:r>
          </a:p>
          <a:p>
            <a:pPr marL="0" indent="0">
              <a:buNone/>
            </a:pP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(dados)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90800"/>
            <a:ext cx="6506308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6618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Percentis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 especificação dos percentis pode ser feita por meio do comando: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dados,c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(valores dos percentis))</a:t>
            </a:r>
          </a:p>
          <a:p>
            <a:r>
              <a:rPr lang="pt-BR" dirty="0" smtClean="0"/>
              <a:t>Por exemplo: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percencis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(.01,.99,.01)</a:t>
            </a:r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q,percentis</a:t>
            </a: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36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Percentis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Percentis</a:t>
            </a:r>
            <a:endParaRPr lang="pt-BR" dirty="0"/>
          </a:p>
          <a:p>
            <a:pPr marL="0" indent="0">
              <a:buNone/>
            </a:pP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percencis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(.01,.99,.01)</a:t>
            </a:r>
            <a:endParaRPr lang="pt-BR" sz="24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q,percentis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24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1%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2%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3%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4%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%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48.04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48.08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48.12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48.16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97%		98%		99%	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50.88		50.92		50,96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14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Decis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definição dos </a:t>
            </a:r>
            <a:r>
              <a:rPr lang="pt-BR" dirty="0" err="1" smtClean="0"/>
              <a:t>decis</a:t>
            </a:r>
            <a:r>
              <a:rPr lang="pt-BR" dirty="0" smtClean="0"/>
              <a:t> obedece o mesmo princípio dos quartis e, portanto, dividem a série de dados em dez partes iguais.</a:t>
            </a:r>
          </a:p>
          <a:p>
            <a:endParaRPr lang="pt-BR" dirty="0"/>
          </a:p>
          <a:p>
            <a:endParaRPr lang="pt-BR" dirty="0" smtClean="0"/>
          </a:p>
          <a:p>
            <a:pPr marL="0" indent="0">
              <a:buNone/>
            </a:pPr>
            <a:r>
              <a:rPr lang="pt-BR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dados,seq</a:t>
            </a:r>
            <a:r>
              <a:rPr lang="pt-BR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(.1,.9,.1)</a:t>
            </a:r>
            <a:endParaRPr lang="pt-BR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6172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16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Decis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Decis</a:t>
            </a:r>
            <a:endParaRPr lang="pt-BR" dirty="0"/>
          </a:p>
          <a:p>
            <a:pPr marL="0" indent="0">
              <a:buNone/>
            </a:pP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d&lt;-</a:t>
            </a: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 c(48,49,51,50,49)</a:t>
            </a:r>
            <a:endParaRPr lang="pt-BR" sz="2400" dirty="0" smtClean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decis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seq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(.1,.9,.1)</a:t>
            </a:r>
            <a:endParaRPr lang="pt-BR" sz="24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400" dirty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|&gt; </a:t>
            </a: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quantile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err="1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d</a:t>
            </a:r>
            <a:r>
              <a:rPr lang="pt-BR" sz="2400" dirty="0" err="1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,decis</a:t>
            </a:r>
            <a:r>
              <a:rPr lang="pt-BR" sz="2400" dirty="0" smtClean="0">
                <a:solidFill>
                  <a:srgbClr val="E31837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pt-BR" sz="2400" dirty="0">
              <a:solidFill>
                <a:srgbClr val="E31837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10%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20%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30%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	40%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48.4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48.8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49.0	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49.0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70%		80%		90%	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49.8		50.2		50,6</a:t>
            </a:r>
            <a:endParaRPr lang="pt-BR" sz="2400" dirty="0">
              <a:latin typeface="Courier New" pitchFamily="49" charset="0"/>
              <a:cs typeface="Courier New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38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Desenho Esquemático (</a:t>
            </a:r>
            <a:r>
              <a:rPr lang="pt-BR" dirty="0" err="1" smtClean="0"/>
              <a:t>Boxplot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/>
              <a:t>Permite representar a distribuição de um conjunto de dados com base em alguns de seus parâmetros (mediana e quartis).</a:t>
            </a:r>
          </a:p>
          <a:p>
            <a:pPr algn="just"/>
            <a:r>
              <a:rPr lang="pt-BR" dirty="0" smtClean="0"/>
              <a:t>Possibilita avaliar a simetria  dos dados e sua </a:t>
            </a:r>
            <a:r>
              <a:rPr lang="pt-BR" dirty="0" err="1" smtClean="0"/>
              <a:t>disperção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23189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3808</TotalTime>
  <Words>439</Words>
  <Application>Microsoft Office PowerPoint</Application>
  <PresentationFormat>Apresentação na tela (4:3)</PresentationFormat>
  <Paragraphs>76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Tema do Office</vt:lpstr>
      <vt:lpstr>Estatística Básica com o..............</vt:lpstr>
      <vt:lpstr>Quartis</vt:lpstr>
      <vt:lpstr>Quartis</vt:lpstr>
      <vt:lpstr>Percentis</vt:lpstr>
      <vt:lpstr>Percentis</vt:lpstr>
      <vt:lpstr>Percentis</vt:lpstr>
      <vt:lpstr>Decis</vt:lpstr>
      <vt:lpstr>Decis</vt:lpstr>
      <vt:lpstr>Desenho Esquemático (Boxplot)</vt:lpstr>
      <vt:lpstr>Desenho Esquemático (Boxplot)</vt:lpstr>
      <vt:lpstr>Desenho Esquemático (Boxplot)</vt:lpstr>
      <vt:lpstr>Desenho Esquemático (Boxplot)</vt:lpstr>
      <vt:lpstr>Regra dos 5 itens</vt:lpstr>
      <vt:lpstr>Apresentação do PowerPoint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Josney</dc:creator>
  <cp:lastModifiedBy>Josney</cp:lastModifiedBy>
  <cp:revision>143</cp:revision>
  <dcterms:created xsi:type="dcterms:W3CDTF">2012-08-14T14:09:29Z</dcterms:created>
  <dcterms:modified xsi:type="dcterms:W3CDTF">2015-05-13T21:01:33Z</dcterms:modified>
</cp:coreProperties>
</file>