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19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01/03/2015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smtClean="0">
                <a:latin typeface="Arial" pitchFamily="34" charset="0"/>
                <a:cs typeface="Arial" pitchFamily="34" charset="0"/>
              </a:rPr>
              <a:t>Unidade </a:t>
            </a:r>
            <a:r>
              <a:rPr lang="pt-BR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mtClean="0">
                <a:latin typeface="Arial" pitchFamily="34" charset="0"/>
                <a:cs typeface="Arial" pitchFamily="34" charset="0"/>
              </a:rPr>
              <a:t>.3.1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Tipos de Estudos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Observacionais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resultados de um trabalho de pesquisa observacional serão consolidados e incorporados ao conhecimento corrente somente depois de comprovados em número razoavelmente grande de repetições do estudo, sob condições naturais similares.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 estudos experimentais, também, parte-se de um problema identificado pela observação e pode-se formular uma hipótese para explicar esse fato.</a:t>
            </a:r>
          </a:p>
          <a:p>
            <a:r>
              <a:rPr lang="pt-BR" dirty="0" smtClean="0"/>
              <a:t>Mas ao invés das previsões a serem comprovadas em condições naturais, são impostas condições controladas experimentalmente durante a pesquisa.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Isto é, para a obtensão de dados, pode-se planejar e executar um experimento em </a:t>
            </a:r>
            <a:r>
              <a:rPr lang="pt-BR" i="1" dirty="0" smtClean="0"/>
              <a:t>condições mantidas sob controle,</a:t>
            </a:r>
            <a:r>
              <a:rPr lang="pt-BR" dirty="0" smtClean="0"/>
              <a:t> muitas vezes mais abrangentes do que as encontradas nas situações naturais.</a:t>
            </a:r>
          </a:p>
          <a:p>
            <a:r>
              <a:rPr lang="pt-BR" dirty="0" smtClean="0"/>
              <a:t>Com isso, procura-se maximizar a confiança na validade empírica dos resultados.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600" dirty="0" smtClean="0"/>
              <a:t>Por exemplo, dentre três métodos de treinamento de futuros operadores de telemarketing: o primeiro poderia ser desenvolvido somente com aulas expositivas tradicionais e uso de um texto básico impresso; o segundo, com uso intensivo de recursos de informática e manuais virtuais e o terceiro, constituído pela mistura dos dois primeiros métodos.</a:t>
            </a:r>
          </a:p>
          <a:p>
            <a:r>
              <a:rPr lang="pt-BR" sz="2600" dirty="0" smtClean="0"/>
              <a:t>Uma hipótese a ser comprovada seria: </a:t>
            </a:r>
            <a:r>
              <a:rPr lang="pt-BR" sz="2600" i="1" dirty="0" smtClean="0"/>
              <a:t>o primeiro método é menos eficiente que os outros.</a:t>
            </a:r>
            <a:endParaRPr lang="pt-BR" sz="2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Nos estudos experimentais são constituídos dois ou mais grupos de indivíduos (no exemplo anterior seriam três grupos) semelhantes em todos os aspectos considerados relevantes para o problema abordado (isto é, as condições são controladas para tornar os grupos comparáveis), menos nas diferenças entre os </a:t>
            </a:r>
            <a:r>
              <a:rPr lang="pt-BR" i="1" dirty="0" smtClean="0"/>
              <a:t>tratamentos</a:t>
            </a:r>
            <a:r>
              <a:rPr lang="pt-BR" dirty="0" smtClean="0"/>
              <a:t> recebidos por cada grupo.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caso anterior, na constituição dos grupos de indivíduos para cada método de treinamento deveria ser, de alguma forma,controlados fatores tais como: grau de escolaridade dos candidatos, a experiência anterior, a faixa etária, a facilidade ou não de comunicação e a dicção.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Esse controle pode ser feito, compondo-se os três grupos, ou somente com pessoas nas mesmas condições em relação aos fatores mencionados, ou mantendo diversidades semelhantes dos indivíduos nos três grupos.</a:t>
            </a:r>
          </a:p>
          <a:p>
            <a:r>
              <a:rPr lang="pt-BR" dirty="0" smtClean="0"/>
              <a:t>Assim, as possíveis diferenças nas respostas apresentadas pelos candidatos de grupos distintos podem ser atribuídas às diferenças entre os tratamentos (métodos de treinamento) recebidos.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Nossa pesquisa poderia, inclusive, ser constituído de um quarto grupo, formado por indivíduos não expostos a qualquer método de treinamento, o que usualmente denomina-se de </a:t>
            </a:r>
            <a:r>
              <a:rPr lang="pt-BR" i="1" dirty="0" smtClean="0"/>
              <a:t>grupo controle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Geralmente, a quantidade de dados gerados em um estudo experimental é muito menor que a dos estudos observacionais, mas devido ao controle durante a pesquisa, eles se apresentam mais bem estruturados, permitindo a aplicação de análises estatísticas apropriadas.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Pode-se, então, conforme será visto na ultima unidade, decidir, com uma margem de erro estabelecida, a validade ou não da hipótese previamente formulada.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atribuição dos indivíduos aos grupos deve ser feita de uma forma aleatória (</a:t>
            </a:r>
            <a:r>
              <a:rPr lang="pt-BR" dirty="0" err="1" smtClean="0"/>
              <a:t>aleatorização</a:t>
            </a:r>
            <a:r>
              <a:rPr lang="pt-BR" dirty="0" smtClean="0"/>
              <a:t> ou casualização), garantindo a independência entre eles dentro de um mesmo grupo e entre indivíduos pertencentes a grupos distintos, o que também contribui para  a comparabilidade dos grupos.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Recomenda-se que os participantes de um grupo não tenham contato com os de outros grupos para evitar possíveis interações que possam influenciar e confundir os resultados.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T1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T2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T3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1,1</a:t>
                      </a:r>
                      <a:endParaRPr lang="pt-BR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1,2</a:t>
                      </a:r>
                      <a:endParaRPr lang="pt-BR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1,3</a:t>
                      </a:r>
                      <a:endParaRPr lang="pt-BR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2,3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3,3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pt-BR" baseline="-25000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r>
                        <a:rPr lang="pt-BR" baseline="-25000" dirty="0" smtClean="0">
                          <a:latin typeface="Arial" pitchFamily="34" charset="0"/>
                          <a:cs typeface="Arial" pitchFamily="34" charset="0"/>
                        </a:rPr>
                        <a:t>,3</a:t>
                      </a: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Figura 1.1 Representação de um estudo experimental para comparação de três grupos.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 smtClean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4365104"/>
            <a:ext cx="8229600" cy="1368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Aqui é apresentado um esquema de comparação de três grupos, com tratamentos T1, T2 e T3 contendo a mesma quantidade K de indivíduos em cada grupo (grupos balanceados), em que I</a:t>
            </a:r>
            <a:r>
              <a:rPr kumimoji="0" lang="pt-BR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i,j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representa o </a:t>
            </a: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i-ésimo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indivíduo dentro do </a:t>
            </a:r>
            <a:r>
              <a:rPr kumimoji="0" lang="pt-B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j-ésimo</a:t>
            </a: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tratamento.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Experimentais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Pelas características dos problemas da área de Sistemas de Informação, as pesquisas são mais direcionadas a levantamento de dados em estudos observacionais do que experimentais.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estudos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pesquisa na área de Sistemas de Informação, os dados podem ser gerados por </a:t>
            </a:r>
            <a:r>
              <a:rPr lang="pt-BR" i="1" dirty="0" smtClean="0"/>
              <a:t>estudos descritivos</a:t>
            </a:r>
            <a:r>
              <a:rPr lang="pt-BR" dirty="0" smtClean="0"/>
              <a:t> ou por </a:t>
            </a:r>
            <a:r>
              <a:rPr lang="pt-BR" i="1" dirty="0" smtClean="0"/>
              <a:t>estudos comparativos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Descritivos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a própria terminologia sugere, o interesse é de simplesmente descrever os fatos, sem a preocupação de realizar comparações de situações (entre duas ou mais empresas, ou entre dois ou mais momentos da mesma empresa, por exemplo).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Descritivos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Isto ocorre, nos chamados </a:t>
            </a:r>
            <a:r>
              <a:rPr lang="pt-BR" i="1" dirty="0" smtClean="0"/>
              <a:t>estudos de casos</a:t>
            </a:r>
            <a:r>
              <a:rPr lang="pt-BR" dirty="0" smtClean="0"/>
              <a:t> (que consiste, por exemplo, na cuidadosa e minuciosa descrição do diagnóstico e evolução de um problema em um pequeno número de empresas).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Descritivos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Outro exemplo são os </a:t>
            </a:r>
            <a:r>
              <a:rPr lang="pt-BR" i="1" dirty="0" smtClean="0"/>
              <a:t>estudos institucionais</a:t>
            </a:r>
            <a:r>
              <a:rPr lang="pt-BR" dirty="0" smtClean="0"/>
              <a:t> (em que os dados são coletados e organizados por instituições públicas, como o Instituto Brasileiro de Geografia e Estatística (IBGE), ou privadas, como o Instituto Brasileiro de Opinião Pública e Estatística (IBOPE)) e depois, de certa forma, disponibilizados para uso público ou privado.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Comparativos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estudos comparativos, por sua vez,  recaem em um dos dois seguintes tipos:</a:t>
            </a:r>
          </a:p>
          <a:p>
            <a:pPr lvl="1"/>
            <a:r>
              <a:rPr lang="pt-BR" dirty="0" smtClean="0"/>
              <a:t>Os </a:t>
            </a:r>
            <a:r>
              <a:rPr lang="pt-BR" i="1" dirty="0" smtClean="0"/>
              <a:t>observacionais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Os </a:t>
            </a:r>
            <a:r>
              <a:rPr lang="pt-BR" i="1" dirty="0" smtClean="0"/>
              <a:t>experimentais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Observacionais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 estudos observacionais, a partir da identificação de um problema pela observação, pode-se formular uma (ou mais) hipótese(s) que o explique.</a:t>
            </a:r>
          </a:p>
          <a:p>
            <a:r>
              <a:rPr lang="pt-BR" dirty="0" smtClean="0"/>
              <a:t>Essas hipóteses devem ser afirmações do pesquisador, sugerindo respostas simples às questões em estudo.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Observacionais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Com base na </a:t>
            </a:r>
            <a:r>
              <a:rPr lang="pt-BR" i="1" dirty="0" smtClean="0"/>
              <a:t>evidência</a:t>
            </a:r>
            <a:r>
              <a:rPr lang="pt-BR" dirty="0" smtClean="0"/>
              <a:t> dos dados, elas serão </a:t>
            </a:r>
            <a:r>
              <a:rPr lang="pt-BR" i="1" dirty="0" smtClean="0"/>
              <a:t>corroboradas</a:t>
            </a:r>
            <a:r>
              <a:rPr lang="pt-BR" dirty="0" smtClean="0"/>
              <a:t> ou </a:t>
            </a:r>
            <a:r>
              <a:rPr lang="pt-BR" i="1" dirty="0" smtClean="0"/>
              <a:t>refutadas</a:t>
            </a:r>
            <a:r>
              <a:rPr lang="pt-BR" dirty="0" smtClean="0"/>
              <a:t> mediante estudos realizados em condições naturais (isto é, sem controle do pesquisador).</a:t>
            </a:r>
          </a:p>
          <a:p>
            <a:r>
              <a:rPr lang="pt-BR" dirty="0" smtClean="0"/>
              <a:t>Por exemplo, em uma empresa que comercializa um determinado produto, uma hipótese poderia ser: </a:t>
            </a:r>
            <a:r>
              <a:rPr lang="pt-BR" i="1" dirty="0" smtClean="0"/>
              <a:t>o tipo de estratégia de venda, presencial ou virtual, provoca diferenças significativas no faturamento da empresa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1002</Words>
  <Application>Microsoft Office PowerPoint</Application>
  <PresentationFormat>Apresentação na tela (4:3)</PresentationFormat>
  <Paragraphs>72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Estatística e Probabilidade</vt:lpstr>
      <vt:lpstr>Bibliografia Básica</vt:lpstr>
      <vt:lpstr>Tipos de estudos</vt:lpstr>
      <vt:lpstr>Estudos Descritivos</vt:lpstr>
      <vt:lpstr>Estudos Descritivos</vt:lpstr>
      <vt:lpstr>Estudos Descritivos</vt:lpstr>
      <vt:lpstr>Estudos Comparativos</vt:lpstr>
      <vt:lpstr>Estudos Observacionais</vt:lpstr>
      <vt:lpstr>Estudos Observacionais</vt:lpstr>
      <vt:lpstr>Estudos Observacionais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  <vt:lpstr>Estudos Experimentais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48</cp:revision>
  <dcterms:created xsi:type="dcterms:W3CDTF">2014-02-24T01:59:43Z</dcterms:created>
  <dcterms:modified xsi:type="dcterms:W3CDTF">2015-03-02T02:20:05Z</dcterms:modified>
</cp:coreProperties>
</file>