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64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590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6953" y="692696"/>
            <a:ext cx="5167011" cy="1296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569" y="5589240"/>
            <a:ext cx="7866879" cy="12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177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5544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0917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569" y="6095053"/>
            <a:ext cx="4588461" cy="7079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6136" y="6133075"/>
            <a:ext cx="2889876" cy="7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2573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028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6550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02/03/2015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5169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02/03/2015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4149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02/03/2015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32360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5206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797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F362-2765-4C64-AB7D-E3D1C861FC54}" type="datetimeFigureOut">
              <a:rPr lang="pt-BR" smtClean="0"/>
              <a:pPr/>
              <a:t>02/03/2015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7482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08857"/>
            <a:ext cx="7772400" cy="1470025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Estatística e Probabilidade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764632"/>
            <a:ext cx="7560840" cy="17526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Unidade 1.3.3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População e amostra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Prof.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Josney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Freitas Silva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033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População e amostra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Então, calculando esse estimador em uma específica amostra aleatória de períodos de permanência, obtém-se um valor que é uma </a:t>
            </a:r>
            <a:r>
              <a:rPr lang="pt-BR" i="1" dirty="0" smtClean="0"/>
              <a:t>estimativa</a:t>
            </a:r>
            <a:r>
              <a:rPr lang="pt-BR" dirty="0" smtClean="0"/>
              <a:t> da duração média da fidelidade de compra dos clientes da loja.</a:t>
            </a:r>
          </a:p>
          <a:p>
            <a:r>
              <a:rPr lang="pt-BR" dirty="0" smtClean="0"/>
              <a:t>Procedimentos semelhantes poderiam ser usados para estimar outros parâmetros de interesse da loja, como a </a:t>
            </a:r>
            <a:r>
              <a:rPr lang="pt-BR" i="1" dirty="0" smtClean="0"/>
              <a:t>proporção populacional</a:t>
            </a:r>
            <a:r>
              <a:rPr lang="pt-BR" dirty="0" smtClean="0"/>
              <a:t> de clientes maus pagadores e o número </a:t>
            </a:r>
            <a:r>
              <a:rPr lang="pt-BR" i="1" dirty="0" smtClean="0"/>
              <a:t>total populacional</a:t>
            </a:r>
            <a:r>
              <a:rPr lang="pt-BR" dirty="0" smtClean="0"/>
              <a:t> de vendas mensais.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População e amostra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Dependendo do método de seleção das unidades amostrais, dos parâmetros a serem estimados, do tamanho da população e da variabilidade (oscilação) dos dados, pode-se determinar tecnicamente o </a:t>
            </a:r>
            <a:r>
              <a:rPr lang="pt-BR" i="1" dirty="0" smtClean="0"/>
              <a:t>tamanho da amostra</a:t>
            </a:r>
            <a:r>
              <a:rPr lang="pt-BR" dirty="0" smtClean="0"/>
              <a:t> para calcular as correspondentes estimativas, dentro de um </a:t>
            </a:r>
            <a:r>
              <a:rPr lang="pt-BR" i="1" dirty="0" smtClean="0"/>
              <a:t>erro máximo admitido</a:t>
            </a:r>
            <a:r>
              <a:rPr lang="pt-BR" dirty="0" smtClean="0"/>
              <a:t> e uma </a:t>
            </a:r>
            <a:r>
              <a:rPr lang="pt-BR" i="1" dirty="0" smtClean="0"/>
              <a:t>confiabilidade </a:t>
            </a:r>
            <a:r>
              <a:rPr lang="pt-BR" dirty="0" smtClean="0"/>
              <a:t>fixada.</a:t>
            </a:r>
          </a:p>
          <a:p>
            <a:r>
              <a:rPr lang="pt-BR" dirty="0" smtClean="0"/>
              <a:t>Para entender os detalhes sobre isso, torna-se necessário assimilação de algum conhecimento teórico sobre Probabilidade e Estatística.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População e amostra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Algumas vezes, a amostra é composta por um </a:t>
            </a:r>
            <a:r>
              <a:rPr lang="pt-BR" i="1" dirty="0" smtClean="0"/>
              <a:t>método subjetivo</a:t>
            </a:r>
            <a:r>
              <a:rPr lang="pt-BR" dirty="0" smtClean="0"/>
              <a:t> (isto é, sem sorteio).</a:t>
            </a:r>
          </a:p>
          <a:p>
            <a:r>
              <a:rPr lang="pt-BR" dirty="0" smtClean="0"/>
              <a:t>Por exemplo, nos estudos observacionais em pesquisa de mercado, algumas vezes, os elementos são escolhidos propositalmente, na tentativa de no máximo, refletir na amostra a </a:t>
            </a:r>
            <a:r>
              <a:rPr lang="pt-BR" i="1" dirty="0" smtClean="0"/>
              <a:t>representatividade</a:t>
            </a:r>
            <a:r>
              <a:rPr lang="pt-BR" dirty="0" smtClean="0"/>
              <a:t> das características que ocorrem na população.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População e amostra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Nestes casos, fica prejudicada a utilização de toda a estrutura teórica de Estatística para assegurar a validade da </a:t>
            </a:r>
            <a:r>
              <a:rPr lang="pt-BR" i="1" dirty="0" smtClean="0"/>
              <a:t>inferência</a:t>
            </a:r>
            <a:r>
              <a:rPr lang="pt-BR" dirty="0" smtClean="0"/>
              <a:t> para toda a população, dos resultados observados na amostra.</a:t>
            </a:r>
          </a:p>
          <a:p>
            <a:r>
              <a:rPr lang="pt-BR" dirty="0" smtClean="0"/>
              <a:t>Entretanto, as repetições do mesmo estudo em outras amostras permitem a agregação de resultados, o acúmulo de conhecimento e a sua posterior generalização. </a:t>
            </a:r>
          </a:p>
          <a:p>
            <a:r>
              <a:rPr lang="pt-BR" dirty="0" smtClean="0"/>
              <a:t>Esse procedimento é conhecido em ciência como </a:t>
            </a:r>
            <a:r>
              <a:rPr lang="pt-BR" i="1" dirty="0" smtClean="0"/>
              <a:t>meta análise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População e amostra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Pode-se elaborar uma variedade de esquemas amostrais, aleatórios, resultantes da combinação de alguns procedimentos básicos que serão abordados adiante.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Bibliografia Básica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4400" dirty="0" smtClean="0">
                <a:latin typeface="Arial" pitchFamily="34" charset="0"/>
                <a:cs typeface="Arial" pitchFamily="34" charset="0"/>
              </a:rPr>
              <a:t>BENZE, Benedito Galvão. Estatística aplicada a sistemas de informações. São Carlos: </a:t>
            </a:r>
            <a:r>
              <a:rPr lang="pt-BR" sz="4400" dirty="0" err="1" smtClean="0">
                <a:latin typeface="Arial" pitchFamily="34" charset="0"/>
                <a:cs typeface="Arial" pitchFamily="34" charset="0"/>
              </a:rPr>
              <a:t>EdUSFSCar</a:t>
            </a:r>
            <a:r>
              <a:rPr lang="pt-BR" sz="4400" dirty="0" smtClean="0">
                <a:latin typeface="Arial" pitchFamily="34" charset="0"/>
                <a:cs typeface="Arial" pitchFamily="34" charset="0"/>
              </a:rPr>
              <a:t>, 2009.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5435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População e amostra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dos primeiros passos ao planejamento de uma pesquisa em Sistemas de Informação é definir a </a:t>
            </a:r>
            <a:r>
              <a:rPr lang="pt-BR" i="1" dirty="0" smtClean="0"/>
              <a:t>população</a:t>
            </a:r>
            <a:r>
              <a:rPr lang="pt-BR" dirty="0" smtClean="0"/>
              <a:t> na qual se tem interesse em obter as informações.</a:t>
            </a:r>
          </a:p>
          <a:p>
            <a:r>
              <a:rPr lang="pt-BR" dirty="0" smtClean="0"/>
              <a:t>O termo </a:t>
            </a:r>
            <a:r>
              <a:rPr lang="pt-BR" i="1" dirty="0" smtClean="0"/>
              <a:t>população</a:t>
            </a:r>
            <a:r>
              <a:rPr lang="pt-BR" dirty="0" smtClean="0"/>
              <a:t> é aqui usado no sentido da totalidade dos elementos que se desejaria estudar, constituindo as </a:t>
            </a:r>
            <a:r>
              <a:rPr lang="pt-BR" i="1" dirty="0" smtClean="0"/>
              <a:t>unidades de análise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21223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População e amostra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os estudos observacionais na área de Sistemas de Informação, estes podem ser, por exemplo, pessoas, domicílios, lojas, empresas, produtos, ou ocorrências de eventos relacionados a essa atividade.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População e amostra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 definição de </a:t>
            </a:r>
            <a:r>
              <a:rPr lang="pt-BR" i="1" dirty="0" smtClean="0"/>
              <a:t>população</a:t>
            </a:r>
            <a:r>
              <a:rPr lang="pt-BR" dirty="0" smtClean="0"/>
              <a:t> deve ser cuidadosamente especificada, </a:t>
            </a:r>
            <a:r>
              <a:rPr lang="pt-BR" i="1" dirty="0" smtClean="0"/>
              <a:t>no espaço</a:t>
            </a:r>
            <a:r>
              <a:rPr lang="pt-BR" dirty="0" smtClean="0"/>
              <a:t> (área ou território) e </a:t>
            </a:r>
            <a:r>
              <a:rPr lang="pt-BR" i="1" dirty="0" smtClean="0"/>
              <a:t>no tempo</a:t>
            </a:r>
            <a:r>
              <a:rPr lang="pt-BR" dirty="0" smtClean="0"/>
              <a:t> (época), de acordo com os objetivos da pesquisa.</a:t>
            </a:r>
          </a:p>
          <a:p>
            <a:r>
              <a:rPr lang="pt-BR" dirty="0" smtClean="0"/>
              <a:t>Uma maneira de fazer isso é começar definindo a população ideal (</a:t>
            </a:r>
            <a:r>
              <a:rPr lang="pt-BR" i="1" dirty="0" smtClean="0"/>
              <a:t>população alvo</a:t>
            </a:r>
            <a:r>
              <a:rPr lang="pt-BR" dirty="0" smtClean="0"/>
              <a:t>), até chegar-se à </a:t>
            </a:r>
            <a:r>
              <a:rPr lang="pt-BR" i="1" dirty="0" smtClean="0"/>
              <a:t>população acessível</a:t>
            </a:r>
            <a:r>
              <a:rPr lang="pt-BR" dirty="0" smtClean="0"/>
              <a:t>, levando-se em conta as restrições de ordem prática, que geralmente impedem a abordagem direta da população </a:t>
            </a:r>
            <a:r>
              <a:rPr lang="pt-BR" dirty="0" err="1" smtClean="0"/>
              <a:t>uinicial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População e amostra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Definida a população, deve-se tratar do delineamento da </a:t>
            </a:r>
            <a:r>
              <a:rPr lang="pt-BR" i="1" dirty="0" smtClean="0"/>
              <a:t>amostra.</a:t>
            </a:r>
            <a:r>
              <a:rPr lang="pt-BR" dirty="0" smtClean="0"/>
              <a:t> Isto é, </a:t>
            </a:r>
            <a:r>
              <a:rPr lang="pt-BR" i="1" dirty="0" smtClean="0"/>
              <a:t>quanto</a:t>
            </a:r>
            <a:r>
              <a:rPr lang="pt-BR" dirty="0" smtClean="0"/>
              <a:t> (qual tamanho da amostra) e </a:t>
            </a:r>
            <a:r>
              <a:rPr lang="pt-BR" i="1" dirty="0" smtClean="0"/>
              <a:t>como</a:t>
            </a:r>
            <a:r>
              <a:rPr lang="pt-BR" dirty="0" smtClean="0"/>
              <a:t> (qual método usar para) selecionar, dentre os elementos da população, aqueles a serem realmente estudados (observados ou medidos).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População e amostra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Se essa escolha for feita por um mecanismo de sorteio (isto é, </a:t>
            </a:r>
            <a:r>
              <a:rPr lang="pt-BR" i="1" dirty="0" smtClean="0"/>
              <a:t>aleatório</a:t>
            </a:r>
            <a:r>
              <a:rPr lang="pt-BR" dirty="0" smtClean="0"/>
              <a:t>), cada elemento da população terá uma </a:t>
            </a:r>
            <a:r>
              <a:rPr lang="pt-BR" i="1" dirty="0" smtClean="0"/>
              <a:t>chance</a:t>
            </a:r>
            <a:r>
              <a:rPr lang="pt-BR" dirty="0" smtClean="0"/>
              <a:t> conhecida e diferente de zero de ser incluído na </a:t>
            </a:r>
            <a:r>
              <a:rPr lang="pt-BR" i="1" dirty="0" smtClean="0"/>
              <a:t>amostra aleatória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 isso, além de se evitar o </a:t>
            </a:r>
            <a:r>
              <a:rPr lang="pt-BR" i="1" dirty="0" smtClean="0"/>
              <a:t>viés de seleção</a:t>
            </a:r>
            <a:r>
              <a:rPr lang="pt-BR" dirty="0" smtClean="0"/>
              <a:t> (escolha inconsciente pelo pesquisador de alguns elementos), pode-se lançar mão da teoria estatística para definir os chamados </a:t>
            </a:r>
            <a:r>
              <a:rPr lang="pt-BR" i="1" dirty="0" smtClean="0"/>
              <a:t>estimadores</a:t>
            </a:r>
            <a:r>
              <a:rPr lang="pt-BR" dirty="0" smtClean="0"/>
              <a:t>, que são as fórmulas empregadas para transformar os </a:t>
            </a:r>
            <a:r>
              <a:rPr lang="pt-BR" i="1" dirty="0" smtClean="0"/>
              <a:t>dados amostrais</a:t>
            </a:r>
            <a:r>
              <a:rPr lang="pt-BR" dirty="0" smtClean="0"/>
              <a:t> (dados obtidos por meio de amostras) nos valores amostrais (estimativas) que melhor representem os </a:t>
            </a:r>
            <a:r>
              <a:rPr lang="pt-BR" i="1" dirty="0" smtClean="0"/>
              <a:t>parâmetros populacionais </a:t>
            </a:r>
            <a:r>
              <a:rPr lang="pt-BR" dirty="0" smtClean="0"/>
              <a:t>(</a:t>
            </a:r>
            <a:r>
              <a:rPr lang="pt-BR" i="1" dirty="0" smtClean="0"/>
              <a:t>medidas</a:t>
            </a:r>
            <a:r>
              <a:rPr lang="pt-BR" dirty="0" smtClean="0"/>
              <a:t> que caracterizam a população) de interesse.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População e amostra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500" dirty="0" smtClean="0"/>
              <a:t>Por exemplo, desejando-se estimar a duração média da “fidelidade” da população de clientes de uma determinada loja (isto é, a média de tempo contínuo em que os clientes permanecem comprando na mesma loja), pode-se usar o estimador dado pela </a:t>
            </a:r>
            <a:r>
              <a:rPr lang="pt-BR" sz="2500" i="1" dirty="0" smtClean="0"/>
              <a:t>média aritmética</a:t>
            </a:r>
            <a:r>
              <a:rPr lang="pt-BR" sz="2500" dirty="0" smtClean="0"/>
              <a:t> dos períodos de tempo contínuo, desde a primeira até a última compra de cada cliente, calculada em uma amostra aleatória de n </a:t>
            </a:r>
            <a:r>
              <a:rPr lang="pt-BR" sz="2500" dirty="0" err="1" smtClean="0"/>
              <a:t>ex-clientes</a:t>
            </a:r>
            <a:r>
              <a:rPr lang="pt-BR" sz="2500" dirty="0" smtClean="0"/>
              <a:t> sorteados no cadastro de </a:t>
            </a:r>
            <a:r>
              <a:rPr lang="pt-BR" sz="2500" dirty="0" err="1" smtClean="0"/>
              <a:t>ex-compradores</a:t>
            </a:r>
            <a:r>
              <a:rPr lang="pt-BR" sz="2500" dirty="0" smtClean="0"/>
              <a:t> da loja.</a:t>
            </a:r>
          </a:p>
          <a:p>
            <a:r>
              <a:rPr lang="pt-BR" sz="2500" dirty="0" smtClean="0"/>
              <a:t>Os períodos de tempos dos atuais clientes não devem ser incluídos porque ainda estão incompletos.</a:t>
            </a:r>
            <a:endParaRPr lang="pt-BR" sz="25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População e amostra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Os períodos de fidelidade devem ser estabelecidos conforme um rigoroso </a:t>
            </a:r>
            <a:r>
              <a:rPr lang="pt-BR" dirty="0" err="1" smtClean="0"/>
              <a:t>criterio</a:t>
            </a:r>
            <a:r>
              <a:rPr lang="pt-BR" dirty="0" smtClean="0"/>
              <a:t> que defina qual é precisamente o início e o fim da realização de compras de cada </a:t>
            </a:r>
            <a:r>
              <a:rPr lang="pt-BR" dirty="0" err="1" smtClean="0"/>
              <a:t>ex-cliente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Essa média aritmética é referida como </a:t>
            </a:r>
            <a:r>
              <a:rPr lang="pt-BR" i="1" dirty="0" smtClean="0"/>
              <a:t>estimador média amostral</a:t>
            </a:r>
            <a:r>
              <a:rPr lang="pt-BR" dirty="0" smtClean="0"/>
              <a:t> da média populacional do período de tempo em que os clientes permanecem na loja.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811</Words>
  <Application>Microsoft Office PowerPoint</Application>
  <PresentationFormat>Apresentação na tela 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Estatística e Probabilidade</vt:lpstr>
      <vt:lpstr>Bibliografia Básica</vt:lpstr>
      <vt:lpstr>População e amostra</vt:lpstr>
      <vt:lpstr>População e amostra</vt:lpstr>
      <vt:lpstr>População e amostra</vt:lpstr>
      <vt:lpstr>População e amostra</vt:lpstr>
      <vt:lpstr>População e amostra</vt:lpstr>
      <vt:lpstr>População e amostra</vt:lpstr>
      <vt:lpstr>População e amostra</vt:lpstr>
      <vt:lpstr>População e amostra</vt:lpstr>
      <vt:lpstr>População e amostra</vt:lpstr>
      <vt:lpstr>População e amostra</vt:lpstr>
      <vt:lpstr>População e amostra</vt:lpstr>
      <vt:lpstr>População e amostra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Financeira</dc:title>
  <dc:creator>Adm</dc:creator>
  <cp:lastModifiedBy>Josney Freitas Silva</cp:lastModifiedBy>
  <cp:revision>45</cp:revision>
  <dcterms:created xsi:type="dcterms:W3CDTF">2014-02-24T01:59:43Z</dcterms:created>
  <dcterms:modified xsi:type="dcterms:W3CDTF">2015-03-02T03:53:10Z</dcterms:modified>
</cp:coreProperties>
</file>