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75" d="100"/>
          <a:sy n="75" d="100"/>
        </p:scale>
        <p:origin x="-46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564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55902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 smtClean="0"/>
              <a:t>Clique para editar o estilo do subtítulo mestre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86953" y="692696"/>
            <a:ext cx="5167011" cy="129614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5589240"/>
            <a:ext cx="7866879" cy="1213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21773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65544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09178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2108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7569" y="6095053"/>
            <a:ext cx="4588461" cy="70793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796136" y="6133075"/>
            <a:ext cx="2889876" cy="7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225738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02899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65504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51693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414907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3236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52066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79746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0F362-2765-4C64-AB7D-E3D1C861FC54}" type="datetimeFigureOut">
              <a:rPr lang="pt-BR" smtClean="0"/>
              <a:pPr/>
              <a:t>08/03/2015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81493-2344-4337-A4CE-74D89829481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7482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008857"/>
            <a:ext cx="7772400" cy="1470025"/>
          </a:xfrm>
        </p:spPr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Estatística e Probabilidade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55576" y="3764632"/>
            <a:ext cx="7560840" cy="1752600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Unidade 2.3.1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Sistema de referência e mecanismos de sorteio da amostra</a:t>
            </a:r>
          </a:p>
          <a:p>
            <a:r>
              <a:rPr lang="pt-BR" dirty="0" smtClean="0">
                <a:latin typeface="Arial" pitchFamily="34" charset="0"/>
                <a:cs typeface="Arial" pitchFamily="34" charset="0"/>
              </a:rPr>
              <a:t>Prof. </a:t>
            </a:r>
            <a:r>
              <a:rPr lang="pt-BR" dirty="0" err="1" smtClean="0">
                <a:latin typeface="Arial" pitchFamily="34" charset="0"/>
                <a:cs typeface="Arial" pitchFamily="34" charset="0"/>
              </a:rPr>
              <a:t>Josney</a:t>
            </a:r>
            <a:r>
              <a:rPr lang="pt-BR" dirty="0" smtClean="0">
                <a:latin typeface="Arial" pitchFamily="34" charset="0"/>
                <a:cs typeface="Arial" pitchFamily="34" charset="0"/>
              </a:rPr>
              <a:t> Freitas Silva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9033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>
                <a:latin typeface="Arial" pitchFamily="34" charset="0"/>
                <a:cs typeface="Arial" pitchFamily="34" charset="0"/>
              </a:rPr>
              <a:t>Bibliografia Básica</a:t>
            </a:r>
            <a:endParaRPr lang="pt-BR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BR" sz="4400" dirty="0" smtClean="0">
                <a:latin typeface="Arial" pitchFamily="34" charset="0"/>
                <a:cs typeface="Arial" pitchFamily="34" charset="0"/>
              </a:rPr>
              <a:t>BENZE, Benedito Galvão. Estatística aplicada a sistemas de informações. São Carlos: </a:t>
            </a:r>
            <a:r>
              <a:rPr lang="pt-BR" sz="4400" dirty="0" err="1" smtClean="0">
                <a:latin typeface="Arial" pitchFamily="34" charset="0"/>
                <a:cs typeface="Arial" pitchFamily="34" charset="0"/>
              </a:rPr>
              <a:t>EdUSFSCar</a:t>
            </a:r>
            <a:r>
              <a:rPr lang="pt-BR" sz="4400" dirty="0" smtClean="0">
                <a:latin typeface="Arial" pitchFamily="34" charset="0"/>
                <a:cs typeface="Arial" pitchFamily="34" charset="0"/>
              </a:rPr>
              <a:t>, 2009.</a:t>
            </a:r>
            <a:endParaRPr lang="pt-BR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35435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Sistema de referência e mecanismos de sorteio da amostra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 smtClean="0"/>
              <a:t>Para o sorteio da amostra aleatória, deve-se estabelecer um </a:t>
            </a:r>
            <a:r>
              <a:rPr lang="pt-BR" b="1" i="1" dirty="0" smtClean="0"/>
              <a:t>sistema de referência</a:t>
            </a:r>
            <a:r>
              <a:rPr lang="pt-BR" dirty="0" smtClean="0"/>
              <a:t>, numerando-se as unidades populacionais de 1 a </a:t>
            </a:r>
            <a:r>
              <a:rPr lang="pt-BR" i="1" dirty="0" smtClean="0"/>
              <a:t>N</a:t>
            </a:r>
            <a:r>
              <a:rPr lang="pt-BR" dirty="0" smtClean="0"/>
              <a:t> (em que </a:t>
            </a:r>
            <a:r>
              <a:rPr lang="pt-BR" i="1" dirty="0" smtClean="0"/>
              <a:t>N</a:t>
            </a:r>
            <a:r>
              <a:rPr lang="pt-BR" dirty="0" smtClean="0"/>
              <a:t> =  </a:t>
            </a:r>
            <a:r>
              <a:rPr lang="pt-BR" i="1" dirty="0" smtClean="0"/>
              <a:t>tamanho da população</a:t>
            </a:r>
            <a:r>
              <a:rPr lang="pt-BR" dirty="0" smtClean="0"/>
              <a:t>).</a:t>
            </a:r>
          </a:p>
          <a:p>
            <a:r>
              <a:rPr lang="pt-BR" dirty="0" smtClean="0"/>
              <a:t>Dependendo da utilização do sistema de referência, podem ser acrescentados, à esquerda de cada número dessa sequência, que tenha menos dígitos do que o número final </a:t>
            </a:r>
            <a:r>
              <a:rPr lang="pt-BR" i="1" dirty="0" smtClean="0"/>
              <a:t>N</a:t>
            </a:r>
            <a:r>
              <a:rPr lang="pt-BR" dirty="0" smtClean="0"/>
              <a:t>, tantos zeros quantos forem necessários para que esses números fiquem com a mesma quantidade de dígitos que a apresentada por </a:t>
            </a:r>
            <a:r>
              <a:rPr lang="pt-BR" i="1" dirty="0" smtClean="0"/>
              <a:t>N</a:t>
            </a:r>
            <a:r>
              <a:rPr lang="pt-BR" dirty="0" smtClean="0"/>
              <a:t>.</a:t>
            </a:r>
          </a:p>
          <a:p>
            <a:pPr>
              <a:buNone/>
            </a:pP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xmlns="" val="221223378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Sistema de referência e mecanismos de sorteio da amostra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Por exemplo, se o tamanho da população for </a:t>
            </a:r>
            <a:r>
              <a:rPr lang="pt-BR" i="1" dirty="0" smtClean="0"/>
              <a:t>N </a:t>
            </a:r>
            <a:r>
              <a:rPr lang="pt-BR" dirty="0" smtClean="0"/>
              <a:t>= 379, o sistema de referência será registrado como: 001, 002, 003, ..., 099, 100, 101, ..., 378, 370.</a:t>
            </a:r>
          </a:p>
          <a:p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sz="3600" dirty="0" smtClean="0"/>
              <a:t>Sistema de referência e mecanismos de sorteio da amostra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 smtClean="0"/>
              <a:t>O sorteio dos números do sistema de referência deve ser realizado mediante o uso de </a:t>
            </a:r>
            <a:r>
              <a:rPr lang="pt-BR" b="1" i="1" dirty="0" smtClean="0"/>
              <a:t>números aleatórios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Eles são obtidos por algum mecanismo como uma </a:t>
            </a:r>
            <a:r>
              <a:rPr lang="pt-BR" b="1" i="1" dirty="0" smtClean="0"/>
              <a:t>tabela de números aleatórios</a:t>
            </a:r>
            <a:r>
              <a:rPr lang="pt-BR" dirty="0" smtClean="0"/>
              <a:t>, geralmente encontrada nos livros de Estatística, ou por um </a:t>
            </a:r>
            <a:r>
              <a:rPr lang="pt-BR" b="1" i="1" dirty="0" smtClean="0"/>
              <a:t>gerador de números aleatórios</a:t>
            </a:r>
            <a:r>
              <a:rPr lang="pt-BR" dirty="0" smtClean="0"/>
              <a:t> implementado em uma calculadora científica ou em um </a:t>
            </a:r>
            <a:r>
              <a:rPr lang="pt-BR" dirty="0" err="1" smtClean="0"/>
              <a:t>microcompudador</a:t>
            </a:r>
            <a:r>
              <a:rPr lang="pt-BR" dirty="0" smtClean="0"/>
              <a:t>.</a:t>
            </a:r>
          </a:p>
          <a:p>
            <a:r>
              <a:rPr lang="pt-BR" dirty="0" smtClean="0"/>
              <a:t>Os valores dos números aleatórios gerados por um destes mecanismos são identificados no sistema de referência citado acima, e os seus </a:t>
            </a:r>
            <a:r>
              <a:rPr lang="pt-BR" b="1" i="1" dirty="0" smtClean="0"/>
              <a:t>elementos populacionais correspondentes</a:t>
            </a:r>
            <a:r>
              <a:rPr lang="pt-BR" dirty="0" smtClean="0"/>
              <a:t> passam a ser considerados como </a:t>
            </a:r>
            <a:r>
              <a:rPr lang="pt-BR" b="1" i="1" dirty="0" smtClean="0"/>
              <a:t>unidades amostrais</a:t>
            </a:r>
            <a:r>
              <a:rPr lang="pt-BR" dirty="0" smtClean="0"/>
              <a:t>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Tabela de números aleatórios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As tabelas de números aleatórios, por exemplo, são construídas de modo a garantir que cada dígito, cada par de dígitos, e assim por diante, apareçam com a mesma frequência em uma longa sequência de números.</a:t>
            </a:r>
            <a:endParaRPr lang="pt-B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Tabela de números aleatórios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/>
          <a:lstStyle/>
          <a:p>
            <a:r>
              <a:rPr lang="pt-BR" dirty="0" smtClean="0"/>
              <a:t>Veja a tabela a seguir em que é apresentado um “pedaço” retirado de uma relação de números aleatórios: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611560" y="3212976"/>
          <a:ext cx="79929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60"/>
                <a:gridCol w="532860"/>
                <a:gridCol w="532860"/>
                <a:gridCol w="532860"/>
                <a:gridCol w="532860"/>
                <a:gridCol w="532860"/>
                <a:gridCol w="532860"/>
                <a:gridCol w="532860"/>
                <a:gridCol w="532860"/>
                <a:gridCol w="532860"/>
                <a:gridCol w="532860"/>
                <a:gridCol w="532860"/>
                <a:gridCol w="532860"/>
                <a:gridCol w="532860"/>
                <a:gridCol w="532860"/>
              </a:tblGrid>
              <a:tr h="370840">
                <a:tc gridSpan="15">
                  <a:txBody>
                    <a:bodyPr/>
                    <a:lstStyle/>
                    <a:p>
                      <a:r>
                        <a:rPr lang="pt-BR" dirty="0" smtClean="0"/>
                        <a:t>Tabela 2.1</a:t>
                      </a:r>
                      <a:r>
                        <a:rPr lang="pt-BR" baseline="0" dirty="0" smtClean="0"/>
                        <a:t> – Parte de uma tabela de números aleatórios</a:t>
                      </a:r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67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94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78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32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51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82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73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40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10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60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mtClean="0"/>
                        <a:t>09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05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88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467544" y="4437112"/>
            <a:ext cx="8229600" cy="16127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t-BR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Esse fragmento será utilizado aqui somente a</a:t>
            </a:r>
            <a:r>
              <a:rPr kumimoji="0" lang="pt-BR" sz="3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título de ilustração da operacionalização de uma tabela de números aleatórios real em procedimentos de </a:t>
            </a:r>
            <a:r>
              <a:rPr kumimoji="0" lang="pt-BR" sz="3200" b="1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amostras probabilísticas</a:t>
            </a:r>
            <a:r>
              <a:rPr kumimoji="0" lang="pt-BR" sz="320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413</Words>
  <Application>Microsoft Office PowerPoint</Application>
  <PresentationFormat>Apresentação na tela (4:3)</PresentationFormat>
  <Paragraphs>51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Estatística e Probabilidade</vt:lpstr>
      <vt:lpstr>Bibliografia Básica</vt:lpstr>
      <vt:lpstr>Sistema de referência e mecanismos de sorteio da amostra</vt:lpstr>
      <vt:lpstr>Sistema de referência e mecanismos de sorteio da amostra</vt:lpstr>
      <vt:lpstr>Sistema de referência e mecanismos de sorteio da amostra</vt:lpstr>
      <vt:lpstr>Tabela de números aleatórios</vt:lpstr>
      <vt:lpstr>Tabela de números aleatórios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creator>Adm</dc:creator>
  <cp:lastModifiedBy>Josney Freitas Silva</cp:lastModifiedBy>
  <cp:revision>60</cp:revision>
  <dcterms:created xsi:type="dcterms:W3CDTF">2014-02-24T01:59:43Z</dcterms:created>
  <dcterms:modified xsi:type="dcterms:W3CDTF">2015-03-09T02:59:06Z</dcterms:modified>
</cp:coreProperties>
</file>