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564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590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53" y="692696"/>
            <a:ext cx="5167011" cy="12961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69" y="5589240"/>
            <a:ext cx="7866879" cy="12137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217732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08/03/2015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655445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08/03/2015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091781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2108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69" y="6095053"/>
            <a:ext cx="4588461" cy="70793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6133075"/>
            <a:ext cx="2889876" cy="724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225738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08/03/2015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302899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08/03/2015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655041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08/03/2015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516939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08/03/2015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414907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08/03/2015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323605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08/03/2015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520663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08/03/2015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79746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F362-2765-4C64-AB7D-E3D1C861FC54}" type="datetimeFigureOut">
              <a:rPr lang="pt-BR" smtClean="0"/>
              <a:pPr/>
              <a:t>08/03/2015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7482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08857"/>
            <a:ext cx="7772400" cy="1470025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Estatística e Probabilidade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764632"/>
            <a:ext cx="7560840" cy="175260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Unidade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2.3.2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Principais procedimentos amostrais probabilísticos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Prof.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Josney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Freitas Silva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0334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Bibliografia Básica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4400" dirty="0" smtClean="0">
                <a:latin typeface="Arial" pitchFamily="34" charset="0"/>
                <a:cs typeface="Arial" pitchFamily="34" charset="0"/>
              </a:rPr>
              <a:t>BENZE, Benedito Galvão. Estatística aplicada a sistemas de informações. São Carlos: </a:t>
            </a:r>
            <a:r>
              <a:rPr lang="pt-BR" sz="4400" dirty="0" err="1" smtClean="0">
                <a:latin typeface="Arial" pitchFamily="34" charset="0"/>
                <a:cs typeface="Arial" pitchFamily="34" charset="0"/>
              </a:rPr>
              <a:t>EdUSFSCar</a:t>
            </a:r>
            <a:r>
              <a:rPr lang="pt-BR" sz="4400" dirty="0" smtClean="0">
                <a:latin typeface="Arial" pitchFamily="34" charset="0"/>
                <a:cs typeface="Arial" pitchFamily="34" charset="0"/>
              </a:rPr>
              <a:t>, 2009.</a:t>
            </a:r>
            <a:endParaRPr lang="pt-BR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5435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Sistema de referência e mecanismos de sorteio da amostra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Para o sorteio da amostra aleatória, deve-se estabelecer um </a:t>
            </a:r>
            <a:r>
              <a:rPr lang="pt-BR" b="1" i="1" dirty="0" smtClean="0"/>
              <a:t>sistema de referência</a:t>
            </a:r>
            <a:r>
              <a:rPr lang="pt-BR" dirty="0" smtClean="0"/>
              <a:t>, numerando-se as unidades populacionais de 1 a </a:t>
            </a:r>
            <a:r>
              <a:rPr lang="pt-BR" i="1" dirty="0" smtClean="0"/>
              <a:t>N</a:t>
            </a:r>
            <a:r>
              <a:rPr lang="pt-BR" dirty="0" smtClean="0"/>
              <a:t> (em que </a:t>
            </a:r>
            <a:r>
              <a:rPr lang="pt-BR" i="1" dirty="0" smtClean="0"/>
              <a:t>N</a:t>
            </a:r>
            <a:r>
              <a:rPr lang="pt-BR" dirty="0" smtClean="0"/>
              <a:t> =  </a:t>
            </a:r>
            <a:r>
              <a:rPr lang="pt-BR" i="1" dirty="0" smtClean="0"/>
              <a:t>tamanho da população</a:t>
            </a:r>
            <a:r>
              <a:rPr lang="pt-BR" dirty="0" smtClean="0"/>
              <a:t>).</a:t>
            </a:r>
          </a:p>
          <a:p>
            <a:r>
              <a:rPr lang="pt-BR" dirty="0" smtClean="0"/>
              <a:t>Dependendo da utilização do sistema de referência, podem ser acrescentados, à esquerda de cada número dessa sequência, que tenha menos dígitos do que o número final </a:t>
            </a:r>
            <a:r>
              <a:rPr lang="pt-BR" i="1" dirty="0" smtClean="0"/>
              <a:t>N</a:t>
            </a:r>
            <a:r>
              <a:rPr lang="pt-BR" dirty="0" smtClean="0"/>
              <a:t>, tantos zeros quantos forem necessários para que esses números fiquem com a mesma quantidade de dígitos que a apresentada por </a:t>
            </a:r>
            <a:r>
              <a:rPr lang="pt-BR" i="1" dirty="0" smtClean="0"/>
              <a:t>N</a:t>
            </a:r>
            <a:r>
              <a:rPr lang="pt-BR" dirty="0" smtClean="0"/>
              <a:t>.</a:t>
            </a: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="" xmlns:p14="http://schemas.microsoft.com/office/powerpoint/2010/main" val="22122337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Principais procedimentos amostrais probabilísticos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421088"/>
          </a:xfrm>
        </p:spPr>
        <p:txBody>
          <a:bodyPr>
            <a:normAutofit/>
          </a:bodyPr>
          <a:lstStyle/>
          <a:p>
            <a:r>
              <a:rPr lang="pt-BR" dirty="0" smtClean="0"/>
              <a:t>Amostra Aleatória Simples (AAS)</a:t>
            </a:r>
          </a:p>
          <a:p>
            <a:r>
              <a:rPr lang="pt-BR" dirty="0" smtClean="0"/>
              <a:t>Amostra Sistemática Aleatória (ASA)</a:t>
            </a:r>
          </a:p>
          <a:p>
            <a:r>
              <a:rPr lang="pt-BR" dirty="0" smtClean="0"/>
              <a:t>Amostra Aleatória Estratificada (AAE)</a:t>
            </a:r>
          </a:p>
          <a:p>
            <a:r>
              <a:rPr lang="pt-BR" dirty="0" smtClean="0"/>
              <a:t>Amostra Aleatória por Conglomerados (AAC)</a:t>
            </a: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Sistema de referência e mecanismos de sorteio da amostra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Na descrição destes procedimentos será mantida a notação: </a:t>
            </a:r>
            <a:endParaRPr lang="pt-BR" dirty="0" smtClean="0"/>
          </a:p>
          <a:p>
            <a:pPr>
              <a:buNone/>
            </a:pPr>
            <a:r>
              <a:rPr lang="pt-BR" b="1" i="1" dirty="0" smtClean="0"/>
              <a:t>N</a:t>
            </a:r>
            <a:r>
              <a:rPr lang="pt-BR" i="1" dirty="0" smtClean="0"/>
              <a:t> </a:t>
            </a:r>
            <a:r>
              <a:rPr lang="pt-BR" i="1" dirty="0" smtClean="0"/>
              <a:t>= tamanho da população e </a:t>
            </a:r>
            <a:endParaRPr lang="pt-BR" i="1" dirty="0" smtClean="0"/>
          </a:p>
          <a:p>
            <a:pPr>
              <a:buNone/>
            </a:pPr>
            <a:r>
              <a:rPr lang="pt-BR" b="1" i="1" dirty="0" smtClean="0"/>
              <a:t>n</a:t>
            </a:r>
            <a:r>
              <a:rPr lang="pt-BR" i="1" dirty="0" smtClean="0"/>
              <a:t> </a:t>
            </a:r>
            <a:r>
              <a:rPr lang="pt-BR" i="1" dirty="0" smtClean="0"/>
              <a:t>= tamanho </a:t>
            </a:r>
            <a:r>
              <a:rPr lang="pt-BR" i="1" dirty="0" smtClean="0"/>
              <a:t>da </a:t>
            </a:r>
            <a:r>
              <a:rPr lang="pt-BR" i="1" dirty="0" smtClean="0"/>
              <a:t>amostra. </a:t>
            </a:r>
            <a:endParaRPr lang="pt-BR" i="1" dirty="0" smtClean="0"/>
          </a:p>
          <a:p>
            <a:r>
              <a:rPr lang="pt-BR" dirty="0" smtClean="0"/>
              <a:t>A proporção do tipo: </a:t>
            </a:r>
          </a:p>
          <a:p>
            <a:pPr algn="ctr">
              <a:buNone/>
            </a:pPr>
            <a:r>
              <a:rPr lang="pt-BR" i="1" dirty="0" smtClean="0"/>
              <a:t>F = </a:t>
            </a:r>
            <a:r>
              <a:rPr lang="pt-BR" i="1" dirty="0" err="1" smtClean="0"/>
              <a:t>n/N</a:t>
            </a:r>
            <a:endParaRPr lang="pt-BR" i="1" dirty="0" smtClean="0"/>
          </a:p>
          <a:p>
            <a:pPr>
              <a:buNone/>
            </a:pPr>
            <a:r>
              <a:rPr lang="pt-BR" dirty="0" smtClean="0"/>
              <a:t>é chamada de </a:t>
            </a:r>
            <a:r>
              <a:rPr lang="pt-BR" b="1" i="1" dirty="0" smtClean="0"/>
              <a:t>fração amostral</a:t>
            </a:r>
            <a:r>
              <a:rPr lang="pt-BR" i="1" dirty="0" smtClean="0"/>
              <a:t>.</a:t>
            </a:r>
          </a:p>
          <a:p>
            <a:r>
              <a:rPr lang="pt-BR" dirty="0" smtClean="0"/>
              <a:t>Se, por exemplo, f=300/60.000=0,005, então serão selecionados, de alguma forma, cinco elementos para compor a amostra, a cada mil elementos da população.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230</Words>
  <Application>Microsoft Office PowerPoint</Application>
  <PresentationFormat>Apresentação na tela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Estatística e Probabilidade</vt:lpstr>
      <vt:lpstr>Bibliografia Básica</vt:lpstr>
      <vt:lpstr>Sistema de referência e mecanismos de sorteio da amostra</vt:lpstr>
      <vt:lpstr>Principais procedimentos amostrais probabilísticos</vt:lpstr>
      <vt:lpstr>Sistema de referência e mecanismos de sorteio da amostra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 Financeira</dc:title>
  <dc:creator>Adm</dc:creator>
  <cp:lastModifiedBy>Josney Freitas Silva</cp:lastModifiedBy>
  <cp:revision>62</cp:revision>
  <dcterms:created xsi:type="dcterms:W3CDTF">2014-02-24T01:59:43Z</dcterms:created>
  <dcterms:modified xsi:type="dcterms:W3CDTF">2015-03-09T02:06:48Z</dcterms:modified>
</cp:coreProperties>
</file>