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64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177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554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0917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028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09/03/2015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655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09/03/2015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169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09/03/2015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4149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09/03/2015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236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09/03/2015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5206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09/03/2015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797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362-2765-4C64-AB7D-E3D1C861FC54}" type="datetimeFigureOut">
              <a:rPr lang="pt-BR" smtClean="0"/>
              <a:pPr/>
              <a:t>09/03/2015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Estatística e Probabilidade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764632"/>
            <a:ext cx="7560840" cy="17526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Unidade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2.3.2.2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Amostra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istemática Aleatória (ASA)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Josney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Freitas Silva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3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Sistemática Aleatória (ASA)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De modo geral, os valores sorteados por este procedimento para uma amostra de tamanho </a:t>
            </a:r>
            <a:r>
              <a:rPr lang="pt-BR" i="1" dirty="0" smtClean="0"/>
              <a:t>n</a:t>
            </a:r>
            <a:r>
              <a:rPr lang="pt-BR" dirty="0" smtClean="0"/>
              <a:t> podem ser expressos por:</a:t>
            </a:r>
          </a:p>
          <a:p>
            <a:pPr algn="ctr">
              <a:buNone/>
            </a:pPr>
            <a:r>
              <a:rPr lang="pt-BR" dirty="0" smtClean="0"/>
              <a:t>V=V</a:t>
            </a:r>
            <a:r>
              <a:rPr lang="pt-BR" baseline="-25000" dirty="0" smtClean="0"/>
              <a:t>0</a:t>
            </a:r>
            <a:r>
              <a:rPr lang="pt-BR" dirty="0" smtClean="0"/>
              <a:t>+</a:t>
            </a:r>
            <a:r>
              <a:rPr lang="pt-BR" dirty="0" err="1" smtClean="0"/>
              <a:t>ik</a:t>
            </a:r>
            <a:r>
              <a:rPr lang="pt-BR" dirty="0" smtClean="0"/>
              <a:t>, em que: i=0, 1, 2, ..., (n-1) e </a:t>
            </a:r>
          </a:p>
          <a:p>
            <a:pPr algn="ctr">
              <a:buNone/>
            </a:pPr>
            <a:r>
              <a:rPr lang="pt-BR" dirty="0" smtClean="0"/>
              <a:t>v</a:t>
            </a:r>
            <a:r>
              <a:rPr lang="pt-BR" baseline="-25000" dirty="0" smtClean="0"/>
              <a:t>0</a:t>
            </a:r>
            <a:r>
              <a:rPr lang="pt-BR" dirty="0" smtClean="0"/>
              <a:t> é o início casual.</a:t>
            </a:r>
          </a:p>
          <a:p>
            <a:r>
              <a:rPr lang="pt-BR" dirty="0" smtClean="0"/>
              <a:t>Portanto, por esse esquema seriam sorteadas: a segunda, a décima segunda, a vigésima segunda, a trigésima segunda, a quadragésima segunda e a quinquagésima segunda fichas, conforme a ordem delas no fichário.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Sistemática Aleatória (ASA)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amostragem sistemática tem sido comumente aplicada em pesquisas amostrais urbanas (enquetes ou </a:t>
            </a:r>
            <a:r>
              <a:rPr lang="pt-BR" i="1" dirty="0" err="1" smtClean="0"/>
              <a:t>surveys</a:t>
            </a:r>
            <a:r>
              <a:rPr lang="pt-BR" dirty="0" smtClean="0"/>
              <a:t>) para diversos fins, como selecionar uma amostra de domicílios e, em consequência, de famílias, em que são entrevistado(a)s o(a)s </a:t>
            </a:r>
            <a:r>
              <a:rPr lang="pt-BR" i="1" dirty="0" smtClean="0"/>
              <a:t>chefes de família,</a:t>
            </a:r>
            <a:r>
              <a:rPr lang="pt-BR" dirty="0" smtClean="0"/>
              <a:t> visando o levantamento de informações relacionadas a algum tema de interesse.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Sistemática Aleatória (ASA)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os resultados da variável em estudo for </a:t>
            </a:r>
            <a:r>
              <a:rPr lang="pt-BR" i="1" dirty="0" smtClean="0"/>
              <a:t>sazonal</a:t>
            </a:r>
            <a:r>
              <a:rPr lang="pt-BR" dirty="0" smtClean="0"/>
              <a:t>, o uso de amostragem sistemática pode ser inadequado, pois os intervalos sistemáticos podem coincidir com o período dessa sazonalidade.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Sistemática Aleatória (ASA)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Por exemplo, alguns eventos têm a tendência de incidir a determinados espaços de tempo, como: os congestionamentos de transito nas vias públicas centrais da maioria das zonas urbanas, em dias úteis, ocorrem no início das manhãs e final das tardes.</a:t>
            </a:r>
          </a:p>
          <a:p>
            <a:r>
              <a:rPr lang="pt-BR" dirty="0" smtClean="0"/>
              <a:t>Nesse caso, quando se pretende refletir as condições gerais de trânsito de uma cidade, não é aconselhável o uso de uma amostragem sistemática, pois os períodos de coleta de informações podem coincidir com esses horários.</a:t>
            </a:r>
          </a:p>
          <a:p>
            <a:r>
              <a:rPr lang="pt-BR" dirty="0" smtClean="0"/>
              <a:t>Os congestionamentos em linhas de telecomunicação também seguem </a:t>
            </a:r>
            <a:r>
              <a:rPr lang="pt-BR" smtClean="0"/>
              <a:t>sazonalidades deste tipo.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543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Amostra </a:t>
            </a:r>
            <a:r>
              <a:rPr lang="pt-BR" sz="3200" dirty="0" smtClean="0"/>
              <a:t>Sistemática Aleatória </a:t>
            </a:r>
            <a:r>
              <a:rPr lang="pt-BR" sz="3200" dirty="0" smtClean="0"/>
              <a:t>(</a:t>
            </a:r>
            <a:r>
              <a:rPr lang="pt-BR" sz="3200" dirty="0" smtClean="0"/>
              <a:t>ASA)</a:t>
            </a:r>
            <a:endParaRPr lang="pt-BR" sz="3200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4421088"/>
          </a:xfrm>
        </p:spPr>
        <p:txBody>
          <a:bodyPr>
            <a:normAutofit/>
          </a:bodyPr>
          <a:lstStyle/>
          <a:p>
            <a:r>
              <a:rPr lang="pt-BR" dirty="0" smtClean="0"/>
              <a:t>Mesmo sendo simples, o procedimento AAS exige algum trabalho do pesquisador na realização do sorteio e na identificação das unidades sorteadas na população.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Sistemática Aleatória (ASA)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Considerando o sistema de referência com </a:t>
            </a:r>
            <a:r>
              <a:rPr lang="pt-BR" i="1" dirty="0" smtClean="0"/>
              <a:t>N</a:t>
            </a:r>
            <a:r>
              <a:rPr lang="pt-BR" dirty="0" smtClean="0"/>
              <a:t> elementos (unidades) e desejando-se retirar uma amostra de </a:t>
            </a:r>
            <a:r>
              <a:rPr lang="pt-BR" i="1" dirty="0" smtClean="0"/>
              <a:t>n</a:t>
            </a:r>
            <a:r>
              <a:rPr lang="pt-BR" dirty="0" smtClean="0"/>
              <a:t> elementos, pode-se proceder de uma forma mais sistemática, da seguinte maneira: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Sistemática Aleatória (ASA)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Determina-se o </a:t>
            </a:r>
            <a:r>
              <a:rPr lang="pt-BR" i="1" dirty="0" smtClean="0"/>
              <a:t>período do intervalo sistemático de amostragem</a:t>
            </a:r>
            <a:r>
              <a:rPr lang="pt-BR" dirty="0" smtClean="0"/>
              <a:t>, definido por </a:t>
            </a:r>
            <a:r>
              <a:rPr lang="pt-BR" i="1" dirty="0" smtClean="0"/>
              <a:t>N/n = k.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Sorteia-se, então, um dos </a:t>
            </a:r>
            <a:r>
              <a:rPr lang="pt-BR" i="1" dirty="0" smtClean="0"/>
              <a:t>k</a:t>
            </a:r>
            <a:r>
              <a:rPr lang="pt-BR" dirty="0" smtClean="0"/>
              <a:t> primeiros valores do sistema de referência, para corresponder ao primeiro número sorteado.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 partir daí, somando-se </a:t>
            </a:r>
            <a:r>
              <a:rPr lang="pt-BR" i="1" dirty="0" smtClean="0"/>
              <a:t>k</a:t>
            </a:r>
            <a:r>
              <a:rPr lang="pt-BR" dirty="0" smtClean="0"/>
              <a:t> sistematicamente e seguindo a ordem do sistema de referência, vão sendo obtidos os elementos dos próximos </a:t>
            </a:r>
            <a:r>
              <a:rPr lang="pt-BR" i="1" dirty="0" smtClean="0"/>
              <a:t>intervalos amostrais</a:t>
            </a:r>
            <a:r>
              <a:rPr lang="pt-BR" dirty="0" smtClean="0"/>
              <a:t>, até ser atingido o tamanho desejado para a amostra.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Sistemática Aleatória (ASA)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isso, percorre-se todo o sistema de referência, sorteando-se um a cada </a:t>
            </a:r>
            <a:r>
              <a:rPr lang="pt-BR" i="1" dirty="0" smtClean="0"/>
              <a:t>k</a:t>
            </a:r>
            <a:r>
              <a:rPr lang="pt-BR" dirty="0" smtClean="0"/>
              <a:t> números.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Sistemática Aleatória (ASA</a:t>
            </a:r>
            <a:r>
              <a:rPr lang="pt-BR" sz="3600" dirty="0" smtClean="0"/>
              <a:t>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 aleatoriedade na amostragem sistemática só é válida de a disposição das unidades no sistema de referência ser considerada aleatória.</a:t>
            </a:r>
          </a:p>
          <a:p>
            <a:r>
              <a:rPr lang="pt-BR" dirty="0" smtClean="0"/>
              <a:t>Muitas vezes, essa suposição é razoável, como a população de ligações telefônicas (ou de mensagens eletrônicas) em uma central de atendimento de uma grande empresa de telecomunicações.</a:t>
            </a:r>
          </a:p>
          <a:p>
            <a:r>
              <a:rPr lang="pt-BR" dirty="0" smtClean="0"/>
              <a:t>Nesse caso, pode-se selecionar, para o estudo da população de ligações, uma amostra aleatória sistemática de ligações telefônicas, separando-se, por exemplo, uma a cada dez ligações, conforme a ordem cronológica dos atendimentos.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Sistemática Aleatória (ASA)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Exemplo 2.2 </a:t>
            </a:r>
            <a:r>
              <a:rPr lang="pt-BR" dirty="0" smtClean="0"/>
              <a:t>N</a:t>
            </a:r>
            <a:r>
              <a:rPr lang="pt-BR" dirty="0" smtClean="0"/>
              <a:t>o exemplo anterior, para se obter uma amostra aleatória sistemática de n=6 pessoas do fichário do programa de treinamento, tem-se:</a:t>
            </a:r>
          </a:p>
          <a:p>
            <a:pPr algn="ctr">
              <a:buNone/>
            </a:pPr>
            <a:r>
              <a:rPr lang="pt-BR" dirty="0" smtClean="0"/>
              <a:t>K = N/n = 60/6 = 10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Sistemática Aleatória (ASA)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Usando-se o mesmo início casual 8, já determinado anteriormente para a leitura da “tabela” de números aleatórios, e considerando como primeiro intervalo de amostragem a sequência: 01, 02, 03, 04, 05, 06, 07, 08, 09, 10 (que é aqui o sistema de referência), tem-se, na tabela, que o número sorteado de dois dígitos é 82. </a:t>
            </a:r>
          </a:p>
          <a:p>
            <a:r>
              <a:rPr lang="pt-BR" dirty="0" smtClean="0"/>
              <a:t>A divisão desse número por 10 (o maior valor do sistema de referência) apresenta como resultado 8 e resto 02.</a:t>
            </a:r>
          </a:p>
          <a:p>
            <a:r>
              <a:rPr lang="pt-BR" dirty="0" smtClean="0"/>
              <a:t>Esse resto corresponde a pessoa 02 do sistema de referência (primeira pessoa sorteada na amostra sistemática).</a:t>
            </a:r>
          </a:p>
          <a:p>
            <a:r>
              <a:rPr lang="pt-BR" dirty="0" smtClean="0"/>
              <a:t>Os próximos valores serão então 2+k=2+10=12</a:t>
            </a:r>
            <a:r>
              <a:rPr lang="pt-BR" dirty="0" smtClean="0"/>
              <a:t>; </a:t>
            </a:r>
            <a:r>
              <a:rPr lang="pt-BR" dirty="0" smtClean="0"/>
              <a:t>12+k=12+10=22; 22+k=22+10=32; 32+k=32+10=42; 42+k=42+10=52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768</Words>
  <Application>Microsoft Office PowerPoint</Application>
  <PresentationFormat>Apresentação na tela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Estatística e Probabilidade</vt:lpstr>
      <vt:lpstr>Bibliografia Básica</vt:lpstr>
      <vt:lpstr>Amostra Sistemática Aleatória (ASA)</vt:lpstr>
      <vt:lpstr>Amostra Sistemática Aleatória (ASA)</vt:lpstr>
      <vt:lpstr>Amostra Sistemática Aleatória (ASA)</vt:lpstr>
      <vt:lpstr>Amostra Sistemática Aleatória (ASA)</vt:lpstr>
      <vt:lpstr>Amostra Sistemática Aleatória (ASA)</vt:lpstr>
      <vt:lpstr>Amostra Sistemática Aleatória (ASA)</vt:lpstr>
      <vt:lpstr>Amostra Sistemática Aleatória (ASA)</vt:lpstr>
      <vt:lpstr>Amostra Sistemática Aleatória (ASA)</vt:lpstr>
      <vt:lpstr>Amostra Sistemática Aleatória (ASA)</vt:lpstr>
      <vt:lpstr>Amostra Sistemática Aleatória (ASA)</vt:lpstr>
      <vt:lpstr>Amostra Sistemática Aleatória (ASA)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Adm</dc:creator>
  <cp:lastModifiedBy>Josney Freitas Silva</cp:lastModifiedBy>
  <cp:revision>82</cp:revision>
  <dcterms:created xsi:type="dcterms:W3CDTF">2014-02-24T01:59:43Z</dcterms:created>
  <dcterms:modified xsi:type="dcterms:W3CDTF">2015-03-09T04:57:55Z</dcterms:modified>
</cp:coreProperties>
</file>