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64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590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53" y="692696"/>
            <a:ext cx="5167011" cy="12961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9" y="5589240"/>
            <a:ext cx="7866879" cy="12137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217732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15/03/2015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655445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15/03/2015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091781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9" y="6095053"/>
            <a:ext cx="4588461" cy="7079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6133075"/>
            <a:ext cx="2889876" cy="724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22573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15/03/2015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02899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15/03/2015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655041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15/03/2015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516939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15/03/2015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414907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15/03/2015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323605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15/03/2015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520663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15/03/2015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79746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F362-2765-4C64-AB7D-E3D1C861FC54}" type="datetimeFigureOut">
              <a:rPr lang="pt-BR" smtClean="0"/>
              <a:pPr/>
              <a:t>15/03/2015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7482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08857"/>
            <a:ext cx="7772400" cy="1470025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Estatística e Probabilidade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764632"/>
            <a:ext cx="7560840" cy="17526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Unidade 2.3.2.3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Amostra </a:t>
            </a:r>
            <a:r>
              <a:rPr lang="pt-BR" smtClean="0">
                <a:latin typeface="Arial" pitchFamily="34" charset="0"/>
                <a:cs typeface="Arial" pitchFamily="34" charset="0"/>
              </a:rPr>
              <a:t>Aleatória Estratificada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(AAE)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Prof.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Josney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Freitas Silva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0334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Amostra </a:t>
            </a:r>
            <a:r>
              <a:rPr lang="pt-BR" sz="3600" dirty="0" smtClean="0"/>
              <a:t>Aleatória Estratificada </a:t>
            </a:r>
            <a:r>
              <a:rPr lang="pt-BR" sz="3600" dirty="0" smtClean="0"/>
              <a:t>(AAE)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200" b="1" dirty="0" smtClean="0"/>
              <a:t>Exemplo 2.4</a:t>
            </a:r>
            <a:r>
              <a:rPr lang="pt-BR" sz="2200" dirty="0" smtClean="0"/>
              <a:t> Supondo que, no exemplo anterior, a população total fosse constituída de N=31.000 pessoas adultas, com N</a:t>
            </a:r>
            <a:r>
              <a:rPr lang="pt-BR" sz="2200" baseline="-25000" dirty="0" smtClean="0"/>
              <a:t>1</a:t>
            </a:r>
            <a:r>
              <a:rPr lang="pt-BR" sz="2200" dirty="0" smtClean="0"/>
              <a:t>=10.000 mulheres com idades entre 15 e 35 anos, N</a:t>
            </a:r>
            <a:r>
              <a:rPr lang="pt-BR" sz="2200" baseline="-25000" dirty="0" smtClean="0"/>
              <a:t>2</a:t>
            </a:r>
            <a:r>
              <a:rPr lang="pt-BR" sz="2200" dirty="0" smtClean="0"/>
              <a:t>=8.000 homens com idades entre 15 e 35 anos, N</a:t>
            </a:r>
            <a:r>
              <a:rPr lang="pt-BR" sz="2200" baseline="-25000" dirty="0" smtClean="0"/>
              <a:t>3</a:t>
            </a:r>
            <a:r>
              <a:rPr lang="pt-BR" sz="2200" dirty="0" smtClean="0"/>
              <a:t>=5.000 mulheres com idades entre 36 e 59 anos, N</a:t>
            </a:r>
            <a:r>
              <a:rPr lang="pt-BR" sz="2200" baseline="-25000" dirty="0" smtClean="0"/>
              <a:t>4</a:t>
            </a:r>
            <a:r>
              <a:rPr lang="pt-BR" sz="2200" dirty="0" smtClean="0"/>
              <a:t>=4.000 homens com idades entre 36 e 59 anos, N</a:t>
            </a:r>
            <a:r>
              <a:rPr lang="pt-BR" sz="2200" baseline="-25000" dirty="0" smtClean="0"/>
              <a:t>5</a:t>
            </a:r>
            <a:r>
              <a:rPr lang="pt-BR" sz="2200" dirty="0" smtClean="0"/>
              <a:t>=2.500 mulheres com idades iguais ou maiores que 60 anos e N</a:t>
            </a:r>
            <a:r>
              <a:rPr lang="pt-BR" sz="2200" baseline="-25000" dirty="0" smtClean="0"/>
              <a:t>6</a:t>
            </a:r>
            <a:r>
              <a:rPr lang="pt-BR" sz="2200" dirty="0" smtClean="0"/>
              <a:t>=1.500 homens com idades iguais ou maiores que 60 anos, as correspondentes </a:t>
            </a:r>
            <a:r>
              <a:rPr lang="pt-BR" sz="2200" b="1" i="1" dirty="0" smtClean="0"/>
              <a:t>proporções populacionais </a:t>
            </a:r>
            <a:r>
              <a:rPr lang="pt-BR" sz="2200" dirty="0" smtClean="0"/>
              <a:t>são: </a:t>
            </a:r>
          </a:p>
          <a:p>
            <a:pPr>
              <a:buNone/>
            </a:pPr>
            <a:r>
              <a:rPr lang="pt-BR" sz="2200" dirty="0" smtClean="0"/>
              <a:t>	W</a:t>
            </a:r>
            <a:r>
              <a:rPr lang="pt-BR" sz="2200" baseline="-25000" dirty="0" smtClean="0"/>
              <a:t>1</a:t>
            </a:r>
            <a:r>
              <a:rPr lang="pt-BR" sz="2200" dirty="0" smtClean="0"/>
              <a:t>=10.000/31.000=0,3226; 	W</a:t>
            </a:r>
            <a:r>
              <a:rPr lang="pt-BR" sz="2200" baseline="-25000" dirty="0" smtClean="0"/>
              <a:t>2</a:t>
            </a:r>
            <a:r>
              <a:rPr lang="pt-BR" sz="2200" dirty="0" smtClean="0"/>
              <a:t>=8.000/31.000=0,2581;</a:t>
            </a:r>
          </a:p>
          <a:p>
            <a:pPr>
              <a:buNone/>
            </a:pPr>
            <a:r>
              <a:rPr lang="pt-BR" sz="2200" dirty="0" smtClean="0"/>
              <a:t>	W</a:t>
            </a:r>
            <a:r>
              <a:rPr lang="pt-BR" sz="2200" baseline="-25000" dirty="0" smtClean="0"/>
              <a:t>3</a:t>
            </a:r>
            <a:r>
              <a:rPr lang="pt-BR" sz="2200" dirty="0" smtClean="0"/>
              <a:t>=5.000/31.000=0,1613; 	W</a:t>
            </a:r>
            <a:r>
              <a:rPr lang="pt-BR" sz="2200" baseline="-25000" dirty="0" smtClean="0"/>
              <a:t>4</a:t>
            </a:r>
            <a:r>
              <a:rPr lang="pt-BR" sz="2200" dirty="0" smtClean="0"/>
              <a:t>=4.000/31.000=0,1290;</a:t>
            </a:r>
          </a:p>
          <a:p>
            <a:pPr>
              <a:buNone/>
            </a:pPr>
            <a:r>
              <a:rPr lang="pt-BR" sz="2200" dirty="0" smtClean="0"/>
              <a:t>	W</a:t>
            </a:r>
            <a:r>
              <a:rPr lang="pt-BR" sz="2200" baseline="-25000" dirty="0" smtClean="0"/>
              <a:t>5</a:t>
            </a:r>
            <a:r>
              <a:rPr lang="pt-BR" sz="2200" dirty="0" smtClean="0"/>
              <a:t>=2.500/31..000=0,0806; 	W</a:t>
            </a:r>
            <a:r>
              <a:rPr lang="pt-BR" sz="2200" baseline="-25000" dirty="0" smtClean="0"/>
              <a:t>6</a:t>
            </a:r>
            <a:r>
              <a:rPr lang="pt-BR" sz="2200" dirty="0" smtClean="0"/>
              <a:t>=1.500/31.000=0,0484.</a:t>
            </a:r>
            <a:endParaRPr lang="pt-BR" sz="2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Amostra Aleatória Estratificada (AAE)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A forma de alocação dos </a:t>
            </a:r>
            <a:r>
              <a:rPr lang="pt-BR" b="1" i="1" dirty="0" err="1" smtClean="0"/>
              <a:t>n</a:t>
            </a:r>
            <a:r>
              <a:rPr lang="pt-BR" b="1" i="1" baseline="-25000" dirty="0" err="1" smtClean="0"/>
              <a:t>e</a:t>
            </a:r>
            <a:r>
              <a:rPr lang="pt-BR" dirty="0" smtClean="0"/>
              <a:t> elementos de cada estrato na população para compor a amostra depende das informações que se deseja obter na pesquisa e do conhecimento sobre a estrutura populacional.</a:t>
            </a:r>
          </a:p>
          <a:p>
            <a:r>
              <a:rPr lang="pt-BR" dirty="0" smtClean="0"/>
              <a:t>Dois dos principais tipos de </a:t>
            </a:r>
            <a:r>
              <a:rPr lang="pt-BR" b="1" i="1" dirty="0" smtClean="0"/>
              <a:t>alocação</a:t>
            </a:r>
            <a:r>
              <a:rPr lang="pt-BR" dirty="0" smtClean="0"/>
              <a:t> são:</a:t>
            </a:r>
          </a:p>
          <a:p>
            <a:pPr lvl="1"/>
            <a:r>
              <a:rPr lang="pt-BR" dirty="0" smtClean="0"/>
              <a:t>Alocação Uniforme:</a:t>
            </a:r>
          </a:p>
          <a:p>
            <a:pPr lvl="2"/>
            <a:r>
              <a:rPr lang="pt-BR" dirty="0" smtClean="0"/>
              <a:t>O tamanho global </a:t>
            </a:r>
            <a:r>
              <a:rPr lang="pt-BR" b="1" i="1" dirty="0" smtClean="0"/>
              <a:t>n</a:t>
            </a:r>
            <a:r>
              <a:rPr lang="pt-BR" dirty="0" smtClean="0"/>
              <a:t> da amostra é dividido pelo número </a:t>
            </a:r>
            <a:r>
              <a:rPr lang="pt-BR" b="1" i="1" dirty="0" smtClean="0"/>
              <a:t>E</a:t>
            </a:r>
            <a:r>
              <a:rPr lang="pt-BR" dirty="0" smtClean="0"/>
              <a:t> de estratos, obtendo-se: </a:t>
            </a:r>
          </a:p>
          <a:p>
            <a:pPr lvl="2" algn="ctr">
              <a:buNone/>
            </a:pPr>
            <a:endParaRPr lang="pt-BR" dirty="0" smtClean="0"/>
          </a:p>
          <a:p>
            <a:pPr lvl="1"/>
            <a:r>
              <a:rPr lang="pt-BR" dirty="0" smtClean="0"/>
              <a:t>Alocação Proporcional:</a:t>
            </a:r>
          </a:p>
          <a:p>
            <a:pPr lvl="2"/>
            <a:r>
              <a:rPr lang="pt-BR" dirty="0" smtClean="0"/>
              <a:t>As quantidades </a:t>
            </a:r>
            <a:r>
              <a:rPr lang="pt-BR" b="1" i="1" dirty="0" err="1" smtClean="0"/>
              <a:t>n</a:t>
            </a:r>
            <a:r>
              <a:rPr lang="pt-BR" b="1" i="1" baseline="-25000" dirty="0" err="1" smtClean="0"/>
              <a:t>e</a:t>
            </a:r>
            <a:r>
              <a:rPr lang="pt-BR" dirty="0" smtClean="0"/>
              <a:t> são determinadas mantendo-se a fração global de amostragem em cada estrato. Isto é:</a:t>
            </a:r>
          </a:p>
          <a:p>
            <a:pPr lvl="2" algn="ctr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4139952" y="4005064"/>
          <a:ext cx="1282700" cy="393700"/>
        </p:xfrm>
        <a:graphic>
          <a:graphicData uri="http://schemas.openxmlformats.org/presentationml/2006/ole">
            <p:oleObj spid="_x0000_s22530" name="Equação" r:id="rId3" imgW="1282680" imgH="393480" progId="Equation.3">
              <p:embed/>
            </p:oleObj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3958952" y="5301208"/>
          <a:ext cx="1981200" cy="495300"/>
        </p:xfrm>
        <a:graphic>
          <a:graphicData uri="http://schemas.openxmlformats.org/presentationml/2006/ole">
            <p:oleObj spid="_x0000_s22531" name="Equação" r:id="rId4" imgW="1981080" imgH="495000" progId="Equation.3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Amostra Aleatória Estratificada (AAE)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 smtClean="0"/>
              <a:t>Exemplo 2.5 </a:t>
            </a:r>
            <a:r>
              <a:rPr lang="pt-BR" dirty="0" smtClean="0"/>
              <a:t>Para conduzir um estudo sobre as condições de consumo de </a:t>
            </a:r>
            <a:r>
              <a:rPr lang="pt-BR" b="1" i="1" dirty="0" smtClean="0"/>
              <a:t>N </a:t>
            </a:r>
            <a:r>
              <a:rPr lang="pt-BR" dirty="0" smtClean="0"/>
              <a:t>= 1297 famílias de baixa renda de um município, residentes em três áreas urbanas, em que se desconhece a distribuição das famílias pelas áreas, poderia ser decidido por uma amostra estratificada de 129 famílias, alocando-se aleatoriamente 43 famílias de cada área (</a:t>
            </a:r>
            <a:r>
              <a:rPr lang="pt-BR" b="1" i="1" dirty="0" smtClean="0"/>
              <a:t>Alocação Uniforme</a:t>
            </a:r>
            <a:r>
              <a:rPr lang="pt-BR" dirty="0" smtClean="0"/>
              <a:t>).</a:t>
            </a:r>
            <a:endParaRPr lang="pt-BR" i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Amostra Aleatória Estratificada (AAE)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 smtClean="0"/>
              <a:t>Exemplo 2.6</a:t>
            </a:r>
            <a:r>
              <a:rPr lang="pt-BR" dirty="0" smtClean="0"/>
              <a:t> </a:t>
            </a:r>
            <a:r>
              <a:rPr lang="pt-BR" dirty="0" smtClean="0"/>
              <a:t>No exemplo 2.4, se tivesse sido decidido por uma fração amostral global f=0,05 (seleção de cinco pessoas a cada cem pessoas), o tamanho da amostra seria de 1.550 pessoas adultas. Então, pela </a:t>
            </a:r>
            <a:r>
              <a:rPr lang="pt-BR" b="1" i="1" dirty="0" smtClean="0"/>
              <a:t>alocação uniforme </a:t>
            </a:r>
            <a:r>
              <a:rPr lang="pt-BR" dirty="0" smtClean="0"/>
              <a:t>seriam tomados 1.550/6=258,3    258 adultos de cada estrato, e pela </a:t>
            </a:r>
            <a:r>
              <a:rPr lang="pt-BR" b="1" i="1" dirty="0" smtClean="0"/>
              <a:t>alocação proporcional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n</a:t>
            </a:r>
            <a:r>
              <a:rPr lang="pt-BR" baseline="-25000" dirty="0" smtClean="0"/>
              <a:t>1</a:t>
            </a:r>
            <a:r>
              <a:rPr lang="pt-BR" dirty="0" smtClean="0"/>
              <a:t>=(0,05).(10.000)=</a:t>
            </a:r>
            <a:r>
              <a:rPr lang="pt-BR" dirty="0" smtClean="0"/>
              <a:t>500; 	n</a:t>
            </a:r>
            <a:r>
              <a:rPr lang="pt-BR" baseline="-25000" dirty="0" smtClean="0"/>
              <a:t>2</a:t>
            </a:r>
            <a:r>
              <a:rPr lang="pt-BR" dirty="0" smtClean="0"/>
              <a:t>=(</a:t>
            </a:r>
            <a:r>
              <a:rPr lang="pt-BR" dirty="0" smtClean="0"/>
              <a:t>0,05</a:t>
            </a:r>
            <a:r>
              <a:rPr lang="pt-BR" dirty="0" smtClean="0"/>
              <a:t>).(</a:t>
            </a:r>
            <a:r>
              <a:rPr lang="pt-BR" dirty="0" smtClean="0"/>
              <a:t>8</a:t>
            </a:r>
            <a:r>
              <a:rPr lang="pt-BR" dirty="0" smtClean="0"/>
              <a:t>.000)=400;</a:t>
            </a:r>
          </a:p>
          <a:p>
            <a:pPr>
              <a:buNone/>
            </a:pPr>
            <a:r>
              <a:rPr lang="pt-BR" dirty="0" smtClean="0"/>
              <a:t>n</a:t>
            </a:r>
            <a:r>
              <a:rPr lang="pt-BR" baseline="-25000" dirty="0" smtClean="0"/>
              <a:t>3</a:t>
            </a:r>
            <a:r>
              <a:rPr lang="pt-BR" dirty="0" smtClean="0"/>
              <a:t>=(</a:t>
            </a:r>
            <a:r>
              <a:rPr lang="pt-BR" dirty="0" smtClean="0"/>
              <a:t>0,05</a:t>
            </a:r>
            <a:r>
              <a:rPr lang="pt-BR" dirty="0" smtClean="0"/>
              <a:t>).(5.000)=250; 		n</a:t>
            </a:r>
            <a:r>
              <a:rPr lang="pt-BR" baseline="-25000" dirty="0" smtClean="0"/>
              <a:t>4</a:t>
            </a:r>
            <a:r>
              <a:rPr lang="pt-BR" dirty="0" smtClean="0"/>
              <a:t>=(</a:t>
            </a:r>
            <a:r>
              <a:rPr lang="pt-BR" dirty="0" smtClean="0"/>
              <a:t>0,05</a:t>
            </a:r>
            <a:r>
              <a:rPr lang="pt-BR" dirty="0" smtClean="0"/>
              <a:t>).(4.000)=200;</a:t>
            </a:r>
          </a:p>
          <a:p>
            <a:pPr>
              <a:buNone/>
            </a:pPr>
            <a:r>
              <a:rPr lang="pt-BR" dirty="0" smtClean="0"/>
              <a:t>n</a:t>
            </a:r>
            <a:r>
              <a:rPr lang="pt-BR" baseline="-25000" dirty="0" smtClean="0"/>
              <a:t>5</a:t>
            </a:r>
            <a:r>
              <a:rPr lang="pt-BR" dirty="0" smtClean="0"/>
              <a:t>=(</a:t>
            </a:r>
            <a:r>
              <a:rPr lang="pt-BR" dirty="0" smtClean="0"/>
              <a:t>0,05</a:t>
            </a:r>
            <a:r>
              <a:rPr lang="pt-BR" dirty="0" smtClean="0"/>
              <a:t>).(2.500)=125; 		n</a:t>
            </a:r>
            <a:r>
              <a:rPr lang="pt-BR" baseline="-25000" dirty="0" smtClean="0"/>
              <a:t>6</a:t>
            </a:r>
            <a:r>
              <a:rPr lang="pt-BR" dirty="0" smtClean="0"/>
              <a:t>=(</a:t>
            </a:r>
            <a:r>
              <a:rPr lang="pt-BR" dirty="0" smtClean="0"/>
              <a:t>0,05</a:t>
            </a:r>
            <a:r>
              <a:rPr lang="pt-BR" dirty="0" smtClean="0"/>
              <a:t>).(1.500)=75.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4572000" y="3501008"/>
          <a:ext cx="360040" cy="271016"/>
        </p:xfrm>
        <a:graphic>
          <a:graphicData uri="http://schemas.openxmlformats.org/presentationml/2006/ole">
            <p:oleObj spid="_x0000_s23554" name="Equação" r:id="rId3" imgW="139680" imgH="126720" progId="Equation.3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Amostra Aleatória Estratificada (AAE)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Espera-se que a precisão das estimativas obtidas via amostras aleatórias estratificadas seja maior do que as obtidas pelos métodos anteriores, quando essas amostras têm o mesmo tamanho. Para isso, é essencial a escolha eficaz da variável auxiliar de estratificação e a capacidade do pesquisador no delineamento dos estratos.</a:t>
            </a:r>
          </a:p>
          <a:p>
            <a:r>
              <a:rPr lang="pt-BR" dirty="0" smtClean="0"/>
              <a:t>Deve-se também ressaltar que durante a análise de dados obtidos, via amostra estratificada, não se pode ignorar as ponderações adequadas a serem aplicadas a cada medida/observação, conforme o estrato de onde elas provêm.</a:t>
            </a:r>
            <a:endParaRPr lang="pt-BR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Bibliografia Básica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4400" dirty="0" smtClean="0">
                <a:latin typeface="Arial" pitchFamily="34" charset="0"/>
                <a:cs typeface="Arial" pitchFamily="34" charset="0"/>
              </a:rPr>
              <a:t>BENZE, Benedito Galvão. Estatística aplicada a sistemas de informações. São Carlos: </a:t>
            </a:r>
            <a:r>
              <a:rPr lang="pt-BR" sz="4400" dirty="0" err="1" smtClean="0">
                <a:latin typeface="Arial" pitchFamily="34" charset="0"/>
                <a:cs typeface="Arial" pitchFamily="34" charset="0"/>
              </a:rPr>
              <a:t>EdUSFSCar</a:t>
            </a:r>
            <a:r>
              <a:rPr lang="pt-BR" sz="4400" dirty="0" smtClean="0">
                <a:latin typeface="Arial" pitchFamily="34" charset="0"/>
                <a:cs typeface="Arial" pitchFamily="34" charset="0"/>
              </a:rPr>
              <a:t>, 2009.</a:t>
            </a:r>
            <a:endParaRPr lang="pt-BR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5435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Amostra Aleatória Estratificada (AAE)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4421088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Quando a população é heterogênea em relação à principal característica que se deseja estudar, pode-se dividi-la em subpopulações mais homogêneas, mutuamente exclusivas (chamada estratos).</a:t>
            </a:r>
          </a:p>
          <a:p>
            <a:r>
              <a:rPr lang="pt-BR" dirty="0" smtClean="0"/>
              <a:t>Isso pode ser feito com base no pré-conhecimento de uma outra variável (auxiliar) que esteja fortemente vinculada à(s) variável(eis) de interesse.</a:t>
            </a:r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Amostra Aleatória Estratificada (AAE)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5373215"/>
            <a:ext cx="8229600" cy="50405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b="1" dirty="0" smtClean="0"/>
              <a:t>Figura 2.2 </a:t>
            </a:r>
            <a:r>
              <a:rPr lang="pt-BR" sz="1800" dirty="0" smtClean="0"/>
              <a:t>Representação esquemática de uma amostragem estratificada.</a:t>
            </a:r>
            <a:endParaRPr lang="pt-BR" sz="1800" dirty="0"/>
          </a:p>
        </p:txBody>
      </p:sp>
      <p:sp>
        <p:nvSpPr>
          <p:cNvPr id="11" name="Forma livre 10"/>
          <p:cNvSpPr/>
          <p:nvPr/>
        </p:nvSpPr>
        <p:spPr>
          <a:xfrm>
            <a:off x="1435340" y="1628800"/>
            <a:ext cx="1117242" cy="1000273"/>
          </a:xfrm>
          <a:custGeom>
            <a:avLst/>
            <a:gdLst>
              <a:gd name="connsiteX0" fmla="*/ 50442 w 1117242"/>
              <a:gd name="connsiteY0" fmla="*/ 911373 h 1000273"/>
              <a:gd name="connsiteX1" fmla="*/ 50442 w 1117242"/>
              <a:gd name="connsiteY1" fmla="*/ 835173 h 1000273"/>
              <a:gd name="connsiteX2" fmla="*/ 63142 w 1117242"/>
              <a:gd name="connsiteY2" fmla="*/ 631973 h 1000273"/>
              <a:gd name="connsiteX3" fmla="*/ 126642 w 1117242"/>
              <a:gd name="connsiteY3" fmla="*/ 555773 h 1000273"/>
              <a:gd name="connsiteX4" fmla="*/ 164742 w 1117242"/>
              <a:gd name="connsiteY4" fmla="*/ 530373 h 1000273"/>
              <a:gd name="connsiteX5" fmla="*/ 202842 w 1117242"/>
              <a:gd name="connsiteY5" fmla="*/ 492273 h 1000273"/>
              <a:gd name="connsiteX6" fmla="*/ 240942 w 1117242"/>
              <a:gd name="connsiteY6" fmla="*/ 479573 h 1000273"/>
              <a:gd name="connsiteX7" fmla="*/ 279042 w 1117242"/>
              <a:gd name="connsiteY7" fmla="*/ 454173 h 1000273"/>
              <a:gd name="connsiteX8" fmla="*/ 329842 w 1117242"/>
              <a:gd name="connsiteY8" fmla="*/ 428773 h 1000273"/>
              <a:gd name="connsiteX9" fmla="*/ 406042 w 1117242"/>
              <a:gd name="connsiteY9" fmla="*/ 377973 h 1000273"/>
              <a:gd name="connsiteX10" fmla="*/ 456842 w 1117242"/>
              <a:gd name="connsiteY10" fmla="*/ 327173 h 1000273"/>
              <a:gd name="connsiteX11" fmla="*/ 494942 w 1117242"/>
              <a:gd name="connsiteY11" fmla="*/ 301773 h 1000273"/>
              <a:gd name="connsiteX12" fmla="*/ 545742 w 1117242"/>
              <a:gd name="connsiteY12" fmla="*/ 225573 h 1000273"/>
              <a:gd name="connsiteX13" fmla="*/ 571142 w 1117242"/>
              <a:gd name="connsiteY13" fmla="*/ 187473 h 1000273"/>
              <a:gd name="connsiteX14" fmla="*/ 583842 w 1117242"/>
              <a:gd name="connsiteY14" fmla="*/ 149373 h 1000273"/>
              <a:gd name="connsiteX15" fmla="*/ 609242 w 1117242"/>
              <a:gd name="connsiteY15" fmla="*/ 111273 h 1000273"/>
              <a:gd name="connsiteX16" fmla="*/ 621942 w 1117242"/>
              <a:gd name="connsiteY16" fmla="*/ 73173 h 1000273"/>
              <a:gd name="connsiteX17" fmla="*/ 660042 w 1117242"/>
              <a:gd name="connsiteY17" fmla="*/ 35073 h 1000273"/>
              <a:gd name="connsiteX18" fmla="*/ 736242 w 1117242"/>
              <a:gd name="connsiteY18" fmla="*/ 9673 h 1000273"/>
              <a:gd name="connsiteX19" fmla="*/ 977542 w 1117242"/>
              <a:gd name="connsiteY19" fmla="*/ 60473 h 1000273"/>
              <a:gd name="connsiteX20" fmla="*/ 1015642 w 1117242"/>
              <a:gd name="connsiteY20" fmla="*/ 98573 h 1000273"/>
              <a:gd name="connsiteX21" fmla="*/ 1053742 w 1117242"/>
              <a:gd name="connsiteY21" fmla="*/ 212873 h 1000273"/>
              <a:gd name="connsiteX22" fmla="*/ 1066442 w 1117242"/>
              <a:gd name="connsiteY22" fmla="*/ 250973 h 1000273"/>
              <a:gd name="connsiteX23" fmla="*/ 1079142 w 1117242"/>
              <a:gd name="connsiteY23" fmla="*/ 441473 h 1000273"/>
              <a:gd name="connsiteX24" fmla="*/ 1104542 w 1117242"/>
              <a:gd name="connsiteY24" fmla="*/ 517673 h 1000273"/>
              <a:gd name="connsiteX25" fmla="*/ 1117242 w 1117242"/>
              <a:gd name="connsiteY25" fmla="*/ 555773 h 1000273"/>
              <a:gd name="connsiteX26" fmla="*/ 1104542 w 1117242"/>
              <a:gd name="connsiteY26" fmla="*/ 771673 h 1000273"/>
              <a:gd name="connsiteX27" fmla="*/ 1053742 w 1117242"/>
              <a:gd name="connsiteY27" fmla="*/ 847873 h 1000273"/>
              <a:gd name="connsiteX28" fmla="*/ 1028342 w 1117242"/>
              <a:gd name="connsiteY28" fmla="*/ 885973 h 1000273"/>
              <a:gd name="connsiteX29" fmla="*/ 952142 w 1117242"/>
              <a:gd name="connsiteY29" fmla="*/ 911373 h 1000273"/>
              <a:gd name="connsiteX30" fmla="*/ 812442 w 1117242"/>
              <a:gd name="connsiteY30" fmla="*/ 949473 h 1000273"/>
              <a:gd name="connsiteX31" fmla="*/ 774342 w 1117242"/>
              <a:gd name="connsiteY31" fmla="*/ 974873 h 1000273"/>
              <a:gd name="connsiteX32" fmla="*/ 596542 w 1117242"/>
              <a:gd name="connsiteY32" fmla="*/ 1000273 h 1000273"/>
              <a:gd name="connsiteX33" fmla="*/ 431442 w 1117242"/>
              <a:gd name="connsiteY33" fmla="*/ 987573 h 1000273"/>
              <a:gd name="connsiteX34" fmla="*/ 342542 w 1117242"/>
              <a:gd name="connsiteY34" fmla="*/ 949473 h 1000273"/>
              <a:gd name="connsiteX35" fmla="*/ 253642 w 1117242"/>
              <a:gd name="connsiteY35" fmla="*/ 924073 h 1000273"/>
              <a:gd name="connsiteX36" fmla="*/ 215542 w 1117242"/>
              <a:gd name="connsiteY36" fmla="*/ 911373 h 1000273"/>
              <a:gd name="connsiteX37" fmla="*/ 63142 w 1117242"/>
              <a:gd name="connsiteY37" fmla="*/ 924073 h 1000273"/>
              <a:gd name="connsiteX38" fmla="*/ 12342 w 1117242"/>
              <a:gd name="connsiteY38" fmla="*/ 936773 h 1000273"/>
              <a:gd name="connsiteX39" fmla="*/ 25042 w 1117242"/>
              <a:gd name="connsiteY39" fmla="*/ 885973 h 1000273"/>
              <a:gd name="connsiteX40" fmla="*/ 50442 w 1117242"/>
              <a:gd name="connsiteY40" fmla="*/ 911373 h 1000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117242" h="1000273">
                <a:moveTo>
                  <a:pt x="50442" y="911373"/>
                </a:moveTo>
                <a:cubicBezTo>
                  <a:pt x="54675" y="902906"/>
                  <a:pt x="50442" y="936773"/>
                  <a:pt x="50442" y="835173"/>
                </a:cubicBezTo>
                <a:cubicBezTo>
                  <a:pt x="50442" y="767308"/>
                  <a:pt x="52558" y="699008"/>
                  <a:pt x="63142" y="631973"/>
                </a:cubicBezTo>
                <a:cubicBezTo>
                  <a:pt x="66169" y="612800"/>
                  <a:pt x="115798" y="564810"/>
                  <a:pt x="126642" y="555773"/>
                </a:cubicBezTo>
                <a:cubicBezTo>
                  <a:pt x="138368" y="546002"/>
                  <a:pt x="153016" y="540144"/>
                  <a:pt x="164742" y="530373"/>
                </a:cubicBezTo>
                <a:cubicBezTo>
                  <a:pt x="178540" y="518875"/>
                  <a:pt x="187898" y="502236"/>
                  <a:pt x="202842" y="492273"/>
                </a:cubicBezTo>
                <a:cubicBezTo>
                  <a:pt x="213981" y="484847"/>
                  <a:pt x="228968" y="485560"/>
                  <a:pt x="240942" y="479573"/>
                </a:cubicBezTo>
                <a:cubicBezTo>
                  <a:pt x="254594" y="472747"/>
                  <a:pt x="265790" y="461746"/>
                  <a:pt x="279042" y="454173"/>
                </a:cubicBezTo>
                <a:cubicBezTo>
                  <a:pt x="295480" y="444780"/>
                  <a:pt x="314436" y="439777"/>
                  <a:pt x="329842" y="428773"/>
                </a:cubicBezTo>
                <a:cubicBezTo>
                  <a:pt x="413083" y="369315"/>
                  <a:pt x="324313" y="405216"/>
                  <a:pt x="406042" y="377973"/>
                </a:cubicBezTo>
                <a:cubicBezTo>
                  <a:pt x="422975" y="361040"/>
                  <a:pt x="438660" y="342758"/>
                  <a:pt x="456842" y="327173"/>
                </a:cubicBezTo>
                <a:cubicBezTo>
                  <a:pt x="468431" y="317240"/>
                  <a:pt x="484891" y="313260"/>
                  <a:pt x="494942" y="301773"/>
                </a:cubicBezTo>
                <a:cubicBezTo>
                  <a:pt x="515044" y="278799"/>
                  <a:pt x="528809" y="250973"/>
                  <a:pt x="545742" y="225573"/>
                </a:cubicBezTo>
                <a:cubicBezTo>
                  <a:pt x="554209" y="212873"/>
                  <a:pt x="566315" y="201953"/>
                  <a:pt x="571142" y="187473"/>
                </a:cubicBezTo>
                <a:cubicBezTo>
                  <a:pt x="575375" y="174773"/>
                  <a:pt x="577855" y="161347"/>
                  <a:pt x="583842" y="149373"/>
                </a:cubicBezTo>
                <a:cubicBezTo>
                  <a:pt x="590668" y="135721"/>
                  <a:pt x="602416" y="124925"/>
                  <a:pt x="609242" y="111273"/>
                </a:cubicBezTo>
                <a:cubicBezTo>
                  <a:pt x="615229" y="99299"/>
                  <a:pt x="614516" y="84312"/>
                  <a:pt x="621942" y="73173"/>
                </a:cubicBezTo>
                <a:cubicBezTo>
                  <a:pt x="631905" y="58229"/>
                  <a:pt x="644342" y="43795"/>
                  <a:pt x="660042" y="35073"/>
                </a:cubicBezTo>
                <a:cubicBezTo>
                  <a:pt x="683447" y="22070"/>
                  <a:pt x="736242" y="9673"/>
                  <a:pt x="736242" y="9673"/>
                </a:cubicBezTo>
                <a:cubicBezTo>
                  <a:pt x="854732" y="24484"/>
                  <a:pt x="904974" y="0"/>
                  <a:pt x="977542" y="60473"/>
                </a:cubicBezTo>
                <a:cubicBezTo>
                  <a:pt x="991340" y="71971"/>
                  <a:pt x="1002942" y="85873"/>
                  <a:pt x="1015642" y="98573"/>
                </a:cubicBezTo>
                <a:lnTo>
                  <a:pt x="1053742" y="212873"/>
                </a:lnTo>
                <a:lnTo>
                  <a:pt x="1066442" y="250973"/>
                </a:lnTo>
                <a:cubicBezTo>
                  <a:pt x="1070675" y="314473"/>
                  <a:pt x="1070142" y="378472"/>
                  <a:pt x="1079142" y="441473"/>
                </a:cubicBezTo>
                <a:cubicBezTo>
                  <a:pt x="1082928" y="467978"/>
                  <a:pt x="1096075" y="492273"/>
                  <a:pt x="1104542" y="517673"/>
                </a:cubicBezTo>
                <a:lnTo>
                  <a:pt x="1117242" y="555773"/>
                </a:lnTo>
                <a:cubicBezTo>
                  <a:pt x="1113009" y="627740"/>
                  <a:pt x="1111715" y="699940"/>
                  <a:pt x="1104542" y="771673"/>
                </a:cubicBezTo>
                <a:cubicBezTo>
                  <a:pt x="1099977" y="817325"/>
                  <a:pt x="1082774" y="813035"/>
                  <a:pt x="1053742" y="847873"/>
                </a:cubicBezTo>
                <a:cubicBezTo>
                  <a:pt x="1043971" y="859599"/>
                  <a:pt x="1041285" y="877883"/>
                  <a:pt x="1028342" y="885973"/>
                </a:cubicBezTo>
                <a:cubicBezTo>
                  <a:pt x="1005638" y="900163"/>
                  <a:pt x="974419" y="896521"/>
                  <a:pt x="952142" y="911373"/>
                </a:cubicBezTo>
                <a:cubicBezTo>
                  <a:pt x="885644" y="955705"/>
                  <a:pt x="929188" y="934880"/>
                  <a:pt x="812442" y="949473"/>
                </a:cubicBezTo>
                <a:cubicBezTo>
                  <a:pt x="799742" y="957940"/>
                  <a:pt x="789200" y="971377"/>
                  <a:pt x="774342" y="974873"/>
                </a:cubicBezTo>
                <a:cubicBezTo>
                  <a:pt x="716065" y="988585"/>
                  <a:pt x="596542" y="1000273"/>
                  <a:pt x="596542" y="1000273"/>
                </a:cubicBezTo>
                <a:cubicBezTo>
                  <a:pt x="541509" y="996040"/>
                  <a:pt x="486212" y="994419"/>
                  <a:pt x="431442" y="987573"/>
                </a:cubicBezTo>
                <a:cubicBezTo>
                  <a:pt x="403410" y="984069"/>
                  <a:pt x="365677" y="959388"/>
                  <a:pt x="342542" y="949473"/>
                </a:cubicBezTo>
                <a:cubicBezTo>
                  <a:pt x="312092" y="936423"/>
                  <a:pt x="285865" y="933280"/>
                  <a:pt x="253642" y="924073"/>
                </a:cubicBezTo>
                <a:cubicBezTo>
                  <a:pt x="240770" y="920395"/>
                  <a:pt x="228242" y="915606"/>
                  <a:pt x="215542" y="911373"/>
                </a:cubicBezTo>
                <a:cubicBezTo>
                  <a:pt x="164742" y="915606"/>
                  <a:pt x="113724" y="917750"/>
                  <a:pt x="63142" y="924073"/>
                </a:cubicBezTo>
                <a:cubicBezTo>
                  <a:pt x="45822" y="926238"/>
                  <a:pt x="24684" y="949115"/>
                  <a:pt x="12342" y="936773"/>
                </a:cubicBezTo>
                <a:cubicBezTo>
                  <a:pt x="0" y="924431"/>
                  <a:pt x="20809" y="902906"/>
                  <a:pt x="25042" y="885973"/>
                </a:cubicBezTo>
                <a:cubicBezTo>
                  <a:pt x="40735" y="933053"/>
                  <a:pt x="46209" y="919840"/>
                  <a:pt x="50442" y="911373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N</a:t>
            </a:r>
            <a:r>
              <a:rPr lang="pt-BR" b="1" baseline="-25000" dirty="0" smtClean="0"/>
              <a:t>2</a:t>
            </a:r>
            <a:endParaRPr lang="pt-BR" b="1" baseline="-25000" dirty="0"/>
          </a:p>
        </p:txBody>
      </p:sp>
      <p:sp>
        <p:nvSpPr>
          <p:cNvPr id="12" name="Forma livre 11"/>
          <p:cNvSpPr/>
          <p:nvPr/>
        </p:nvSpPr>
        <p:spPr>
          <a:xfrm>
            <a:off x="2443452" y="1993075"/>
            <a:ext cx="1024825" cy="1008737"/>
          </a:xfrm>
          <a:custGeom>
            <a:avLst/>
            <a:gdLst>
              <a:gd name="connsiteX0" fmla="*/ 114300 w 1024825"/>
              <a:gd name="connsiteY0" fmla="*/ 183237 h 1008737"/>
              <a:gd name="connsiteX1" fmla="*/ 152400 w 1024825"/>
              <a:gd name="connsiteY1" fmla="*/ 195937 h 1008737"/>
              <a:gd name="connsiteX2" fmla="*/ 228600 w 1024825"/>
              <a:gd name="connsiteY2" fmla="*/ 246737 h 1008737"/>
              <a:gd name="connsiteX3" fmla="*/ 254000 w 1024825"/>
              <a:gd name="connsiteY3" fmla="*/ 284837 h 1008737"/>
              <a:gd name="connsiteX4" fmla="*/ 292100 w 1024825"/>
              <a:gd name="connsiteY4" fmla="*/ 297537 h 1008737"/>
              <a:gd name="connsiteX5" fmla="*/ 330200 w 1024825"/>
              <a:gd name="connsiteY5" fmla="*/ 322937 h 1008737"/>
              <a:gd name="connsiteX6" fmla="*/ 368300 w 1024825"/>
              <a:gd name="connsiteY6" fmla="*/ 335637 h 1008737"/>
              <a:gd name="connsiteX7" fmla="*/ 406400 w 1024825"/>
              <a:gd name="connsiteY7" fmla="*/ 361037 h 1008737"/>
              <a:gd name="connsiteX8" fmla="*/ 444500 w 1024825"/>
              <a:gd name="connsiteY8" fmla="*/ 373737 h 1008737"/>
              <a:gd name="connsiteX9" fmla="*/ 482600 w 1024825"/>
              <a:gd name="connsiteY9" fmla="*/ 399137 h 1008737"/>
              <a:gd name="connsiteX10" fmla="*/ 520700 w 1024825"/>
              <a:gd name="connsiteY10" fmla="*/ 411837 h 1008737"/>
              <a:gd name="connsiteX11" fmla="*/ 647700 w 1024825"/>
              <a:gd name="connsiteY11" fmla="*/ 475337 h 1008737"/>
              <a:gd name="connsiteX12" fmla="*/ 685800 w 1024825"/>
              <a:gd name="connsiteY12" fmla="*/ 500737 h 1008737"/>
              <a:gd name="connsiteX13" fmla="*/ 723900 w 1024825"/>
              <a:gd name="connsiteY13" fmla="*/ 513437 h 1008737"/>
              <a:gd name="connsiteX14" fmla="*/ 889000 w 1024825"/>
              <a:gd name="connsiteY14" fmla="*/ 551537 h 1008737"/>
              <a:gd name="connsiteX15" fmla="*/ 990600 w 1024825"/>
              <a:gd name="connsiteY15" fmla="*/ 640437 h 1008737"/>
              <a:gd name="connsiteX16" fmla="*/ 990600 w 1024825"/>
              <a:gd name="connsiteY16" fmla="*/ 970637 h 1008737"/>
              <a:gd name="connsiteX17" fmla="*/ 952500 w 1024825"/>
              <a:gd name="connsiteY17" fmla="*/ 1008737 h 1008737"/>
              <a:gd name="connsiteX18" fmla="*/ 698500 w 1024825"/>
              <a:gd name="connsiteY18" fmla="*/ 996037 h 1008737"/>
              <a:gd name="connsiteX19" fmla="*/ 609600 w 1024825"/>
              <a:gd name="connsiteY19" fmla="*/ 970637 h 1008737"/>
              <a:gd name="connsiteX20" fmla="*/ 558800 w 1024825"/>
              <a:gd name="connsiteY20" fmla="*/ 957937 h 1008737"/>
              <a:gd name="connsiteX21" fmla="*/ 482600 w 1024825"/>
              <a:gd name="connsiteY21" fmla="*/ 932537 h 1008737"/>
              <a:gd name="connsiteX22" fmla="*/ 444500 w 1024825"/>
              <a:gd name="connsiteY22" fmla="*/ 919837 h 1008737"/>
              <a:gd name="connsiteX23" fmla="*/ 406400 w 1024825"/>
              <a:gd name="connsiteY23" fmla="*/ 907137 h 1008737"/>
              <a:gd name="connsiteX24" fmla="*/ 241300 w 1024825"/>
              <a:gd name="connsiteY24" fmla="*/ 881737 h 1008737"/>
              <a:gd name="connsiteX25" fmla="*/ 127000 w 1024825"/>
              <a:gd name="connsiteY25" fmla="*/ 843637 h 1008737"/>
              <a:gd name="connsiteX26" fmla="*/ 101600 w 1024825"/>
              <a:gd name="connsiteY26" fmla="*/ 805537 h 1008737"/>
              <a:gd name="connsiteX27" fmla="*/ 38100 w 1024825"/>
              <a:gd name="connsiteY27" fmla="*/ 780137 h 1008737"/>
              <a:gd name="connsiteX28" fmla="*/ 0 w 1024825"/>
              <a:gd name="connsiteY28" fmla="*/ 754737 h 1008737"/>
              <a:gd name="connsiteX29" fmla="*/ 12700 w 1024825"/>
              <a:gd name="connsiteY29" fmla="*/ 665837 h 1008737"/>
              <a:gd name="connsiteX30" fmla="*/ 25400 w 1024825"/>
              <a:gd name="connsiteY30" fmla="*/ 627737 h 1008737"/>
              <a:gd name="connsiteX31" fmla="*/ 63500 w 1024825"/>
              <a:gd name="connsiteY31" fmla="*/ 602337 h 1008737"/>
              <a:gd name="connsiteX32" fmla="*/ 76200 w 1024825"/>
              <a:gd name="connsiteY32" fmla="*/ 310237 h 1008737"/>
              <a:gd name="connsiteX33" fmla="*/ 114300 w 1024825"/>
              <a:gd name="connsiteY33" fmla="*/ 183237 h 100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024825" h="1008737">
                <a:moveTo>
                  <a:pt x="114300" y="183237"/>
                </a:moveTo>
                <a:cubicBezTo>
                  <a:pt x="127000" y="164187"/>
                  <a:pt x="140698" y="189436"/>
                  <a:pt x="152400" y="195937"/>
                </a:cubicBezTo>
                <a:cubicBezTo>
                  <a:pt x="179085" y="210762"/>
                  <a:pt x="228600" y="246737"/>
                  <a:pt x="228600" y="246737"/>
                </a:cubicBezTo>
                <a:cubicBezTo>
                  <a:pt x="237067" y="259437"/>
                  <a:pt x="242081" y="275302"/>
                  <a:pt x="254000" y="284837"/>
                </a:cubicBezTo>
                <a:cubicBezTo>
                  <a:pt x="264453" y="293200"/>
                  <a:pt x="280126" y="291550"/>
                  <a:pt x="292100" y="297537"/>
                </a:cubicBezTo>
                <a:cubicBezTo>
                  <a:pt x="305752" y="304363"/>
                  <a:pt x="316548" y="316111"/>
                  <a:pt x="330200" y="322937"/>
                </a:cubicBezTo>
                <a:cubicBezTo>
                  <a:pt x="342174" y="328924"/>
                  <a:pt x="356326" y="329650"/>
                  <a:pt x="368300" y="335637"/>
                </a:cubicBezTo>
                <a:cubicBezTo>
                  <a:pt x="381952" y="342463"/>
                  <a:pt x="392748" y="354211"/>
                  <a:pt x="406400" y="361037"/>
                </a:cubicBezTo>
                <a:cubicBezTo>
                  <a:pt x="418374" y="367024"/>
                  <a:pt x="432526" y="367750"/>
                  <a:pt x="444500" y="373737"/>
                </a:cubicBezTo>
                <a:cubicBezTo>
                  <a:pt x="458152" y="380563"/>
                  <a:pt x="468948" y="392311"/>
                  <a:pt x="482600" y="399137"/>
                </a:cubicBezTo>
                <a:cubicBezTo>
                  <a:pt x="494574" y="405124"/>
                  <a:pt x="508998" y="405336"/>
                  <a:pt x="520700" y="411837"/>
                </a:cubicBezTo>
                <a:cubicBezTo>
                  <a:pt x="644413" y="480567"/>
                  <a:pt x="548422" y="450517"/>
                  <a:pt x="647700" y="475337"/>
                </a:cubicBezTo>
                <a:cubicBezTo>
                  <a:pt x="660400" y="483804"/>
                  <a:pt x="672148" y="493911"/>
                  <a:pt x="685800" y="500737"/>
                </a:cubicBezTo>
                <a:cubicBezTo>
                  <a:pt x="697774" y="506724"/>
                  <a:pt x="710985" y="509915"/>
                  <a:pt x="723900" y="513437"/>
                </a:cubicBezTo>
                <a:cubicBezTo>
                  <a:pt x="808147" y="536414"/>
                  <a:pt x="814948" y="536727"/>
                  <a:pt x="889000" y="551537"/>
                </a:cubicBezTo>
                <a:cubicBezTo>
                  <a:pt x="977900" y="610804"/>
                  <a:pt x="948267" y="576937"/>
                  <a:pt x="990600" y="640437"/>
                </a:cubicBezTo>
                <a:cubicBezTo>
                  <a:pt x="1022030" y="766157"/>
                  <a:pt x="1024825" y="756730"/>
                  <a:pt x="990600" y="970637"/>
                </a:cubicBezTo>
                <a:cubicBezTo>
                  <a:pt x="987762" y="988372"/>
                  <a:pt x="965200" y="996037"/>
                  <a:pt x="952500" y="1008737"/>
                </a:cubicBezTo>
                <a:cubicBezTo>
                  <a:pt x="867833" y="1004504"/>
                  <a:pt x="782980" y="1003077"/>
                  <a:pt x="698500" y="996037"/>
                </a:cubicBezTo>
                <a:cubicBezTo>
                  <a:pt x="670475" y="993702"/>
                  <a:pt x="636830" y="978417"/>
                  <a:pt x="609600" y="970637"/>
                </a:cubicBezTo>
                <a:cubicBezTo>
                  <a:pt x="592817" y="965842"/>
                  <a:pt x="575518" y="962953"/>
                  <a:pt x="558800" y="957937"/>
                </a:cubicBezTo>
                <a:cubicBezTo>
                  <a:pt x="533155" y="950244"/>
                  <a:pt x="508000" y="941004"/>
                  <a:pt x="482600" y="932537"/>
                </a:cubicBezTo>
                <a:lnTo>
                  <a:pt x="444500" y="919837"/>
                </a:lnTo>
                <a:cubicBezTo>
                  <a:pt x="431800" y="915604"/>
                  <a:pt x="419387" y="910384"/>
                  <a:pt x="406400" y="907137"/>
                </a:cubicBezTo>
                <a:cubicBezTo>
                  <a:pt x="318410" y="885140"/>
                  <a:pt x="372948" y="896365"/>
                  <a:pt x="241300" y="881737"/>
                </a:cubicBezTo>
                <a:cubicBezTo>
                  <a:pt x="203200" y="869037"/>
                  <a:pt x="149277" y="877053"/>
                  <a:pt x="127000" y="843637"/>
                </a:cubicBezTo>
                <a:cubicBezTo>
                  <a:pt x="118533" y="830937"/>
                  <a:pt x="114020" y="814409"/>
                  <a:pt x="101600" y="805537"/>
                </a:cubicBezTo>
                <a:cubicBezTo>
                  <a:pt x="83049" y="792286"/>
                  <a:pt x="58490" y="790332"/>
                  <a:pt x="38100" y="780137"/>
                </a:cubicBezTo>
                <a:cubicBezTo>
                  <a:pt x="24448" y="773311"/>
                  <a:pt x="12700" y="763204"/>
                  <a:pt x="0" y="754737"/>
                </a:cubicBezTo>
                <a:cubicBezTo>
                  <a:pt x="4233" y="725104"/>
                  <a:pt x="6829" y="695190"/>
                  <a:pt x="12700" y="665837"/>
                </a:cubicBezTo>
                <a:cubicBezTo>
                  <a:pt x="15325" y="652710"/>
                  <a:pt x="17037" y="638190"/>
                  <a:pt x="25400" y="627737"/>
                </a:cubicBezTo>
                <a:cubicBezTo>
                  <a:pt x="34935" y="615818"/>
                  <a:pt x="50800" y="610804"/>
                  <a:pt x="63500" y="602337"/>
                </a:cubicBezTo>
                <a:cubicBezTo>
                  <a:pt x="67733" y="504970"/>
                  <a:pt x="66172" y="407178"/>
                  <a:pt x="76200" y="310237"/>
                </a:cubicBezTo>
                <a:cubicBezTo>
                  <a:pt x="108293" y="0"/>
                  <a:pt x="101600" y="202287"/>
                  <a:pt x="114300" y="183237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N</a:t>
            </a:r>
            <a:r>
              <a:rPr lang="pt-BR" b="1" baseline="-25000" dirty="0" smtClean="0"/>
              <a:t>3</a:t>
            </a:r>
            <a:endParaRPr lang="pt-BR" b="1" baseline="-25000" dirty="0"/>
          </a:p>
        </p:txBody>
      </p:sp>
      <p:sp>
        <p:nvSpPr>
          <p:cNvPr id="14" name="Forma livre 13"/>
          <p:cNvSpPr/>
          <p:nvPr/>
        </p:nvSpPr>
        <p:spPr>
          <a:xfrm>
            <a:off x="1505140" y="2413379"/>
            <a:ext cx="1066372" cy="1096433"/>
          </a:xfrm>
          <a:custGeom>
            <a:avLst/>
            <a:gdLst>
              <a:gd name="connsiteX0" fmla="*/ 1028700 w 1066372"/>
              <a:gd name="connsiteY0" fmla="*/ 4233 h 1096433"/>
              <a:gd name="connsiteX1" fmla="*/ 1016000 w 1066372"/>
              <a:gd name="connsiteY1" fmla="*/ 42333 h 1096433"/>
              <a:gd name="connsiteX2" fmla="*/ 927100 w 1066372"/>
              <a:gd name="connsiteY2" fmla="*/ 80433 h 1096433"/>
              <a:gd name="connsiteX3" fmla="*/ 812800 w 1066372"/>
              <a:gd name="connsiteY3" fmla="*/ 131233 h 1096433"/>
              <a:gd name="connsiteX4" fmla="*/ 774700 w 1066372"/>
              <a:gd name="connsiteY4" fmla="*/ 143933 h 1096433"/>
              <a:gd name="connsiteX5" fmla="*/ 698500 w 1066372"/>
              <a:gd name="connsiteY5" fmla="*/ 182033 h 1096433"/>
              <a:gd name="connsiteX6" fmla="*/ 406400 w 1066372"/>
              <a:gd name="connsiteY6" fmla="*/ 182033 h 1096433"/>
              <a:gd name="connsiteX7" fmla="*/ 317500 w 1066372"/>
              <a:gd name="connsiteY7" fmla="*/ 169333 h 1096433"/>
              <a:gd name="connsiteX8" fmla="*/ 266700 w 1066372"/>
              <a:gd name="connsiteY8" fmla="*/ 131233 h 1096433"/>
              <a:gd name="connsiteX9" fmla="*/ 190500 w 1066372"/>
              <a:gd name="connsiteY9" fmla="*/ 118533 h 1096433"/>
              <a:gd name="connsiteX10" fmla="*/ 88900 w 1066372"/>
              <a:gd name="connsiteY10" fmla="*/ 93133 h 1096433"/>
              <a:gd name="connsiteX11" fmla="*/ 25400 w 1066372"/>
              <a:gd name="connsiteY11" fmla="*/ 118533 h 1096433"/>
              <a:gd name="connsiteX12" fmla="*/ 12700 w 1066372"/>
              <a:gd name="connsiteY12" fmla="*/ 232833 h 1096433"/>
              <a:gd name="connsiteX13" fmla="*/ 0 w 1066372"/>
              <a:gd name="connsiteY13" fmla="*/ 270933 h 1096433"/>
              <a:gd name="connsiteX14" fmla="*/ 12700 w 1066372"/>
              <a:gd name="connsiteY14" fmla="*/ 601133 h 1096433"/>
              <a:gd name="connsiteX15" fmla="*/ 38100 w 1066372"/>
              <a:gd name="connsiteY15" fmla="*/ 804333 h 1096433"/>
              <a:gd name="connsiteX16" fmla="*/ 63500 w 1066372"/>
              <a:gd name="connsiteY16" fmla="*/ 982133 h 1096433"/>
              <a:gd name="connsiteX17" fmla="*/ 127000 w 1066372"/>
              <a:gd name="connsiteY17" fmla="*/ 1032933 h 1096433"/>
              <a:gd name="connsiteX18" fmla="*/ 177800 w 1066372"/>
              <a:gd name="connsiteY18" fmla="*/ 1045633 h 1096433"/>
              <a:gd name="connsiteX19" fmla="*/ 482600 w 1066372"/>
              <a:gd name="connsiteY19" fmla="*/ 1058333 h 1096433"/>
              <a:gd name="connsiteX20" fmla="*/ 533400 w 1066372"/>
              <a:gd name="connsiteY20" fmla="*/ 1071033 h 1096433"/>
              <a:gd name="connsiteX21" fmla="*/ 596900 w 1066372"/>
              <a:gd name="connsiteY21" fmla="*/ 1083733 h 1096433"/>
              <a:gd name="connsiteX22" fmla="*/ 635000 w 1066372"/>
              <a:gd name="connsiteY22" fmla="*/ 1096433 h 1096433"/>
              <a:gd name="connsiteX23" fmla="*/ 736600 w 1066372"/>
              <a:gd name="connsiteY23" fmla="*/ 1083733 h 1096433"/>
              <a:gd name="connsiteX24" fmla="*/ 800100 w 1066372"/>
              <a:gd name="connsiteY24" fmla="*/ 1007533 h 1096433"/>
              <a:gd name="connsiteX25" fmla="*/ 838200 w 1066372"/>
              <a:gd name="connsiteY25" fmla="*/ 969433 h 1096433"/>
              <a:gd name="connsiteX26" fmla="*/ 889000 w 1066372"/>
              <a:gd name="connsiteY26" fmla="*/ 982133 h 1096433"/>
              <a:gd name="connsiteX27" fmla="*/ 927100 w 1066372"/>
              <a:gd name="connsiteY27" fmla="*/ 994833 h 1096433"/>
              <a:gd name="connsiteX28" fmla="*/ 1003300 w 1066372"/>
              <a:gd name="connsiteY28" fmla="*/ 982133 h 1096433"/>
              <a:gd name="connsiteX29" fmla="*/ 1028700 w 1066372"/>
              <a:gd name="connsiteY29" fmla="*/ 944033 h 1096433"/>
              <a:gd name="connsiteX30" fmla="*/ 1028700 w 1066372"/>
              <a:gd name="connsiteY30" fmla="*/ 613833 h 1096433"/>
              <a:gd name="connsiteX31" fmla="*/ 990600 w 1066372"/>
              <a:gd name="connsiteY31" fmla="*/ 474133 h 1096433"/>
              <a:gd name="connsiteX32" fmla="*/ 977900 w 1066372"/>
              <a:gd name="connsiteY32" fmla="*/ 436033 h 1096433"/>
              <a:gd name="connsiteX33" fmla="*/ 965200 w 1066372"/>
              <a:gd name="connsiteY33" fmla="*/ 397933 h 1096433"/>
              <a:gd name="connsiteX34" fmla="*/ 952500 w 1066372"/>
              <a:gd name="connsiteY34" fmla="*/ 334433 h 1096433"/>
              <a:gd name="connsiteX35" fmla="*/ 965200 w 1066372"/>
              <a:gd name="connsiteY35" fmla="*/ 270933 h 1096433"/>
              <a:gd name="connsiteX36" fmla="*/ 1041400 w 1066372"/>
              <a:gd name="connsiteY36" fmla="*/ 245533 h 1096433"/>
              <a:gd name="connsiteX37" fmla="*/ 1041400 w 1066372"/>
              <a:gd name="connsiteY37" fmla="*/ 67733 h 1096433"/>
              <a:gd name="connsiteX38" fmla="*/ 1028700 w 1066372"/>
              <a:gd name="connsiteY38" fmla="*/ 4233 h 109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66372" h="1096433">
                <a:moveTo>
                  <a:pt x="1028700" y="4233"/>
                </a:moveTo>
                <a:cubicBezTo>
                  <a:pt x="1024467" y="0"/>
                  <a:pt x="1024363" y="31880"/>
                  <a:pt x="1016000" y="42333"/>
                </a:cubicBezTo>
                <a:cubicBezTo>
                  <a:pt x="994074" y="69741"/>
                  <a:pt x="957605" y="72807"/>
                  <a:pt x="927100" y="80433"/>
                </a:cubicBezTo>
                <a:cubicBezTo>
                  <a:pt x="866723" y="120685"/>
                  <a:pt x="903480" y="101006"/>
                  <a:pt x="812800" y="131233"/>
                </a:cubicBezTo>
                <a:cubicBezTo>
                  <a:pt x="800100" y="135466"/>
                  <a:pt x="785839" y="136507"/>
                  <a:pt x="774700" y="143933"/>
                </a:cubicBezTo>
                <a:cubicBezTo>
                  <a:pt x="725461" y="176759"/>
                  <a:pt x="751080" y="164506"/>
                  <a:pt x="698500" y="182033"/>
                </a:cubicBezTo>
                <a:cubicBezTo>
                  <a:pt x="540511" y="150435"/>
                  <a:pt x="726039" y="182033"/>
                  <a:pt x="406400" y="182033"/>
                </a:cubicBezTo>
                <a:cubicBezTo>
                  <a:pt x="376466" y="182033"/>
                  <a:pt x="347133" y="173566"/>
                  <a:pt x="317500" y="169333"/>
                </a:cubicBezTo>
                <a:cubicBezTo>
                  <a:pt x="300567" y="156633"/>
                  <a:pt x="286353" y="139094"/>
                  <a:pt x="266700" y="131233"/>
                </a:cubicBezTo>
                <a:cubicBezTo>
                  <a:pt x="242791" y="121670"/>
                  <a:pt x="215835" y="123139"/>
                  <a:pt x="190500" y="118533"/>
                </a:cubicBezTo>
                <a:cubicBezTo>
                  <a:pt x="123068" y="106273"/>
                  <a:pt x="141775" y="110758"/>
                  <a:pt x="88900" y="93133"/>
                </a:cubicBezTo>
                <a:cubicBezTo>
                  <a:pt x="67733" y="101600"/>
                  <a:pt x="36316" y="98519"/>
                  <a:pt x="25400" y="118533"/>
                </a:cubicBezTo>
                <a:cubicBezTo>
                  <a:pt x="7043" y="152187"/>
                  <a:pt x="19002" y="195020"/>
                  <a:pt x="12700" y="232833"/>
                </a:cubicBezTo>
                <a:cubicBezTo>
                  <a:pt x="10499" y="246038"/>
                  <a:pt x="4233" y="258233"/>
                  <a:pt x="0" y="270933"/>
                </a:cubicBezTo>
                <a:cubicBezTo>
                  <a:pt x="4233" y="381000"/>
                  <a:pt x="7059" y="491130"/>
                  <a:pt x="12700" y="601133"/>
                </a:cubicBezTo>
                <a:cubicBezTo>
                  <a:pt x="21019" y="763358"/>
                  <a:pt x="9257" y="717804"/>
                  <a:pt x="38100" y="804333"/>
                </a:cubicBezTo>
                <a:cubicBezTo>
                  <a:pt x="39432" y="814989"/>
                  <a:pt x="56176" y="960160"/>
                  <a:pt x="63500" y="982133"/>
                </a:cubicBezTo>
                <a:cubicBezTo>
                  <a:pt x="77133" y="1023033"/>
                  <a:pt x="91253" y="1022719"/>
                  <a:pt x="127000" y="1032933"/>
                </a:cubicBezTo>
                <a:cubicBezTo>
                  <a:pt x="143783" y="1037728"/>
                  <a:pt x="160390" y="1044389"/>
                  <a:pt x="177800" y="1045633"/>
                </a:cubicBezTo>
                <a:cubicBezTo>
                  <a:pt x="279230" y="1052878"/>
                  <a:pt x="381000" y="1054100"/>
                  <a:pt x="482600" y="1058333"/>
                </a:cubicBezTo>
                <a:cubicBezTo>
                  <a:pt x="499533" y="1062566"/>
                  <a:pt x="516361" y="1067247"/>
                  <a:pt x="533400" y="1071033"/>
                </a:cubicBezTo>
                <a:cubicBezTo>
                  <a:pt x="554472" y="1075716"/>
                  <a:pt x="575959" y="1078498"/>
                  <a:pt x="596900" y="1083733"/>
                </a:cubicBezTo>
                <a:cubicBezTo>
                  <a:pt x="609887" y="1086980"/>
                  <a:pt x="622300" y="1092200"/>
                  <a:pt x="635000" y="1096433"/>
                </a:cubicBezTo>
                <a:cubicBezTo>
                  <a:pt x="668867" y="1092200"/>
                  <a:pt x="704525" y="1095397"/>
                  <a:pt x="736600" y="1083733"/>
                </a:cubicBezTo>
                <a:cubicBezTo>
                  <a:pt x="763218" y="1074054"/>
                  <a:pt x="783668" y="1027252"/>
                  <a:pt x="800100" y="1007533"/>
                </a:cubicBezTo>
                <a:cubicBezTo>
                  <a:pt x="811598" y="993735"/>
                  <a:pt x="825500" y="982133"/>
                  <a:pt x="838200" y="969433"/>
                </a:cubicBezTo>
                <a:cubicBezTo>
                  <a:pt x="855133" y="973666"/>
                  <a:pt x="872217" y="977338"/>
                  <a:pt x="889000" y="982133"/>
                </a:cubicBezTo>
                <a:cubicBezTo>
                  <a:pt x="901872" y="985811"/>
                  <a:pt x="913713" y="994833"/>
                  <a:pt x="927100" y="994833"/>
                </a:cubicBezTo>
                <a:cubicBezTo>
                  <a:pt x="952850" y="994833"/>
                  <a:pt x="977900" y="986366"/>
                  <a:pt x="1003300" y="982133"/>
                </a:cubicBezTo>
                <a:cubicBezTo>
                  <a:pt x="1011767" y="969433"/>
                  <a:pt x="1022687" y="958062"/>
                  <a:pt x="1028700" y="944033"/>
                </a:cubicBezTo>
                <a:cubicBezTo>
                  <a:pt x="1066372" y="856131"/>
                  <a:pt x="1029582" y="625745"/>
                  <a:pt x="1028700" y="613833"/>
                </a:cubicBezTo>
                <a:cubicBezTo>
                  <a:pt x="1025281" y="567674"/>
                  <a:pt x="1004802" y="516738"/>
                  <a:pt x="990600" y="474133"/>
                </a:cubicBezTo>
                <a:lnTo>
                  <a:pt x="977900" y="436033"/>
                </a:lnTo>
                <a:cubicBezTo>
                  <a:pt x="973667" y="423333"/>
                  <a:pt x="967825" y="411060"/>
                  <a:pt x="965200" y="397933"/>
                </a:cubicBezTo>
                <a:lnTo>
                  <a:pt x="952500" y="334433"/>
                </a:lnTo>
                <a:cubicBezTo>
                  <a:pt x="956733" y="313266"/>
                  <a:pt x="949936" y="286197"/>
                  <a:pt x="965200" y="270933"/>
                </a:cubicBezTo>
                <a:cubicBezTo>
                  <a:pt x="984132" y="252001"/>
                  <a:pt x="1041400" y="245533"/>
                  <a:pt x="1041400" y="245533"/>
                </a:cubicBezTo>
                <a:cubicBezTo>
                  <a:pt x="1052175" y="148557"/>
                  <a:pt x="1064044" y="146988"/>
                  <a:pt x="1041400" y="67733"/>
                </a:cubicBezTo>
                <a:cubicBezTo>
                  <a:pt x="1038799" y="58631"/>
                  <a:pt x="1032933" y="8466"/>
                  <a:pt x="1028700" y="4233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N</a:t>
            </a:r>
            <a:r>
              <a:rPr lang="pt-BR" b="1" baseline="-25000" dirty="0" smtClean="0"/>
              <a:t>5</a:t>
            </a:r>
            <a:endParaRPr lang="pt-BR" b="1" dirty="0"/>
          </a:p>
        </p:txBody>
      </p:sp>
      <p:sp>
        <p:nvSpPr>
          <p:cNvPr id="15" name="Forma livre 14"/>
          <p:cNvSpPr/>
          <p:nvPr/>
        </p:nvSpPr>
        <p:spPr>
          <a:xfrm>
            <a:off x="1156064" y="2492896"/>
            <a:ext cx="495300" cy="1515533"/>
          </a:xfrm>
          <a:custGeom>
            <a:avLst/>
            <a:gdLst>
              <a:gd name="connsiteX0" fmla="*/ 393700 w 495300"/>
              <a:gd name="connsiteY0" fmla="*/ 4233 h 1515533"/>
              <a:gd name="connsiteX1" fmla="*/ 355600 w 495300"/>
              <a:gd name="connsiteY1" fmla="*/ 29633 h 1515533"/>
              <a:gd name="connsiteX2" fmla="*/ 228600 w 495300"/>
              <a:gd name="connsiteY2" fmla="*/ 55033 h 1515533"/>
              <a:gd name="connsiteX3" fmla="*/ 190500 w 495300"/>
              <a:gd name="connsiteY3" fmla="*/ 67733 h 1515533"/>
              <a:gd name="connsiteX4" fmla="*/ 152400 w 495300"/>
              <a:gd name="connsiteY4" fmla="*/ 499533 h 1515533"/>
              <a:gd name="connsiteX5" fmla="*/ 114300 w 495300"/>
              <a:gd name="connsiteY5" fmla="*/ 753533 h 1515533"/>
              <a:gd name="connsiteX6" fmla="*/ 88900 w 495300"/>
              <a:gd name="connsiteY6" fmla="*/ 867833 h 1515533"/>
              <a:gd name="connsiteX7" fmla="*/ 76200 w 495300"/>
              <a:gd name="connsiteY7" fmla="*/ 956733 h 1515533"/>
              <a:gd name="connsiteX8" fmla="*/ 50800 w 495300"/>
              <a:gd name="connsiteY8" fmla="*/ 1032933 h 1515533"/>
              <a:gd name="connsiteX9" fmla="*/ 38100 w 495300"/>
              <a:gd name="connsiteY9" fmla="*/ 1071033 h 1515533"/>
              <a:gd name="connsiteX10" fmla="*/ 12700 w 495300"/>
              <a:gd name="connsiteY10" fmla="*/ 1147233 h 1515533"/>
              <a:gd name="connsiteX11" fmla="*/ 0 w 495300"/>
              <a:gd name="connsiteY11" fmla="*/ 1185333 h 1515533"/>
              <a:gd name="connsiteX12" fmla="*/ 12700 w 495300"/>
              <a:gd name="connsiteY12" fmla="*/ 1388533 h 1515533"/>
              <a:gd name="connsiteX13" fmla="*/ 38100 w 495300"/>
              <a:gd name="connsiteY13" fmla="*/ 1464733 h 1515533"/>
              <a:gd name="connsiteX14" fmla="*/ 76200 w 495300"/>
              <a:gd name="connsiteY14" fmla="*/ 1490133 h 1515533"/>
              <a:gd name="connsiteX15" fmla="*/ 152400 w 495300"/>
              <a:gd name="connsiteY15" fmla="*/ 1515533 h 1515533"/>
              <a:gd name="connsiteX16" fmla="*/ 368300 w 495300"/>
              <a:gd name="connsiteY16" fmla="*/ 1502833 h 1515533"/>
              <a:gd name="connsiteX17" fmla="*/ 444500 w 495300"/>
              <a:gd name="connsiteY17" fmla="*/ 1477433 h 1515533"/>
              <a:gd name="connsiteX18" fmla="*/ 457200 w 495300"/>
              <a:gd name="connsiteY18" fmla="*/ 1439333 h 1515533"/>
              <a:gd name="connsiteX19" fmla="*/ 457200 w 495300"/>
              <a:gd name="connsiteY19" fmla="*/ 1147233 h 1515533"/>
              <a:gd name="connsiteX20" fmla="*/ 431800 w 495300"/>
              <a:gd name="connsiteY20" fmla="*/ 1071033 h 1515533"/>
              <a:gd name="connsiteX21" fmla="*/ 457200 w 495300"/>
              <a:gd name="connsiteY21" fmla="*/ 867833 h 1515533"/>
              <a:gd name="connsiteX22" fmla="*/ 482600 w 495300"/>
              <a:gd name="connsiteY22" fmla="*/ 791633 h 1515533"/>
              <a:gd name="connsiteX23" fmla="*/ 495300 w 495300"/>
              <a:gd name="connsiteY23" fmla="*/ 753533 h 1515533"/>
              <a:gd name="connsiteX24" fmla="*/ 469900 w 495300"/>
              <a:gd name="connsiteY24" fmla="*/ 588433 h 1515533"/>
              <a:gd name="connsiteX25" fmla="*/ 444500 w 495300"/>
              <a:gd name="connsiteY25" fmla="*/ 550333 h 1515533"/>
              <a:gd name="connsiteX26" fmla="*/ 419100 w 495300"/>
              <a:gd name="connsiteY26" fmla="*/ 436033 h 1515533"/>
              <a:gd name="connsiteX27" fmla="*/ 393700 w 495300"/>
              <a:gd name="connsiteY27" fmla="*/ 309033 h 1515533"/>
              <a:gd name="connsiteX28" fmla="*/ 406400 w 495300"/>
              <a:gd name="connsiteY28" fmla="*/ 93133 h 1515533"/>
              <a:gd name="connsiteX29" fmla="*/ 419100 w 495300"/>
              <a:gd name="connsiteY29" fmla="*/ 55033 h 1515533"/>
              <a:gd name="connsiteX30" fmla="*/ 393700 w 495300"/>
              <a:gd name="connsiteY30" fmla="*/ 4233 h 151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95300" h="1515533">
                <a:moveTo>
                  <a:pt x="393700" y="4233"/>
                </a:moveTo>
                <a:cubicBezTo>
                  <a:pt x="383117" y="0"/>
                  <a:pt x="370189" y="25144"/>
                  <a:pt x="355600" y="29633"/>
                </a:cubicBezTo>
                <a:cubicBezTo>
                  <a:pt x="314337" y="42329"/>
                  <a:pt x="269556" y="41381"/>
                  <a:pt x="228600" y="55033"/>
                </a:cubicBezTo>
                <a:lnTo>
                  <a:pt x="190500" y="67733"/>
                </a:lnTo>
                <a:cubicBezTo>
                  <a:pt x="91419" y="216354"/>
                  <a:pt x="172882" y="79642"/>
                  <a:pt x="152400" y="499533"/>
                </a:cubicBezTo>
                <a:cubicBezTo>
                  <a:pt x="145418" y="642660"/>
                  <a:pt x="137882" y="612040"/>
                  <a:pt x="114300" y="753533"/>
                </a:cubicBezTo>
                <a:cubicBezTo>
                  <a:pt x="99399" y="842938"/>
                  <a:pt x="109743" y="805304"/>
                  <a:pt x="88900" y="867833"/>
                </a:cubicBezTo>
                <a:cubicBezTo>
                  <a:pt x="84667" y="897466"/>
                  <a:pt x="82931" y="927565"/>
                  <a:pt x="76200" y="956733"/>
                </a:cubicBezTo>
                <a:cubicBezTo>
                  <a:pt x="70180" y="982821"/>
                  <a:pt x="59267" y="1007533"/>
                  <a:pt x="50800" y="1032933"/>
                </a:cubicBezTo>
                <a:lnTo>
                  <a:pt x="38100" y="1071033"/>
                </a:lnTo>
                <a:lnTo>
                  <a:pt x="12700" y="1147233"/>
                </a:lnTo>
                <a:lnTo>
                  <a:pt x="0" y="1185333"/>
                </a:lnTo>
                <a:cubicBezTo>
                  <a:pt x="4233" y="1253066"/>
                  <a:pt x="3530" y="1321290"/>
                  <a:pt x="12700" y="1388533"/>
                </a:cubicBezTo>
                <a:cubicBezTo>
                  <a:pt x="16318" y="1415061"/>
                  <a:pt x="15823" y="1449881"/>
                  <a:pt x="38100" y="1464733"/>
                </a:cubicBezTo>
                <a:cubicBezTo>
                  <a:pt x="50800" y="1473200"/>
                  <a:pt x="62252" y="1483934"/>
                  <a:pt x="76200" y="1490133"/>
                </a:cubicBezTo>
                <a:cubicBezTo>
                  <a:pt x="100666" y="1501007"/>
                  <a:pt x="152400" y="1515533"/>
                  <a:pt x="152400" y="1515533"/>
                </a:cubicBezTo>
                <a:cubicBezTo>
                  <a:pt x="224367" y="1511300"/>
                  <a:pt x="296814" y="1512157"/>
                  <a:pt x="368300" y="1502833"/>
                </a:cubicBezTo>
                <a:cubicBezTo>
                  <a:pt x="394849" y="1499370"/>
                  <a:pt x="444500" y="1477433"/>
                  <a:pt x="444500" y="1477433"/>
                </a:cubicBezTo>
                <a:cubicBezTo>
                  <a:pt x="448733" y="1464733"/>
                  <a:pt x="454805" y="1452504"/>
                  <a:pt x="457200" y="1439333"/>
                </a:cubicBezTo>
                <a:cubicBezTo>
                  <a:pt x="476774" y="1331675"/>
                  <a:pt x="474071" y="1265332"/>
                  <a:pt x="457200" y="1147233"/>
                </a:cubicBezTo>
                <a:cubicBezTo>
                  <a:pt x="453414" y="1120728"/>
                  <a:pt x="431800" y="1071033"/>
                  <a:pt x="431800" y="1071033"/>
                </a:cubicBezTo>
                <a:cubicBezTo>
                  <a:pt x="440319" y="968807"/>
                  <a:pt x="434064" y="944952"/>
                  <a:pt x="457200" y="867833"/>
                </a:cubicBezTo>
                <a:cubicBezTo>
                  <a:pt x="464893" y="842188"/>
                  <a:pt x="474133" y="817033"/>
                  <a:pt x="482600" y="791633"/>
                </a:cubicBezTo>
                <a:lnTo>
                  <a:pt x="495300" y="753533"/>
                </a:lnTo>
                <a:cubicBezTo>
                  <a:pt x="494321" y="746683"/>
                  <a:pt x="474305" y="601649"/>
                  <a:pt x="469900" y="588433"/>
                </a:cubicBezTo>
                <a:cubicBezTo>
                  <a:pt x="465073" y="573953"/>
                  <a:pt x="451326" y="563985"/>
                  <a:pt x="444500" y="550333"/>
                </a:cubicBezTo>
                <a:cubicBezTo>
                  <a:pt x="428361" y="518054"/>
                  <a:pt x="424953" y="467251"/>
                  <a:pt x="419100" y="436033"/>
                </a:cubicBezTo>
                <a:cubicBezTo>
                  <a:pt x="411144" y="393601"/>
                  <a:pt x="393700" y="309033"/>
                  <a:pt x="393700" y="309033"/>
                </a:cubicBezTo>
                <a:cubicBezTo>
                  <a:pt x="397933" y="237066"/>
                  <a:pt x="399227" y="164866"/>
                  <a:pt x="406400" y="93133"/>
                </a:cubicBezTo>
                <a:cubicBezTo>
                  <a:pt x="407732" y="79812"/>
                  <a:pt x="419100" y="68420"/>
                  <a:pt x="419100" y="55033"/>
                </a:cubicBezTo>
                <a:cubicBezTo>
                  <a:pt x="419100" y="37579"/>
                  <a:pt x="404283" y="8466"/>
                  <a:pt x="393700" y="4233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N</a:t>
            </a:r>
            <a:r>
              <a:rPr lang="pt-BR" b="1" baseline="-25000" dirty="0" smtClean="0"/>
              <a:t>1</a:t>
            </a:r>
            <a:endParaRPr lang="pt-BR" b="1" baseline="-25000" dirty="0"/>
          </a:p>
        </p:txBody>
      </p:sp>
      <p:sp>
        <p:nvSpPr>
          <p:cNvPr id="17" name="Forma livre 16"/>
          <p:cNvSpPr/>
          <p:nvPr/>
        </p:nvSpPr>
        <p:spPr>
          <a:xfrm>
            <a:off x="1492440" y="3284984"/>
            <a:ext cx="1270538" cy="819150"/>
          </a:xfrm>
          <a:custGeom>
            <a:avLst/>
            <a:gdLst>
              <a:gd name="connsiteX0" fmla="*/ 76200 w 1270538"/>
              <a:gd name="connsiteY0" fmla="*/ 6350 h 819150"/>
              <a:gd name="connsiteX1" fmla="*/ 50800 w 1270538"/>
              <a:gd name="connsiteY1" fmla="*/ 44450 h 819150"/>
              <a:gd name="connsiteX2" fmla="*/ 12700 w 1270538"/>
              <a:gd name="connsiteY2" fmla="*/ 171450 h 819150"/>
              <a:gd name="connsiteX3" fmla="*/ 0 w 1270538"/>
              <a:gd name="connsiteY3" fmla="*/ 209550 h 819150"/>
              <a:gd name="connsiteX4" fmla="*/ 12700 w 1270538"/>
              <a:gd name="connsiteY4" fmla="*/ 273050 h 819150"/>
              <a:gd name="connsiteX5" fmla="*/ 38100 w 1270538"/>
              <a:gd name="connsiteY5" fmla="*/ 349250 h 819150"/>
              <a:gd name="connsiteX6" fmla="*/ 63500 w 1270538"/>
              <a:gd name="connsiteY6" fmla="*/ 488950 h 819150"/>
              <a:gd name="connsiteX7" fmla="*/ 50800 w 1270538"/>
              <a:gd name="connsiteY7" fmla="*/ 615950 h 819150"/>
              <a:gd name="connsiteX8" fmla="*/ 101600 w 1270538"/>
              <a:gd name="connsiteY8" fmla="*/ 692150 h 819150"/>
              <a:gd name="connsiteX9" fmla="*/ 368300 w 1270538"/>
              <a:gd name="connsiteY9" fmla="*/ 730250 h 819150"/>
              <a:gd name="connsiteX10" fmla="*/ 444500 w 1270538"/>
              <a:gd name="connsiteY10" fmla="*/ 768350 h 819150"/>
              <a:gd name="connsiteX11" fmla="*/ 609600 w 1270538"/>
              <a:gd name="connsiteY11" fmla="*/ 806450 h 819150"/>
              <a:gd name="connsiteX12" fmla="*/ 647700 w 1270538"/>
              <a:gd name="connsiteY12" fmla="*/ 819150 h 819150"/>
              <a:gd name="connsiteX13" fmla="*/ 774700 w 1270538"/>
              <a:gd name="connsiteY13" fmla="*/ 793750 h 819150"/>
              <a:gd name="connsiteX14" fmla="*/ 812800 w 1270538"/>
              <a:gd name="connsiteY14" fmla="*/ 768350 h 819150"/>
              <a:gd name="connsiteX15" fmla="*/ 1143000 w 1270538"/>
              <a:gd name="connsiteY15" fmla="*/ 793750 h 819150"/>
              <a:gd name="connsiteX16" fmla="*/ 1231900 w 1270538"/>
              <a:gd name="connsiteY16" fmla="*/ 781050 h 819150"/>
              <a:gd name="connsiteX17" fmla="*/ 1244600 w 1270538"/>
              <a:gd name="connsiteY17" fmla="*/ 679450 h 819150"/>
              <a:gd name="connsiteX18" fmla="*/ 1270000 w 1270538"/>
              <a:gd name="connsiteY18" fmla="*/ 603250 h 819150"/>
              <a:gd name="connsiteX19" fmla="*/ 1244600 w 1270538"/>
              <a:gd name="connsiteY19" fmla="*/ 412750 h 819150"/>
              <a:gd name="connsiteX20" fmla="*/ 1219200 w 1270538"/>
              <a:gd name="connsiteY20" fmla="*/ 374650 h 819150"/>
              <a:gd name="connsiteX21" fmla="*/ 1181100 w 1270538"/>
              <a:gd name="connsiteY21" fmla="*/ 336550 h 819150"/>
              <a:gd name="connsiteX22" fmla="*/ 1104900 w 1270538"/>
              <a:gd name="connsiteY22" fmla="*/ 311150 h 819150"/>
              <a:gd name="connsiteX23" fmla="*/ 1066800 w 1270538"/>
              <a:gd name="connsiteY23" fmla="*/ 285750 h 819150"/>
              <a:gd name="connsiteX24" fmla="*/ 1016000 w 1270538"/>
              <a:gd name="connsiteY24" fmla="*/ 171450 h 819150"/>
              <a:gd name="connsiteX25" fmla="*/ 1003300 w 1270538"/>
              <a:gd name="connsiteY25" fmla="*/ 133350 h 819150"/>
              <a:gd name="connsiteX26" fmla="*/ 990600 w 1270538"/>
              <a:gd name="connsiteY26" fmla="*/ 95250 h 819150"/>
              <a:gd name="connsiteX27" fmla="*/ 914400 w 1270538"/>
              <a:gd name="connsiteY27" fmla="*/ 57150 h 819150"/>
              <a:gd name="connsiteX28" fmla="*/ 812800 w 1270538"/>
              <a:gd name="connsiteY28" fmla="*/ 69850 h 819150"/>
              <a:gd name="connsiteX29" fmla="*/ 800100 w 1270538"/>
              <a:gd name="connsiteY29" fmla="*/ 120650 h 819150"/>
              <a:gd name="connsiteX30" fmla="*/ 762000 w 1270538"/>
              <a:gd name="connsiteY30" fmla="*/ 133350 h 819150"/>
              <a:gd name="connsiteX31" fmla="*/ 711200 w 1270538"/>
              <a:gd name="connsiteY31" fmla="*/ 146050 h 819150"/>
              <a:gd name="connsiteX32" fmla="*/ 673100 w 1270538"/>
              <a:gd name="connsiteY32" fmla="*/ 171450 h 819150"/>
              <a:gd name="connsiteX33" fmla="*/ 469900 w 1270538"/>
              <a:gd name="connsiteY33" fmla="*/ 146050 h 819150"/>
              <a:gd name="connsiteX34" fmla="*/ 431800 w 1270538"/>
              <a:gd name="connsiteY34" fmla="*/ 120650 h 819150"/>
              <a:gd name="connsiteX35" fmla="*/ 304800 w 1270538"/>
              <a:gd name="connsiteY35" fmla="*/ 95250 h 819150"/>
              <a:gd name="connsiteX36" fmla="*/ 76200 w 1270538"/>
              <a:gd name="connsiteY36" fmla="*/ 82550 h 819150"/>
              <a:gd name="connsiteX37" fmla="*/ 76200 w 1270538"/>
              <a:gd name="connsiteY37" fmla="*/ 635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0538" h="819150">
                <a:moveTo>
                  <a:pt x="76200" y="6350"/>
                </a:moveTo>
                <a:cubicBezTo>
                  <a:pt x="71967" y="0"/>
                  <a:pt x="56999" y="30502"/>
                  <a:pt x="50800" y="44450"/>
                </a:cubicBezTo>
                <a:cubicBezTo>
                  <a:pt x="26655" y="98775"/>
                  <a:pt x="27477" y="119731"/>
                  <a:pt x="12700" y="171450"/>
                </a:cubicBezTo>
                <a:cubicBezTo>
                  <a:pt x="9022" y="184322"/>
                  <a:pt x="4233" y="196850"/>
                  <a:pt x="0" y="209550"/>
                </a:cubicBezTo>
                <a:cubicBezTo>
                  <a:pt x="4233" y="230717"/>
                  <a:pt x="7020" y="252225"/>
                  <a:pt x="12700" y="273050"/>
                </a:cubicBezTo>
                <a:cubicBezTo>
                  <a:pt x="19745" y="298881"/>
                  <a:pt x="33698" y="322840"/>
                  <a:pt x="38100" y="349250"/>
                </a:cubicBezTo>
                <a:cubicBezTo>
                  <a:pt x="54349" y="446742"/>
                  <a:pt x="45750" y="400200"/>
                  <a:pt x="63500" y="488950"/>
                </a:cubicBezTo>
                <a:cubicBezTo>
                  <a:pt x="59267" y="531283"/>
                  <a:pt x="50800" y="573406"/>
                  <a:pt x="50800" y="615950"/>
                </a:cubicBezTo>
                <a:cubicBezTo>
                  <a:pt x="50800" y="649864"/>
                  <a:pt x="78693" y="673061"/>
                  <a:pt x="101600" y="692150"/>
                </a:cubicBezTo>
                <a:cubicBezTo>
                  <a:pt x="181429" y="758674"/>
                  <a:pt x="233317" y="722751"/>
                  <a:pt x="368300" y="730250"/>
                </a:cubicBezTo>
                <a:cubicBezTo>
                  <a:pt x="507251" y="776567"/>
                  <a:pt x="296784" y="702698"/>
                  <a:pt x="444500" y="768350"/>
                </a:cubicBezTo>
                <a:cubicBezTo>
                  <a:pt x="510562" y="797711"/>
                  <a:pt x="537280" y="796119"/>
                  <a:pt x="609600" y="806450"/>
                </a:cubicBezTo>
                <a:cubicBezTo>
                  <a:pt x="622300" y="810683"/>
                  <a:pt x="634313" y="819150"/>
                  <a:pt x="647700" y="819150"/>
                </a:cubicBezTo>
                <a:cubicBezTo>
                  <a:pt x="678839" y="819150"/>
                  <a:pt x="741133" y="802142"/>
                  <a:pt x="774700" y="793750"/>
                </a:cubicBezTo>
                <a:cubicBezTo>
                  <a:pt x="787400" y="785283"/>
                  <a:pt x="797552" y="769043"/>
                  <a:pt x="812800" y="768350"/>
                </a:cubicBezTo>
                <a:cubicBezTo>
                  <a:pt x="942736" y="762444"/>
                  <a:pt x="1026862" y="777159"/>
                  <a:pt x="1143000" y="793750"/>
                </a:cubicBezTo>
                <a:lnTo>
                  <a:pt x="1231900" y="781050"/>
                </a:lnTo>
                <a:cubicBezTo>
                  <a:pt x="1254575" y="755541"/>
                  <a:pt x="1237449" y="712823"/>
                  <a:pt x="1244600" y="679450"/>
                </a:cubicBezTo>
                <a:cubicBezTo>
                  <a:pt x="1250210" y="653270"/>
                  <a:pt x="1270000" y="603250"/>
                  <a:pt x="1270000" y="603250"/>
                </a:cubicBezTo>
                <a:cubicBezTo>
                  <a:pt x="1267163" y="569201"/>
                  <a:pt x="1270538" y="464626"/>
                  <a:pt x="1244600" y="412750"/>
                </a:cubicBezTo>
                <a:cubicBezTo>
                  <a:pt x="1237774" y="399098"/>
                  <a:pt x="1228971" y="386376"/>
                  <a:pt x="1219200" y="374650"/>
                </a:cubicBezTo>
                <a:cubicBezTo>
                  <a:pt x="1207702" y="360852"/>
                  <a:pt x="1196800" y="345272"/>
                  <a:pt x="1181100" y="336550"/>
                </a:cubicBezTo>
                <a:cubicBezTo>
                  <a:pt x="1157695" y="323547"/>
                  <a:pt x="1127177" y="326002"/>
                  <a:pt x="1104900" y="311150"/>
                </a:cubicBezTo>
                <a:lnTo>
                  <a:pt x="1066800" y="285750"/>
                </a:lnTo>
                <a:cubicBezTo>
                  <a:pt x="1026548" y="225373"/>
                  <a:pt x="1046227" y="262130"/>
                  <a:pt x="1016000" y="171450"/>
                </a:cubicBezTo>
                <a:lnTo>
                  <a:pt x="1003300" y="133350"/>
                </a:lnTo>
                <a:cubicBezTo>
                  <a:pt x="999067" y="120650"/>
                  <a:pt x="1001739" y="102676"/>
                  <a:pt x="990600" y="95250"/>
                </a:cubicBezTo>
                <a:cubicBezTo>
                  <a:pt x="941361" y="62424"/>
                  <a:pt x="966980" y="74677"/>
                  <a:pt x="914400" y="57150"/>
                </a:cubicBezTo>
                <a:cubicBezTo>
                  <a:pt x="880533" y="61383"/>
                  <a:pt x="842635" y="53275"/>
                  <a:pt x="812800" y="69850"/>
                </a:cubicBezTo>
                <a:cubicBezTo>
                  <a:pt x="797542" y="78327"/>
                  <a:pt x="811004" y="107020"/>
                  <a:pt x="800100" y="120650"/>
                </a:cubicBezTo>
                <a:cubicBezTo>
                  <a:pt x="791737" y="131103"/>
                  <a:pt x="774872" y="129672"/>
                  <a:pt x="762000" y="133350"/>
                </a:cubicBezTo>
                <a:cubicBezTo>
                  <a:pt x="745217" y="138145"/>
                  <a:pt x="728133" y="141817"/>
                  <a:pt x="711200" y="146050"/>
                </a:cubicBezTo>
                <a:cubicBezTo>
                  <a:pt x="698500" y="154517"/>
                  <a:pt x="688334" y="170498"/>
                  <a:pt x="673100" y="171450"/>
                </a:cubicBezTo>
                <a:cubicBezTo>
                  <a:pt x="649399" y="172931"/>
                  <a:pt x="522832" y="172516"/>
                  <a:pt x="469900" y="146050"/>
                </a:cubicBezTo>
                <a:cubicBezTo>
                  <a:pt x="456248" y="139224"/>
                  <a:pt x="445452" y="127476"/>
                  <a:pt x="431800" y="120650"/>
                </a:cubicBezTo>
                <a:cubicBezTo>
                  <a:pt x="398527" y="104014"/>
                  <a:pt x="332659" y="97479"/>
                  <a:pt x="304800" y="95250"/>
                </a:cubicBezTo>
                <a:cubicBezTo>
                  <a:pt x="228726" y="89164"/>
                  <a:pt x="152400" y="86783"/>
                  <a:pt x="76200" y="82550"/>
                </a:cubicBezTo>
                <a:cubicBezTo>
                  <a:pt x="59714" y="33091"/>
                  <a:pt x="80433" y="12700"/>
                  <a:pt x="76200" y="635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N</a:t>
            </a:r>
            <a:r>
              <a:rPr lang="pt-BR" b="1" baseline="-25000" dirty="0" smtClean="0"/>
              <a:t>6</a:t>
            </a:r>
            <a:endParaRPr lang="pt-BR" b="1" baseline="-25000" dirty="0"/>
          </a:p>
        </p:txBody>
      </p:sp>
      <p:sp>
        <p:nvSpPr>
          <p:cNvPr id="18" name="Forma livre 17"/>
          <p:cNvSpPr/>
          <p:nvPr/>
        </p:nvSpPr>
        <p:spPr>
          <a:xfrm>
            <a:off x="2443117" y="2658912"/>
            <a:ext cx="1106723" cy="1562176"/>
          </a:xfrm>
          <a:custGeom>
            <a:avLst/>
            <a:gdLst>
              <a:gd name="connsiteX0" fmla="*/ 1017823 w 1106723"/>
              <a:gd name="connsiteY0" fmla="*/ 342900 h 1562176"/>
              <a:gd name="connsiteX1" fmla="*/ 865423 w 1106723"/>
              <a:gd name="connsiteY1" fmla="*/ 342900 h 1562176"/>
              <a:gd name="connsiteX2" fmla="*/ 725723 w 1106723"/>
              <a:gd name="connsiteY2" fmla="*/ 330200 h 1562176"/>
              <a:gd name="connsiteX3" fmla="*/ 598723 w 1106723"/>
              <a:gd name="connsiteY3" fmla="*/ 304800 h 1562176"/>
              <a:gd name="connsiteX4" fmla="*/ 522523 w 1106723"/>
              <a:gd name="connsiteY4" fmla="*/ 279400 h 1562176"/>
              <a:gd name="connsiteX5" fmla="*/ 446323 w 1106723"/>
              <a:gd name="connsiteY5" fmla="*/ 254000 h 1562176"/>
              <a:gd name="connsiteX6" fmla="*/ 408223 w 1106723"/>
              <a:gd name="connsiteY6" fmla="*/ 241300 h 1562176"/>
              <a:gd name="connsiteX7" fmla="*/ 357423 w 1106723"/>
              <a:gd name="connsiteY7" fmla="*/ 228600 h 1562176"/>
              <a:gd name="connsiteX8" fmla="*/ 319323 w 1106723"/>
              <a:gd name="connsiteY8" fmla="*/ 215900 h 1562176"/>
              <a:gd name="connsiteX9" fmla="*/ 141523 w 1106723"/>
              <a:gd name="connsiteY9" fmla="*/ 203200 h 1562176"/>
              <a:gd name="connsiteX10" fmla="*/ 128823 w 1106723"/>
              <a:gd name="connsiteY10" fmla="*/ 165100 h 1562176"/>
              <a:gd name="connsiteX11" fmla="*/ 52623 w 1106723"/>
              <a:gd name="connsiteY11" fmla="*/ 101600 h 1562176"/>
              <a:gd name="connsiteX12" fmla="*/ 27223 w 1106723"/>
              <a:gd name="connsiteY12" fmla="*/ 101600 h 1562176"/>
              <a:gd name="connsiteX13" fmla="*/ 52623 w 1106723"/>
              <a:gd name="connsiteY13" fmla="*/ 266700 h 1562176"/>
              <a:gd name="connsiteX14" fmla="*/ 78023 w 1106723"/>
              <a:gd name="connsiteY14" fmla="*/ 342900 h 1562176"/>
              <a:gd name="connsiteX15" fmla="*/ 90723 w 1106723"/>
              <a:gd name="connsiteY15" fmla="*/ 508000 h 1562176"/>
              <a:gd name="connsiteX16" fmla="*/ 103423 w 1106723"/>
              <a:gd name="connsiteY16" fmla="*/ 546100 h 1562176"/>
              <a:gd name="connsiteX17" fmla="*/ 116123 w 1106723"/>
              <a:gd name="connsiteY17" fmla="*/ 609600 h 1562176"/>
              <a:gd name="connsiteX18" fmla="*/ 78023 w 1106723"/>
              <a:gd name="connsiteY18" fmla="*/ 762000 h 1562176"/>
              <a:gd name="connsiteX19" fmla="*/ 14523 w 1106723"/>
              <a:gd name="connsiteY19" fmla="*/ 774700 h 1562176"/>
              <a:gd name="connsiteX20" fmla="*/ 52623 w 1106723"/>
              <a:gd name="connsiteY20" fmla="*/ 863600 h 1562176"/>
              <a:gd name="connsiteX21" fmla="*/ 116123 w 1106723"/>
              <a:gd name="connsiteY21" fmla="*/ 990600 h 1562176"/>
              <a:gd name="connsiteX22" fmla="*/ 230423 w 1106723"/>
              <a:gd name="connsiteY22" fmla="*/ 1041400 h 1562176"/>
              <a:gd name="connsiteX23" fmla="*/ 268523 w 1106723"/>
              <a:gd name="connsiteY23" fmla="*/ 1054100 h 1562176"/>
              <a:gd name="connsiteX24" fmla="*/ 306623 w 1106723"/>
              <a:gd name="connsiteY24" fmla="*/ 1130300 h 1562176"/>
              <a:gd name="connsiteX25" fmla="*/ 319323 w 1106723"/>
              <a:gd name="connsiteY25" fmla="*/ 1168400 h 1562176"/>
              <a:gd name="connsiteX26" fmla="*/ 306623 w 1106723"/>
              <a:gd name="connsiteY26" fmla="*/ 1409700 h 1562176"/>
              <a:gd name="connsiteX27" fmla="*/ 293923 w 1106723"/>
              <a:gd name="connsiteY27" fmla="*/ 1447800 h 1562176"/>
              <a:gd name="connsiteX28" fmla="*/ 332023 w 1106723"/>
              <a:gd name="connsiteY28" fmla="*/ 1460500 h 1562176"/>
              <a:gd name="connsiteX29" fmla="*/ 420923 w 1106723"/>
              <a:gd name="connsiteY29" fmla="*/ 1511300 h 1562176"/>
              <a:gd name="connsiteX30" fmla="*/ 459023 w 1106723"/>
              <a:gd name="connsiteY30" fmla="*/ 1536700 h 1562176"/>
              <a:gd name="connsiteX31" fmla="*/ 535223 w 1106723"/>
              <a:gd name="connsiteY31" fmla="*/ 1562100 h 1562176"/>
              <a:gd name="connsiteX32" fmla="*/ 611423 w 1106723"/>
              <a:gd name="connsiteY32" fmla="*/ 1549400 h 1562176"/>
              <a:gd name="connsiteX33" fmla="*/ 624123 w 1106723"/>
              <a:gd name="connsiteY33" fmla="*/ 1511300 h 1562176"/>
              <a:gd name="connsiteX34" fmla="*/ 700323 w 1106723"/>
              <a:gd name="connsiteY34" fmla="*/ 1435100 h 1562176"/>
              <a:gd name="connsiteX35" fmla="*/ 725723 w 1106723"/>
              <a:gd name="connsiteY35" fmla="*/ 1397000 h 1562176"/>
              <a:gd name="connsiteX36" fmla="*/ 827323 w 1106723"/>
              <a:gd name="connsiteY36" fmla="*/ 1422400 h 1562176"/>
              <a:gd name="connsiteX37" fmla="*/ 852723 w 1106723"/>
              <a:gd name="connsiteY37" fmla="*/ 1473200 h 1562176"/>
              <a:gd name="connsiteX38" fmla="*/ 928923 w 1106723"/>
              <a:gd name="connsiteY38" fmla="*/ 1498600 h 1562176"/>
              <a:gd name="connsiteX39" fmla="*/ 1017823 w 1106723"/>
              <a:gd name="connsiteY39" fmla="*/ 1473200 h 1562176"/>
              <a:gd name="connsiteX40" fmla="*/ 1055923 w 1106723"/>
              <a:gd name="connsiteY40" fmla="*/ 1435100 h 1562176"/>
              <a:gd name="connsiteX41" fmla="*/ 1068623 w 1106723"/>
              <a:gd name="connsiteY41" fmla="*/ 1397000 h 1562176"/>
              <a:gd name="connsiteX42" fmla="*/ 1094023 w 1106723"/>
              <a:gd name="connsiteY42" fmla="*/ 1358900 h 1562176"/>
              <a:gd name="connsiteX43" fmla="*/ 1106723 w 1106723"/>
              <a:gd name="connsiteY43" fmla="*/ 1308100 h 1562176"/>
              <a:gd name="connsiteX44" fmla="*/ 1094023 w 1106723"/>
              <a:gd name="connsiteY44" fmla="*/ 1168400 h 1562176"/>
              <a:gd name="connsiteX45" fmla="*/ 1081323 w 1106723"/>
              <a:gd name="connsiteY45" fmla="*/ 1130300 h 1562176"/>
              <a:gd name="connsiteX46" fmla="*/ 1068623 w 1106723"/>
              <a:gd name="connsiteY46" fmla="*/ 1041400 h 1562176"/>
              <a:gd name="connsiteX47" fmla="*/ 1043223 w 1106723"/>
              <a:gd name="connsiteY47" fmla="*/ 889000 h 1562176"/>
              <a:gd name="connsiteX48" fmla="*/ 1055923 w 1106723"/>
              <a:gd name="connsiteY48" fmla="*/ 698500 h 1562176"/>
              <a:gd name="connsiteX49" fmla="*/ 1081323 w 1106723"/>
              <a:gd name="connsiteY49" fmla="*/ 622300 h 1562176"/>
              <a:gd name="connsiteX50" fmla="*/ 1068623 w 1106723"/>
              <a:gd name="connsiteY50" fmla="*/ 482600 h 1562176"/>
              <a:gd name="connsiteX51" fmla="*/ 1017823 w 1106723"/>
              <a:gd name="connsiteY51" fmla="*/ 342900 h 156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06723" h="1562176">
                <a:moveTo>
                  <a:pt x="1017823" y="342900"/>
                </a:moveTo>
                <a:cubicBezTo>
                  <a:pt x="983956" y="319617"/>
                  <a:pt x="1035563" y="342900"/>
                  <a:pt x="865423" y="342900"/>
                </a:cubicBezTo>
                <a:cubicBezTo>
                  <a:pt x="818664" y="342900"/>
                  <a:pt x="772290" y="334433"/>
                  <a:pt x="725723" y="330200"/>
                </a:cubicBezTo>
                <a:cubicBezTo>
                  <a:pt x="620067" y="294981"/>
                  <a:pt x="788435" y="348580"/>
                  <a:pt x="598723" y="304800"/>
                </a:cubicBezTo>
                <a:cubicBezTo>
                  <a:pt x="572635" y="298780"/>
                  <a:pt x="547923" y="287867"/>
                  <a:pt x="522523" y="279400"/>
                </a:cubicBezTo>
                <a:lnTo>
                  <a:pt x="446323" y="254000"/>
                </a:lnTo>
                <a:cubicBezTo>
                  <a:pt x="433623" y="249767"/>
                  <a:pt x="421210" y="244547"/>
                  <a:pt x="408223" y="241300"/>
                </a:cubicBezTo>
                <a:cubicBezTo>
                  <a:pt x="391290" y="237067"/>
                  <a:pt x="374206" y="233395"/>
                  <a:pt x="357423" y="228600"/>
                </a:cubicBezTo>
                <a:cubicBezTo>
                  <a:pt x="344551" y="224922"/>
                  <a:pt x="332618" y="217464"/>
                  <a:pt x="319323" y="215900"/>
                </a:cubicBezTo>
                <a:cubicBezTo>
                  <a:pt x="260312" y="208958"/>
                  <a:pt x="200790" y="207433"/>
                  <a:pt x="141523" y="203200"/>
                </a:cubicBezTo>
                <a:cubicBezTo>
                  <a:pt x="137290" y="190500"/>
                  <a:pt x="136249" y="176239"/>
                  <a:pt x="128823" y="165100"/>
                </a:cubicBezTo>
                <a:cubicBezTo>
                  <a:pt x="109266" y="135764"/>
                  <a:pt x="80736" y="120342"/>
                  <a:pt x="52623" y="101600"/>
                </a:cubicBezTo>
                <a:cubicBezTo>
                  <a:pt x="52623" y="101600"/>
                  <a:pt x="27223" y="0"/>
                  <a:pt x="27223" y="101600"/>
                </a:cubicBezTo>
                <a:cubicBezTo>
                  <a:pt x="27223" y="109657"/>
                  <a:pt x="49059" y="252446"/>
                  <a:pt x="52623" y="266700"/>
                </a:cubicBezTo>
                <a:cubicBezTo>
                  <a:pt x="59117" y="292675"/>
                  <a:pt x="78023" y="342900"/>
                  <a:pt x="78023" y="342900"/>
                </a:cubicBezTo>
                <a:cubicBezTo>
                  <a:pt x="82256" y="397933"/>
                  <a:pt x="83877" y="453230"/>
                  <a:pt x="90723" y="508000"/>
                </a:cubicBezTo>
                <a:cubicBezTo>
                  <a:pt x="92383" y="521284"/>
                  <a:pt x="100176" y="533113"/>
                  <a:pt x="103423" y="546100"/>
                </a:cubicBezTo>
                <a:cubicBezTo>
                  <a:pt x="108658" y="567041"/>
                  <a:pt x="111890" y="588433"/>
                  <a:pt x="116123" y="609600"/>
                </a:cubicBezTo>
                <a:cubicBezTo>
                  <a:pt x="114649" y="622866"/>
                  <a:pt x="119546" y="738272"/>
                  <a:pt x="78023" y="762000"/>
                </a:cubicBezTo>
                <a:cubicBezTo>
                  <a:pt x="59281" y="772710"/>
                  <a:pt x="35690" y="770467"/>
                  <a:pt x="14523" y="774700"/>
                </a:cubicBezTo>
                <a:cubicBezTo>
                  <a:pt x="50984" y="920543"/>
                  <a:pt x="0" y="740813"/>
                  <a:pt x="52623" y="863600"/>
                </a:cubicBezTo>
                <a:cubicBezTo>
                  <a:pt x="75540" y="917073"/>
                  <a:pt x="50721" y="946999"/>
                  <a:pt x="116123" y="990600"/>
                </a:cubicBezTo>
                <a:cubicBezTo>
                  <a:pt x="176500" y="1030852"/>
                  <a:pt x="139743" y="1011173"/>
                  <a:pt x="230423" y="1041400"/>
                </a:cubicBezTo>
                <a:lnTo>
                  <a:pt x="268523" y="1054100"/>
                </a:lnTo>
                <a:cubicBezTo>
                  <a:pt x="300445" y="1149865"/>
                  <a:pt x="257384" y="1031823"/>
                  <a:pt x="306623" y="1130300"/>
                </a:cubicBezTo>
                <a:cubicBezTo>
                  <a:pt x="312610" y="1142274"/>
                  <a:pt x="315090" y="1155700"/>
                  <a:pt x="319323" y="1168400"/>
                </a:cubicBezTo>
                <a:cubicBezTo>
                  <a:pt x="315090" y="1248833"/>
                  <a:pt x="313915" y="1329486"/>
                  <a:pt x="306623" y="1409700"/>
                </a:cubicBezTo>
                <a:cubicBezTo>
                  <a:pt x="305411" y="1423032"/>
                  <a:pt x="287936" y="1435826"/>
                  <a:pt x="293923" y="1447800"/>
                </a:cubicBezTo>
                <a:cubicBezTo>
                  <a:pt x="299910" y="1459774"/>
                  <a:pt x="319323" y="1456267"/>
                  <a:pt x="332023" y="1460500"/>
                </a:cubicBezTo>
                <a:cubicBezTo>
                  <a:pt x="404403" y="1532880"/>
                  <a:pt x="331379" y="1472924"/>
                  <a:pt x="420923" y="1511300"/>
                </a:cubicBezTo>
                <a:cubicBezTo>
                  <a:pt x="434952" y="1517313"/>
                  <a:pt x="445075" y="1530501"/>
                  <a:pt x="459023" y="1536700"/>
                </a:cubicBezTo>
                <a:cubicBezTo>
                  <a:pt x="483489" y="1547574"/>
                  <a:pt x="535223" y="1562100"/>
                  <a:pt x="535223" y="1562100"/>
                </a:cubicBezTo>
                <a:cubicBezTo>
                  <a:pt x="560623" y="1557867"/>
                  <a:pt x="589065" y="1562176"/>
                  <a:pt x="611423" y="1549400"/>
                </a:cubicBezTo>
                <a:cubicBezTo>
                  <a:pt x="623046" y="1542758"/>
                  <a:pt x="617481" y="1522923"/>
                  <a:pt x="624123" y="1511300"/>
                </a:cubicBezTo>
                <a:cubicBezTo>
                  <a:pt x="653205" y="1460407"/>
                  <a:pt x="657718" y="1463503"/>
                  <a:pt x="700323" y="1435100"/>
                </a:cubicBezTo>
                <a:cubicBezTo>
                  <a:pt x="708790" y="1422400"/>
                  <a:pt x="711047" y="1401193"/>
                  <a:pt x="725723" y="1397000"/>
                </a:cubicBezTo>
                <a:cubicBezTo>
                  <a:pt x="742227" y="1392284"/>
                  <a:pt x="806031" y="1415303"/>
                  <a:pt x="827323" y="1422400"/>
                </a:cubicBezTo>
                <a:cubicBezTo>
                  <a:pt x="835790" y="1439333"/>
                  <a:pt x="837577" y="1461841"/>
                  <a:pt x="852723" y="1473200"/>
                </a:cubicBezTo>
                <a:cubicBezTo>
                  <a:pt x="874142" y="1489264"/>
                  <a:pt x="928923" y="1498600"/>
                  <a:pt x="928923" y="1498600"/>
                </a:cubicBezTo>
                <a:cubicBezTo>
                  <a:pt x="935697" y="1496906"/>
                  <a:pt x="1006891" y="1480488"/>
                  <a:pt x="1017823" y="1473200"/>
                </a:cubicBezTo>
                <a:cubicBezTo>
                  <a:pt x="1032767" y="1463237"/>
                  <a:pt x="1043223" y="1447800"/>
                  <a:pt x="1055923" y="1435100"/>
                </a:cubicBezTo>
                <a:cubicBezTo>
                  <a:pt x="1060156" y="1422400"/>
                  <a:pt x="1062636" y="1408974"/>
                  <a:pt x="1068623" y="1397000"/>
                </a:cubicBezTo>
                <a:cubicBezTo>
                  <a:pt x="1075449" y="1383348"/>
                  <a:pt x="1088010" y="1372929"/>
                  <a:pt x="1094023" y="1358900"/>
                </a:cubicBezTo>
                <a:cubicBezTo>
                  <a:pt x="1100899" y="1342857"/>
                  <a:pt x="1102490" y="1325033"/>
                  <a:pt x="1106723" y="1308100"/>
                </a:cubicBezTo>
                <a:cubicBezTo>
                  <a:pt x="1102490" y="1261533"/>
                  <a:pt x="1100636" y="1214689"/>
                  <a:pt x="1094023" y="1168400"/>
                </a:cubicBezTo>
                <a:cubicBezTo>
                  <a:pt x="1092130" y="1155148"/>
                  <a:pt x="1083948" y="1143427"/>
                  <a:pt x="1081323" y="1130300"/>
                </a:cubicBezTo>
                <a:cubicBezTo>
                  <a:pt x="1075452" y="1100947"/>
                  <a:pt x="1073292" y="1070968"/>
                  <a:pt x="1068623" y="1041400"/>
                </a:cubicBezTo>
                <a:cubicBezTo>
                  <a:pt x="1060591" y="990529"/>
                  <a:pt x="1043223" y="889000"/>
                  <a:pt x="1043223" y="889000"/>
                </a:cubicBezTo>
                <a:cubicBezTo>
                  <a:pt x="1047456" y="825500"/>
                  <a:pt x="1046923" y="761501"/>
                  <a:pt x="1055923" y="698500"/>
                </a:cubicBezTo>
                <a:cubicBezTo>
                  <a:pt x="1059709" y="671995"/>
                  <a:pt x="1081323" y="622300"/>
                  <a:pt x="1081323" y="622300"/>
                </a:cubicBezTo>
                <a:cubicBezTo>
                  <a:pt x="1077090" y="575733"/>
                  <a:pt x="1081817" y="527459"/>
                  <a:pt x="1068623" y="482600"/>
                </a:cubicBezTo>
                <a:cubicBezTo>
                  <a:pt x="1006082" y="269960"/>
                  <a:pt x="1051690" y="366183"/>
                  <a:pt x="1017823" y="34290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N</a:t>
            </a:r>
            <a:r>
              <a:rPr lang="pt-BR" b="1" baseline="-25000" dirty="0" smtClean="0"/>
              <a:t>4</a:t>
            </a:r>
            <a:endParaRPr lang="pt-BR" b="1" baseline="-25000" dirty="0"/>
          </a:p>
        </p:txBody>
      </p:sp>
      <p:sp>
        <p:nvSpPr>
          <p:cNvPr id="19" name="Forma livre 18"/>
          <p:cNvSpPr/>
          <p:nvPr/>
        </p:nvSpPr>
        <p:spPr>
          <a:xfrm>
            <a:off x="6067922" y="2426889"/>
            <a:ext cx="722111" cy="620739"/>
          </a:xfrm>
          <a:custGeom>
            <a:avLst/>
            <a:gdLst>
              <a:gd name="connsiteX0" fmla="*/ 47318 w 722111"/>
              <a:gd name="connsiteY0" fmla="*/ 214339 h 620739"/>
              <a:gd name="connsiteX1" fmla="*/ 85418 w 722111"/>
              <a:gd name="connsiteY1" fmla="*/ 188939 h 620739"/>
              <a:gd name="connsiteX2" fmla="*/ 123518 w 722111"/>
              <a:gd name="connsiteY2" fmla="*/ 176239 h 620739"/>
              <a:gd name="connsiteX3" fmla="*/ 199718 w 722111"/>
              <a:gd name="connsiteY3" fmla="*/ 125439 h 620739"/>
              <a:gd name="connsiteX4" fmla="*/ 225118 w 722111"/>
              <a:gd name="connsiteY4" fmla="*/ 87339 h 620739"/>
              <a:gd name="connsiteX5" fmla="*/ 301318 w 722111"/>
              <a:gd name="connsiteY5" fmla="*/ 49239 h 620739"/>
              <a:gd name="connsiteX6" fmla="*/ 377518 w 722111"/>
              <a:gd name="connsiteY6" fmla="*/ 11139 h 620739"/>
              <a:gd name="connsiteX7" fmla="*/ 631518 w 722111"/>
              <a:gd name="connsiteY7" fmla="*/ 36539 h 620739"/>
              <a:gd name="connsiteX8" fmla="*/ 669618 w 722111"/>
              <a:gd name="connsiteY8" fmla="*/ 61939 h 620739"/>
              <a:gd name="connsiteX9" fmla="*/ 720418 w 722111"/>
              <a:gd name="connsiteY9" fmla="*/ 138139 h 620739"/>
              <a:gd name="connsiteX10" fmla="*/ 695018 w 722111"/>
              <a:gd name="connsiteY10" fmla="*/ 430239 h 620739"/>
              <a:gd name="connsiteX11" fmla="*/ 669618 w 722111"/>
              <a:gd name="connsiteY11" fmla="*/ 506439 h 620739"/>
              <a:gd name="connsiteX12" fmla="*/ 631518 w 722111"/>
              <a:gd name="connsiteY12" fmla="*/ 595339 h 620739"/>
              <a:gd name="connsiteX13" fmla="*/ 580718 w 722111"/>
              <a:gd name="connsiteY13" fmla="*/ 620739 h 620739"/>
              <a:gd name="connsiteX14" fmla="*/ 288618 w 722111"/>
              <a:gd name="connsiteY14" fmla="*/ 608039 h 620739"/>
              <a:gd name="connsiteX15" fmla="*/ 187018 w 722111"/>
              <a:gd name="connsiteY15" fmla="*/ 582639 h 620739"/>
              <a:gd name="connsiteX16" fmla="*/ 47318 w 722111"/>
              <a:gd name="connsiteY16" fmla="*/ 544539 h 620739"/>
              <a:gd name="connsiteX17" fmla="*/ 21918 w 722111"/>
              <a:gd name="connsiteY17" fmla="*/ 506439 h 620739"/>
              <a:gd name="connsiteX18" fmla="*/ 21918 w 722111"/>
              <a:gd name="connsiteY18" fmla="*/ 303239 h 620739"/>
              <a:gd name="connsiteX19" fmla="*/ 60018 w 722111"/>
              <a:gd name="connsiteY19" fmla="*/ 265139 h 620739"/>
              <a:gd name="connsiteX20" fmla="*/ 47318 w 722111"/>
              <a:gd name="connsiteY20" fmla="*/ 214339 h 620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22111" h="620739">
                <a:moveTo>
                  <a:pt x="47318" y="214339"/>
                </a:moveTo>
                <a:cubicBezTo>
                  <a:pt x="51551" y="201639"/>
                  <a:pt x="71766" y="195765"/>
                  <a:pt x="85418" y="188939"/>
                </a:cubicBezTo>
                <a:cubicBezTo>
                  <a:pt x="97392" y="182952"/>
                  <a:pt x="112379" y="183665"/>
                  <a:pt x="123518" y="176239"/>
                </a:cubicBezTo>
                <a:cubicBezTo>
                  <a:pt x="218650" y="112818"/>
                  <a:pt x="109126" y="155636"/>
                  <a:pt x="199718" y="125439"/>
                </a:cubicBezTo>
                <a:cubicBezTo>
                  <a:pt x="208185" y="112739"/>
                  <a:pt x="214325" y="98132"/>
                  <a:pt x="225118" y="87339"/>
                </a:cubicBezTo>
                <a:cubicBezTo>
                  <a:pt x="261514" y="50943"/>
                  <a:pt x="260001" y="69897"/>
                  <a:pt x="301318" y="49239"/>
                </a:cubicBezTo>
                <a:cubicBezTo>
                  <a:pt x="399795" y="0"/>
                  <a:pt x="281753" y="43061"/>
                  <a:pt x="377518" y="11139"/>
                </a:cubicBezTo>
                <a:cubicBezTo>
                  <a:pt x="390136" y="11881"/>
                  <a:pt x="565257" y="3408"/>
                  <a:pt x="631518" y="36539"/>
                </a:cubicBezTo>
                <a:cubicBezTo>
                  <a:pt x="645170" y="43365"/>
                  <a:pt x="656918" y="53472"/>
                  <a:pt x="669618" y="61939"/>
                </a:cubicBezTo>
                <a:cubicBezTo>
                  <a:pt x="686551" y="87339"/>
                  <a:pt x="722111" y="107659"/>
                  <a:pt x="720418" y="138139"/>
                </a:cubicBezTo>
                <a:cubicBezTo>
                  <a:pt x="715620" y="224503"/>
                  <a:pt x="720111" y="338230"/>
                  <a:pt x="695018" y="430239"/>
                </a:cubicBezTo>
                <a:cubicBezTo>
                  <a:pt x="687973" y="456070"/>
                  <a:pt x="678085" y="481039"/>
                  <a:pt x="669618" y="506439"/>
                </a:cubicBezTo>
                <a:cubicBezTo>
                  <a:pt x="662028" y="529209"/>
                  <a:pt x="647211" y="579646"/>
                  <a:pt x="631518" y="595339"/>
                </a:cubicBezTo>
                <a:cubicBezTo>
                  <a:pt x="618131" y="608726"/>
                  <a:pt x="597651" y="612272"/>
                  <a:pt x="580718" y="620739"/>
                </a:cubicBezTo>
                <a:cubicBezTo>
                  <a:pt x="483351" y="616506"/>
                  <a:pt x="385829" y="614983"/>
                  <a:pt x="288618" y="608039"/>
                </a:cubicBezTo>
                <a:cubicBezTo>
                  <a:pt x="232496" y="604030"/>
                  <a:pt x="232880" y="595147"/>
                  <a:pt x="187018" y="582639"/>
                </a:cubicBezTo>
                <a:cubicBezTo>
                  <a:pt x="29460" y="539669"/>
                  <a:pt x="135014" y="573771"/>
                  <a:pt x="47318" y="544539"/>
                </a:cubicBezTo>
                <a:cubicBezTo>
                  <a:pt x="38851" y="531839"/>
                  <a:pt x="27277" y="520731"/>
                  <a:pt x="21918" y="506439"/>
                </a:cubicBezTo>
                <a:cubicBezTo>
                  <a:pt x="0" y="447992"/>
                  <a:pt x="7366" y="354170"/>
                  <a:pt x="21918" y="303239"/>
                </a:cubicBezTo>
                <a:cubicBezTo>
                  <a:pt x="26852" y="285970"/>
                  <a:pt x="47318" y="277839"/>
                  <a:pt x="60018" y="265139"/>
                </a:cubicBezTo>
                <a:cubicBezTo>
                  <a:pt x="44325" y="218059"/>
                  <a:pt x="43085" y="227039"/>
                  <a:pt x="47318" y="214339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n</a:t>
            </a:r>
            <a:r>
              <a:rPr lang="pt-BR" b="1" baseline="-25000" dirty="0" smtClean="0"/>
              <a:t>2</a:t>
            </a:r>
            <a:endParaRPr lang="pt-BR" b="1" baseline="-25000" dirty="0"/>
          </a:p>
        </p:txBody>
      </p:sp>
      <p:sp>
        <p:nvSpPr>
          <p:cNvPr id="20" name="Forma livre 19"/>
          <p:cNvSpPr/>
          <p:nvPr/>
        </p:nvSpPr>
        <p:spPr>
          <a:xfrm>
            <a:off x="6734169" y="2537511"/>
            <a:ext cx="739971" cy="716183"/>
          </a:xfrm>
          <a:custGeom>
            <a:avLst/>
            <a:gdLst>
              <a:gd name="connsiteX0" fmla="*/ 66871 w 739971"/>
              <a:gd name="connsiteY0" fmla="*/ 27517 h 716183"/>
              <a:gd name="connsiteX1" fmla="*/ 130371 w 739971"/>
              <a:gd name="connsiteY1" fmla="*/ 103717 h 716183"/>
              <a:gd name="connsiteX2" fmla="*/ 168471 w 739971"/>
              <a:gd name="connsiteY2" fmla="*/ 116417 h 716183"/>
              <a:gd name="connsiteX3" fmla="*/ 206571 w 739971"/>
              <a:gd name="connsiteY3" fmla="*/ 141817 h 716183"/>
              <a:gd name="connsiteX4" fmla="*/ 244671 w 739971"/>
              <a:gd name="connsiteY4" fmla="*/ 154517 h 716183"/>
              <a:gd name="connsiteX5" fmla="*/ 295471 w 739971"/>
              <a:gd name="connsiteY5" fmla="*/ 179917 h 716183"/>
              <a:gd name="connsiteX6" fmla="*/ 333571 w 739971"/>
              <a:gd name="connsiteY6" fmla="*/ 192617 h 716183"/>
              <a:gd name="connsiteX7" fmla="*/ 409771 w 739971"/>
              <a:gd name="connsiteY7" fmla="*/ 243417 h 716183"/>
              <a:gd name="connsiteX8" fmla="*/ 524071 w 739971"/>
              <a:gd name="connsiteY8" fmla="*/ 294217 h 716183"/>
              <a:gd name="connsiteX9" fmla="*/ 562171 w 739971"/>
              <a:gd name="connsiteY9" fmla="*/ 306917 h 716183"/>
              <a:gd name="connsiteX10" fmla="*/ 600271 w 739971"/>
              <a:gd name="connsiteY10" fmla="*/ 319617 h 716183"/>
              <a:gd name="connsiteX11" fmla="*/ 625671 w 739971"/>
              <a:gd name="connsiteY11" fmla="*/ 357717 h 716183"/>
              <a:gd name="connsiteX12" fmla="*/ 689171 w 739971"/>
              <a:gd name="connsiteY12" fmla="*/ 433917 h 716183"/>
              <a:gd name="connsiteX13" fmla="*/ 714571 w 739971"/>
              <a:gd name="connsiteY13" fmla="*/ 510117 h 716183"/>
              <a:gd name="connsiteX14" fmla="*/ 727271 w 739971"/>
              <a:gd name="connsiteY14" fmla="*/ 548217 h 716183"/>
              <a:gd name="connsiteX15" fmla="*/ 739971 w 739971"/>
              <a:gd name="connsiteY15" fmla="*/ 586317 h 716183"/>
              <a:gd name="connsiteX16" fmla="*/ 727271 w 739971"/>
              <a:gd name="connsiteY16" fmla="*/ 662517 h 716183"/>
              <a:gd name="connsiteX17" fmla="*/ 562171 w 739971"/>
              <a:gd name="connsiteY17" fmla="*/ 675217 h 716183"/>
              <a:gd name="connsiteX18" fmla="*/ 524071 w 739971"/>
              <a:gd name="connsiteY18" fmla="*/ 662517 h 716183"/>
              <a:gd name="connsiteX19" fmla="*/ 435171 w 739971"/>
              <a:gd name="connsiteY19" fmla="*/ 611717 h 716183"/>
              <a:gd name="connsiteX20" fmla="*/ 384371 w 739971"/>
              <a:gd name="connsiteY20" fmla="*/ 599017 h 716183"/>
              <a:gd name="connsiteX21" fmla="*/ 333571 w 739971"/>
              <a:gd name="connsiteY21" fmla="*/ 611717 h 716183"/>
              <a:gd name="connsiteX22" fmla="*/ 295471 w 739971"/>
              <a:gd name="connsiteY22" fmla="*/ 624417 h 716183"/>
              <a:gd name="connsiteX23" fmla="*/ 143071 w 739971"/>
              <a:gd name="connsiteY23" fmla="*/ 586317 h 716183"/>
              <a:gd name="connsiteX24" fmla="*/ 54171 w 739971"/>
              <a:gd name="connsiteY24" fmla="*/ 573617 h 716183"/>
              <a:gd name="connsiteX25" fmla="*/ 3371 w 739971"/>
              <a:gd name="connsiteY25" fmla="*/ 497417 h 716183"/>
              <a:gd name="connsiteX26" fmla="*/ 16071 w 739971"/>
              <a:gd name="connsiteY26" fmla="*/ 383117 h 716183"/>
              <a:gd name="connsiteX27" fmla="*/ 28771 w 739971"/>
              <a:gd name="connsiteY27" fmla="*/ 345017 h 716183"/>
              <a:gd name="connsiteX28" fmla="*/ 41471 w 739971"/>
              <a:gd name="connsiteY28" fmla="*/ 268817 h 716183"/>
              <a:gd name="connsiteX29" fmla="*/ 66871 w 739971"/>
              <a:gd name="connsiteY29" fmla="*/ 27517 h 716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39971" h="716183">
                <a:moveTo>
                  <a:pt x="66871" y="27517"/>
                </a:moveTo>
                <a:cubicBezTo>
                  <a:pt x="81688" y="0"/>
                  <a:pt x="101035" y="84160"/>
                  <a:pt x="130371" y="103717"/>
                </a:cubicBezTo>
                <a:cubicBezTo>
                  <a:pt x="141510" y="111143"/>
                  <a:pt x="156497" y="110430"/>
                  <a:pt x="168471" y="116417"/>
                </a:cubicBezTo>
                <a:cubicBezTo>
                  <a:pt x="182123" y="123243"/>
                  <a:pt x="192919" y="134991"/>
                  <a:pt x="206571" y="141817"/>
                </a:cubicBezTo>
                <a:cubicBezTo>
                  <a:pt x="218545" y="147804"/>
                  <a:pt x="232366" y="149244"/>
                  <a:pt x="244671" y="154517"/>
                </a:cubicBezTo>
                <a:cubicBezTo>
                  <a:pt x="262072" y="161975"/>
                  <a:pt x="278070" y="172459"/>
                  <a:pt x="295471" y="179917"/>
                </a:cubicBezTo>
                <a:cubicBezTo>
                  <a:pt x="307776" y="185190"/>
                  <a:pt x="321869" y="186116"/>
                  <a:pt x="333571" y="192617"/>
                </a:cubicBezTo>
                <a:cubicBezTo>
                  <a:pt x="360256" y="207442"/>
                  <a:pt x="384371" y="226484"/>
                  <a:pt x="409771" y="243417"/>
                </a:cubicBezTo>
                <a:cubicBezTo>
                  <a:pt x="470148" y="283669"/>
                  <a:pt x="433391" y="263990"/>
                  <a:pt x="524071" y="294217"/>
                </a:cubicBezTo>
                <a:lnTo>
                  <a:pt x="562171" y="306917"/>
                </a:lnTo>
                <a:lnTo>
                  <a:pt x="600271" y="319617"/>
                </a:lnTo>
                <a:cubicBezTo>
                  <a:pt x="608738" y="332317"/>
                  <a:pt x="615900" y="345991"/>
                  <a:pt x="625671" y="357717"/>
                </a:cubicBezTo>
                <a:cubicBezTo>
                  <a:pt x="654155" y="391897"/>
                  <a:pt x="671153" y="393376"/>
                  <a:pt x="689171" y="433917"/>
                </a:cubicBezTo>
                <a:cubicBezTo>
                  <a:pt x="700045" y="458383"/>
                  <a:pt x="706104" y="484717"/>
                  <a:pt x="714571" y="510117"/>
                </a:cubicBezTo>
                <a:lnTo>
                  <a:pt x="727271" y="548217"/>
                </a:lnTo>
                <a:lnTo>
                  <a:pt x="739971" y="586317"/>
                </a:lnTo>
                <a:cubicBezTo>
                  <a:pt x="735738" y="611717"/>
                  <a:pt x="738787" y="639485"/>
                  <a:pt x="727271" y="662517"/>
                </a:cubicBezTo>
                <a:cubicBezTo>
                  <a:pt x="700438" y="716183"/>
                  <a:pt x="574285" y="676428"/>
                  <a:pt x="562171" y="675217"/>
                </a:cubicBezTo>
                <a:cubicBezTo>
                  <a:pt x="549471" y="670984"/>
                  <a:pt x="536045" y="668504"/>
                  <a:pt x="524071" y="662517"/>
                </a:cubicBezTo>
                <a:cubicBezTo>
                  <a:pt x="450378" y="625671"/>
                  <a:pt x="524232" y="645115"/>
                  <a:pt x="435171" y="611717"/>
                </a:cubicBezTo>
                <a:cubicBezTo>
                  <a:pt x="418828" y="605588"/>
                  <a:pt x="401304" y="603250"/>
                  <a:pt x="384371" y="599017"/>
                </a:cubicBezTo>
                <a:cubicBezTo>
                  <a:pt x="367438" y="603250"/>
                  <a:pt x="350354" y="606922"/>
                  <a:pt x="333571" y="611717"/>
                </a:cubicBezTo>
                <a:cubicBezTo>
                  <a:pt x="320699" y="615395"/>
                  <a:pt x="308858" y="624417"/>
                  <a:pt x="295471" y="624417"/>
                </a:cubicBezTo>
                <a:cubicBezTo>
                  <a:pt x="183530" y="624417"/>
                  <a:pt x="253402" y="602079"/>
                  <a:pt x="143071" y="586317"/>
                </a:cubicBezTo>
                <a:lnTo>
                  <a:pt x="54171" y="573617"/>
                </a:lnTo>
                <a:cubicBezTo>
                  <a:pt x="37238" y="548217"/>
                  <a:pt x="0" y="527757"/>
                  <a:pt x="3371" y="497417"/>
                </a:cubicBezTo>
                <a:cubicBezTo>
                  <a:pt x="7604" y="459317"/>
                  <a:pt x="9769" y="420930"/>
                  <a:pt x="16071" y="383117"/>
                </a:cubicBezTo>
                <a:cubicBezTo>
                  <a:pt x="18272" y="369912"/>
                  <a:pt x="25867" y="358085"/>
                  <a:pt x="28771" y="345017"/>
                </a:cubicBezTo>
                <a:cubicBezTo>
                  <a:pt x="34357" y="319880"/>
                  <a:pt x="37992" y="294331"/>
                  <a:pt x="41471" y="268817"/>
                </a:cubicBezTo>
                <a:cubicBezTo>
                  <a:pt x="68446" y="70999"/>
                  <a:pt x="52054" y="55034"/>
                  <a:pt x="66871" y="27517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n</a:t>
            </a:r>
            <a:r>
              <a:rPr lang="pt-BR" b="1" baseline="-25000" dirty="0" smtClean="0"/>
              <a:t>3</a:t>
            </a:r>
            <a:endParaRPr lang="pt-BR" b="1" baseline="-25000" dirty="0"/>
          </a:p>
        </p:txBody>
      </p:sp>
      <p:sp>
        <p:nvSpPr>
          <p:cNvPr id="24" name="Forma livre 23"/>
          <p:cNvSpPr/>
          <p:nvPr/>
        </p:nvSpPr>
        <p:spPr>
          <a:xfrm>
            <a:off x="6619916" y="2852936"/>
            <a:ext cx="904412" cy="729887"/>
          </a:xfrm>
          <a:custGeom>
            <a:avLst/>
            <a:gdLst>
              <a:gd name="connsiteX0" fmla="*/ 749300 w 904412"/>
              <a:gd name="connsiteY0" fmla="*/ 469900 h 729887"/>
              <a:gd name="connsiteX1" fmla="*/ 787400 w 904412"/>
              <a:gd name="connsiteY1" fmla="*/ 457200 h 729887"/>
              <a:gd name="connsiteX2" fmla="*/ 812800 w 904412"/>
              <a:gd name="connsiteY2" fmla="*/ 419100 h 729887"/>
              <a:gd name="connsiteX3" fmla="*/ 774700 w 904412"/>
              <a:gd name="connsiteY3" fmla="*/ 342900 h 729887"/>
              <a:gd name="connsiteX4" fmla="*/ 762000 w 904412"/>
              <a:gd name="connsiteY4" fmla="*/ 279400 h 729887"/>
              <a:gd name="connsiteX5" fmla="*/ 685800 w 904412"/>
              <a:gd name="connsiteY5" fmla="*/ 254000 h 729887"/>
              <a:gd name="connsiteX6" fmla="*/ 647700 w 904412"/>
              <a:gd name="connsiteY6" fmla="*/ 241300 h 729887"/>
              <a:gd name="connsiteX7" fmla="*/ 520700 w 904412"/>
              <a:gd name="connsiteY7" fmla="*/ 203200 h 729887"/>
              <a:gd name="connsiteX8" fmla="*/ 482600 w 904412"/>
              <a:gd name="connsiteY8" fmla="*/ 190500 h 729887"/>
              <a:gd name="connsiteX9" fmla="*/ 444500 w 904412"/>
              <a:gd name="connsiteY9" fmla="*/ 177800 h 729887"/>
              <a:gd name="connsiteX10" fmla="*/ 406400 w 904412"/>
              <a:gd name="connsiteY10" fmla="*/ 152400 h 729887"/>
              <a:gd name="connsiteX11" fmla="*/ 330200 w 904412"/>
              <a:gd name="connsiteY11" fmla="*/ 177800 h 729887"/>
              <a:gd name="connsiteX12" fmla="*/ 292100 w 904412"/>
              <a:gd name="connsiteY12" fmla="*/ 190500 h 729887"/>
              <a:gd name="connsiteX13" fmla="*/ 190500 w 904412"/>
              <a:gd name="connsiteY13" fmla="*/ 177800 h 729887"/>
              <a:gd name="connsiteX14" fmla="*/ 114300 w 904412"/>
              <a:gd name="connsiteY14" fmla="*/ 139700 h 729887"/>
              <a:gd name="connsiteX15" fmla="*/ 76200 w 904412"/>
              <a:gd name="connsiteY15" fmla="*/ 127000 h 729887"/>
              <a:gd name="connsiteX16" fmla="*/ 50800 w 904412"/>
              <a:gd name="connsiteY16" fmla="*/ 50800 h 729887"/>
              <a:gd name="connsiteX17" fmla="*/ 38100 w 904412"/>
              <a:gd name="connsiteY17" fmla="*/ 12700 h 729887"/>
              <a:gd name="connsiteX18" fmla="*/ 0 w 904412"/>
              <a:gd name="connsiteY18" fmla="*/ 0 h 729887"/>
              <a:gd name="connsiteX19" fmla="*/ 25400 w 904412"/>
              <a:gd name="connsiteY19" fmla="*/ 101600 h 729887"/>
              <a:gd name="connsiteX20" fmla="*/ 38100 w 904412"/>
              <a:gd name="connsiteY20" fmla="*/ 139700 h 729887"/>
              <a:gd name="connsiteX21" fmla="*/ 63500 w 904412"/>
              <a:gd name="connsiteY21" fmla="*/ 266700 h 729887"/>
              <a:gd name="connsiteX22" fmla="*/ 88900 w 904412"/>
              <a:gd name="connsiteY22" fmla="*/ 342900 h 729887"/>
              <a:gd name="connsiteX23" fmla="*/ 101600 w 904412"/>
              <a:gd name="connsiteY23" fmla="*/ 381000 h 729887"/>
              <a:gd name="connsiteX24" fmla="*/ 114300 w 904412"/>
              <a:gd name="connsiteY24" fmla="*/ 444500 h 729887"/>
              <a:gd name="connsiteX25" fmla="*/ 127000 w 904412"/>
              <a:gd name="connsiteY25" fmla="*/ 482600 h 729887"/>
              <a:gd name="connsiteX26" fmla="*/ 203200 w 904412"/>
              <a:gd name="connsiteY26" fmla="*/ 533400 h 729887"/>
              <a:gd name="connsiteX27" fmla="*/ 279400 w 904412"/>
              <a:gd name="connsiteY27" fmla="*/ 584200 h 729887"/>
              <a:gd name="connsiteX28" fmla="*/ 317500 w 904412"/>
              <a:gd name="connsiteY28" fmla="*/ 609600 h 729887"/>
              <a:gd name="connsiteX29" fmla="*/ 406400 w 904412"/>
              <a:gd name="connsiteY29" fmla="*/ 635000 h 729887"/>
              <a:gd name="connsiteX30" fmla="*/ 444500 w 904412"/>
              <a:gd name="connsiteY30" fmla="*/ 647700 h 729887"/>
              <a:gd name="connsiteX31" fmla="*/ 558800 w 904412"/>
              <a:gd name="connsiteY31" fmla="*/ 673100 h 729887"/>
              <a:gd name="connsiteX32" fmla="*/ 635000 w 904412"/>
              <a:gd name="connsiteY32" fmla="*/ 698500 h 729887"/>
              <a:gd name="connsiteX33" fmla="*/ 825500 w 904412"/>
              <a:gd name="connsiteY33" fmla="*/ 711200 h 729887"/>
              <a:gd name="connsiteX34" fmla="*/ 863600 w 904412"/>
              <a:gd name="connsiteY34" fmla="*/ 723900 h 729887"/>
              <a:gd name="connsiteX35" fmla="*/ 850900 w 904412"/>
              <a:gd name="connsiteY35" fmla="*/ 647700 h 729887"/>
              <a:gd name="connsiteX36" fmla="*/ 838200 w 904412"/>
              <a:gd name="connsiteY36" fmla="*/ 609600 h 729887"/>
              <a:gd name="connsiteX37" fmla="*/ 800100 w 904412"/>
              <a:gd name="connsiteY37" fmla="*/ 584200 h 729887"/>
              <a:gd name="connsiteX38" fmla="*/ 787400 w 904412"/>
              <a:gd name="connsiteY38" fmla="*/ 546100 h 729887"/>
              <a:gd name="connsiteX39" fmla="*/ 749300 w 904412"/>
              <a:gd name="connsiteY39" fmla="*/ 469900 h 729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04412" h="729887">
                <a:moveTo>
                  <a:pt x="749300" y="469900"/>
                </a:moveTo>
                <a:cubicBezTo>
                  <a:pt x="749300" y="455083"/>
                  <a:pt x="776947" y="465563"/>
                  <a:pt x="787400" y="457200"/>
                </a:cubicBezTo>
                <a:cubicBezTo>
                  <a:pt x="799319" y="447665"/>
                  <a:pt x="810291" y="434156"/>
                  <a:pt x="812800" y="419100"/>
                </a:cubicBezTo>
                <a:cubicBezTo>
                  <a:pt x="816305" y="398068"/>
                  <a:pt x="783545" y="356168"/>
                  <a:pt x="774700" y="342900"/>
                </a:cubicBezTo>
                <a:cubicBezTo>
                  <a:pt x="770467" y="321733"/>
                  <a:pt x="777264" y="294664"/>
                  <a:pt x="762000" y="279400"/>
                </a:cubicBezTo>
                <a:cubicBezTo>
                  <a:pt x="743068" y="260468"/>
                  <a:pt x="711200" y="262467"/>
                  <a:pt x="685800" y="254000"/>
                </a:cubicBezTo>
                <a:cubicBezTo>
                  <a:pt x="673100" y="249767"/>
                  <a:pt x="660687" y="244547"/>
                  <a:pt x="647700" y="241300"/>
                </a:cubicBezTo>
                <a:cubicBezTo>
                  <a:pt x="570925" y="222106"/>
                  <a:pt x="613459" y="234120"/>
                  <a:pt x="520700" y="203200"/>
                </a:cubicBezTo>
                <a:lnTo>
                  <a:pt x="482600" y="190500"/>
                </a:lnTo>
                <a:cubicBezTo>
                  <a:pt x="469900" y="186267"/>
                  <a:pt x="455639" y="185226"/>
                  <a:pt x="444500" y="177800"/>
                </a:cubicBezTo>
                <a:lnTo>
                  <a:pt x="406400" y="152400"/>
                </a:lnTo>
                <a:lnTo>
                  <a:pt x="330200" y="177800"/>
                </a:lnTo>
                <a:lnTo>
                  <a:pt x="292100" y="190500"/>
                </a:lnTo>
                <a:cubicBezTo>
                  <a:pt x="258233" y="186267"/>
                  <a:pt x="224080" y="183905"/>
                  <a:pt x="190500" y="177800"/>
                </a:cubicBezTo>
                <a:cubicBezTo>
                  <a:pt x="140337" y="168679"/>
                  <a:pt x="160782" y="162941"/>
                  <a:pt x="114300" y="139700"/>
                </a:cubicBezTo>
                <a:cubicBezTo>
                  <a:pt x="102326" y="133713"/>
                  <a:pt x="88900" y="131233"/>
                  <a:pt x="76200" y="127000"/>
                </a:cubicBezTo>
                <a:lnTo>
                  <a:pt x="50800" y="50800"/>
                </a:lnTo>
                <a:cubicBezTo>
                  <a:pt x="46567" y="38100"/>
                  <a:pt x="50800" y="16933"/>
                  <a:pt x="38100" y="12700"/>
                </a:cubicBezTo>
                <a:lnTo>
                  <a:pt x="0" y="0"/>
                </a:lnTo>
                <a:cubicBezTo>
                  <a:pt x="8467" y="33867"/>
                  <a:pt x="14361" y="68482"/>
                  <a:pt x="25400" y="101600"/>
                </a:cubicBezTo>
                <a:cubicBezTo>
                  <a:pt x="29633" y="114300"/>
                  <a:pt x="35196" y="126632"/>
                  <a:pt x="38100" y="139700"/>
                </a:cubicBezTo>
                <a:cubicBezTo>
                  <a:pt x="57716" y="227972"/>
                  <a:pt x="41812" y="194406"/>
                  <a:pt x="63500" y="266700"/>
                </a:cubicBezTo>
                <a:cubicBezTo>
                  <a:pt x="71193" y="292345"/>
                  <a:pt x="80433" y="317500"/>
                  <a:pt x="88900" y="342900"/>
                </a:cubicBezTo>
                <a:cubicBezTo>
                  <a:pt x="93133" y="355600"/>
                  <a:pt x="98975" y="367873"/>
                  <a:pt x="101600" y="381000"/>
                </a:cubicBezTo>
                <a:cubicBezTo>
                  <a:pt x="105833" y="402167"/>
                  <a:pt x="109065" y="423559"/>
                  <a:pt x="114300" y="444500"/>
                </a:cubicBezTo>
                <a:cubicBezTo>
                  <a:pt x="117547" y="457487"/>
                  <a:pt x="117534" y="473134"/>
                  <a:pt x="127000" y="482600"/>
                </a:cubicBezTo>
                <a:cubicBezTo>
                  <a:pt x="148586" y="504186"/>
                  <a:pt x="177800" y="516467"/>
                  <a:pt x="203200" y="533400"/>
                </a:cubicBezTo>
                <a:lnTo>
                  <a:pt x="279400" y="584200"/>
                </a:lnTo>
                <a:cubicBezTo>
                  <a:pt x="292100" y="592667"/>
                  <a:pt x="303020" y="604773"/>
                  <a:pt x="317500" y="609600"/>
                </a:cubicBezTo>
                <a:cubicBezTo>
                  <a:pt x="408851" y="640050"/>
                  <a:pt x="294772" y="603106"/>
                  <a:pt x="406400" y="635000"/>
                </a:cubicBezTo>
                <a:cubicBezTo>
                  <a:pt x="419272" y="638678"/>
                  <a:pt x="431513" y="644453"/>
                  <a:pt x="444500" y="647700"/>
                </a:cubicBezTo>
                <a:cubicBezTo>
                  <a:pt x="517009" y="665827"/>
                  <a:pt x="493614" y="653544"/>
                  <a:pt x="558800" y="673100"/>
                </a:cubicBezTo>
                <a:cubicBezTo>
                  <a:pt x="584445" y="680793"/>
                  <a:pt x="608285" y="696719"/>
                  <a:pt x="635000" y="698500"/>
                </a:cubicBezTo>
                <a:lnTo>
                  <a:pt x="825500" y="711200"/>
                </a:lnTo>
                <a:cubicBezTo>
                  <a:pt x="838200" y="715433"/>
                  <a:pt x="851626" y="729887"/>
                  <a:pt x="863600" y="723900"/>
                </a:cubicBezTo>
                <a:cubicBezTo>
                  <a:pt x="904412" y="703494"/>
                  <a:pt x="857177" y="660254"/>
                  <a:pt x="850900" y="647700"/>
                </a:cubicBezTo>
                <a:cubicBezTo>
                  <a:pt x="844913" y="635726"/>
                  <a:pt x="846563" y="620053"/>
                  <a:pt x="838200" y="609600"/>
                </a:cubicBezTo>
                <a:cubicBezTo>
                  <a:pt x="828665" y="597681"/>
                  <a:pt x="812800" y="592667"/>
                  <a:pt x="800100" y="584200"/>
                </a:cubicBezTo>
                <a:cubicBezTo>
                  <a:pt x="795867" y="571500"/>
                  <a:pt x="793901" y="557802"/>
                  <a:pt x="787400" y="546100"/>
                </a:cubicBezTo>
                <a:cubicBezTo>
                  <a:pt x="744284" y="468491"/>
                  <a:pt x="749300" y="484717"/>
                  <a:pt x="749300" y="46990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n</a:t>
            </a:r>
            <a:r>
              <a:rPr lang="pt-BR" b="1" baseline="-25000" dirty="0" smtClean="0"/>
              <a:t>4</a:t>
            </a:r>
            <a:endParaRPr lang="pt-BR" b="1" baseline="-25000" dirty="0"/>
          </a:p>
        </p:txBody>
      </p:sp>
      <p:sp>
        <p:nvSpPr>
          <p:cNvPr id="26" name="Forma livre 25"/>
          <p:cNvSpPr/>
          <p:nvPr/>
        </p:nvSpPr>
        <p:spPr>
          <a:xfrm>
            <a:off x="5694481" y="2924944"/>
            <a:ext cx="738627" cy="939800"/>
          </a:xfrm>
          <a:custGeom>
            <a:avLst/>
            <a:gdLst>
              <a:gd name="connsiteX0" fmla="*/ 154059 w 738627"/>
              <a:gd name="connsiteY0" fmla="*/ 63500 h 939800"/>
              <a:gd name="connsiteX1" fmla="*/ 192159 w 738627"/>
              <a:gd name="connsiteY1" fmla="*/ 50800 h 939800"/>
              <a:gd name="connsiteX2" fmla="*/ 331859 w 738627"/>
              <a:gd name="connsiteY2" fmla="*/ 25400 h 939800"/>
              <a:gd name="connsiteX3" fmla="*/ 408059 w 738627"/>
              <a:gd name="connsiteY3" fmla="*/ 0 h 939800"/>
              <a:gd name="connsiteX4" fmla="*/ 484259 w 738627"/>
              <a:gd name="connsiteY4" fmla="*/ 25400 h 939800"/>
              <a:gd name="connsiteX5" fmla="*/ 522359 w 738627"/>
              <a:gd name="connsiteY5" fmla="*/ 38100 h 939800"/>
              <a:gd name="connsiteX6" fmla="*/ 623959 w 738627"/>
              <a:gd name="connsiteY6" fmla="*/ 50800 h 939800"/>
              <a:gd name="connsiteX7" fmla="*/ 725559 w 738627"/>
              <a:gd name="connsiteY7" fmla="*/ 38100 h 939800"/>
              <a:gd name="connsiteX8" fmla="*/ 738259 w 738627"/>
              <a:gd name="connsiteY8" fmla="*/ 76200 h 939800"/>
              <a:gd name="connsiteX9" fmla="*/ 725559 w 738627"/>
              <a:gd name="connsiteY9" fmla="*/ 304800 h 939800"/>
              <a:gd name="connsiteX10" fmla="*/ 700159 w 738627"/>
              <a:gd name="connsiteY10" fmla="*/ 381000 h 939800"/>
              <a:gd name="connsiteX11" fmla="*/ 687459 w 738627"/>
              <a:gd name="connsiteY11" fmla="*/ 419100 h 939800"/>
              <a:gd name="connsiteX12" fmla="*/ 674759 w 738627"/>
              <a:gd name="connsiteY12" fmla="*/ 457200 h 939800"/>
              <a:gd name="connsiteX13" fmla="*/ 662059 w 738627"/>
              <a:gd name="connsiteY13" fmla="*/ 495300 h 939800"/>
              <a:gd name="connsiteX14" fmla="*/ 649359 w 738627"/>
              <a:gd name="connsiteY14" fmla="*/ 596900 h 939800"/>
              <a:gd name="connsiteX15" fmla="*/ 636659 w 738627"/>
              <a:gd name="connsiteY15" fmla="*/ 635000 h 939800"/>
              <a:gd name="connsiteX16" fmla="*/ 623959 w 738627"/>
              <a:gd name="connsiteY16" fmla="*/ 723900 h 939800"/>
              <a:gd name="connsiteX17" fmla="*/ 585859 w 738627"/>
              <a:gd name="connsiteY17" fmla="*/ 901700 h 939800"/>
              <a:gd name="connsiteX18" fmla="*/ 547759 w 738627"/>
              <a:gd name="connsiteY18" fmla="*/ 927100 h 939800"/>
              <a:gd name="connsiteX19" fmla="*/ 509659 w 738627"/>
              <a:gd name="connsiteY19" fmla="*/ 939800 h 939800"/>
              <a:gd name="connsiteX20" fmla="*/ 255659 w 738627"/>
              <a:gd name="connsiteY20" fmla="*/ 927100 h 939800"/>
              <a:gd name="connsiteX21" fmla="*/ 217559 w 738627"/>
              <a:gd name="connsiteY21" fmla="*/ 914400 h 939800"/>
              <a:gd name="connsiteX22" fmla="*/ 103259 w 738627"/>
              <a:gd name="connsiteY22" fmla="*/ 825500 h 939800"/>
              <a:gd name="connsiteX23" fmla="*/ 65159 w 738627"/>
              <a:gd name="connsiteY23" fmla="*/ 800100 h 939800"/>
              <a:gd name="connsiteX24" fmla="*/ 39759 w 738627"/>
              <a:gd name="connsiteY24" fmla="*/ 749300 h 939800"/>
              <a:gd name="connsiteX25" fmla="*/ 14359 w 738627"/>
              <a:gd name="connsiteY25" fmla="*/ 711200 h 939800"/>
              <a:gd name="connsiteX26" fmla="*/ 39759 w 738627"/>
              <a:gd name="connsiteY26" fmla="*/ 368300 h 939800"/>
              <a:gd name="connsiteX27" fmla="*/ 52459 w 738627"/>
              <a:gd name="connsiteY27" fmla="*/ 292100 h 939800"/>
              <a:gd name="connsiteX28" fmla="*/ 103259 w 738627"/>
              <a:gd name="connsiteY28" fmla="*/ 177800 h 939800"/>
              <a:gd name="connsiteX29" fmla="*/ 128659 w 738627"/>
              <a:gd name="connsiteY29" fmla="*/ 101600 h 939800"/>
              <a:gd name="connsiteX30" fmla="*/ 154059 w 738627"/>
              <a:gd name="connsiteY30" fmla="*/ 635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38627" h="939800">
                <a:moveTo>
                  <a:pt x="154059" y="63500"/>
                </a:moveTo>
                <a:cubicBezTo>
                  <a:pt x="166759" y="59267"/>
                  <a:pt x="179091" y="53704"/>
                  <a:pt x="192159" y="50800"/>
                </a:cubicBezTo>
                <a:cubicBezTo>
                  <a:pt x="244436" y="39183"/>
                  <a:pt x="281012" y="39267"/>
                  <a:pt x="331859" y="25400"/>
                </a:cubicBezTo>
                <a:cubicBezTo>
                  <a:pt x="357690" y="18355"/>
                  <a:pt x="408059" y="0"/>
                  <a:pt x="408059" y="0"/>
                </a:cubicBezTo>
                <a:lnTo>
                  <a:pt x="484259" y="25400"/>
                </a:lnTo>
                <a:cubicBezTo>
                  <a:pt x="496959" y="29633"/>
                  <a:pt x="509075" y="36440"/>
                  <a:pt x="522359" y="38100"/>
                </a:cubicBezTo>
                <a:lnTo>
                  <a:pt x="623959" y="50800"/>
                </a:lnTo>
                <a:cubicBezTo>
                  <a:pt x="657826" y="46567"/>
                  <a:pt x="692242" y="30696"/>
                  <a:pt x="725559" y="38100"/>
                </a:cubicBezTo>
                <a:cubicBezTo>
                  <a:pt x="738627" y="41004"/>
                  <a:pt x="738259" y="62813"/>
                  <a:pt x="738259" y="76200"/>
                </a:cubicBezTo>
                <a:cubicBezTo>
                  <a:pt x="738259" y="152518"/>
                  <a:pt x="735025" y="229072"/>
                  <a:pt x="725559" y="304800"/>
                </a:cubicBezTo>
                <a:cubicBezTo>
                  <a:pt x="722238" y="331367"/>
                  <a:pt x="708626" y="355600"/>
                  <a:pt x="700159" y="381000"/>
                </a:cubicBezTo>
                <a:lnTo>
                  <a:pt x="687459" y="419100"/>
                </a:lnTo>
                <a:lnTo>
                  <a:pt x="674759" y="457200"/>
                </a:lnTo>
                <a:lnTo>
                  <a:pt x="662059" y="495300"/>
                </a:lnTo>
                <a:cubicBezTo>
                  <a:pt x="657826" y="529167"/>
                  <a:pt x="655464" y="563320"/>
                  <a:pt x="649359" y="596900"/>
                </a:cubicBezTo>
                <a:cubicBezTo>
                  <a:pt x="646964" y="610071"/>
                  <a:pt x="639284" y="621873"/>
                  <a:pt x="636659" y="635000"/>
                </a:cubicBezTo>
                <a:cubicBezTo>
                  <a:pt x="630788" y="664353"/>
                  <a:pt x="627265" y="694149"/>
                  <a:pt x="623959" y="723900"/>
                </a:cubicBezTo>
                <a:cubicBezTo>
                  <a:pt x="616186" y="793858"/>
                  <a:pt x="635137" y="852422"/>
                  <a:pt x="585859" y="901700"/>
                </a:cubicBezTo>
                <a:cubicBezTo>
                  <a:pt x="575066" y="912493"/>
                  <a:pt x="561411" y="920274"/>
                  <a:pt x="547759" y="927100"/>
                </a:cubicBezTo>
                <a:cubicBezTo>
                  <a:pt x="535785" y="933087"/>
                  <a:pt x="522359" y="935567"/>
                  <a:pt x="509659" y="939800"/>
                </a:cubicBezTo>
                <a:cubicBezTo>
                  <a:pt x="424992" y="935567"/>
                  <a:pt x="340113" y="934444"/>
                  <a:pt x="255659" y="927100"/>
                </a:cubicBezTo>
                <a:cubicBezTo>
                  <a:pt x="242322" y="925940"/>
                  <a:pt x="229261" y="920901"/>
                  <a:pt x="217559" y="914400"/>
                </a:cubicBezTo>
                <a:cubicBezTo>
                  <a:pt x="102005" y="850203"/>
                  <a:pt x="177307" y="887206"/>
                  <a:pt x="103259" y="825500"/>
                </a:cubicBezTo>
                <a:cubicBezTo>
                  <a:pt x="91533" y="815729"/>
                  <a:pt x="77859" y="808567"/>
                  <a:pt x="65159" y="800100"/>
                </a:cubicBezTo>
                <a:cubicBezTo>
                  <a:pt x="56692" y="783167"/>
                  <a:pt x="49152" y="765738"/>
                  <a:pt x="39759" y="749300"/>
                </a:cubicBezTo>
                <a:cubicBezTo>
                  <a:pt x="32186" y="736048"/>
                  <a:pt x="14946" y="726452"/>
                  <a:pt x="14359" y="711200"/>
                </a:cubicBezTo>
                <a:cubicBezTo>
                  <a:pt x="0" y="337858"/>
                  <a:pt x="8404" y="525076"/>
                  <a:pt x="39759" y="368300"/>
                </a:cubicBezTo>
                <a:cubicBezTo>
                  <a:pt x="44809" y="343050"/>
                  <a:pt x="46214" y="317082"/>
                  <a:pt x="52459" y="292100"/>
                </a:cubicBezTo>
                <a:cubicBezTo>
                  <a:pt x="95673" y="119244"/>
                  <a:pt x="55604" y="285025"/>
                  <a:pt x="103259" y="177800"/>
                </a:cubicBezTo>
                <a:cubicBezTo>
                  <a:pt x="114133" y="153334"/>
                  <a:pt x="113807" y="123877"/>
                  <a:pt x="128659" y="101600"/>
                </a:cubicBezTo>
                <a:lnTo>
                  <a:pt x="154059" y="6350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n</a:t>
            </a:r>
            <a:r>
              <a:rPr lang="pt-BR" b="1" baseline="-25000" dirty="0" smtClean="0"/>
              <a:t>1</a:t>
            </a:r>
            <a:endParaRPr lang="pt-BR" b="1" baseline="-25000" dirty="0"/>
          </a:p>
        </p:txBody>
      </p:sp>
      <p:sp>
        <p:nvSpPr>
          <p:cNvPr id="28" name="Forma livre 27"/>
          <p:cNvSpPr/>
          <p:nvPr/>
        </p:nvSpPr>
        <p:spPr>
          <a:xfrm>
            <a:off x="6299282" y="2996952"/>
            <a:ext cx="514458" cy="1018101"/>
          </a:xfrm>
          <a:custGeom>
            <a:avLst/>
            <a:gdLst>
              <a:gd name="connsiteX0" fmla="*/ 235058 w 514458"/>
              <a:gd name="connsiteY0" fmla="*/ 992701 h 1018101"/>
              <a:gd name="connsiteX1" fmla="*/ 222358 w 514458"/>
              <a:gd name="connsiteY1" fmla="*/ 954601 h 1018101"/>
              <a:gd name="connsiteX2" fmla="*/ 133458 w 514458"/>
              <a:gd name="connsiteY2" fmla="*/ 853001 h 1018101"/>
              <a:gd name="connsiteX3" fmla="*/ 57258 w 514458"/>
              <a:gd name="connsiteY3" fmla="*/ 840301 h 1018101"/>
              <a:gd name="connsiteX4" fmla="*/ 19158 w 514458"/>
              <a:gd name="connsiteY4" fmla="*/ 827601 h 1018101"/>
              <a:gd name="connsiteX5" fmla="*/ 19158 w 514458"/>
              <a:gd name="connsiteY5" fmla="*/ 713301 h 1018101"/>
              <a:gd name="connsiteX6" fmla="*/ 44558 w 514458"/>
              <a:gd name="connsiteY6" fmla="*/ 637101 h 1018101"/>
              <a:gd name="connsiteX7" fmla="*/ 57258 w 514458"/>
              <a:gd name="connsiteY7" fmla="*/ 421201 h 1018101"/>
              <a:gd name="connsiteX8" fmla="*/ 69958 w 514458"/>
              <a:gd name="connsiteY8" fmla="*/ 383101 h 1018101"/>
              <a:gd name="connsiteX9" fmla="*/ 108058 w 514458"/>
              <a:gd name="connsiteY9" fmla="*/ 357701 h 1018101"/>
              <a:gd name="connsiteX10" fmla="*/ 133458 w 514458"/>
              <a:gd name="connsiteY10" fmla="*/ 78301 h 1018101"/>
              <a:gd name="connsiteX11" fmla="*/ 184258 w 514458"/>
              <a:gd name="connsiteY11" fmla="*/ 14801 h 1018101"/>
              <a:gd name="connsiteX12" fmla="*/ 323958 w 514458"/>
              <a:gd name="connsiteY12" fmla="*/ 2101 h 1018101"/>
              <a:gd name="connsiteX13" fmla="*/ 374758 w 514458"/>
              <a:gd name="connsiteY13" fmla="*/ 14801 h 1018101"/>
              <a:gd name="connsiteX14" fmla="*/ 387458 w 514458"/>
              <a:gd name="connsiteY14" fmla="*/ 103701 h 1018101"/>
              <a:gd name="connsiteX15" fmla="*/ 412858 w 514458"/>
              <a:gd name="connsiteY15" fmla="*/ 141801 h 1018101"/>
              <a:gd name="connsiteX16" fmla="*/ 450958 w 514458"/>
              <a:gd name="connsiteY16" fmla="*/ 281501 h 1018101"/>
              <a:gd name="connsiteX17" fmla="*/ 476358 w 514458"/>
              <a:gd name="connsiteY17" fmla="*/ 319601 h 1018101"/>
              <a:gd name="connsiteX18" fmla="*/ 489058 w 514458"/>
              <a:gd name="connsiteY18" fmla="*/ 408501 h 1018101"/>
              <a:gd name="connsiteX19" fmla="*/ 514458 w 514458"/>
              <a:gd name="connsiteY19" fmla="*/ 497401 h 1018101"/>
              <a:gd name="connsiteX20" fmla="*/ 476358 w 514458"/>
              <a:gd name="connsiteY20" fmla="*/ 662501 h 1018101"/>
              <a:gd name="connsiteX21" fmla="*/ 463658 w 514458"/>
              <a:gd name="connsiteY21" fmla="*/ 700601 h 1018101"/>
              <a:gd name="connsiteX22" fmla="*/ 412858 w 514458"/>
              <a:gd name="connsiteY22" fmla="*/ 776801 h 1018101"/>
              <a:gd name="connsiteX23" fmla="*/ 387458 w 514458"/>
              <a:gd name="connsiteY23" fmla="*/ 853001 h 1018101"/>
              <a:gd name="connsiteX24" fmla="*/ 349358 w 514458"/>
              <a:gd name="connsiteY24" fmla="*/ 992701 h 1018101"/>
              <a:gd name="connsiteX25" fmla="*/ 311258 w 514458"/>
              <a:gd name="connsiteY25" fmla="*/ 1018101 h 1018101"/>
              <a:gd name="connsiteX26" fmla="*/ 235058 w 514458"/>
              <a:gd name="connsiteY26" fmla="*/ 992701 h 101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458" h="1018101">
                <a:moveTo>
                  <a:pt x="235058" y="992701"/>
                </a:moveTo>
                <a:cubicBezTo>
                  <a:pt x="220241" y="982118"/>
                  <a:pt x="228859" y="966303"/>
                  <a:pt x="222358" y="954601"/>
                </a:cubicBezTo>
                <a:cubicBezTo>
                  <a:pt x="204078" y="921696"/>
                  <a:pt x="176465" y="867337"/>
                  <a:pt x="133458" y="853001"/>
                </a:cubicBezTo>
                <a:cubicBezTo>
                  <a:pt x="109029" y="844858"/>
                  <a:pt x="82395" y="845887"/>
                  <a:pt x="57258" y="840301"/>
                </a:cubicBezTo>
                <a:cubicBezTo>
                  <a:pt x="44190" y="837397"/>
                  <a:pt x="31858" y="831834"/>
                  <a:pt x="19158" y="827601"/>
                </a:cubicBezTo>
                <a:cubicBezTo>
                  <a:pt x="528" y="771712"/>
                  <a:pt x="0" y="789934"/>
                  <a:pt x="19158" y="713301"/>
                </a:cubicBezTo>
                <a:cubicBezTo>
                  <a:pt x="25652" y="687326"/>
                  <a:pt x="44558" y="637101"/>
                  <a:pt x="44558" y="637101"/>
                </a:cubicBezTo>
                <a:cubicBezTo>
                  <a:pt x="48791" y="565134"/>
                  <a:pt x="50085" y="492934"/>
                  <a:pt x="57258" y="421201"/>
                </a:cubicBezTo>
                <a:cubicBezTo>
                  <a:pt x="58590" y="407880"/>
                  <a:pt x="61595" y="393554"/>
                  <a:pt x="69958" y="383101"/>
                </a:cubicBezTo>
                <a:cubicBezTo>
                  <a:pt x="79493" y="371182"/>
                  <a:pt x="95358" y="366168"/>
                  <a:pt x="108058" y="357701"/>
                </a:cubicBezTo>
                <a:cubicBezTo>
                  <a:pt x="148456" y="236506"/>
                  <a:pt x="106651" y="373180"/>
                  <a:pt x="133458" y="78301"/>
                </a:cubicBezTo>
                <a:cubicBezTo>
                  <a:pt x="136173" y="48431"/>
                  <a:pt x="151907" y="21733"/>
                  <a:pt x="184258" y="14801"/>
                </a:cubicBezTo>
                <a:cubicBezTo>
                  <a:pt x="229979" y="5004"/>
                  <a:pt x="277391" y="6334"/>
                  <a:pt x="323958" y="2101"/>
                </a:cubicBezTo>
                <a:cubicBezTo>
                  <a:pt x="340891" y="6334"/>
                  <a:pt x="365507" y="0"/>
                  <a:pt x="374758" y="14801"/>
                </a:cubicBezTo>
                <a:cubicBezTo>
                  <a:pt x="390623" y="40185"/>
                  <a:pt x="378856" y="75029"/>
                  <a:pt x="387458" y="103701"/>
                </a:cubicBezTo>
                <a:cubicBezTo>
                  <a:pt x="391844" y="118321"/>
                  <a:pt x="404391" y="129101"/>
                  <a:pt x="412858" y="141801"/>
                </a:cubicBezTo>
                <a:cubicBezTo>
                  <a:pt x="419674" y="175880"/>
                  <a:pt x="432543" y="253879"/>
                  <a:pt x="450958" y="281501"/>
                </a:cubicBezTo>
                <a:lnTo>
                  <a:pt x="476358" y="319601"/>
                </a:lnTo>
                <a:cubicBezTo>
                  <a:pt x="480591" y="349234"/>
                  <a:pt x="483703" y="379050"/>
                  <a:pt x="489058" y="408501"/>
                </a:cubicBezTo>
                <a:cubicBezTo>
                  <a:pt x="495437" y="443584"/>
                  <a:pt x="503577" y="464757"/>
                  <a:pt x="514458" y="497401"/>
                </a:cubicBezTo>
                <a:cubicBezTo>
                  <a:pt x="497972" y="612806"/>
                  <a:pt x="511224" y="557903"/>
                  <a:pt x="476358" y="662501"/>
                </a:cubicBezTo>
                <a:cubicBezTo>
                  <a:pt x="472125" y="675201"/>
                  <a:pt x="471084" y="689462"/>
                  <a:pt x="463658" y="700601"/>
                </a:cubicBezTo>
                <a:cubicBezTo>
                  <a:pt x="446725" y="726001"/>
                  <a:pt x="422511" y="747841"/>
                  <a:pt x="412858" y="776801"/>
                </a:cubicBezTo>
                <a:lnTo>
                  <a:pt x="387458" y="853001"/>
                </a:lnTo>
                <a:cubicBezTo>
                  <a:pt x="379945" y="913101"/>
                  <a:pt x="390523" y="951536"/>
                  <a:pt x="349358" y="992701"/>
                </a:cubicBezTo>
                <a:cubicBezTo>
                  <a:pt x="338565" y="1003494"/>
                  <a:pt x="323958" y="1009634"/>
                  <a:pt x="311258" y="1018101"/>
                </a:cubicBezTo>
                <a:cubicBezTo>
                  <a:pt x="229378" y="990808"/>
                  <a:pt x="249875" y="1003284"/>
                  <a:pt x="235058" y="992701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n</a:t>
            </a:r>
            <a:r>
              <a:rPr lang="pt-BR" b="1" baseline="-25000" dirty="0" smtClean="0"/>
              <a:t>6</a:t>
            </a:r>
            <a:endParaRPr lang="pt-BR" b="1" baseline="-25000" dirty="0"/>
          </a:p>
        </p:txBody>
      </p:sp>
      <p:sp>
        <p:nvSpPr>
          <p:cNvPr id="29" name="Forma livre 28"/>
          <p:cNvSpPr/>
          <p:nvPr/>
        </p:nvSpPr>
        <p:spPr>
          <a:xfrm>
            <a:off x="6619916" y="3284984"/>
            <a:ext cx="900415" cy="675217"/>
          </a:xfrm>
          <a:custGeom>
            <a:avLst/>
            <a:gdLst>
              <a:gd name="connsiteX0" fmla="*/ 215900 w 900415"/>
              <a:gd name="connsiteY0" fmla="*/ 673100 h 675217"/>
              <a:gd name="connsiteX1" fmla="*/ 177800 w 900415"/>
              <a:gd name="connsiteY1" fmla="*/ 647700 h 675217"/>
              <a:gd name="connsiteX2" fmla="*/ 88900 w 900415"/>
              <a:gd name="connsiteY2" fmla="*/ 660400 h 675217"/>
              <a:gd name="connsiteX3" fmla="*/ 50800 w 900415"/>
              <a:gd name="connsiteY3" fmla="*/ 546100 h 675217"/>
              <a:gd name="connsiteX4" fmla="*/ 0 w 900415"/>
              <a:gd name="connsiteY4" fmla="*/ 469900 h 675217"/>
              <a:gd name="connsiteX5" fmla="*/ 25400 w 900415"/>
              <a:gd name="connsiteY5" fmla="*/ 368300 h 675217"/>
              <a:gd name="connsiteX6" fmla="*/ 63500 w 900415"/>
              <a:gd name="connsiteY6" fmla="*/ 342900 h 675217"/>
              <a:gd name="connsiteX7" fmla="*/ 76200 w 900415"/>
              <a:gd name="connsiteY7" fmla="*/ 279400 h 675217"/>
              <a:gd name="connsiteX8" fmla="*/ 88900 w 900415"/>
              <a:gd name="connsiteY8" fmla="*/ 241300 h 675217"/>
              <a:gd name="connsiteX9" fmla="*/ 101600 w 900415"/>
              <a:gd name="connsiteY9" fmla="*/ 177800 h 675217"/>
              <a:gd name="connsiteX10" fmla="*/ 114300 w 900415"/>
              <a:gd name="connsiteY10" fmla="*/ 139700 h 675217"/>
              <a:gd name="connsiteX11" fmla="*/ 139700 w 900415"/>
              <a:gd name="connsiteY11" fmla="*/ 25400 h 675217"/>
              <a:gd name="connsiteX12" fmla="*/ 177800 w 900415"/>
              <a:gd name="connsiteY12" fmla="*/ 0 h 675217"/>
              <a:gd name="connsiteX13" fmla="*/ 203200 w 900415"/>
              <a:gd name="connsiteY13" fmla="*/ 76200 h 675217"/>
              <a:gd name="connsiteX14" fmla="*/ 241300 w 900415"/>
              <a:gd name="connsiteY14" fmla="*/ 88900 h 675217"/>
              <a:gd name="connsiteX15" fmla="*/ 279400 w 900415"/>
              <a:gd name="connsiteY15" fmla="*/ 114300 h 675217"/>
              <a:gd name="connsiteX16" fmla="*/ 381000 w 900415"/>
              <a:gd name="connsiteY16" fmla="*/ 139700 h 675217"/>
              <a:gd name="connsiteX17" fmla="*/ 457200 w 900415"/>
              <a:gd name="connsiteY17" fmla="*/ 165100 h 675217"/>
              <a:gd name="connsiteX18" fmla="*/ 495300 w 900415"/>
              <a:gd name="connsiteY18" fmla="*/ 177800 h 675217"/>
              <a:gd name="connsiteX19" fmla="*/ 723900 w 900415"/>
              <a:gd name="connsiteY19" fmla="*/ 190500 h 675217"/>
              <a:gd name="connsiteX20" fmla="*/ 876300 w 900415"/>
              <a:gd name="connsiteY20" fmla="*/ 228600 h 675217"/>
              <a:gd name="connsiteX21" fmla="*/ 876300 w 900415"/>
              <a:gd name="connsiteY21" fmla="*/ 381000 h 675217"/>
              <a:gd name="connsiteX22" fmla="*/ 863600 w 900415"/>
              <a:gd name="connsiteY22" fmla="*/ 457200 h 675217"/>
              <a:gd name="connsiteX23" fmla="*/ 850900 w 900415"/>
              <a:gd name="connsiteY23" fmla="*/ 546100 h 675217"/>
              <a:gd name="connsiteX24" fmla="*/ 825500 w 900415"/>
              <a:gd name="connsiteY24" fmla="*/ 596900 h 675217"/>
              <a:gd name="connsiteX25" fmla="*/ 762000 w 900415"/>
              <a:gd name="connsiteY25" fmla="*/ 609600 h 675217"/>
              <a:gd name="connsiteX26" fmla="*/ 673100 w 900415"/>
              <a:gd name="connsiteY26" fmla="*/ 622300 h 675217"/>
              <a:gd name="connsiteX27" fmla="*/ 317500 w 900415"/>
              <a:gd name="connsiteY27" fmla="*/ 635000 h 675217"/>
              <a:gd name="connsiteX28" fmla="*/ 215900 w 900415"/>
              <a:gd name="connsiteY28" fmla="*/ 673100 h 67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00415" h="675217">
                <a:moveTo>
                  <a:pt x="215900" y="673100"/>
                </a:moveTo>
                <a:cubicBezTo>
                  <a:pt x="192617" y="675217"/>
                  <a:pt x="192988" y="649219"/>
                  <a:pt x="177800" y="647700"/>
                </a:cubicBezTo>
                <a:cubicBezTo>
                  <a:pt x="148014" y="644721"/>
                  <a:pt x="115067" y="674937"/>
                  <a:pt x="88900" y="660400"/>
                </a:cubicBezTo>
                <a:cubicBezTo>
                  <a:pt x="68729" y="649194"/>
                  <a:pt x="67235" y="570753"/>
                  <a:pt x="50800" y="546100"/>
                </a:cubicBezTo>
                <a:lnTo>
                  <a:pt x="0" y="469900"/>
                </a:lnTo>
                <a:cubicBezTo>
                  <a:pt x="632" y="466738"/>
                  <a:pt x="14986" y="381317"/>
                  <a:pt x="25400" y="368300"/>
                </a:cubicBezTo>
                <a:cubicBezTo>
                  <a:pt x="34935" y="356381"/>
                  <a:pt x="50800" y="351367"/>
                  <a:pt x="63500" y="342900"/>
                </a:cubicBezTo>
                <a:cubicBezTo>
                  <a:pt x="67733" y="321733"/>
                  <a:pt x="70965" y="300341"/>
                  <a:pt x="76200" y="279400"/>
                </a:cubicBezTo>
                <a:cubicBezTo>
                  <a:pt x="79447" y="266413"/>
                  <a:pt x="85653" y="254287"/>
                  <a:pt x="88900" y="241300"/>
                </a:cubicBezTo>
                <a:cubicBezTo>
                  <a:pt x="94135" y="220359"/>
                  <a:pt x="96365" y="198741"/>
                  <a:pt x="101600" y="177800"/>
                </a:cubicBezTo>
                <a:cubicBezTo>
                  <a:pt x="104847" y="164813"/>
                  <a:pt x="111396" y="152768"/>
                  <a:pt x="114300" y="139700"/>
                </a:cubicBezTo>
                <a:cubicBezTo>
                  <a:pt x="114490" y="138845"/>
                  <a:pt x="126505" y="41894"/>
                  <a:pt x="139700" y="25400"/>
                </a:cubicBezTo>
                <a:cubicBezTo>
                  <a:pt x="149235" y="13481"/>
                  <a:pt x="165100" y="8467"/>
                  <a:pt x="177800" y="0"/>
                </a:cubicBezTo>
                <a:cubicBezTo>
                  <a:pt x="186267" y="25400"/>
                  <a:pt x="177800" y="67733"/>
                  <a:pt x="203200" y="76200"/>
                </a:cubicBezTo>
                <a:cubicBezTo>
                  <a:pt x="215900" y="80433"/>
                  <a:pt x="229326" y="82913"/>
                  <a:pt x="241300" y="88900"/>
                </a:cubicBezTo>
                <a:cubicBezTo>
                  <a:pt x="254952" y="95726"/>
                  <a:pt x="265055" y="109084"/>
                  <a:pt x="279400" y="114300"/>
                </a:cubicBezTo>
                <a:cubicBezTo>
                  <a:pt x="312207" y="126230"/>
                  <a:pt x="347882" y="128661"/>
                  <a:pt x="381000" y="139700"/>
                </a:cubicBezTo>
                <a:lnTo>
                  <a:pt x="457200" y="165100"/>
                </a:lnTo>
                <a:cubicBezTo>
                  <a:pt x="469900" y="169333"/>
                  <a:pt x="481934" y="177057"/>
                  <a:pt x="495300" y="177800"/>
                </a:cubicBezTo>
                <a:lnTo>
                  <a:pt x="723900" y="190500"/>
                </a:lnTo>
                <a:cubicBezTo>
                  <a:pt x="824529" y="224043"/>
                  <a:pt x="773690" y="211498"/>
                  <a:pt x="876300" y="228600"/>
                </a:cubicBezTo>
                <a:cubicBezTo>
                  <a:pt x="900415" y="300945"/>
                  <a:pt x="892504" y="259471"/>
                  <a:pt x="876300" y="381000"/>
                </a:cubicBezTo>
                <a:cubicBezTo>
                  <a:pt x="872897" y="406524"/>
                  <a:pt x="867516" y="431749"/>
                  <a:pt x="863600" y="457200"/>
                </a:cubicBezTo>
                <a:cubicBezTo>
                  <a:pt x="859048" y="486786"/>
                  <a:pt x="858776" y="517221"/>
                  <a:pt x="850900" y="546100"/>
                </a:cubicBezTo>
                <a:cubicBezTo>
                  <a:pt x="845919" y="564365"/>
                  <a:pt x="840906" y="585896"/>
                  <a:pt x="825500" y="596900"/>
                </a:cubicBezTo>
                <a:cubicBezTo>
                  <a:pt x="807935" y="609447"/>
                  <a:pt x="783292" y="606051"/>
                  <a:pt x="762000" y="609600"/>
                </a:cubicBezTo>
                <a:cubicBezTo>
                  <a:pt x="732473" y="614521"/>
                  <a:pt x="702985" y="620592"/>
                  <a:pt x="673100" y="622300"/>
                </a:cubicBezTo>
                <a:cubicBezTo>
                  <a:pt x="554684" y="629067"/>
                  <a:pt x="436033" y="630767"/>
                  <a:pt x="317500" y="635000"/>
                </a:cubicBezTo>
                <a:cubicBezTo>
                  <a:pt x="229252" y="664416"/>
                  <a:pt x="239183" y="670983"/>
                  <a:pt x="215900" y="67310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n</a:t>
            </a:r>
            <a:r>
              <a:rPr lang="pt-BR" b="1" baseline="-25000" dirty="0" smtClean="0"/>
              <a:t>5</a:t>
            </a:r>
            <a:endParaRPr lang="pt-BR" b="1" baseline="-25000" dirty="0"/>
          </a:p>
        </p:txBody>
      </p:sp>
      <p:cxnSp>
        <p:nvCxnSpPr>
          <p:cNvPr id="31" name="Conector de seta reta 30"/>
          <p:cNvCxnSpPr/>
          <p:nvPr/>
        </p:nvCxnSpPr>
        <p:spPr>
          <a:xfrm>
            <a:off x="3739596" y="3284984"/>
            <a:ext cx="17281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4171644" y="29156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Sorteio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827584" y="4653136"/>
            <a:ext cx="2861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População de tamanho </a:t>
            </a:r>
            <a:r>
              <a:rPr lang="pt-BR" b="1" dirty="0" smtClean="0"/>
              <a:t>N</a:t>
            </a:r>
            <a:r>
              <a:rPr lang="pt-BR" dirty="0" smtClean="0"/>
              <a:t>, </a:t>
            </a:r>
          </a:p>
          <a:p>
            <a:r>
              <a:rPr lang="pt-BR" dirty="0" smtClean="0"/>
              <a:t>Com estratos de tamanho </a:t>
            </a:r>
            <a:r>
              <a:rPr lang="pt-BR" b="1" dirty="0" err="1" smtClean="0"/>
              <a:t>N</a:t>
            </a:r>
            <a:r>
              <a:rPr lang="pt-BR" b="1" baseline="-25000" dirty="0" err="1" smtClean="0"/>
              <a:t>i</a:t>
            </a:r>
            <a:endParaRPr lang="pt-BR" b="1" baseline="-250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148064" y="4653136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Amostra estratificada de tamanho </a:t>
            </a:r>
            <a:r>
              <a:rPr lang="pt-BR" b="1" dirty="0" smtClean="0"/>
              <a:t>n</a:t>
            </a:r>
            <a:r>
              <a:rPr lang="pt-BR" dirty="0" smtClean="0"/>
              <a:t>, </a:t>
            </a:r>
          </a:p>
          <a:p>
            <a:r>
              <a:rPr lang="pt-BR" dirty="0" smtClean="0"/>
              <a:t>com estratos de tamanho </a:t>
            </a:r>
            <a:r>
              <a:rPr lang="pt-BR" b="1" dirty="0" err="1" smtClean="0"/>
              <a:t>n</a:t>
            </a:r>
            <a:r>
              <a:rPr lang="pt-BR" b="1" baseline="-25000" dirty="0" err="1" smtClean="0"/>
              <a:t>i</a:t>
            </a:r>
            <a:endParaRPr lang="pt-BR" b="1" baseline="-25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Amostra Aleatória Estratificada (AAE)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Exemplo 2.3</a:t>
            </a:r>
            <a:r>
              <a:rPr lang="pt-BR" dirty="0" smtClean="0"/>
              <a:t> Em um levantamento amostral, para estimar o </a:t>
            </a:r>
            <a:r>
              <a:rPr lang="pt-BR" i="1" dirty="0" smtClean="0"/>
              <a:t>tempo médio gasto diariamente assistindo televisão em uma população adulta de classe média</a:t>
            </a:r>
            <a:r>
              <a:rPr lang="pt-BR" dirty="0" smtClean="0"/>
              <a:t>, deve-se lembrar que a distribuição do tempo assistido de televisão é diferente quando se considera a </a:t>
            </a:r>
            <a:r>
              <a:rPr lang="pt-BR" i="1" dirty="0" smtClean="0"/>
              <a:t>idade</a:t>
            </a:r>
            <a:r>
              <a:rPr lang="pt-BR" dirty="0" smtClean="0"/>
              <a:t> e o </a:t>
            </a:r>
            <a:r>
              <a:rPr lang="pt-BR" i="1" dirty="0" smtClean="0"/>
              <a:t>gênero</a:t>
            </a:r>
            <a:r>
              <a:rPr lang="pt-BR" dirty="0" smtClean="0"/>
              <a:t> das pessoas.</a:t>
            </a:r>
          </a:p>
          <a:p>
            <a:r>
              <a:rPr lang="pt-BR" dirty="0" smtClean="0"/>
              <a:t>Neste caso, torna-se recomendável a estratificação dessa população segundo essas duas características, antes de coletar a amostra.</a:t>
            </a:r>
            <a:endParaRPr lang="pt-BR"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Amostra Aleatória Estratificada (AAE)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Uma sugestão seria subdividir a população nos seguintes estratos:</a:t>
            </a:r>
          </a:p>
          <a:p>
            <a:r>
              <a:rPr lang="pt-BR" dirty="0" smtClean="0"/>
              <a:t>E</a:t>
            </a:r>
            <a:r>
              <a:rPr lang="pt-BR" baseline="-25000" dirty="0" smtClean="0"/>
              <a:t>1</a:t>
            </a:r>
            <a:r>
              <a:rPr lang="pt-BR" dirty="0" smtClean="0"/>
              <a:t> = {mulheres, com idades  entre 15 e 35 anos}</a:t>
            </a:r>
          </a:p>
          <a:p>
            <a:r>
              <a:rPr lang="pt-BR" dirty="0" smtClean="0"/>
              <a:t>E</a:t>
            </a:r>
            <a:r>
              <a:rPr lang="pt-BR" baseline="-25000" dirty="0" smtClean="0"/>
              <a:t>2</a:t>
            </a:r>
            <a:r>
              <a:rPr lang="pt-BR" dirty="0" smtClean="0"/>
              <a:t> = {homens, com idades entre 15 e 35 anos}</a:t>
            </a:r>
          </a:p>
          <a:p>
            <a:r>
              <a:rPr lang="pt-BR" dirty="0" smtClean="0"/>
              <a:t>E</a:t>
            </a:r>
            <a:r>
              <a:rPr lang="pt-BR" baseline="-25000" dirty="0" smtClean="0"/>
              <a:t>3</a:t>
            </a:r>
            <a:r>
              <a:rPr lang="pt-BR" dirty="0" smtClean="0"/>
              <a:t> = {mulheres, com idades entre 36 e 59 anos}</a:t>
            </a:r>
          </a:p>
          <a:p>
            <a:r>
              <a:rPr lang="pt-BR" dirty="0" smtClean="0"/>
              <a:t>E</a:t>
            </a:r>
            <a:r>
              <a:rPr lang="pt-BR" baseline="-25000" dirty="0" smtClean="0"/>
              <a:t>4</a:t>
            </a:r>
            <a:r>
              <a:rPr lang="pt-BR" dirty="0" smtClean="0"/>
              <a:t> = {homens, com idades entre 36 e 59 anos}</a:t>
            </a:r>
          </a:p>
          <a:p>
            <a:r>
              <a:rPr lang="pt-BR" dirty="0" smtClean="0"/>
              <a:t>E</a:t>
            </a:r>
            <a:r>
              <a:rPr lang="pt-BR" baseline="-25000" dirty="0" smtClean="0"/>
              <a:t>5</a:t>
            </a:r>
            <a:r>
              <a:rPr lang="pt-BR" dirty="0" smtClean="0"/>
              <a:t> = {mulheres, com 60 anos ou mais de idade}</a:t>
            </a:r>
          </a:p>
          <a:p>
            <a:r>
              <a:rPr lang="pt-BR" dirty="0" smtClean="0"/>
              <a:t>E</a:t>
            </a:r>
            <a:r>
              <a:rPr lang="pt-BR" baseline="-25000" dirty="0" smtClean="0"/>
              <a:t>6</a:t>
            </a:r>
            <a:r>
              <a:rPr lang="pt-BR" dirty="0" smtClean="0"/>
              <a:t> = {homens, com 60 anos ou mais de idade}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Amostra Aleatória Estratificada (AAE)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Então, os estratos são constituídos com base na informação de uma variável auxiliar de modo que a </a:t>
            </a:r>
            <a:r>
              <a:rPr lang="pt-BR" b="1" i="1" dirty="0" smtClean="0"/>
              <a:t>heterogeneidade</a:t>
            </a:r>
            <a:r>
              <a:rPr lang="pt-BR" dirty="0" smtClean="0"/>
              <a:t> </a:t>
            </a:r>
            <a:r>
              <a:rPr lang="pt-BR" b="1" i="1" dirty="0" smtClean="0"/>
              <a:t>entre </a:t>
            </a:r>
            <a:r>
              <a:rPr lang="pt-BR" dirty="0" smtClean="0"/>
              <a:t>eles, em relação a essa variável, seja a maior possível, mas haja </a:t>
            </a:r>
            <a:r>
              <a:rPr lang="pt-BR" b="1" i="1" dirty="0" smtClean="0"/>
              <a:t>homogeneidade</a:t>
            </a:r>
            <a:r>
              <a:rPr lang="pt-BR" dirty="0" smtClean="0"/>
              <a:t> </a:t>
            </a:r>
            <a:r>
              <a:rPr lang="pt-BR" b="1" i="1" dirty="0" smtClean="0"/>
              <a:t>dentro</a:t>
            </a:r>
            <a:r>
              <a:rPr lang="pt-BR" dirty="0" smtClean="0"/>
              <a:t> deles.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Amostra Aleatória Estratificada (AAE)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Se a população for subdividida em </a:t>
            </a:r>
            <a:r>
              <a:rPr lang="pt-BR" sz="2800" b="1" i="1" dirty="0" smtClean="0"/>
              <a:t>E</a:t>
            </a:r>
            <a:r>
              <a:rPr lang="pt-BR" sz="2800" dirty="0" smtClean="0"/>
              <a:t> estratos, a amostra aleatória estratificada de tamanho </a:t>
            </a:r>
            <a:r>
              <a:rPr lang="pt-BR" sz="2800" b="1" i="1" dirty="0" smtClean="0"/>
              <a:t>n</a:t>
            </a:r>
            <a:r>
              <a:rPr lang="pt-BR" sz="2800" dirty="0" smtClean="0"/>
              <a:t> será a composição de </a:t>
            </a:r>
            <a:r>
              <a:rPr lang="pt-BR" sz="2800" b="1" i="1" dirty="0" smtClean="0"/>
              <a:t>E</a:t>
            </a:r>
            <a:r>
              <a:rPr lang="pt-BR" sz="2800" dirty="0" smtClean="0"/>
              <a:t> Amostras Aleatórias Simples de tamanho </a:t>
            </a:r>
            <a:r>
              <a:rPr lang="pt-BR" sz="2800" b="1" i="1" dirty="0" err="1" smtClean="0"/>
              <a:t>n</a:t>
            </a:r>
            <a:r>
              <a:rPr lang="pt-BR" sz="2800" b="1" i="1" baseline="-25000" dirty="0" err="1" smtClean="0"/>
              <a:t>e</a:t>
            </a:r>
            <a:r>
              <a:rPr lang="pt-BR" sz="2800" dirty="0" smtClean="0"/>
              <a:t>, </a:t>
            </a:r>
            <a:r>
              <a:rPr lang="pt-BR" sz="2800" b="1" i="1" dirty="0" smtClean="0"/>
              <a:t>e</a:t>
            </a:r>
            <a:r>
              <a:rPr lang="pt-BR" sz="2800" dirty="0" smtClean="0"/>
              <a:t> = 1, 2, 3, ..., E, </a:t>
            </a:r>
            <a:r>
              <a:rPr lang="pt-BR" sz="2800" b="1" i="1" dirty="0" smtClean="0"/>
              <a:t>selecionadas independentemente</a:t>
            </a:r>
            <a:r>
              <a:rPr lang="pt-BR" sz="2800" dirty="0" smtClean="0"/>
              <a:t> dentro de cada estrato.</a:t>
            </a:r>
          </a:p>
          <a:p>
            <a:r>
              <a:rPr lang="pt-BR" sz="2800" dirty="0" smtClean="0"/>
              <a:t>Então, nestas condições:</a:t>
            </a:r>
          </a:p>
          <a:p>
            <a:endParaRPr lang="pt-BR" sz="28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2195736" y="5013176"/>
          <a:ext cx="4032448" cy="576064"/>
        </p:xfrm>
        <a:graphic>
          <a:graphicData uri="http://schemas.openxmlformats.org/presentationml/2006/ole">
            <p:oleObj spid="_x0000_s1026" name="Equação" r:id="rId3" imgW="1892160" imgH="291960" progId="Equation.3">
              <p:embed/>
            </p:oleObj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1154113" y="2328863"/>
          <a:ext cx="114300" cy="215900"/>
        </p:xfrm>
        <a:graphic>
          <a:graphicData uri="http://schemas.openxmlformats.org/presentationml/2006/ole">
            <p:oleObj spid="_x0000_s1027" name="Equação" r:id="rId4" imgW="114120" imgH="215640" progId="Equation.3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Amostra Aleatória Estratificada (AAE)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Se as quantidades de elementos em cada estrato forem indicadas por </a:t>
            </a:r>
            <a:r>
              <a:rPr lang="pt-BR" sz="2000" b="1" i="1" dirty="0" err="1" smtClean="0"/>
              <a:t>N</a:t>
            </a:r>
            <a:r>
              <a:rPr lang="pt-BR" sz="2000" b="1" i="1" baseline="-25000" dirty="0" err="1" smtClean="0"/>
              <a:t>e</a:t>
            </a:r>
            <a:r>
              <a:rPr lang="pt-BR" sz="2000" dirty="0" smtClean="0"/>
              <a:t>,</a:t>
            </a:r>
            <a:r>
              <a:rPr lang="pt-BR" sz="2000" b="1" i="1" dirty="0" smtClean="0"/>
              <a:t> </a:t>
            </a:r>
            <a:r>
              <a:rPr lang="pt-BR" sz="2000" i="1" dirty="0" smtClean="0"/>
              <a:t>e </a:t>
            </a:r>
            <a:r>
              <a:rPr lang="pt-BR" sz="2000" dirty="0" smtClean="0"/>
              <a:t>= 1, 2, ..., E então</a:t>
            </a:r>
          </a:p>
          <a:p>
            <a:pPr>
              <a:buNone/>
            </a:pPr>
            <a:r>
              <a:rPr lang="pt-BR" sz="2000" dirty="0" smtClean="0"/>
              <a:t>                        , e = 1, 2, ..., E,</a:t>
            </a:r>
          </a:p>
          <a:p>
            <a:r>
              <a:rPr lang="pt-BR" sz="2000" dirty="0" smtClean="0"/>
              <a:t>E as </a:t>
            </a:r>
            <a:r>
              <a:rPr lang="pt-BR" sz="2000" b="1" i="1" dirty="0" smtClean="0"/>
              <a:t>proporções populacionais </a:t>
            </a:r>
            <a:r>
              <a:rPr lang="pt-BR" sz="2000" dirty="0" smtClean="0"/>
              <a:t>dos elementos contidos em cada estrato serão representadas por:</a:t>
            </a:r>
          </a:p>
          <a:p>
            <a:pPr>
              <a:buNone/>
            </a:pPr>
            <a:r>
              <a:rPr lang="pt-BR" sz="2000" dirty="0" smtClean="0"/>
              <a:t>                        , e = 1, 2, ..., E,</a:t>
            </a:r>
          </a:p>
          <a:p>
            <a:r>
              <a:rPr lang="pt-BR" sz="2000" dirty="0" smtClean="0"/>
              <a:t>Com</a:t>
            </a:r>
          </a:p>
          <a:p>
            <a:pPr>
              <a:buNone/>
            </a:pPr>
            <a:endParaRPr lang="pt-BR" sz="2000" dirty="0" smtClean="0"/>
          </a:p>
          <a:p>
            <a:r>
              <a:rPr lang="pt-BR" sz="2000" dirty="0" smtClean="0"/>
              <a:t>Por analogia, as correspondentes </a:t>
            </a:r>
            <a:r>
              <a:rPr lang="pt-BR" sz="2000" b="1" i="1" dirty="0" smtClean="0"/>
              <a:t>proporções amostrais</a:t>
            </a:r>
            <a:r>
              <a:rPr lang="pt-BR" sz="2000" dirty="0" smtClean="0"/>
              <a:t> (ou </a:t>
            </a:r>
            <a:r>
              <a:rPr lang="pt-BR" sz="2000" b="1" i="1" dirty="0" smtClean="0"/>
              <a:t>frações amostrais</a:t>
            </a:r>
            <a:r>
              <a:rPr lang="pt-BR" sz="2000" dirty="0" smtClean="0"/>
              <a:t>) em cada estrato são dadas por:</a:t>
            </a:r>
          </a:p>
          <a:p>
            <a:pPr>
              <a:buNone/>
            </a:pPr>
            <a:r>
              <a:rPr lang="pt-BR" sz="2000" dirty="0" smtClean="0"/>
              <a:t>                         , e = 1, 2, ..., E,</a:t>
            </a:r>
          </a:p>
          <a:p>
            <a:r>
              <a:rPr lang="pt-BR" sz="2000" dirty="0" smtClean="0"/>
              <a:t>Com a </a:t>
            </a:r>
            <a:r>
              <a:rPr lang="pt-BR" sz="2000" b="1" i="1" dirty="0" smtClean="0"/>
              <a:t>fração amostral global </a:t>
            </a:r>
            <a:r>
              <a:rPr lang="pt-BR" sz="2000" dirty="0" smtClean="0"/>
              <a:t> dada por: </a:t>
            </a:r>
          </a:p>
          <a:p>
            <a:endParaRPr lang="pt-BR" sz="20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1259632" y="2204864"/>
          <a:ext cx="936103" cy="520057"/>
        </p:xfrm>
        <a:graphic>
          <a:graphicData uri="http://schemas.openxmlformats.org/presentationml/2006/ole">
            <p:oleObj spid="_x0000_s2050" name="Equação" r:id="rId3" imgW="647640" imgH="39348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259111" y="3284984"/>
          <a:ext cx="936625" cy="519112"/>
        </p:xfrm>
        <a:graphic>
          <a:graphicData uri="http://schemas.openxmlformats.org/presentationml/2006/ole">
            <p:oleObj spid="_x0000_s2052" name="Equação" r:id="rId4" imgW="647640" imgH="393480" progId="Equation.3">
              <p:embed/>
            </p:oleObj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1619672" y="3990205"/>
          <a:ext cx="1224136" cy="446907"/>
        </p:xfrm>
        <a:graphic>
          <a:graphicData uri="http://schemas.openxmlformats.org/presentationml/2006/ole">
            <p:oleObj spid="_x0000_s2053" name="Equação" r:id="rId5" imgW="799920" imgH="291960" progId="Equation.3">
              <p:embed/>
            </p:oleObj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/>
        </p:nvGraphicFramePr>
        <p:xfrm>
          <a:off x="1115616" y="4941168"/>
          <a:ext cx="1152128" cy="576064"/>
        </p:xfrm>
        <a:graphic>
          <a:graphicData uri="http://schemas.openxmlformats.org/presentationml/2006/ole">
            <p:oleObj spid="_x0000_s2054" name="Equação" r:id="rId6" imgW="990360" imgH="495000" progId="Equation.3">
              <p:embed/>
            </p:oleObj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5796136" y="5373216"/>
          <a:ext cx="648072" cy="558062"/>
        </p:xfrm>
        <a:graphic>
          <a:graphicData uri="http://schemas.openxmlformats.org/presentationml/2006/ole">
            <p:oleObj spid="_x0000_s2055" name="Equação" r:id="rId7" imgW="457200" imgH="393480" progId="Equation.3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932</Words>
  <Application>Microsoft Office PowerPoint</Application>
  <PresentationFormat>Apresentação na tela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Tema do Office</vt:lpstr>
      <vt:lpstr>Equação</vt:lpstr>
      <vt:lpstr>Microsoft Equation 3.0</vt:lpstr>
      <vt:lpstr>Estatística e Probabilidade</vt:lpstr>
      <vt:lpstr>Bibliografia Básica</vt:lpstr>
      <vt:lpstr>Amostra Aleatória Estratificada (AAE)</vt:lpstr>
      <vt:lpstr>Amostra Aleatória Estratificada (AAE)</vt:lpstr>
      <vt:lpstr>Amostra Aleatória Estratificada (AAE)</vt:lpstr>
      <vt:lpstr>Amostra Aleatória Estratificada (AAE)</vt:lpstr>
      <vt:lpstr>Amostra Aleatória Estratificada (AAE)</vt:lpstr>
      <vt:lpstr>Amostra Aleatória Estratificada (AAE)</vt:lpstr>
      <vt:lpstr>Amostra Aleatória Estratificada (AAE)</vt:lpstr>
      <vt:lpstr>Amostra Aleatória Estratificada (AAE)</vt:lpstr>
      <vt:lpstr>Amostra Aleatória Estratificada (AAE)</vt:lpstr>
      <vt:lpstr>Amostra Aleatória Estratificada (AAE)</vt:lpstr>
      <vt:lpstr>Amostra Aleatória Estratificada (AAE)</vt:lpstr>
      <vt:lpstr>Amostra Aleatória Estratificada (AAE)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Financeira</dc:title>
  <dc:creator>Adm</dc:creator>
  <cp:lastModifiedBy>Josney Freitas Silva</cp:lastModifiedBy>
  <cp:revision>93</cp:revision>
  <dcterms:created xsi:type="dcterms:W3CDTF">2014-02-24T01:59:43Z</dcterms:created>
  <dcterms:modified xsi:type="dcterms:W3CDTF">2015-03-15T21:20:51Z</dcterms:modified>
</cp:coreProperties>
</file>