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64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77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554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0917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028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55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169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14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236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206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9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764632"/>
            <a:ext cx="7992888" cy="1752600"/>
          </a:xfrm>
        </p:spPr>
        <p:txBody>
          <a:bodyPr>
            <a:normAutofit fontScale="925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2.3.2.4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Amostra Aleatória por Conglomerados (AAC)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3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543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 smtClean="0"/>
              <a:t>Amostra Aleatória por </a:t>
            </a:r>
            <a:br>
              <a:rPr lang="pt-BR" sz="4000" dirty="0" smtClean="0"/>
            </a:br>
            <a:r>
              <a:rPr lang="pt-BR" sz="4000" dirty="0" smtClean="0"/>
              <a:t>Conglomerados (AAC)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442108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É empregada quando a população for composta por </a:t>
            </a:r>
            <a:r>
              <a:rPr lang="pt-BR" b="1" i="1" dirty="0" smtClean="0"/>
              <a:t>A</a:t>
            </a:r>
            <a:r>
              <a:rPr lang="pt-BR" dirty="0" smtClean="0"/>
              <a:t> agrupamentos de elementos que apresentem, com relação à(s) característica(s) em estudo, </a:t>
            </a:r>
            <a:r>
              <a:rPr lang="pt-BR" b="1" i="1" dirty="0" smtClean="0"/>
              <a:t>heterogeneidade dentro</a:t>
            </a:r>
            <a:r>
              <a:rPr lang="pt-BR" dirty="0" smtClean="0"/>
              <a:t> e </a:t>
            </a:r>
            <a:r>
              <a:rPr lang="pt-BR" b="1" i="1" dirty="0" smtClean="0"/>
              <a:t>homogeneidade entre</a:t>
            </a:r>
            <a:r>
              <a:rPr lang="pt-BR" dirty="0" smtClean="0"/>
              <a:t> eles. Neste caso, é selecionada uma amostra aleatória simples de </a:t>
            </a:r>
            <a:r>
              <a:rPr lang="pt-BR" b="1" i="1" dirty="0" smtClean="0"/>
              <a:t>a</a:t>
            </a:r>
            <a:r>
              <a:rPr lang="pt-BR" dirty="0" smtClean="0"/>
              <a:t> desses agrupamentos (chamados </a:t>
            </a:r>
            <a:r>
              <a:rPr lang="pt-BR" b="1" i="1" dirty="0" smtClean="0"/>
              <a:t>conglomerados</a:t>
            </a:r>
            <a:r>
              <a:rPr lang="pt-BR" dirty="0" smtClean="0"/>
              <a:t>) e todos os seus elementos são analisados. Os conglomerados são considerados as unidades amostrais, e os seus elementos são as </a:t>
            </a:r>
            <a:r>
              <a:rPr lang="pt-BR" b="1" i="1" dirty="0" smtClean="0"/>
              <a:t>unidades elementares de análise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Nessa situação, a fração amostral é dada por:</a:t>
            </a:r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3923928" y="5445224"/>
          <a:ext cx="731694" cy="504056"/>
        </p:xfrm>
        <a:graphic>
          <a:graphicData uri="http://schemas.openxmlformats.org/presentationml/2006/ole">
            <p:oleObj spid="_x0000_s6145" name="Equação" r:id="rId3" imgW="571320" imgH="393480" progId="Equation.3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Amostra Aleatória por </a:t>
            </a:r>
            <a:br>
              <a:rPr lang="pt-BR" dirty="0" smtClean="0"/>
            </a:br>
            <a:r>
              <a:rPr lang="pt-BR" dirty="0" smtClean="0"/>
              <a:t>Conglomerados (AAC)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Embora menos preciso que os métodos anteriores, esse procedimento é muito usado em estudos observacionais, pela sua maior praticidade e economia.</a:t>
            </a:r>
          </a:p>
          <a:p>
            <a:r>
              <a:rPr lang="pt-BR" dirty="0" smtClean="0"/>
              <a:t>Isto é, menor complexidade dos sistemas de referência, maior facilidade de acesso às unidades amostrais, redução de custos no transporte, diárias e retornos dos entrevistadores, etc.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Amostra Aleatória por </a:t>
            </a:r>
            <a:br>
              <a:rPr lang="pt-BR" dirty="0" smtClean="0"/>
            </a:br>
            <a:r>
              <a:rPr lang="pt-BR" dirty="0" smtClean="0"/>
              <a:t>Conglomerados (AAC)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Quanto maior a heterogeneidade dentro dos conglomerados, melhor será o desempenho deste procedimento com relação à precisão das estimativas.</a:t>
            </a:r>
          </a:p>
          <a:p>
            <a:r>
              <a:rPr lang="pt-BR" dirty="0" smtClean="0"/>
              <a:t>Por outro lado, análise dos dados via amostragem por conglomerados é muito mais sofisticada que nos procedimentos anteriores. Da mesma forma, como já foi comentado para a amostragem estratificada, durante a análise, também, deve-se levar em conta ponderações relacionadas à forma como as observações foram obtidas.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Amostra Aleatória por </a:t>
            </a:r>
            <a:br>
              <a:rPr lang="pt-BR" dirty="0" smtClean="0"/>
            </a:br>
            <a:r>
              <a:rPr lang="pt-BR" dirty="0" smtClean="0"/>
              <a:t>Conglomerados (AAC)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 smtClean="0"/>
              <a:t>Exemplo 2.7</a:t>
            </a:r>
            <a:r>
              <a:rPr lang="pt-BR" dirty="0" smtClean="0"/>
              <a:t> Em uma pesquisa para se investigar o gasto com saúde dos moradores de uma grande cidade, as famílias podem ser consideradas como as unidades elementares. Porém, é praticamente impossível dispor de um sistema de referência com a listagem de todas as famílias. Pode-se, então, associar famílias com domicílios e empregar amostragem por conglomerados, os quais são constituídos pelos chamados </a:t>
            </a:r>
            <a:r>
              <a:rPr lang="pt-BR" b="1" i="1" dirty="0" smtClean="0"/>
              <a:t>setores censitários</a:t>
            </a:r>
            <a:r>
              <a:rPr lang="pt-BR" dirty="0" smtClean="0"/>
              <a:t> (áreas bem delimitadas pelo IBGE, com aproximadamente 300 domicílios cada). Então, sorteia-se um certo número de setores censitários por meio de uma AAS e entrevista-se todas as famílias dentro de cada setor sorteado.</a:t>
            </a:r>
            <a:endParaRPr lang="pt-BR" b="1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Amostra Aleatória por </a:t>
            </a:r>
            <a:br>
              <a:rPr lang="pt-BR" dirty="0" smtClean="0"/>
            </a:br>
            <a:r>
              <a:rPr lang="pt-BR" dirty="0" smtClean="0"/>
              <a:t>Conglomerados (AAC)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aumentar a precisão do processo, costuma-se realizar a escolha dos elementos amostrais em duas ou mais etapas (</a:t>
            </a:r>
            <a:r>
              <a:rPr lang="pt-BR" b="1" i="1" dirty="0" smtClean="0"/>
              <a:t>procedimentos multietapas</a:t>
            </a:r>
            <a:r>
              <a:rPr lang="pt-BR" dirty="0" smtClean="0"/>
              <a:t>).</a:t>
            </a:r>
          </a:p>
          <a:p>
            <a:r>
              <a:rPr lang="pt-BR" dirty="0" smtClean="0"/>
              <a:t>É o caso do exemplo anterior em que na primeira etapa poderiam ser sorteados os setores censitários e na segunda etapa  poderiam ser sorteados somente alguns domicílios (e não considerados todos) para a entrevista.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436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Tema do Office</vt:lpstr>
      <vt:lpstr>Equação</vt:lpstr>
      <vt:lpstr>Estatística e Probabilidade</vt:lpstr>
      <vt:lpstr>Bibliografia Básica</vt:lpstr>
      <vt:lpstr>Amostra Aleatória por  Conglomerados (AAC)</vt:lpstr>
      <vt:lpstr>Amostra Aleatória por  Conglomerados (AAC)</vt:lpstr>
      <vt:lpstr>Amostra Aleatória por  Conglomerados (AAC)</vt:lpstr>
      <vt:lpstr>Amostra Aleatória por  Conglomerados (AAC)</vt:lpstr>
      <vt:lpstr>Amostra Aleatória por  Conglomerados (AAC)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95</cp:revision>
  <dcterms:created xsi:type="dcterms:W3CDTF">2014-02-24T01:59:43Z</dcterms:created>
  <dcterms:modified xsi:type="dcterms:W3CDTF">2015-03-16T00:14:33Z</dcterms:modified>
</cp:coreProperties>
</file>