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2" r:id="rId3"/>
    <p:sldId id="258" r:id="rId4"/>
    <p:sldId id="259" r:id="rId5"/>
    <p:sldId id="261" r:id="rId6"/>
    <p:sldId id="263" r:id="rId7"/>
    <p:sldId id="264" r:id="rId8"/>
    <p:sldId id="265" r:id="rId9"/>
  </p:sldIdLst>
  <p:sldSz cx="9144000" cy="6858000" type="screen4x3"/>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671" autoAdjust="0"/>
  </p:normalViewPr>
  <p:slideViewPr>
    <p:cSldViewPr>
      <p:cViewPr varScale="1">
        <p:scale>
          <a:sx n="75" d="100"/>
          <a:sy n="75" d="100"/>
        </p:scale>
        <p:origin x="-1014" y="-84"/>
      </p:cViewPr>
      <p:guideLst>
        <p:guide orient="horz" pos="2160"/>
        <p:guide pos="2880"/>
      </p:guideLst>
    </p:cSldViewPr>
  </p:slideViewPr>
  <p:outlineViewPr>
    <p:cViewPr>
      <p:scale>
        <a:sx n="33" d="100"/>
        <a:sy n="33" d="100"/>
      </p:scale>
      <p:origin x="48" y="5640"/>
    </p:cViewPr>
  </p:outlin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685800" y="2130425"/>
            <a:ext cx="7772400" cy="1470025"/>
          </a:xfrm>
        </p:spPr>
        <p:txBody>
          <a:bodyPr/>
          <a:lstStyle/>
          <a:p>
            <a:r>
              <a:rPr lang="pt-BR" smtClean="0"/>
              <a:t>Clique para editar o título mestre</a:t>
            </a:r>
            <a:endParaRPr lang="pt-BR"/>
          </a:p>
        </p:txBody>
      </p:sp>
      <p:sp>
        <p:nvSpPr>
          <p:cNvPr id="3" name="Subtítulo 2"/>
          <p:cNvSpPr>
            <a:spLocks noGrp="1"/>
          </p:cNvSpPr>
          <p:nvPr>
            <p:ph type="subTitle" idx="1"/>
          </p:nvPr>
        </p:nvSpPr>
        <p:spPr>
          <a:xfrm>
            <a:off x="1371600" y="3886200"/>
            <a:ext cx="6400800" cy="1559024"/>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dirty="0" smtClean="0"/>
              <a:t>Clique para editar o estilo do subtítulo mestre</a:t>
            </a:r>
            <a:endParaRPr lang="pt-BR" dirty="0"/>
          </a:p>
        </p:txBody>
      </p:sp>
      <p:pic>
        <p:nvPicPr>
          <p:cNvPr id="7" name="Imagem 6"/>
          <p:cNvPicPr>
            <a:picLocks noChangeAspect="1"/>
          </p:cNvPicPr>
          <p:nvPr userDrawn="1"/>
        </p:nvPicPr>
        <p:blipFill>
          <a:blip r:embed="rId2" cstate="print">
            <a:extLst>
              <a:ext uri="{28A0092B-C50C-407E-A947-70E740481C1C}">
                <a14:useLocalDpi xmlns="" xmlns:a14="http://schemas.microsoft.com/office/drawing/2010/main" val="0"/>
              </a:ext>
            </a:extLst>
          </a:blip>
          <a:stretch>
            <a:fillRect/>
          </a:stretch>
        </p:blipFill>
        <p:spPr>
          <a:xfrm>
            <a:off x="3086953" y="692696"/>
            <a:ext cx="5167011" cy="1296144"/>
          </a:xfrm>
          <a:prstGeom prst="rect">
            <a:avLst/>
          </a:prstGeom>
        </p:spPr>
      </p:pic>
      <p:pic>
        <p:nvPicPr>
          <p:cNvPr id="8" name="Imagem 7"/>
          <p:cNvPicPr>
            <a:picLocks noChangeAspect="1"/>
          </p:cNvPicPr>
          <p:nvPr userDrawn="1"/>
        </p:nvPicPr>
        <p:blipFill>
          <a:blip r:embed="rId3" cstate="print">
            <a:extLst>
              <a:ext uri="{28A0092B-C50C-407E-A947-70E740481C1C}">
                <a14:useLocalDpi xmlns="" xmlns:a14="http://schemas.microsoft.com/office/drawing/2010/main" val="0"/>
              </a:ext>
            </a:extLst>
          </a:blip>
          <a:stretch>
            <a:fillRect/>
          </a:stretch>
        </p:blipFill>
        <p:spPr>
          <a:xfrm>
            <a:off x="477569" y="5589240"/>
            <a:ext cx="7866879" cy="1213747"/>
          </a:xfrm>
          <a:prstGeom prst="rect">
            <a:avLst/>
          </a:prstGeom>
        </p:spPr>
      </p:pic>
    </p:spTree>
    <p:extLst>
      <p:ext uri="{BB962C8B-B14F-4D97-AF65-F5344CB8AC3E}">
        <p14:creationId xmlns="" xmlns:p14="http://schemas.microsoft.com/office/powerpoint/2010/main" val="3921773228"/>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Texto Vertical 2"/>
          <p:cNvSpPr>
            <a:spLocks noGrp="1"/>
          </p:cNvSpPr>
          <p:nvPr>
            <p:ph type="body" orient="vert" idx="1"/>
          </p:nvPr>
        </p:nvSpPr>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5BC0F362-2765-4C64-AB7D-E3D1C861FC54}" type="datetimeFigureOut">
              <a:rPr lang="pt-BR" smtClean="0"/>
              <a:pPr/>
              <a:t>15/03/2015</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2DE81493-2344-4337-A4CE-74D898294812}" type="slidenum">
              <a:rPr lang="pt-BR" smtClean="0"/>
              <a:pPr/>
              <a:t>‹nº›</a:t>
            </a:fld>
            <a:endParaRPr lang="pt-BR"/>
          </a:p>
        </p:txBody>
      </p:sp>
    </p:spTree>
    <p:extLst>
      <p:ext uri="{BB962C8B-B14F-4D97-AF65-F5344CB8AC3E}">
        <p14:creationId xmlns="" xmlns:p14="http://schemas.microsoft.com/office/powerpoint/2010/main" val="2365544587"/>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74638"/>
            <a:ext cx="2057400" cy="5851525"/>
          </a:xfrm>
        </p:spPr>
        <p:txBody>
          <a:bodyPr vert="eaVert"/>
          <a:lstStyle/>
          <a:p>
            <a:r>
              <a:rPr lang="pt-BR" smtClean="0"/>
              <a:t>Clique para editar o título mestre</a:t>
            </a:r>
            <a:endParaRPr lang="pt-BR"/>
          </a:p>
        </p:txBody>
      </p:sp>
      <p:sp>
        <p:nvSpPr>
          <p:cNvPr id="3" name="Espaço Reservado para Texto Vertical 2"/>
          <p:cNvSpPr>
            <a:spLocks noGrp="1"/>
          </p:cNvSpPr>
          <p:nvPr>
            <p:ph type="body" orient="vert" idx="1"/>
          </p:nvPr>
        </p:nvSpPr>
        <p:spPr>
          <a:xfrm>
            <a:off x="457200" y="274638"/>
            <a:ext cx="6019800" cy="5851525"/>
          </a:xfrm>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5BC0F362-2765-4C64-AB7D-E3D1C861FC54}" type="datetimeFigureOut">
              <a:rPr lang="pt-BR" smtClean="0"/>
              <a:pPr/>
              <a:t>15/03/2015</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2DE81493-2344-4337-A4CE-74D898294812}" type="slidenum">
              <a:rPr lang="pt-BR" smtClean="0"/>
              <a:pPr/>
              <a:t>‹nº›</a:t>
            </a:fld>
            <a:endParaRPr lang="pt-BR"/>
          </a:p>
        </p:txBody>
      </p:sp>
    </p:spTree>
    <p:extLst>
      <p:ext uri="{BB962C8B-B14F-4D97-AF65-F5344CB8AC3E}">
        <p14:creationId xmlns="" xmlns:p14="http://schemas.microsoft.com/office/powerpoint/2010/main" val="1009178139"/>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defRPr>
                <a:latin typeface="Arial" pitchFamily="34" charset="0"/>
                <a:cs typeface="Arial" pitchFamily="34" charset="0"/>
              </a:defRPr>
            </a:lvl1pPr>
          </a:lstStyle>
          <a:p>
            <a:r>
              <a:rPr lang="pt-BR" smtClean="0"/>
              <a:t>Clique para editar o título mestre</a:t>
            </a:r>
            <a:endParaRPr lang="pt-BR"/>
          </a:p>
        </p:txBody>
      </p:sp>
      <p:sp>
        <p:nvSpPr>
          <p:cNvPr id="3" name="Espaço Reservado para Conteúdo 2"/>
          <p:cNvSpPr>
            <a:spLocks noGrp="1"/>
          </p:cNvSpPr>
          <p:nvPr>
            <p:ph idx="1"/>
          </p:nvPr>
        </p:nvSpPr>
        <p:spPr>
          <a:xfrm>
            <a:off x="457200" y="1600201"/>
            <a:ext cx="8229600" cy="4421088"/>
          </a:xfrm>
        </p:spPr>
        <p:txBody>
          <a:bodyPr/>
          <a:lstStyle>
            <a:lvl1pPr>
              <a:defRPr>
                <a:latin typeface="Arial" pitchFamily="34" charset="0"/>
                <a:cs typeface="Arial" pitchFamily="34" charset="0"/>
              </a:defRPr>
            </a:lvl1pPr>
            <a:lvl2pPr>
              <a:defRPr>
                <a:latin typeface="Arial" pitchFamily="34" charset="0"/>
                <a:cs typeface="Arial" pitchFamily="34" charset="0"/>
              </a:defRPr>
            </a:lvl2pPr>
            <a:lvl3pPr>
              <a:defRPr>
                <a:latin typeface="Arial" pitchFamily="34" charset="0"/>
                <a:cs typeface="Arial" pitchFamily="34" charset="0"/>
              </a:defRPr>
            </a:lvl3pPr>
            <a:lvl4pPr>
              <a:defRPr>
                <a:latin typeface="Arial" pitchFamily="34" charset="0"/>
                <a:cs typeface="Arial" pitchFamily="34" charset="0"/>
              </a:defRPr>
            </a:lvl4pPr>
            <a:lvl5pPr>
              <a:defRPr>
                <a:latin typeface="Arial" pitchFamily="34" charset="0"/>
                <a:cs typeface="Arial" pitchFamily="34" charset="0"/>
              </a:defRPr>
            </a:lvl5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pic>
        <p:nvPicPr>
          <p:cNvPr id="7" name="Imagem 6"/>
          <p:cNvPicPr>
            <a:picLocks noChangeAspect="1"/>
          </p:cNvPicPr>
          <p:nvPr userDrawn="1"/>
        </p:nvPicPr>
        <p:blipFill>
          <a:blip r:embed="rId2" cstate="print">
            <a:extLst>
              <a:ext uri="{28A0092B-C50C-407E-A947-70E740481C1C}">
                <a14:useLocalDpi xmlns="" xmlns:a14="http://schemas.microsoft.com/office/drawing/2010/main" val="0"/>
              </a:ext>
            </a:extLst>
          </a:blip>
          <a:stretch>
            <a:fillRect/>
          </a:stretch>
        </p:blipFill>
        <p:spPr>
          <a:xfrm>
            <a:off x="477569" y="6095053"/>
            <a:ext cx="4588461" cy="707934"/>
          </a:xfrm>
          <a:prstGeom prst="rect">
            <a:avLst/>
          </a:prstGeom>
        </p:spPr>
      </p:pic>
      <p:pic>
        <p:nvPicPr>
          <p:cNvPr id="8" name="Imagem 7"/>
          <p:cNvPicPr>
            <a:picLocks noChangeAspect="1"/>
          </p:cNvPicPr>
          <p:nvPr userDrawn="1"/>
        </p:nvPicPr>
        <p:blipFill>
          <a:blip r:embed="rId3" cstate="print">
            <a:extLst>
              <a:ext uri="{28A0092B-C50C-407E-A947-70E740481C1C}">
                <a14:useLocalDpi xmlns="" xmlns:a14="http://schemas.microsoft.com/office/drawing/2010/main" val="0"/>
              </a:ext>
            </a:extLst>
          </a:blip>
          <a:stretch>
            <a:fillRect/>
          </a:stretch>
        </p:blipFill>
        <p:spPr>
          <a:xfrm>
            <a:off x="5796136" y="6133075"/>
            <a:ext cx="2889876" cy="724925"/>
          </a:xfrm>
          <a:prstGeom prst="rect">
            <a:avLst/>
          </a:prstGeom>
        </p:spPr>
      </p:pic>
    </p:spTree>
    <p:extLst>
      <p:ext uri="{BB962C8B-B14F-4D97-AF65-F5344CB8AC3E}">
        <p14:creationId xmlns="" xmlns:p14="http://schemas.microsoft.com/office/powerpoint/2010/main" val="1622573838"/>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20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20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20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2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0"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2000"/>
                        <p:tgtEl>
                          <p:spTgt spid="3"/>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2000"/>
                        <p:tgtEl>
                          <p:spTgt spid="3"/>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2000"/>
                        <p:tgtEl>
                          <p:spTgt spid="3"/>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2000"/>
                        <p:tgtEl>
                          <p:spTgt spid="3"/>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2000"/>
                        <p:tgtEl>
                          <p:spTgt spid="3"/>
                        </p:tgtEl>
                      </p:cBhvr>
                    </p:animEffect>
                  </p:childTnLst>
                </p:cTn>
              </p:par>
            </p:tnLst>
          </p:tmpl>
        </p:tmplLst>
      </p:bldP>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722313" y="4406900"/>
            <a:ext cx="7772400" cy="1362075"/>
          </a:xfrm>
        </p:spPr>
        <p:txBody>
          <a:bodyPr anchor="t"/>
          <a:lstStyle>
            <a:lvl1pPr algn="l">
              <a:defRPr sz="4000" b="1" cap="all"/>
            </a:lvl1pPr>
          </a:lstStyle>
          <a:p>
            <a:r>
              <a:rPr lang="pt-BR" smtClean="0"/>
              <a:t>Clique para editar o título mestre</a:t>
            </a:r>
            <a:endParaRPr lang="pt-BR"/>
          </a:p>
        </p:txBody>
      </p:sp>
      <p:sp>
        <p:nvSpPr>
          <p:cNvPr id="3" name="Espaço Reservado para Texto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smtClean="0"/>
              <a:t>Clique para editar o texto mestre</a:t>
            </a:r>
          </a:p>
        </p:txBody>
      </p:sp>
      <p:sp>
        <p:nvSpPr>
          <p:cNvPr id="4" name="Espaço Reservado para Data 3"/>
          <p:cNvSpPr>
            <a:spLocks noGrp="1"/>
          </p:cNvSpPr>
          <p:nvPr>
            <p:ph type="dt" sz="half" idx="10"/>
          </p:nvPr>
        </p:nvSpPr>
        <p:spPr/>
        <p:txBody>
          <a:bodyPr/>
          <a:lstStyle/>
          <a:p>
            <a:fld id="{5BC0F362-2765-4C64-AB7D-E3D1C861FC54}" type="datetimeFigureOut">
              <a:rPr lang="pt-BR" smtClean="0"/>
              <a:pPr/>
              <a:t>15/03/2015</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2DE81493-2344-4337-A4CE-74D898294812}" type="slidenum">
              <a:rPr lang="pt-BR" smtClean="0"/>
              <a:pPr/>
              <a:t>‹nº›</a:t>
            </a:fld>
            <a:endParaRPr lang="pt-BR"/>
          </a:p>
        </p:txBody>
      </p:sp>
    </p:spTree>
    <p:extLst>
      <p:ext uri="{BB962C8B-B14F-4D97-AF65-F5344CB8AC3E}">
        <p14:creationId xmlns="" xmlns:p14="http://schemas.microsoft.com/office/powerpoint/2010/main" val="4030289927"/>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Conteúdo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Conteúdo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Data 4"/>
          <p:cNvSpPr>
            <a:spLocks noGrp="1"/>
          </p:cNvSpPr>
          <p:nvPr>
            <p:ph type="dt" sz="half" idx="10"/>
          </p:nvPr>
        </p:nvSpPr>
        <p:spPr/>
        <p:txBody>
          <a:bodyPr/>
          <a:lstStyle/>
          <a:p>
            <a:fld id="{5BC0F362-2765-4C64-AB7D-E3D1C861FC54}" type="datetimeFigureOut">
              <a:rPr lang="pt-BR" smtClean="0"/>
              <a:pPr/>
              <a:t>15/03/2015</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2DE81493-2344-4337-A4CE-74D898294812}" type="slidenum">
              <a:rPr lang="pt-BR" smtClean="0"/>
              <a:pPr/>
              <a:t>‹nº›</a:t>
            </a:fld>
            <a:endParaRPr lang="pt-BR"/>
          </a:p>
        </p:txBody>
      </p:sp>
    </p:spTree>
    <p:extLst>
      <p:ext uri="{BB962C8B-B14F-4D97-AF65-F5344CB8AC3E}">
        <p14:creationId xmlns="" xmlns:p14="http://schemas.microsoft.com/office/powerpoint/2010/main" val="3865504197"/>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defRPr/>
            </a:lvl1pPr>
          </a:lstStyle>
          <a:p>
            <a:r>
              <a:rPr lang="pt-BR" smtClean="0"/>
              <a:t>Clique para editar o título mestre</a:t>
            </a:r>
            <a:endParaRPr lang="pt-BR"/>
          </a:p>
        </p:txBody>
      </p:sp>
      <p:sp>
        <p:nvSpPr>
          <p:cNvPr id="3" name="Espaço Reservado para Tex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4" name="Espaço Reservado para Conteúd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Tex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6" name="Espaço Reservado para Conteúd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7" name="Espaço Reservado para Data 6"/>
          <p:cNvSpPr>
            <a:spLocks noGrp="1"/>
          </p:cNvSpPr>
          <p:nvPr>
            <p:ph type="dt" sz="half" idx="10"/>
          </p:nvPr>
        </p:nvSpPr>
        <p:spPr/>
        <p:txBody>
          <a:bodyPr/>
          <a:lstStyle/>
          <a:p>
            <a:fld id="{5BC0F362-2765-4C64-AB7D-E3D1C861FC54}" type="datetimeFigureOut">
              <a:rPr lang="pt-BR" smtClean="0"/>
              <a:pPr/>
              <a:t>15/03/2015</a:t>
            </a:fld>
            <a:endParaRPr lang="pt-BR"/>
          </a:p>
        </p:txBody>
      </p:sp>
      <p:sp>
        <p:nvSpPr>
          <p:cNvPr id="8" name="Espaço Reservado para Rodapé 7"/>
          <p:cNvSpPr>
            <a:spLocks noGrp="1"/>
          </p:cNvSpPr>
          <p:nvPr>
            <p:ph type="ftr" sz="quarter" idx="11"/>
          </p:nvPr>
        </p:nvSpPr>
        <p:spPr/>
        <p:txBody>
          <a:bodyPr/>
          <a:lstStyle/>
          <a:p>
            <a:endParaRPr lang="pt-BR"/>
          </a:p>
        </p:txBody>
      </p:sp>
      <p:sp>
        <p:nvSpPr>
          <p:cNvPr id="9" name="Espaço Reservado para Número de Slide 8"/>
          <p:cNvSpPr>
            <a:spLocks noGrp="1"/>
          </p:cNvSpPr>
          <p:nvPr>
            <p:ph type="sldNum" sz="quarter" idx="12"/>
          </p:nvPr>
        </p:nvSpPr>
        <p:spPr/>
        <p:txBody>
          <a:bodyPr/>
          <a:lstStyle/>
          <a:p>
            <a:fld id="{2DE81493-2344-4337-A4CE-74D898294812}" type="slidenum">
              <a:rPr lang="pt-BR" smtClean="0"/>
              <a:pPr/>
              <a:t>‹nº›</a:t>
            </a:fld>
            <a:endParaRPr lang="pt-BR"/>
          </a:p>
        </p:txBody>
      </p:sp>
    </p:spTree>
    <p:extLst>
      <p:ext uri="{BB962C8B-B14F-4D97-AF65-F5344CB8AC3E}">
        <p14:creationId xmlns="" xmlns:p14="http://schemas.microsoft.com/office/powerpoint/2010/main" val="1751693917"/>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Data 2"/>
          <p:cNvSpPr>
            <a:spLocks noGrp="1"/>
          </p:cNvSpPr>
          <p:nvPr>
            <p:ph type="dt" sz="half" idx="10"/>
          </p:nvPr>
        </p:nvSpPr>
        <p:spPr/>
        <p:txBody>
          <a:bodyPr/>
          <a:lstStyle/>
          <a:p>
            <a:fld id="{5BC0F362-2765-4C64-AB7D-E3D1C861FC54}" type="datetimeFigureOut">
              <a:rPr lang="pt-BR" smtClean="0"/>
              <a:pPr/>
              <a:t>15/03/2015</a:t>
            </a:fld>
            <a:endParaRPr lang="pt-BR"/>
          </a:p>
        </p:txBody>
      </p:sp>
      <p:sp>
        <p:nvSpPr>
          <p:cNvPr id="4" name="Espaço Reservado para Rodapé 3"/>
          <p:cNvSpPr>
            <a:spLocks noGrp="1"/>
          </p:cNvSpPr>
          <p:nvPr>
            <p:ph type="ftr" sz="quarter" idx="11"/>
          </p:nvPr>
        </p:nvSpPr>
        <p:spPr/>
        <p:txBody>
          <a:bodyPr/>
          <a:lstStyle/>
          <a:p>
            <a:endParaRPr lang="pt-BR"/>
          </a:p>
        </p:txBody>
      </p:sp>
      <p:sp>
        <p:nvSpPr>
          <p:cNvPr id="5" name="Espaço Reservado para Número de Slide 4"/>
          <p:cNvSpPr>
            <a:spLocks noGrp="1"/>
          </p:cNvSpPr>
          <p:nvPr>
            <p:ph type="sldNum" sz="quarter" idx="12"/>
          </p:nvPr>
        </p:nvSpPr>
        <p:spPr/>
        <p:txBody>
          <a:bodyPr/>
          <a:lstStyle/>
          <a:p>
            <a:fld id="{2DE81493-2344-4337-A4CE-74D898294812}" type="slidenum">
              <a:rPr lang="pt-BR" smtClean="0"/>
              <a:pPr/>
              <a:t>‹nº›</a:t>
            </a:fld>
            <a:endParaRPr lang="pt-BR"/>
          </a:p>
        </p:txBody>
      </p:sp>
    </p:spTree>
    <p:extLst>
      <p:ext uri="{BB962C8B-B14F-4D97-AF65-F5344CB8AC3E}">
        <p14:creationId xmlns="" xmlns:p14="http://schemas.microsoft.com/office/powerpoint/2010/main" val="3441490756"/>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p>
            <a:fld id="{5BC0F362-2765-4C64-AB7D-E3D1C861FC54}" type="datetimeFigureOut">
              <a:rPr lang="pt-BR" smtClean="0"/>
              <a:pPr/>
              <a:t>15/03/2015</a:t>
            </a:fld>
            <a:endParaRPr lang="pt-BR"/>
          </a:p>
        </p:txBody>
      </p:sp>
      <p:sp>
        <p:nvSpPr>
          <p:cNvPr id="3" name="Espaço Reservado para Rodapé 2"/>
          <p:cNvSpPr>
            <a:spLocks noGrp="1"/>
          </p:cNvSpPr>
          <p:nvPr>
            <p:ph type="ftr" sz="quarter" idx="11"/>
          </p:nvPr>
        </p:nvSpPr>
        <p:spPr/>
        <p:txBody>
          <a:bodyPr/>
          <a:lstStyle/>
          <a:p>
            <a:endParaRPr lang="pt-BR"/>
          </a:p>
        </p:txBody>
      </p:sp>
      <p:sp>
        <p:nvSpPr>
          <p:cNvPr id="4" name="Espaço Reservado para Número de Slide 3"/>
          <p:cNvSpPr>
            <a:spLocks noGrp="1"/>
          </p:cNvSpPr>
          <p:nvPr>
            <p:ph type="sldNum" sz="quarter" idx="12"/>
          </p:nvPr>
        </p:nvSpPr>
        <p:spPr/>
        <p:txBody>
          <a:bodyPr/>
          <a:lstStyle/>
          <a:p>
            <a:fld id="{2DE81493-2344-4337-A4CE-74D898294812}" type="slidenum">
              <a:rPr lang="pt-BR" smtClean="0"/>
              <a:pPr/>
              <a:t>‹nº›</a:t>
            </a:fld>
            <a:endParaRPr lang="pt-BR"/>
          </a:p>
        </p:txBody>
      </p:sp>
    </p:spTree>
    <p:extLst>
      <p:ext uri="{BB962C8B-B14F-4D97-AF65-F5344CB8AC3E}">
        <p14:creationId xmlns="" xmlns:p14="http://schemas.microsoft.com/office/powerpoint/2010/main" val="1532360520"/>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3050"/>
            <a:ext cx="3008313" cy="1162050"/>
          </a:xfrm>
        </p:spPr>
        <p:txBody>
          <a:bodyPr anchor="b"/>
          <a:lstStyle>
            <a:lvl1pPr algn="l">
              <a:defRPr sz="2000" b="1"/>
            </a:lvl1pPr>
          </a:lstStyle>
          <a:p>
            <a:r>
              <a:rPr lang="pt-BR" smtClean="0"/>
              <a:t>Clique para editar o título mestre</a:t>
            </a:r>
            <a:endParaRPr lang="pt-BR"/>
          </a:p>
        </p:txBody>
      </p:sp>
      <p:sp>
        <p:nvSpPr>
          <p:cNvPr id="3" name="Espaço Reservado para Conteúd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Tex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5" name="Espaço Reservado para Data 4"/>
          <p:cNvSpPr>
            <a:spLocks noGrp="1"/>
          </p:cNvSpPr>
          <p:nvPr>
            <p:ph type="dt" sz="half" idx="10"/>
          </p:nvPr>
        </p:nvSpPr>
        <p:spPr/>
        <p:txBody>
          <a:bodyPr/>
          <a:lstStyle/>
          <a:p>
            <a:fld id="{5BC0F362-2765-4C64-AB7D-E3D1C861FC54}" type="datetimeFigureOut">
              <a:rPr lang="pt-BR" smtClean="0"/>
              <a:pPr/>
              <a:t>15/03/2015</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2DE81493-2344-4337-A4CE-74D898294812}" type="slidenum">
              <a:rPr lang="pt-BR" smtClean="0"/>
              <a:pPr/>
              <a:t>‹nº›</a:t>
            </a:fld>
            <a:endParaRPr lang="pt-BR"/>
          </a:p>
        </p:txBody>
      </p:sp>
    </p:spTree>
    <p:extLst>
      <p:ext uri="{BB962C8B-B14F-4D97-AF65-F5344CB8AC3E}">
        <p14:creationId xmlns="" xmlns:p14="http://schemas.microsoft.com/office/powerpoint/2010/main" val="3752066300"/>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1792288" y="4800600"/>
            <a:ext cx="5486400" cy="566738"/>
          </a:xfrm>
        </p:spPr>
        <p:txBody>
          <a:bodyPr anchor="b"/>
          <a:lstStyle>
            <a:lvl1pPr algn="l">
              <a:defRPr sz="2000" b="1"/>
            </a:lvl1pPr>
          </a:lstStyle>
          <a:p>
            <a:r>
              <a:rPr lang="pt-BR" smtClean="0"/>
              <a:t>Clique para editar o título mestre</a:t>
            </a:r>
            <a:endParaRPr lang="pt-BR"/>
          </a:p>
        </p:txBody>
      </p:sp>
      <p:sp>
        <p:nvSpPr>
          <p:cNvPr id="3" name="Espaço Reservado para Imagem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5" name="Espaço Reservado para Data 4"/>
          <p:cNvSpPr>
            <a:spLocks noGrp="1"/>
          </p:cNvSpPr>
          <p:nvPr>
            <p:ph type="dt" sz="half" idx="10"/>
          </p:nvPr>
        </p:nvSpPr>
        <p:spPr/>
        <p:txBody>
          <a:bodyPr/>
          <a:lstStyle/>
          <a:p>
            <a:fld id="{5BC0F362-2765-4C64-AB7D-E3D1C861FC54}" type="datetimeFigureOut">
              <a:rPr lang="pt-BR" smtClean="0"/>
              <a:pPr/>
              <a:t>15/03/2015</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2DE81493-2344-4337-A4CE-74D898294812}" type="slidenum">
              <a:rPr lang="pt-BR" smtClean="0"/>
              <a:pPr/>
              <a:t>‹nº›</a:t>
            </a:fld>
            <a:endParaRPr lang="pt-BR"/>
          </a:p>
        </p:txBody>
      </p:sp>
    </p:spTree>
    <p:extLst>
      <p:ext uri="{BB962C8B-B14F-4D97-AF65-F5344CB8AC3E}">
        <p14:creationId xmlns="" xmlns:p14="http://schemas.microsoft.com/office/powerpoint/2010/main" val="107974686"/>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pt-BR" smtClean="0"/>
              <a:t>Clique para editar o título mestre</a:t>
            </a:r>
            <a:endParaRPr lang="pt-BR"/>
          </a:p>
        </p:txBody>
      </p:sp>
      <p:sp>
        <p:nvSpPr>
          <p:cNvPr id="3" name="Espaço Reservado para Texto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0F362-2765-4C64-AB7D-E3D1C861FC54}" type="datetimeFigureOut">
              <a:rPr lang="pt-BR" smtClean="0"/>
              <a:pPr/>
              <a:t>15/03/2015</a:t>
            </a:fld>
            <a:endParaRPr lang="pt-BR"/>
          </a:p>
        </p:txBody>
      </p:sp>
      <p:sp>
        <p:nvSpPr>
          <p:cNvPr id="5" name="Espaço Reservado para Rodapé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DE81493-2344-4337-A4CE-74D898294812}" type="slidenum">
              <a:rPr lang="pt-BR" smtClean="0"/>
              <a:pPr/>
              <a:t>‹nº›</a:t>
            </a:fld>
            <a:endParaRPr lang="pt-BR"/>
          </a:p>
        </p:txBody>
      </p:sp>
    </p:spTree>
    <p:extLst>
      <p:ext uri="{BB962C8B-B14F-4D97-AF65-F5344CB8AC3E}">
        <p14:creationId xmlns="" xmlns:p14="http://schemas.microsoft.com/office/powerpoint/2010/main" val="13748239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 xmlns:p14="http://schemas.microsoft.com/office/powerpoint/2010/main" Requires="p14">
      <p:transition spd="slow" p14:dur="2000"/>
    </mc:Choice>
    <mc:Fallback>
      <p:transition spd="slow"/>
    </mc:Fallback>
  </mc:AlternateConten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685800" y="2008857"/>
            <a:ext cx="7772400" cy="1470025"/>
          </a:xfrm>
        </p:spPr>
        <p:txBody>
          <a:bodyPr/>
          <a:lstStyle/>
          <a:p>
            <a:r>
              <a:rPr lang="pt-BR" dirty="0" smtClean="0">
                <a:latin typeface="Arial" pitchFamily="34" charset="0"/>
                <a:cs typeface="Arial" pitchFamily="34" charset="0"/>
              </a:rPr>
              <a:t>Estatística e Probabilidade</a:t>
            </a:r>
            <a:endParaRPr lang="pt-BR" dirty="0">
              <a:latin typeface="Arial" pitchFamily="34" charset="0"/>
              <a:cs typeface="Arial" pitchFamily="34" charset="0"/>
            </a:endParaRPr>
          </a:p>
        </p:txBody>
      </p:sp>
      <p:sp>
        <p:nvSpPr>
          <p:cNvPr id="3" name="Subtítulo 2"/>
          <p:cNvSpPr>
            <a:spLocks noGrp="1"/>
          </p:cNvSpPr>
          <p:nvPr>
            <p:ph type="subTitle" idx="1"/>
          </p:nvPr>
        </p:nvSpPr>
        <p:spPr>
          <a:xfrm>
            <a:off x="539552" y="3764632"/>
            <a:ext cx="7992888" cy="1752600"/>
          </a:xfrm>
        </p:spPr>
        <p:txBody>
          <a:bodyPr>
            <a:normAutofit/>
          </a:bodyPr>
          <a:lstStyle/>
          <a:p>
            <a:r>
              <a:rPr lang="pt-BR" dirty="0" smtClean="0">
                <a:latin typeface="Arial" pitchFamily="34" charset="0"/>
                <a:cs typeface="Arial" pitchFamily="34" charset="0"/>
              </a:rPr>
              <a:t>Unidade 2.</a:t>
            </a:r>
          </a:p>
          <a:p>
            <a:r>
              <a:rPr lang="pt-BR" dirty="0" smtClean="0">
                <a:latin typeface="Arial" pitchFamily="34" charset="0"/>
                <a:cs typeface="Arial" pitchFamily="34" charset="0"/>
              </a:rPr>
              <a:t>Exercícios</a:t>
            </a:r>
          </a:p>
          <a:p>
            <a:r>
              <a:rPr lang="pt-BR" dirty="0" smtClean="0">
                <a:latin typeface="Arial" pitchFamily="34" charset="0"/>
                <a:cs typeface="Arial" pitchFamily="34" charset="0"/>
              </a:rPr>
              <a:t>Prof. </a:t>
            </a:r>
            <a:r>
              <a:rPr lang="pt-BR" dirty="0" err="1" smtClean="0">
                <a:latin typeface="Arial" pitchFamily="34" charset="0"/>
                <a:cs typeface="Arial" pitchFamily="34" charset="0"/>
              </a:rPr>
              <a:t>Josney</a:t>
            </a:r>
            <a:r>
              <a:rPr lang="pt-BR" dirty="0" smtClean="0">
                <a:latin typeface="Arial" pitchFamily="34" charset="0"/>
                <a:cs typeface="Arial" pitchFamily="34" charset="0"/>
              </a:rPr>
              <a:t> Freitas Silva</a:t>
            </a:r>
            <a:endParaRPr lang="pt-BR" dirty="0">
              <a:latin typeface="Arial" pitchFamily="34" charset="0"/>
              <a:cs typeface="Arial" pitchFamily="34" charset="0"/>
            </a:endParaRPr>
          </a:p>
        </p:txBody>
      </p:sp>
    </p:spTree>
    <p:extLst>
      <p:ext uri="{BB962C8B-B14F-4D97-AF65-F5344CB8AC3E}">
        <p14:creationId xmlns="" xmlns:p14="http://schemas.microsoft.com/office/powerpoint/2010/main" val="49033449"/>
      </p:ext>
    </p:extLst>
  </p:cSld>
  <p:clrMapOvr>
    <a:masterClrMapping/>
  </p:clrMapOvr>
  <mc:AlternateContent xmlns:mc="http://schemas.openxmlformats.org/markup-compatibility/2006">
    <mc:Choice xmlns=""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Exercícios</a:t>
            </a:r>
            <a:endParaRPr lang="pt-BR" dirty="0"/>
          </a:p>
        </p:txBody>
      </p:sp>
      <p:sp>
        <p:nvSpPr>
          <p:cNvPr id="3" name="Espaço Reservado para Conteúdo 2"/>
          <p:cNvSpPr>
            <a:spLocks noGrp="1"/>
          </p:cNvSpPr>
          <p:nvPr>
            <p:ph idx="1"/>
          </p:nvPr>
        </p:nvSpPr>
        <p:spPr/>
        <p:txBody>
          <a:bodyPr/>
          <a:lstStyle/>
          <a:p>
            <a:pPr marL="514350" indent="-514350">
              <a:buFont typeface="+mj-lt"/>
              <a:buAutoNum type="arabicPeriod"/>
            </a:pPr>
            <a:r>
              <a:rPr lang="pt-BR" dirty="0" smtClean="0"/>
              <a:t>Considere uma sala de aula com 80 alunos, sendo 52 homens e 28 mulheres, na qual desejamos selecionar uma amostra de 20% da população</a:t>
            </a:r>
            <a:r>
              <a:rPr lang="pt-BR" dirty="0" smtClean="0"/>
              <a:t>. Considerando uma amostra aleatória estratificada, qual seria a formação de homens e mulheres desta amostra?</a:t>
            </a:r>
            <a:endParaRPr lang="pt-BR" dirty="0"/>
          </a:p>
        </p:txBody>
      </p:sp>
    </p:spTree>
  </p:cSld>
  <p:clrMapOvr>
    <a:masterClrMapping/>
  </p:clrMapOvr>
  <p:transition spd="slow">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Exercícios</a:t>
            </a:r>
            <a:endParaRPr lang="pt-BR" dirty="0"/>
          </a:p>
        </p:txBody>
      </p:sp>
      <p:sp>
        <p:nvSpPr>
          <p:cNvPr id="3" name="Espaço Reservado para Conteúdo 2"/>
          <p:cNvSpPr>
            <a:spLocks noGrp="1"/>
          </p:cNvSpPr>
          <p:nvPr>
            <p:ph idx="1"/>
          </p:nvPr>
        </p:nvSpPr>
        <p:spPr/>
        <p:txBody>
          <a:bodyPr/>
          <a:lstStyle/>
          <a:p>
            <a:pPr marL="514350" indent="-514350">
              <a:buFont typeface="+mj-lt"/>
              <a:buAutoNum type="arabicPeriod" startAt="2"/>
            </a:pPr>
            <a:r>
              <a:rPr lang="pt-BR" dirty="0" smtClean="0"/>
              <a:t>A população de alunos de uma escola foi dividida em 4 </a:t>
            </a:r>
            <a:r>
              <a:rPr lang="pt-BR" dirty="0" smtClean="0"/>
              <a:t>estratos</a:t>
            </a:r>
            <a:r>
              <a:rPr lang="pt-BR" dirty="0" smtClean="0"/>
              <a:t>, cujos tamanhos são n</a:t>
            </a:r>
            <a:r>
              <a:rPr lang="pt-BR" baseline="-25000" dirty="0" smtClean="0"/>
              <a:t>1</a:t>
            </a:r>
            <a:r>
              <a:rPr lang="pt-BR" dirty="0" smtClean="0"/>
              <a:t>=30, n</a:t>
            </a:r>
            <a:r>
              <a:rPr lang="pt-BR" baseline="-25000" dirty="0" smtClean="0"/>
              <a:t>2</a:t>
            </a:r>
            <a:r>
              <a:rPr lang="pt-BR" dirty="0" smtClean="0"/>
              <a:t>=60, n</a:t>
            </a:r>
            <a:r>
              <a:rPr lang="pt-BR" baseline="-25000" dirty="0" smtClean="0"/>
              <a:t>3</a:t>
            </a:r>
            <a:r>
              <a:rPr lang="pt-BR" dirty="0" smtClean="0"/>
              <a:t>=96 e n</a:t>
            </a:r>
            <a:r>
              <a:rPr lang="pt-BR" baseline="-25000" dirty="0" smtClean="0"/>
              <a:t>4</a:t>
            </a:r>
            <a:r>
              <a:rPr lang="pt-BR" dirty="0" smtClean="0"/>
              <a:t>=38. Através de um processo de amostragem </a:t>
            </a:r>
            <a:r>
              <a:rPr lang="pt-BR" dirty="0" smtClean="0"/>
              <a:t>estratificada </a:t>
            </a:r>
            <a:r>
              <a:rPr lang="pt-BR" dirty="0" smtClean="0"/>
              <a:t>foram selecionados 12 alunos do 3° </a:t>
            </a:r>
            <a:r>
              <a:rPr lang="pt-BR" dirty="0" smtClean="0"/>
              <a:t>estrato</a:t>
            </a:r>
            <a:r>
              <a:rPr lang="pt-BR" dirty="0" smtClean="0"/>
              <a:t>. Determine o número total de elementos da amostra.</a:t>
            </a:r>
            <a:endParaRPr lang="pt-BR" dirty="0"/>
          </a:p>
        </p:txBody>
      </p:sp>
    </p:spTree>
    <p:extLst>
      <p:ext uri="{BB962C8B-B14F-4D97-AF65-F5344CB8AC3E}">
        <p14:creationId xmlns:p14="http://schemas.microsoft.com/office/powerpoint/2010/main" xmlns="" val="349762577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Exercícios</a:t>
            </a:r>
            <a:endParaRPr lang="pt-BR" dirty="0"/>
          </a:p>
        </p:txBody>
      </p:sp>
      <p:sp>
        <p:nvSpPr>
          <p:cNvPr id="3" name="Espaço Reservado para Conteúdo 2"/>
          <p:cNvSpPr>
            <a:spLocks noGrp="1"/>
          </p:cNvSpPr>
          <p:nvPr>
            <p:ph idx="1"/>
          </p:nvPr>
        </p:nvSpPr>
        <p:spPr/>
        <p:txBody>
          <a:bodyPr/>
          <a:lstStyle/>
          <a:p>
            <a:pPr marL="514350" indent="-514350">
              <a:buFont typeface="+mj-lt"/>
              <a:buAutoNum type="arabicPeriod" startAt="3"/>
            </a:pPr>
            <a:r>
              <a:rPr lang="pt-BR" dirty="0" smtClean="0"/>
              <a:t>A população de alunos de uma universidade é formada por 19.770 elementos. Sabendo-se que foi escolhida uma amostra sistemática de 15 elementos e que o elemento de ordem 4.546° foi selecionado, forneça todos os elementos da amostra.</a:t>
            </a:r>
            <a:endParaRPr lang="pt-BR" dirty="0"/>
          </a:p>
        </p:txBody>
      </p:sp>
    </p:spTree>
    <p:extLst>
      <p:ext uri="{BB962C8B-B14F-4D97-AF65-F5344CB8AC3E}">
        <p14:creationId xmlns:p14="http://schemas.microsoft.com/office/powerpoint/2010/main" xmlns="" val="349762577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Exercícios</a:t>
            </a:r>
            <a:endParaRPr lang="pt-BR" dirty="0"/>
          </a:p>
        </p:txBody>
      </p:sp>
      <p:sp>
        <p:nvSpPr>
          <p:cNvPr id="3" name="Espaço Reservado para Conteúdo 2"/>
          <p:cNvSpPr>
            <a:spLocks noGrp="1"/>
          </p:cNvSpPr>
          <p:nvPr>
            <p:ph idx="1"/>
          </p:nvPr>
        </p:nvSpPr>
        <p:spPr/>
        <p:txBody>
          <a:bodyPr>
            <a:normAutofit lnSpcReduction="10000"/>
          </a:bodyPr>
          <a:lstStyle/>
          <a:p>
            <a:pPr marL="514350" indent="-514350">
              <a:buFont typeface="+mj-lt"/>
              <a:buAutoNum type="arabicPeriod" startAt="4"/>
            </a:pPr>
            <a:r>
              <a:rPr lang="pt-BR" dirty="0" smtClean="0"/>
              <a:t>Considere que uma população finita tenha 350 elementos. Usando os últimos três dígitos de cada um dos seguintes números aleatórios de cinco dígitos, determine os primeiros quatro elementos que serão selecionados para uma amostra aleatória simples.</a:t>
            </a:r>
          </a:p>
          <a:p>
            <a:pPr marL="0" indent="0">
              <a:buNone/>
            </a:pPr>
            <a:r>
              <a:rPr lang="pt-BR" dirty="0" smtClean="0"/>
              <a:t>98.601  73.022  83.448  02.147  34.229</a:t>
            </a:r>
          </a:p>
          <a:p>
            <a:pPr marL="0" indent="0">
              <a:buNone/>
            </a:pPr>
            <a:r>
              <a:rPr lang="pt-BR" dirty="0" smtClean="0"/>
              <a:t>27.553  84.147  93.289  14.209</a:t>
            </a:r>
            <a:endParaRPr lang="pt-BR" dirty="0"/>
          </a:p>
        </p:txBody>
      </p:sp>
    </p:spTree>
    <p:extLst>
      <p:ext uri="{BB962C8B-B14F-4D97-AF65-F5344CB8AC3E}">
        <p14:creationId xmlns:p14="http://schemas.microsoft.com/office/powerpoint/2010/main" xmlns="" val="349762577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Exercícios</a:t>
            </a:r>
            <a:endParaRPr lang="pt-BR" dirty="0"/>
          </a:p>
        </p:txBody>
      </p:sp>
      <p:sp>
        <p:nvSpPr>
          <p:cNvPr id="3" name="Espaço Reservado para Conteúdo 2"/>
          <p:cNvSpPr>
            <a:spLocks noGrp="1"/>
          </p:cNvSpPr>
          <p:nvPr>
            <p:ph idx="1"/>
          </p:nvPr>
        </p:nvSpPr>
        <p:spPr/>
        <p:txBody>
          <a:bodyPr>
            <a:normAutofit/>
          </a:bodyPr>
          <a:lstStyle/>
          <a:p>
            <a:pPr marL="514350" indent="-514350">
              <a:buFont typeface="+mj-lt"/>
              <a:buAutoNum type="arabicPeriod" startAt="5"/>
            </a:pPr>
            <a:r>
              <a:rPr lang="pt-BR" dirty="0" smtClean="0"/>
              <a:t>Consideremos </a:t>
            </a:r>
            <a:r>
              <a:rPr lang="pt-BR" dirty="0" smtClean="0"/>
              <a:t>que a população de alunos no curso de Direito da UEMG seja formada por 500 estudantes, dos quais queremos selecionar uma amostra </a:t>
            </a:r>
            <a:r>
              <a:rPr lang="pt-BR" dirty="0" smtClean="0"/>
              <a:t>sistemática aleatória de </a:t>
            </a:r>
            <a:r>
              <a:rPr lang="pt-BR" dirty="0" smtClean="0"/>
              <a:t>20 indivíduos</a:t>
            </a:r>
            <a:r>
              <a:rPr lang="pt-BR" dirty="0" smtClean="0"/>
              <a:t>.</a:t>
            </a:r>
            <a:r>
              <a:rPr lang="pt-BR" dirty="0" smtClean="0"/>
              <a:t> </a:t>
            </a:r>
            <a:r>
              <a:rPr lang="pt-BR" dirty="0" smtClean="0"/>
              <a:t>Caso </a:t>
            </a:r>
            <a:r>
              <a:rPr lang="pt-BR" dirty="0" smtClean="0"/>
              <a:t>o número sorteado para ser o primeiro elemento seja </a:t>
            </a:r>
            <a:r>
              <a:rPr lang="pt-BR" dirty="0" smtClean="0"/>
              <a:t>17, quais seriam os demais alunos selecionados?</a:t>
            </a:r>
            <a:endParaRPr lang="pt-BR" dirty="0"/>
          </a:p>
        </p:txBody>
      </p:sp>
    </p:spTree>
  </p:cSld>
  <p:clrMapOvr>
    <a:masterClrMapping/>
  </p:clrMapOvr>
  <p:transition spd="slow">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Exercícios</a:t>
            </a:r>
            <a:endParaRPr lang="pt-BR" dirty="0"/>
          </a:p>
        </p:txBody>
      </p:sp>
      <p:sp>
        <p:nvSpPr>
          <p:cNvPr id="3" name="Espaço Reservado para Conteúdo 2"/>
          <p:cNvSpPr>
            <a:spLocks noGrp="1"/>
          </p:cNvSpPr>
          <p:nvPr>
            <p:ph idx="1"/>
          </p:nvPr>
        </p:nvSpPr>
        <p:spPr/>
        <p:txBody>
          <a:bodyPr>
            <a:normAutofit fontScale="77500" lnSpcReduction="20000"/>
          </a:bodyPr>
          <a:lstStyle/>
          <a:p>
            <a:pPr marL="514350" indent="-514350">
              <a:buFont typeface="+mj-lt"/>
              <a:buAutoNum type="arabicPeriod" startAt="6"/>
            </a:pPr>
            <a:r>
              <a:rPr lang="pt-BR" dirty="0" smtClean="0"/>
              <a:t>A secretaria da UEMG, unidade de </a:t>
            </a:r>
            <a:r>
              <a:rPr lang="pt-BR" dirty="0" err="1" smtClean="0"/>
              <a:t>Frutal</a:t>
            </a:r>
            <a:r>
              <a:rPr lang="pt-BR" dirty="0" smtClean="0"/>
              <a:t>, informou a quantidade de alunos matriculados em cada curso no ano de 2014. Sendo 268 alunos matriculados em Administração, 144 em Comunicação Social, 426 em Direito, 78 em Geografia, 91 em Sistemas de Informação, 24 em Tecnologia em Produção Sucroalcooleira, 41 em Ciência e Tecnologia de Alimentos e 5 em Ciência e Tecnologia de Laticínios. Querendo realizar uma aplicação de um questionário a uma amostra composta por 100 alunos, qual deve ser a quantidade de alunos de cada curso para compor a amostra. Qual método de amostragem garantiria uma amostra mais representativa</a:t>
            </a:r>
            <a:r>
              <a:rPr lang="pt-BR" dirty="0" smtClean="0"/>
              <a:t>?</a:t>
            </a:r>
            <a:endParaRPr lang="pt-BR" dirty="0" smtClean="0"/>
          </a:p>
        </p:txBody>
      </p:sp>
    </p:spTree>
  </p:cSld>
  <p:clrMapOvr>
    <a:masterClrMapping/>
  </p:clrMapOvr>
  <p:transition spd="slow">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Exercícios</a:t>
            </a:r>
            <a:endParaRPr lang="pt-BR" dirty="0"/>
          </a:p>
        </p:txBody>
      </p:sp>
      <p:sp>
        <p:nvSpPr>
          <p:cNvPr id="3" name="Espaço Reservado para Conteúdo 2"/>
          <p:cNvSpPr>
            <a:spLocks noGrp="1"/>
          </p:cNvSpPr>
          <p:nvPr>
            <p:ph idx="1"/>
          </p:nvPr>
        </p:nvSpPr>
        <p:spPr>
          <a:xfrm>
            <a:off x="179512" y="1268760"/>
            <a:ext cx="8784976" cy="2188839"/>
          </a:xfrm>
        </p:spPr>
        <p:txBody>
          <a:bodyPr>
            <a:normAutofit lnSpcReduction="10000"/>
          </a:bodyPr>
          <a:lstStyle/>
          <a:p>
            <a:pPr marL="514350" indent="-514350">
              <a:buFont typeface="+mj-lt"/>
              <a:buAutoNum type="arabicPeriod" startAt="7"/>
            </a:pPr>
            <a:r>
              <a:rPr lang="pt-BR" sz="2000" dirty="0" smtClean="0"/>
              <a:t>Há 980 alunos em uma faculdade. Deseja-se entrevistar 450, com a finalidade de obter sua opinião sobre os aspectos teórico e prático das disciplinas ali lecionadas. Depois de numerados todos os alunos, de 1 a 980, </a:t>
            </a:r>
            <a:r>
              <a:rPr lang="pt-BR" sz="2000" dirty="0" smtClean="0"/>
              <a:t>utilize </a:t>
            </a:r>
            <a:r>
              <a:rPr lang="pt-BR" sz="2000" dirty="0" smtClean="0"/>
              <a:t>uma </a:t>
            </a:r>
            <a:r>
              <a:rPr lang="pt-BR" sz="2000" dirty="0" smtClean="0"/>
              <a:t>parte </a:t>
            </a:r>
            <a:r>
              <a:rPr lang="pt-BR" sz="2000" dirty="0" smtClean="0"/>
              <a:t>da </a:t>
            </a:r>
            <a:r>
              <a:rPr lang="pt-BR" sz="2000" dirty="0" smtClean="0"/>
              <a:t>tabela de números aleatórios abaixo, iniciando </a:t>
            </a:r>
            <a:r>
              <a:rPr lang="pt-BR" sz="2000" dirty="0" smtClean="0"/>
              <a:t>na 2ª coluna de quatro algarismos, desprezando-se o ultimo e indo de cima para </a:t>
            </a:r>
            <a:r>
              <a:rPr lang="pt-BR" sz="2000" dirty="0" smtClean="0"/>
              <a:t>baixo, sem </a:t>
            </a:r>
            <a:r>
              <a:rPr lang="pt-BR" sz="2000" dirty="0" smtClean="0"/>
              <a:t>levar em consideração os números superiores a 980</a:t>
            </a:r>
            <a:r>
              <a:rPr lang="pt-BR" sz="2000" dirty="0" smtClean="0"/>
              <a:t>.</a:t>
            </a:r>
            <a:endParaRPr lang="pt-BR" sz="2000" dirty="0" smtClean="0"/>
          </a:p>
          <a:p>
            <a:endParaRPr lang="pt-BR" sz="2000" dirty="0"/>
          </a:p>
        </p:txBody>
      </p:sp>
      <p:graphicFrame>
        <p:nvGraphicFramePr>
          <p:cNvPr id="4" name="Tabela 3"/>
          <p:cNvGraphicFramePr>
            <a:graphicFrameLocks noGrp="1"/>
          </p:cNvGraphicFramePr>
          <p:nvPr>
            <p:extLst>
              <p:ext uri="{D42A27DB-BD31-4B8C-83A1-F6EECF244321}">
                <p14:modId xmlns:p14="http://schemas.microsoft.com/office/powerpoint/2010/main" xmlns="" val="1015292420"/>
              </p:ext>
            </p:extLst>
          </p:nvPr>
        </p:nvGraphicFramePr>
        <p:xfrm>
          <a:off x="1547664" y="3212976"/>
          <a:ext cx="6096000" cy="2926080"/>
        </p:xfrm>
        <a:graphic>
          <a:graphicData uri="http://schemas.openxmlformats.org/drawingml/2006/table">
            <a:tbl>
              <a:tblPr firstRow="1" bandRow="1">
                <a:tableStyleId>{2D5ABB26-0587-4C30-8999-92F81FD0307C}</a:tableStyleId>
              </a:tblPr>
              <a:tblGrid>
                <a:gridCol w="762000"/>
                <a:gridCol w="762000"/>
                <a:gridCol w="762000"/>
                <a:gridCol w="762000"/>
                <a:gridCol w="762000"/>
                <a:gridCol w="762000"/>
                <a:gridCol w="762000"/>
                <a:gridCol w="762000"/>
              </a:tblGrid>
              <a:tr h="324036">
                <a:tc>
                  <a:txBody>
                    <a:bodyPr/>
                    <a:lstStyle/>
                    <a:p>
                      <a:r>
                        <a:rPr lang="pt-BR" dirty="0" smtClean="0"/>
                        <a:t>3125</a:t>
                      </a:r>
                      <a:endParaRPr lang="pt-BR" dirty="0"/>
                    </a:p>
                  </a:txBody>
                  <a:tcPr/>
                </a:tc>
                <a:tc>
                  <a:txBody>
                    <a:bodyPr/>
                    <a:lstStyle/>
                    <a:p>
                      <a:r>
                        <a:rPr lang="pt-BR" dirty="0" smtClean="0"/>
                        <a:t>8144</a:t>
                      </a:r>
                      <a:endParaRPr lang="pt-BR" dirty="0"/>
                    </a:p>
                  </a:txBody>
                  <a:tcPr/>
                </a:tc>
                <a:tc>
                  <a:txBody>
                    <a:bodyPr/>
                    <a:lstStyle/>
                    <a:p>
                      <a:r>
                        <a:rPr lang="pt-BR" dirty="0" smtClean="0"/>
                        <a:t>5454</a:t>
                      </a:r>
                      <a:endParaRPr lang="pt-BR" dirty="0"/>
                    </a:p>
                  </a:txBody>
                  <a:tcPr/>
                </a:tc>
                <a:tc>
                  <a:txBody>
                    <a:bodyPr/>
                    <a:lstStyle/>
                    <a:p>
                      <a:r>
                        <a:rPr lang="pt-BR" dirty="0" smtClean="0"/>
                        <a:t>6703</a:t>
                      </a:r>
                      <a:endParaRPr lang="pt-BR" dirty="0"/>
                    </a:p>
                  </a:txBody>
                  <a:tcPr/>
                </a:tc>
                <a:tc>
                  <a:txBody>
                    <a:bodyPr/>
                    <a:lstStyle/>
                    <a:p>
                      <a:r>
                        <a:rPr lang="pt-BR" dirty="0" smtClean="0"/>
                        <a:t>2444</a:t>
                      </a:r>
                      <a:endParaRPr lang="pt-BR" dirty="0"/>
                    </a:p>
                  </a:txBody>
                  <a:tcPr/>
                </a:tc>
                <a:tc>
                  <a:txBody>
                    <a:bodyPr/>
                    <a:lstStyle/>
                    <a:p>
                      <a:r>
                        <a:rPr lang="pt-BR" dirty="0" smtClean="0"/>
                        <a:t>1518</a:t>
                      </a:r>
                      <a:endParaRPr lang="pt-BR" dirty="0"/>
                    </a:p>
                  </a:txBody>
                  <a:tcPr/>
                </a:tc>
                <a:tc>
                  <a:txBody>
                    <a:bodyPr/>
                    <a:lstStyle/>
                    <a:p>
                      <a:r>
                        <a:rPr lang="pt-BR" dirty="0" smtClean="0"/>
                        <a:t>3387</a:t>
                      </a:r>
                      <a:endParaRPr lang="pt-BR" dirty="0"/>
                    </a:p>
                  </a:txBody>
                  <a:tcPr/>
                </a:tc>
                <a:tc>
                  <a:txBody>
                    <a:bodyPr/>
                    <a:lstStyle/>
                    <a:p>
                      <a:r>
                        <a:rPr lang="pt-BR" dirty="0" smtClean="0"/>
                        <a:t>8772</a:t>
                      </a:r>
                      <a:endParaRPr lang="pt-BR" dirty="0"/>
                    </a:p>
                  </a:txBody>
                  <a:tcPr/>
                </a:tc>
              </a:tr>
              <a:tr h="324036">
                <a:tc>
                  <a:txBody>
                    <a:bodyPr/>
                    <a:lstStyle/>
                    <a:p>
                      <a:r>
                        <a:rPr lang="pt-BR" dirty="0" smtClean="0"/>
                        <a:t>1496</a:t>
                      </a:r>
                      <a:endParaRPr lang="pt-BR" dirty="0"/>
                    </a:p>
                  </a:txBody>
                  <a:tcPr/>
                </a:tc>
                <a:tc>
                  <a:txBody>
                    <a:bodyPr/>
                    <a:lstStyle/>
                    <a:p>
                      <a:r>
                        <a:rPr lang="pt-BR" dirty="0" smtClean="0"/>
                        <a:t>9980</a:t>
                      </a:r>
                      <a:endParaRPr lang="pt-BR" dirty="0"/>
                    </a:p>
                  </a:txBody>
                  <a:tcPr/>
                </a:tc>
                <a:tc>
                  <a:txBody>
                    <a:bodyPr/>
                    <a:lstStyle/>
                    <a:p>
                      <a:r>
                        <a:rPr lang="pt-BR" dirty="0" smtClean="0"/>
                        <a:t>1454</a:t>
                      </a:r>
                      <a:endParaRPr lang="pt-BR" dirty="0"/>
                    </a:p>
                  </a:txBody>
                  <a:tcPr/>
                </a:tc>
                <a:tc>
                  <a:txBody>
                    <a:bodyPr/>
                    <a:lstStyle/>
                    <a:p>
                      <a:r>
                        <a:rPr lang="pt-BR" dirty="0" smtClean="0"/>
                        <a:t>3074</a:t>
                      </a:r>
                      <a:endParaRPr lang="pt-BR" dirty="0"/>
                    </a:p>
                  </a:txBody>
                  <a:tcPr/>
                </a:tc>
                <a:tc>
                  <a:txBody>
                    <a:bodyPr/>
                    <a:lstStyle/>
                    <a:p>
                      <a:r>
                        <a:rPr lang="pt-BR" dirty="0" smtClean="0"/>
                        <a:t>3889</a:t>
                      </a:r>
                      <a:endParaRPr lang="pt-BR" dirty="0"/>
                    </a:p>
                  </a:txBody>
                  <a:tcPr/>
                </a:tc>
                <a:tc>
                  <a:txBody>
                    <a:bodyPr/>
                    <a:lstStyle/>
                    <a:p>
                      <a:r>
                        <a:rPr lang="pt-BR" dirty="0" smtClean="0"/>
                        <a:t>9230</a:t>
                      </a:r>
                      <a:endParaRPr lang="pt-BR" dirty="0"/>
                    </a:p>
                  </a:txBody>
                  <a:tcPr/>
                </a:tc>
                <a:tc>
                  <a:txBody>
                    <a:bodyPr/>
                    <a:lstStyle/>
                    <a:p>
                      <a:r>
                        <a:rPr lang="pt-BR" dirty="0" smtClean="0"/>
                        <a:t>2398</a:t>
                      </a:r>
                      <a:endParaRPr lang="pt-BR" dirty="0"/>
                    </a:p>
                  </a:txBody>
                  <a:tcPr/>
                </a:tc>
                <a:tc>
                  <a:txBody>
                    <a:bodyPr/>
                    <a:lstStyle/>
                    <a:p>
                      <a:r>
                        <a:rPr lang="pt-BR" dirty="0" smtClean="0"/>
                        <a:t>1598</a:t>
                      </a:r>
                      <a:endParaRPr lang="pt-BR" dirty="0"/>
                    </a:p>
                  </a:txBody>
                  <a:tcPr/>
                </a:tc>
              </a:tr>
              <a:tr h="324036">
                <a:tc>
                  <a:txBody>
                    <a:bodyPr/>
                    <a:lstStyle/>
                    <a:p>
                      <a:r>
                        <a:rPr lang="pt-BR" dirty="0" smtClean="0"/>
                        <a:t>4905</a:t>
                      </a:r>
                      <a:endParaRPr lang="pt-BR" dirty="0"/>
                    </a:p>
                  </a:txBody>
                  <a:tcPr/>
                </a:tc>
                <a:tc>
                  <a:txBody>
                    <a:bodyPr/>
                    <a:lstStyle/>
                    <a:p>
                      <a:r>
                        <a:rPr lang="pt-BR" dirty="0" smtClean="0"/>
                        <a:t>4956</a:t>
                      </a:r>
                      <a:endParaRPr lang="pt-BR" dirty="0"/>
                    </a:p>
                  </a:txBody>
                  <a:tcPr/>
                </a:tc>
                <a:tc>
                  <a:txBody>
                    <a:bodyPr/>
                    <a:lstStyle/>
                    <a:p>
                      <a:r>
                        <a:rPr lang="pt-BR" dirty="0" smtClean="0"/>
                        <a:t>3551</a:t>
                      </a:r>
                      <a:endParaRPr lang="pt-BR" dirty="0"/>
                    </a:p>
                  </a:txBody>
                  <a:tcPr/>
                </a:tc>
                <a:tc>
                  <a:txBody>
                    <a:bodyPr/>
                    <a:lstStyle/>
                    <a:p>
                      <a:r>
                        <a:rPr lang="pt-BR" dirty="0" smtClean="0"/>
                        <a:t>6836</a:t>
                      </a:r>
                      <a:endParaRPr lang="pt-BR" dirty="0"/>
                    </a:p>
                  </a:txBody>
                  <a:tcPr/>
                </a:tc>
                <a:tc>
                  <a:txBody>
                    <a:bodyPr/>
                    <a:lstStyle/>
                    <a:p>
                      <a:r>
                        <a:rPr lang="pt-BR" dirty="0" smtClean="0"/>
                        <a:t>6512</a:t>
                      </a:r>
                      <a:endParaRPr lang="pt-BR" dirty="0"/>
                    </a:p>
                  </a:txBody>
                  <a:tcPr/>
                </a:tc>
                <a:tc>
                  <a:txBody>
                    <a:bodyPr/>
                    <a:lstStyle/>
                    <a:p>
                      <a:r>
                        <a:rPr lang="pt-BR" dirty="0" smtClean="0"/>
                        <a:t>8312</a:t>
                      </a:r>
                      <a:endParaRPr lang="pt-BR" dirty="0"/>
                    </a:p>
                  </a:txBody>
                  <a:tcPr/>
                </a:tc>
                <a:tc>
                  <a:txBody>
                    <a:bodyPr/>
                    <a:lstStyle/>
                    <a:p>
                      <a:r>
                        <a:rPr lang="pt-BR" dirty="0" smtClean="0"/>
                        <a:t>9238</a:t>
                      </a:r>
                      <a:endParaRPr lang="pt-BR" dirty="0"/>
                    </a:p>
                  </a:txBody>
                  <a:tcPr/>
                </a:tc>
                <a:tc>
                  <a:txBody>
                    <a:bodyPr/>
                    <a:lstStyle/>
                    <a:p>
                      <a:r>
                        <a:rPr lang="pt-BR" dirty="0" smtClean="0"/>
                        <a:t>6663</a:t>
                      </a:r>
                      <a:endParaRPr lang="pt-BR" dirty="0"/>
                    </a:p>
                  </a:txBody>
                  <a:tcPr/>
                </a:tc>
              </a:tr>
              <a:tr h="324036">
                <a:tc>
                  <a:txBody>
                    <a:bodyPr/>
                    <a:lstStyle/>
                    <a:p>
                      <a:r>
                        <a:rPr lang="pt-BR" dirty="0" smtClean="0"/>
                        <a:t>9967</a:t>
                      </a:r>
                      <a:endParaRPr lang="pt-BR" dirty="0"/>
                    </a:p>
                  </a:txBody>
                  <a:tcPr/>
                </a:tc>
                <a:tc>
                  <a:txBody>
                    <a:bodyPr/>
                    <a:lstStyle/>
                    <a:p>
                      <a:r>
                        <a:rPr lang="pt-BR" dirty="0" smtClean="0"/>
                        <a:t>5765</a:t>
                      </a:r>
                      <a:endParaRPr lang="pt-BR" dirty="0"/>
                    </a:p>
                  </a:txBody>
                  <a:tcPr/>
                </a:tc>
                <a:tc>
                  <a:txBody>
                    <a:bodyPr/>
                    <a:lstStyle/>
                    <a:p>
                      <a:r>
                        <a:rPr lang="pt-BR" dirty="0" smtClean="0"/>
                        <a:t>1446</a:t>
                      </a:r>
                      <a:endParaRPr lang="pt-BR" dirty="0"/>
                    </a:p>
                  </a:txBody>
                  <a:tcPr/>
                </a:tc>
                <a:tc>
                  <a:txBody>
                    <a:bodyPr/>
                    <a:lstStyle/>
                    <a:p>
                      <a:r>
                        <a:rPr lang="pt-BR" dirty="0" smtClean="0"/>
                        <a:t>9288</a:t>
                      </a:r>
                      <a:endParaRPr lang="pt-BR" dirty="0"/>
                    </a:p>
                  </a:txBody>
                  <a:tcPr/>
                </a:tc>
                <a:tc>
                  <a:txBody>
                    <a:bodyPr/>
                    <a:lstStyle/>
                    <a:p>
                      <a:r>
                        <a:rPr lang="pt-BR" dirty="0" smtClean="0"/>
                        <a:t>0555</a:t>
                      </a:r>
                      <a:endParaRPr lang="pt-BR" dirty="0"/>
                    </a:p>
                  </a:txBody>
                  <a:tcPr/>
                </a:tc>
                <a:tc>
                  <a:txBody>
                    <a:bodyPr/>
                    <a:lstStyle/>
                    <a:p>
                      <a:r>
                        <a:rPr lang="pt-BR" dirty="0" smtClean="0"/>
                        <a:t>2591</a:t>
                      </a:r>
                      <a:endParaRPr lang="pt-BR" dirty="0"/>
                    </a:p>
                  </a:txBody>
                  <a:tcPr/>
                </a:tc>
                <a:tc>
                  <a:txBody>
                    <a:bodyPr/>
                    <a:lstStyle/>
                    <a:p>
                      <a:r>
                        <a:rPr lang="pt-BR" dirty="0" smtClean="0"/>
                        <a:t>8307</a:t>
                      </a:r>
                      <a:endParaRPr lang="pt-BR" dirty="0"/>
                    </a:p>
                  </a:txBody>
                  <a:tcPr/>
                </a:tc>
                <a:tc>
                  <a:txBody>
                    <a:bodyPr/>
                    <a:lstStyle/>
                    <a:p>
                      <a:r>
                        <a:rPr lang="pt-BR" dirty="0" smtClean="0"/>
                        <a:t>5280</a:t>
                      </a:r>
                      <a:endParaRPr lang="pt-BR" dirty="0"/>
                    </a:p>
                  </a:txBody>
                  <a:tcPr/>
                </a:tc>
              </a:tr>
              <a:tr h="324036">
                <a:tc>
                  <a:txBody>
                    <a:bodyPr/>
                    <a:lstStyle/>
                    <a:p>
                      <a:r>
                        <a:rPr lang="pt-BR" dirty="0" smtClean="0"/>
                        <a:t>5414</a:t>
                      </a:r>
                      <a:endParaRPr lang="pt-BR" dirty="0"/>
                    </a:p>
                  </a:txBody>
                  <a:tcPr/>
                </a:tc>
                <a:tc>
                  <a:txBody>
                    <a:bodyPr/>
                    <a:lstStyle/>
                    <a:p>
                      <a:r>
                        <a:rPr lang="pt-BR" dirty="0" smtClean="0"/>
                        <a:t>9534</a:t>
                      </a:r>
                      <a:endParaRPr lang="pt-BR" dirty="0"/>
                    </a:p>
                  </a:txBody>
                  <a:tcPr/>
                </a:tc>
                <a:tc>
                  <a:txBody>
                    <a:bodyPr/>
                    <a:lstStyle/>
                    <a:p>
                      <a:r>
                        <a:rPr lang="pt-BR" dirty="0" smtClean="0"/>
                        <a:t>9318</a:t>
                      </a:r>
                      <a:endParaRPr lang="pt-BR" dirty="0"/>
                    </a:p>
                  </a:txBody>
                  <a:tcPr/>
                </a:tc>
                <a:tc>
                  <a:txBody>
                    <a:bodyPr/>
                    <a:lstStyle/>
                    <a:p>
                      <a:r>
                        <a:rPr lang="pt-BR" dirty="0" smtClean="0"/>
                        <a:t>7827</a:t>
                      </a:r>
                      <a:endParaRPr lang="pt-BR" dirty="0"/>
                    </a:p>
                  </a:txBody>
                  <a:tcPr/>
                </a:tc>
                <a:tc>
                  <a:txBody>
                    <a:bodyPr/>
                    <a:lstStyle/>
                    <a:p>
                      <a:r>
                        <a:rPr lang="pt-BR" dirty="0" smtClean="0"/>
                        <a:t>5558</a:t>
                      </a:r>
                      <a:endParaRPr lang="pt-BR" dirty="0"/>
                    </a:p>
                  </a:txBody>
                  <a:tcPr/>
                </a:tc>
                <a:tc>
                  <a:txBody>
                    <a:bodyPr/>
                    <a:lstStyle/>
                    <a:p>
                      <a:r>
                        <a:rPr lang="pt-BR" dirty="0" smtClean="0"/>
                        <a:t>8651</a:t>
                      </a:r>
                      <a:endParaRPr lang="pt-BR" dirty="0"/>
                    </a:p>
                  </a:txBody>
                  <a:tcPr/>
                </a:tc>
                <a:tc>
                  <a:txBody>
                    <a:bodyPr/>
                    <a:lstStyle/>
                    <a:p>
                      <a:r>
                        <a:rPr lang="pt-BR" dirty="0" smtClean="0"/>
                        <a:t>7679</a:t>
                      </a:r>
                      <a:endParaRPr lang="pt-BR" dirty="0"/>
                    </a:p>
                  </a:txBody>
                  <a:tcPr/>
                </a:tc>
                <a:tc>
                  <a:txBody>
                    <a:bodyPr/>
                    <a:lstStyle/>
                    <a:p>
                      <a:r>
                        <a:rPr lang="pt-BR" dirty="0" smtClean="0"/>
                        <a:t>9983</a:t>
                      </a:r>
                      <a:endParaRPr lang="pt-BR" dirty="0"/>
                    </a:p>
                  </a:txBody>
                  <a:tcPr/>
                </a:tc>
              </a:tr>
              <a:tr h="324036">
                <a:tc>
                  <a:txBody>
                    <a:bodyPr/>
                    <a:lstStyle/>
                    <a:p>
                      <a:r>
                        <a:rPr lang="pt-BR" dirty="0" smtClean="0"/>
                        <a:t>5750</a:t>
                      </a:r>
                      <a:endParaRPr lang="pt-BR" dirty="0"/>
                    </a:p>
                  </a:txBody>
                  <a:tcPr/>
                </a:tc>
                <a:tc>
                  <a:txBody>
                    <a:bodyPr/>
                    <a:lstStyle/>
                    <a:p>
                      <a:r>
                        <a:rPr lang="pt-BR" dirty="0" smtClean="0"/>
                        <a:t>3489</a:t>
                      </a:r>
                      <a:endParaRPr lang="pt-BR" dirty="0"/>
                    </a:p>
                  </a:txBody>
                  <a:tcPr/>
                </a:tc>
                <a:tc>
                  <a:txBody>
                    <a:bodyPr/>
                    <a:lstStyle/>
                    <a:p>
                      <a:r>
                        <a:rPr lang="pt-BR" dirty="0" smtClean="0"/>
                        <a:t>9914</a:t>
                      </a:r>
                      <a:endParaRPr lang="pt-BR" dirty="0"/>
                    </a:p>
                  </a:txBody>
                  <a:tcPr/>
                </a:tc>
                <a:tc>
                  <a:txBody>
                    <a:bodyPr/>
                    <a:lstStyle/>
                    <a:p>
                      <a:r>
                        <a:rPr lang="pt-BR" dirty="0" smtClean="0"/>
                        <a:t>5737</a:t>
                      </a:r>
                      <a:endParaRPr lang="pt-BR" dirty="0"/>
                    </a:p>
                  </a:txBody>
                  <a:tcPr/>
                </a:tc>
                <a:tc>
                  <a:txBody>
                    <a:bodyPr/>
                    <a:lstStyle/>
                    <a:p>
                      <a:r>
                        <a:rPr lang="pt-BR" dirty="0" smtClean="0"/>
                        <a:t>6677</a:t>
                      </a:r>
                      <a:endParaRPr lang="pt-BR" dirty="0"/>
                    </a:p>
                  </a:txBody>
                  <a:tcPr/>
                </a:tc>
                <a:tc>
                  <a:txBody>
                    <a:bodyPr/>
                    <a:lstStyle/>
                    <a:p>
                      <a:r>
                        <a:rPr lang="pt-BR" dirty="0" smtClean="0"/>
                        <a:t>8288</a:t>
                      </a:r>
                      <a:endParaRPr lang="pt-BR" dirty="0"/>
                    </a:p>
                  </a:txBody>
                  <a:tcPr/>
                </a:tc>
                <a:tc>
                  <a:txBody>
                    <a:bodyPr/>
                    <a:lstStyle/>
                    <a:p>
                      <a:r>
                        <a:rPr lang="pt-BR" dirty="0" smtClean="0"/>
                        <a:t>7957</a:t>
                      </a:r>
                      <a:endParaRPr lang="pt-BR" dirty="0"/>
                    </a:p>
                  </a:txBody>
                  <a:tcPr/>
                </a:tc>
                <a:tc>
                  <a:txBody>
                    <a:bodyPr/>
                    <a:lstStyle/>
                    <a:p>
                      <a:r>
                        <a:rPr lang="pt-BR" dirty="0" smtClean="0"/>
                        <a:t>0899</a:t>
                      </a:r>
                      <a:endParaRPr lang="pt-BR" dirty="0"/>
                    </a:p>
                  </a:txBody>
                  <a:tcPr/>
                </a:tc>
              </a:tr>
              <a:tr h="324036">
                <a:tc>
                  <a:txBody>
                    <a:bodyPr/>
                    <a:lstStyle/>
                    <a:p>
                      <a:r>
                        <a:rPr lang="pt-BR" dirty="0" smtClean="0"/>
                        <a:t>9867</a:t>
                      </a:r>
                      <a:endParaRPr lang="pt-BR" dirty="0"/>
                    </a:p>
                  </a:txBody>
                  <a:tcPr/>
                </a:tc>
                <a:tc>
                  <a:txBody>
                    <a:bodyPr/>
                    <a:lstStyle/>
                    <a:p>
                      <a:r>
                        <a:rPr lang="pt-BR" dirty="0" smtClean="0"/>
                        <a:t>7825</a:t>
                      </a:r>
                      <a:endParaRPr lang="pt-BR" dirty="0"/>
                    </a:p>
                  </a:txBody>
                  <a:tcPr/>
                </a:tc>
                <a:tc>
                  <a:txBody>
                    <a:bodyPr/>
                    <a:lstStyle/>
                    <a:p>
                      <a:r>
                        <a:rPr lang="pt-BR" dirty="0" smtClean="0"/>
                        <a:t>0690</a:t>
                      </a:r>
                      <a:endParaRPr lang="pt-BR" dirty="0"/>
                    </a:p>
                  </a:txBody>
                  <a:tcPr/>
                </a:tc>
                <a:tc>
                  <a:txBody>
                    <a:bodyPr/>
                    <a:lstStyle/>
                    <a:p>
                      <a:r>
                        <a:rPr lang="pt-BR" dirty="0" smtClean="0"/>
                        <a:t>3990</a:t>
                      </a:r>
                      <a:endParaRPr lang="pt-BR" dirty="0"/>
                    </a:p>
                  </a:txBody>
                  <a:tcPr/>
                </a:tc>
                <a:tc>
                  <a:txBody>
                    <a:bodyPr/>
                    <a:lstStyle/>
                    <a:p>
                      <a:r>
                        <a:rPr lang="pt-BR" dirty="0" smtClean="0"/>
                        <a:t>2075</a:t>
                      </a:r>
                      <a:endParaRPr lang="pt-BR" dirty="0"/>
                    </a:p>
                  </a:txBody>
                  <a:tcPr/>
                </a:tc>
                <a:tc>
                  <a:txBody>
                    <a:bodyPr/>
                    <a:lstStyle/>
                    <a:p>
                      <a:r>
                        <a:rPr lang="pt-BR" dirty="0" smtClean="0"/>
                        <a:t>5402</a:t>
                      </a:r>
                      <a:endParaRPr lang="pt-BR" dirty="0"/>
                    </a:p>
                  </a:txBody>
                  <a:tcPr/>
                </a:tc>
                <a:tc>
                  <a:txBody>
                    <a:bodyPr/>
                    <a:lstStyle/>
                    <a:p>
                      <a:r>
                        <a:rPr lang="pt-BR" dirty="0" smtClean="0"/>
                        <a:t>8168</a:t>
                      </a:r>
                      <a:endParaRPr lang="pt-BR" dirty="0"/>
                    </a:p>
                  </a:txBody>
                  <a:tcPr/>
                </a:tc>
                <a:tc>
                  <a:txBody>
                    <a:bodyPr/>
                    <a:lstStyle/>
                    <a:p>
                      <a:r>
                        <a:rPr lang="pt-BR" dirty="0" smtClean="0"/>
                        <a:t>1601</a:t>
                      </a:r>
                      <a:endParaRPr lang="pt-BR" dirty="0"/>
                    </a:p>
                  </a:txBody>
                  <a:tcPr/>
                </a:tc>
              </a:tr>
              <a:tr h="324036">
                <a:tc>
                  <a:txBody>
                    <a:bodyPr/>
                    <a:lstStyle/>
                    <a:p>
                      <a:r>
                        <a:rPr lang="pt-BR" dirty="0" smtClean="0"/>
                        <a:t>4099</a:t>
                      </a:r>
                      <a:endParaRPr lang="pt-BR" dirty="0"/>
                    </a:p>
                  </a:txBody>
                  <a:tcPr/>
                </a:tc>
                <a:tc>
                  <a:txBody>
                    <a:bodyPr/>
                    <a:lstStyle/>
                    <a:p>
                      <a:r>
                        <a:rPr lang="pt-BR" dirty="0" smtClean="0"/>
                        <a:t>0087</a:t>
                      </a:r>
                      <a:endParaRPr lang="pt-BR" dirty="0"/>
                    </a:p>
                  </a:txBody>
                  <a:tcPr/>
                </a:tc>
                <a:tc>
                  <a:txBody>
                    <a:bodyPr/>
                    <a:lstStyle/>
                    <a:p>
                      <a:r>
                        <a:rPr lang="pt-BR" dirty="0" smtClean="0"/>
                        <a:t>9042</a:t>
                      </a:r>
                      <a:endParaRPr lang="pt-BR" dirty="0"/>
                    </a:p>
                  </a:txBody>
                  <a:tcPr/>
                </a:tc>
                <a:tc>
                  <a:txBody>
                    <a:bodyPr/>
                    <a:lstStyle/>
                    <a:p>
                      <a:r>
                        <a:rPr lang="pt-BR" dirty="0" smtClean="0"/>
                        <a:t>8818</a:t>
                      </a:r>
                      <a:endParaRPr lang="pt-BR" dirty="0"/>
                    </a:p>
                  </a:txBody>
                  <a:tcPr/>
                </a:tc>
                <a:tc>
                  <a:txBody>
                    <a:bodyPr/>
                    <a:lstStyle/>
                    <a:p>
                      <a:r>
                        <a:rPr lang="pt-BR" dirty="0" smtClean="0"/>
                        <a:t>0716</a:t>
                      </a:r>
                      <a:endParaRPr lang="pt-BR" dirty="0"/>
                    </a:p>
                  </a:txBody>
                  <a:tcPr/>
                </a:tc>
                <a:tc>
                  <a:txBody>
                    <a:bodyPr/>
                    <a:lstStyle/>
                    <a:p>
                      <a:r>
                        <a:rPr lang="pt-BR" dirty="0" smtClean="0"/>
                        <a:t>0373</a:t>
                      </a:r>
                      <a:endParaRPr lang="pt-BR" dirty="0"/>
                    </a:p>
                  </a:txBody>
                  <a:tcPr/>
                </a:tc>
                <a:tc>
                  <a:txBody>
                    <a:bodyPr/>
                    <a:lstStyle/>
                    <a:p>
                      <a:r>
                        <a:rPr lang="pt-BR" dirty="0" smtClean="0"/>
                        <a:t>6561</a:t>
                      </a:r>
                      <a:endParaRPr lang="pt-BR" dirty="0"/>
                    </a:p>
                  </a:txBody>
                  <a:tcPr/>
                </a:tc>
                <a:tc>
                  <a:txBody>
                    <a:bodyPr/>
                    <a:lstStyle/>
                    <a:p>
                      <a:r>
                        <a:rPr lang="pt-BR" dirty="0" smtClean="0"/>
                        <a:t>0855</a:t>
                      </a:r>
                      <a:endParaRPr lang="pt-BR" dirty="0"/>
                    </a:p>
                  </a:txBody>
                  <a:tcPr/>
                </a:tc>
              </a:tr>
            </a:tbl>
          </a:graphicData>
        </a:graphic>
      </p:graphicFrame>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1232</TotalTime>
  <Words>506</Words>
  <Application>Microsoft Office PowerPoint</Application>
  <PresentationFormat>Apresentação na tela (4:3)</PresentationFormat>
  <Paragraphs>84</Paragraphs>
  <Slides>8</Slides>
  <Notes>0</Notes>
  <HiddenSlides>0</HiddenSlides>
  <MMClips>0</MMClips>
  <ScaleCrop>false</ScaleCrop>
  <HeadingPairs>
    <vt:vector size="4" baseType="variant">
      <vt:variant>
        <vt:lpstr>Tema</vt:lpstr>
      </vt:variant>
      <vt:variant>
        <vt:i4>1</vt:i4>
      </vt:variant>
      <vt:variant>
        <vt:lpstr>Títulos de slides</vt:lpstr>
      </vt:variant>
      <vt:variant>
        <vt:i4>8</vt:i4>
      </vt:variant>
    </vt:vector>
  </HeadingPairs>
  <TitlesOfParts>
    <vt:vector size="9" baseType="lpstr">
      <vt:lpstr>Tema do Office</vt:lpstr>
      <vt:lpstr>Estatística e Probabilidade</vt:lpstr>
      <vt:lpstr>Exercícios</vt:lpstr>
      <vt:lpstr>Exercícios</vt:lpstr>
      <vt:lpstr>Exercícios</vt:lpstr>
      <vt:lpstr>Exercícios</vt:lpstr>
      <vt:lpstr>Exercícios</vt:lpstr>
      <vt:lpstr>Exercícios</vt:lpstr>
      <vt:lpstr>Exercícios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Matemática Financeira</dc:title>
  <dc:creator>Adm</dc:creator>
  <cp:lastModifiedBy>Josney Freitas Silva</cp:lastModifiedBy>
  <cp:revision>101</cp:revision>
  <dcterms:created xsi:type="dcterms:W3CDTF">2014-02-24T01:59:43Z</dcterms:created>
  <dcterms:modified xsi:type="dcterms:W3CDTF">2015-03-16T01:05:32Z</dcterms:modified>
</cp:coreProperties>
</file>