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301" r:id="rId41"/>
    <p:sldId id="297" r:id="rId42"/>
    <p:sldId id="298" r:id="rId43"/>
    <p:sldId id="299" r:id="rId44"/>
    <p:sldId id="300" r:id="rId45"/>
    <p:sldId id="302" r:id="rId46"/>
    <p:sldId id="303" r:id="rId47"/>
    <p:sldId id="304" r:id="rId48"/>
    <p:sldId id="305" r:id="rId49"/>
    <p:sldId id="306" r:id="rId50"/>
    <p:sldId id="307" r:id="rId51"/>
    <p:sldId id="311" r:id="rId52"/>
    <p:sldId id="308" r:id="rId53"/>
    <p:sldId id="309" r:id="rId54"/>
    <p:sldId id="310" r:id="rId55"/>
    <p:sldId id="312" r:id="rId56"/>
    <p:sldId id="313" r:id="rId5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 autoAdjust="0"/>
    <p:restoredTop sz="93428" autoAdjust="0"/>
  </p:normalViewPr>
  <p:slideViewPr>
    <p:cSldViewPr>
      <p:cViewPr varScale="1">
        <p:scale>
          <a:sx n="82" d="100"/>
          <a:sy n="82" d="100"/>
        </p:scale>
        <p:origin x="-112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28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%</c:v>
                </c:pt>
              </c:strCache>
            </c:strRef>
          </c:tx>
          <c:invertIfNegative val="0"/>
          <c:cat>
            <c:strRef>
              <c:f>Plan1!$A$2:$A$5</c:f>
              <c:strCache>
                <c:ptCount val="4"/>
                <c:pt idx="0">
                  <c:v>Média alta</c:v>
                </c:pt>
                <c:pt idx="1">
                  <c:v>Média</c:v>
                </c:pt>
                <c:pt idx="2">
                  <c:v>Média baixa</c:v>
                </c:pt>
                <c:pt idx="3">
                  <c:v>Não declarado</c:v>
                </c:pt>
              </c:strCache>
            </c:strRef>
          </c:cat>
          <c:val>
            <c:numRef>
              <c:f>Plan1!$B$2:$B$5</c:f>
              <c:numCache>
                <c:formatCode>General</c:formatCode>
                <c:ptCount val="4"/>
                <c:pt idx="0">
                  <c:v>25</c:v>
                </c:pt>
                <c:pt idx="1">
                  <c:v>30</c:v>
                </c:pt>
                <c:pt idx="2">
                  <c:v>40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5"/>
        <c:axId val="99728000"/>
        <c:axId val="100274944"/>
      </c:barChart>
      <c:catAx>
        <c:axId val="997280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BR" sz="1800" b="1" i="0" baseline="0" dirty="0" smtClean="0">
                    <a:effectLst/>
                  </a:rPr>
                  <a:t>Figura 3.1 </a:t>
                </a:r>
                <a:r>
                  <a:rPr lang="pt-BR" sz="1800" b="0" i="0" baseline="0" dirty="0" smtClean="0">
                    <a:effectLst/>
                  </a:rPr>
                  <a:t>Porcentagens segundo as classes sociais na amostra de usuários do serviço.</a:t>
                </a:r>
                <a:endParaRPr lang="pt-BR" b="0" dirty="0">
                  <a:effectLst/>
                </a:endParaRPr>
              </a:p>
            </c:rich>
          </c:tx>
          <c:layout/>
          <c:overlay val="0"/>
        </c:title>
        <c:majorTickMark val="none"/>
        <c:minorTickMark val="none"/>
        <c:tickLblPos val="nextTo"/>
        <c:crossAx val="100274944"/>
        <c:crosses val="autoZero"/>
        <c:auto val="1"/>
        <c:lblAlgn val="ctr"/>
        <c:lblOffset val="100"/>
        <c:noMultiLvlLbl val="0"/>
      </c:catAx>
      <c:valAx>
        <c:axId val="100274944"/>
        <c:scaling>
          <c:orientation val="minMax"/>
        </c:scaling>
        <c:delete val="0"/>
        <c:axPos val="l"/>
        <c:majorGridlines/>
        <c:minorGridlines>
          <c:spPr>
            <a:ln>
              <a:noFill/>
            </a:ln>
          </c:spPr>
        </c:minorGridlines>
        <c:title>
          <c:layout/>
          <c:overlay val="0"/>
        </c:title>
        <c:numFmt formatCode="General" sourceLinked="1"/>
        <c:majorTickMark val="out"/>
        <c:minorTickMark val="none"/>
        <c:tickLblPos val="nextTo"/>
        <c:crossAx val="997280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err="1" smtClean="0"/>
              <a:t>Vendas</a:t>
            </a:r>
            <a:r>
              <a:rPr lang="en-US" dirty="0" smtClean="0"/>
              <a:t> de </a:t>
            </a:r>
            <a:r>
              <a:rPr lang="en-US" dirty="0" err="1" smtClean="0"/>
              <a:t>refrigerantes</a:t>
            </a:r>
            <a:r>
              <a:rPr lang="en-US" dirty="0" smtClean="0"/>
              <a:t> %</a:t>
            </a:r>
            <a:endParaRPr lang="en-US" dirty="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Vendas</c:v>
                </c:pt>
              </c:strCache>
            </c:strRef>
          </c:tx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Plan1!$A$2:$A$6</c:f>
              <c:strCache>
                <c:ptCount val="5"/>
                <c:pt idx="0">
                  <c:v>Coca-Cola</c:v>
                </c:pt>
                <c:pt idx="1">
                  <c:v>Coca-Cola-Light</c:v>
                </c:pt>
                <c:pt idx="2">
                  <c:v>Dr. Pepper</c:v>
                </c:pt>
                <c:pt idx="3">
                  <c:v>Pepsi-Cola</c:v>
                </c:pt>
                <c:pt idx="4">
                  <c:v>Sprite</c:v>
                </c:pt>
              </c:strCache>
            </c:strRef>
          </c:cat>
          <c:val>
            <c:numRef>
              <c:f>Plan1!$B$2:$B$6</c:f>
              <c:numCache>
                <c:formatCode>_-* #,##0_-;\-* #,##0_-;_-* "-"??_-;_-@_-</c:formatCode>
                <c:ptCount val="5"/>
                <c:pt idx="0">
                  <c:v>36</c:v>
                </c:pt>
                <c:pt idx="1">
                  <c:v>18</c:v>
                </c:pt>
                <c:pt idx="2">
                  <c:v>10</c:v>
                </c:pt>
                <c:pt idx="3">
                  <c:v>26</c:v>
                </c:pt>
                <c:pt idx="4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Tempo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dias</a:t>
            </a:r>
            <a:r>
              <a:rPr lang="en-US" dirty="0" smtClean="0"/>
              <a:t> de auditoria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fim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ano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ln w="25400">
              <a:solidFill>
                <a:schemeClr val="tx1"/>
              </a:solidFill>
            </a:ln>
          </c:spPr>
          <c:invertIfNegative val="0"/>
          <c:cat>
            <c:strRef>
              <c:f>Plan1!$A$2:$A$6</c:f>
              <c:strCache>
                <c:ptCount val="5"/>
                <c:pt idx="0">
                  <c:v>10 - 14</c:v>
                </c:pt>
                <c:pt idx="1">
                  <c:v>15 -19</c:v>
                </c:pt>
                <c:pt idx="2">
                  <c:v>20 - 24</c:v>
                </c:pt>
                <c:pt idx="3">
                  <c:v>25 - 29</c:v>
                </c:pt>
                <c:pt idx="4">
                  <c:v>30 - 34</c:v>
                </c:pt>
              </c:strCache>
            </c:strRef>
          </c:cat>
          <c:val>
            <c:numRef>
              <c:f>Plan1!$B$2:$B$6</c:f>
              <c:numCache>
                <c:formatCode>General</c:formatCode>
                <c:ptCount val="5"/>
                <c:pt idx="0">
                  <c:v>4</c:v>
                </c:pt>
                <c:pt idx="1">
                  <c:v>8</c:v>
                </c:pt>
                <c:pt idx="2">
                  <c:v>5</c:v>
                </c:pt>
                <c:pt idx="3">
                  <c:v>2</c:v>
                </c:pt>
                <c:pt idx="4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80941952"/>
        <c:axId val="180943488"/>
      </c:barChart>
      <c:catAx>
        <c:axId val="180941952"/>
        <c:scaling>
          <c:orientation val="minMax"/>
        </c:scaling>
        <c:delete val="0"/>
        <c:axPos val="b"/>
        <c:majorTickMark val="out"/>
        <c:minorTickMark val="none"/>
        <c:tickLblPos val="nextTo"/>
        <c:crossAx val="180943488"/>
        <c:crosses val="autoZero"/>
        <c:auto val="1"/>
        <c:lblAlgn val="ctr"/>
        <c:lblOffset val="100"/>
        <c:noMultiLvlLbl val="0"/>
      </c:catAx>
      <c:valAx>
        <c:axId val="1809434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094195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err="1" smtClean="0"/>
              <a:t>Número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dias</a:t>
            </a:r>
            <a:r>
              <a:rPr lang="en-US" baseline="0" dirty="0" smtClean="0"/>
              <a:t> de auditoria</a:t>
            </a:r>
            <a:endParaRPr lang="en-US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Colunas2</c:v>
                </c:pt>
              </c:strCache>
            </c:strRef>
          </c:tx>
          <c:spPr>
            <a:ln w="28575">
              <a:noFill/>
            </a:ln>
          </c:spPr>
          <c:xVal>
            <c:numRef>
              <c:f>Plan1!$A$2:$A$21</c:f>
              <c:numCache>
                <c:formatCode>General</c:formatCode>
                <c:ptCount val="20"/>
                <c:pt idx="0">
                  <c:v>12</c:v>
                </c:pt>
                <c:pt idx="1">
                  <c:v>13</c:v>
                </c:pt>
                <c:pt idx="2">
                  <c:v>14</c:v>
                </c:pt>
                <c:pt idx="3">
                  <c:v>14</c:v>
                </c:pt>
                <c:pt idx="4">
                  <c:v>15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18</c:v>
                </c:pt>
                <c:pt idx="10">
                  <c:v>18</c:v>
                </c:pt>
                <c:pt idx="11">
                  <c:v>19</c:v>
                </c:pt>
                <c:pt idx="12">
                  <c:v>20</c:v>
                </c:pt>
                <c:pt idx="13">
                  <c:v>21</c:v>
                </c:pt>
                <c:pt idx="14">
                  <c:v>22</c:v>
                </c:pt>
                <c:pt idx="15">
                  <c:v>22</c:v>
                </c:pt>
                <c:pt idx="16">
                  <c:v>23</c:v>
                </c:pt>
                <c:pt idx="17">
                  <c:v>27</c:v>
                </c:pt>
                <c:pt idx="18">
                  <c:v>28</c:v>
                </c:pt>
                <c:pt idx="19">
                  <c:v>33</c:v>
                </c:pt>
              </c:numCache>
            </c:numRef>
          </c:xVal>
          <c:yVal>
            <c:numRef>
              <c:f>Plan1!$B$2:$B$21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1</c:v>
                </c:pt>
                <c:pt idx="5">
                  <c:v>2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  <c:pt idx="10">
                  <c:v>3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8415360"/>
        <c:axId val="250963072"/>
      </c:scatterChart>
      <c:valAx>
        <c:axId val="78415360"/>
        <c:scaling>
          <c:orientation val="minMax"/>
          <c:max val="35"/>
          <c:min val="10"/>
        </c:scaling>
        <c:delete val="0"/>
        <c:axPos val="b"/>
        <c:numFmt formatCode="General" sourceLinked="1"/>
        <c:majorTickMark val="out"/>
        <c:minorTickMark val="none"/>
        <c:tickLblPos val="nextTo"/>
        <c:crossAx val="250963072"/>
        <c:crosses val="autoZero"/>
        <c:crossBetween val="midCat"/>
        <c:majorUnit val="2"/>
      </c:valAx>
      <c:valAx>
        <c:axId val="250963072"/>
        <c:scaling>
          <c:orientation val="minMax"/>
          <c:max val="3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8415360"/>
        <c:crosses val="autoZero"/>
        <c:crossBetween val="midCat"/>
        <c:majorUnit val="1"/>
        <c:minorUnit val="0.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%</c:v>
                </c:pt>
              </c:strCache>
            </c:strRef>
          </c:tx>
          <c:dLbls>
            <c:dLbl>
              <c:idx val="0"/>
              <c:layout>
                <c:manualLayout>
                  <c:x val="1.0696813939924176E-2"/>
                  <c:y val="-2.9205724796140767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layout>
                <c:manualLayout>
                  <c:x val="-4.4113930203169048E-3"/>
                  <c:y val="1.0474334047771776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2"/>
              <c:layout>
                <c:manualLayout>
                  <c:x val="1.0253292991153884E-2"/>
                  <c:y val="3.4427398246806061E-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3"/>
              <c:layout>
                <c:manualLayout>
                  <c:x val="4.0808301740060268E-2"/>
                  <c:y val="0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4"/>
              <c:layout>
                <c:manualLayout>
                  <c:x val="-6.9461577719451731E-2"/>
                  <c:y val="-9.3637728140038373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5"/>
              <c:layout>
                <c:manualLayout>
                  <c:x val="-3.6170044716632645E-3"/>
                  <c:y val="-4.1676581045637505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6"/>
              <c:layout>
                <c:manualLayout>
                  <c:x val="-5.0305604160591037E-3"/>
                  <c:y val="-7.9096387667749023E-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7"/>
              <c:layout>
                <c:manualLayout>
                  <c:x val="-7.5940507436570428E-3"/>
                  <c:y val="1.7621055698151717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8"/>
              <c:layout>
                <c:manualLayout>
                  <c:x val="-3.5955574997569749E-4"/>
                  <c:y val="-2.6615470773918685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Plan1!$A$2:$A$10</c:f>
              <c:strCache>
                <c:ptCount val="9"/>
                <c:pt idx="0">
                  <c:v>EFA</c:v>
                </c:pt>
                <c:pt idx="1">
                  <c:v>DDA</c:v>
                </c:pt>
                <c:pt idx="2">
                  <c:v>FOA</c:v>
                </c:pt>
                <c:pt idx="3">
                  <c:v>DER</c:v>
                </c:pt>
                <c:pt idx="4">
                  <c:v>PCA</c:v>
                </c:pt>
                <c:pt idx="5">
                  <c:v>DAR</c:v>
                </c:pt>
                <c:pt idx="6">
                  <c:v>PCS</c:v>
                </c:pt>
                <c:pt idx="7">
                  <c:v>HIF</c:v>
                </c:pt>
                <c:pt idx="8">
                  <c:v>OTR</c:v>
                </c:pt>
              </c:strCache>
            </c:strRef>
          </c:cat>
          <c:val>
            <c:numRef>
              <c:f>Plan1!$B$2:$B$10</c:f>
              <c:numCache>
                <c:formatCode>General</c:formatCode>
                <c:ptCount val="9"/>
                <c:pt idx="0">
                  <c:v>13</c:v>
                </c:pt>
                <c:pt idx="1">
                  <c:v>18</c:v>
                </c:pt>
                <c:pt idx="2">
                  <c:v>7</c:v>
                </c:pt>
                <c:pt idx="3">
                  <c:v>10</c:v>
                </c:pt>
                <c:pt idx="4">
                  <c:v>17</c:v>
                </c:pt>
                <c:pt idx="5">
                  <c:v>12</c:v>
                </c:pt>
                <c:pt idx="6">
                  <c:v>10</c:v>
                </c:pt>
                <c:pt idx="7">
                  <c:v>5</c:v>
                </c:pt>
                <c:pt idx="8">
                  <c:v>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Masc.</c:v>
                </c:pt>
              </c:strCache>
            </c:strRef>
          </c:tx>
          <c:invertIfNegative val="0"/>
          <c:cat>
            <c:strRef>
              <c:f>Plan1!$A$2:$A$10</c:f>
              <c:strCache>
                <c:ptCount val="9"/>
                <c:pt idx="0">
                  <c:v>EFA</c:v>
                </c:pt>
                <c:pt idx="1">
                  <c:v>DDA</c:v>
                </c:pt>
                <c:pt idx="2">
                  <c:v>FOA</c:v>
                </c:pt>
                <c:pt idx="3">
                  <c:v>DER</c:v>
                </c:pt>
                <c:pt idx="4">
                  <c:v>PCA</c:v>
                </c:pt>
                <c:pt idx="5">
                  <c:v>DAR</c:v>
                </c:pt>
                <c:pt idx="6">
                  <c:v>PCS</c:v>
                </c:pt>
                <c:pt idx="7">
                  <c:v>HIF</c:v>
                </c:pt>
                <c:pt idx="8">
                  <c:v>OTR</c:v>
                </c:pt>
              </c:strCache>
            </c:strRef>
          </c:cat>
          <c:val>
            <c:numRef>
              <c:f>Plan1!$B$2:$B$10</c:f>
              <c:numCache>
                <c:formatCode>General</c:formatCode>
                <c:ptCount val="9"/>
                <c:pt idx="0">
                  <c:v>17</c:v>
                </c:pt>
                <c:pt idx="1">
                  <c:v>14</c:v>
                </c:pt>
                <c:pt idx="2">
                  <c:v>8</c:v>
                </c:pt>
                <c:pt idx="3">
                  <c:v>11</c:v>
                </c:pt>
                <c:pt idx="4">
                  <c:v>22</c:v>
                </c:pt>
                <c:pt idx="5">
                  <c:v>11</c:v>
                </c:pt>
                <c:pt idx="6">
                  <c:v>6</c:v>
                </c:pt>
                <c:pt idx="7">
                  <c:v>3</c:v>
                </c:pt>
                <c:pt idx="8">
                  <c:v>8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Fem.</c:v>
                </c:pt>
              </c:strCache>
            </c:strRef>
          </c:tx>
          <c:invertIfNegative val="0"/>
          <c:cat>
            <c:strRef>
              <c:f>Plan1!$A$2:$A$10</c:f>
              <c:strCache>
                <c:ptCount val="9"/>
                <c:pt idx="0">
                  <c:v>EFA</c:v>
                </c:pt>
                <c:pt idx="1">
                  <c:v>DDA</c:v>
                </c:pt>
                <c:pt idx="2">
                  <c:v>FOA</c:v>
                </c:pt>
                <c:pt idx="3">
                  <c:v>DER</c:v>
                </c:pt>
                <c:pt idx="4">
                  <c:v>PCA</c:v>
                </c:pt>
                <c:pt idx="5">
                  <c:v>DAR</c:v>
                </c:pt>
                <c:pt idx="6">
                  <c:v>PCS</c:v>
                </c:pt>
                <c:pt idx="7">
                  <c:v>HIF</c:v>
                </c:pt>
                <c:pt idx="8">
                  <c:v>OTR</c:v>
                </c:pt>
              </c:strCache>
            </c:strRef>
          </c:cat>
          <c:val>
            <c:numRef>
              <c:f>Plan1!$C$2:$C$10</c:f>
              <c:numCache>
                <c:formatCode>General</c:formatCode>
                <c:ptCount val="9"/>
                <c:pt idx="0">
                  <c:v>8</c:v>
                </c:pt>
                <c:pt idx="1">
                  <c:v>25</c:v>
                </c:pt>
                <c:pt idx="2">
                  <c:v>4</c:v>
                </c:pt>
                <c:pt idx="3">
                  <c:v>8</c:v>
                </c:pt>
                <c:pt idx="4">
                  <c:v>4</c:v>
                </c:pt>
                <c:pt idx="5">
                  <c:v>13</c:v>
                </c:pt>
                <c:pt idx="6">
                  <c:v>17</c:v>
                </c:pt>
                <c:pt idx="7">
                  <c:v>13</c:v>
                </c:pt>
                <c:pt idx="8">
                  <c:v>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1910272"/>
        <c:axId val="151911808"/>
      </c:barChart>
      <c:catAx>
        <c:axId val="151910272"/>
        <c:scaling>
          <c:orientation val="minMax"/>
        </c:scaling>
        <c:delete val="0"/>
        <c:axPos val="b"/>
        <c:majorTickMark val="out"/>
        <c:minorTickMark val="none"/>
        <c:tickLblPos val="nextTo"/>
        <c:crossAx val="151911808"/>
        <c:crosses val="autoZero"/>
        <c:auto val="1"/>
        <c:lblAlgn val="ctr"/>
        <c:lblOffset val="100"/>
        <c:noMultiLvlLbl val="0"/>
      </c:catAx>
      <c:valAx>
        <c:axId val="1519118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19102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Masc.</c:v>
                </c:pt>
              </c:strCache>
            </c:strRef>
          </c:tx>
          <c:invertIfNegative val="0"/>
          <c:cat>
            <c:strRef>
              <c:f>Plan1!$A$2:$A$10</c:f>
              <c:strCache>
                <c:ptCount val="9"/>
                <c:pt idx="0">
                  <c:v>EFA</c:v>
                </c:pt>
                <c:pt idx="1">
                  <c:v>DDA</c:v>
                </c:pt>
                <c:pt idx="2">
                  <c:v>FOA</c:v>
                </c:pt>
                <c:pt idx="3">
                  <c:v>DER</c:v>
                </c:pt>
                <c:pt idx="4">
                  <c:v>PCA</c:v>
                </c:pt>
                <c:pt idx="5">
                  <c:v>DAR</c:v>
                </c:pt>
                <c:pt idx="6">
                  <c:v>PCS</c:v>
                </c:pt>
                <c:pt idx="7">
                  <c:v>HIF</c:v>
                </c:pt>
                <c:pt idx="8">
                  <c:v>OTR</c:v>
                </c:pt>
              </c:strCache>
            </c:strRef>
          </c:cat>
          <c:val>
            <c:numRef>
              <c:f>Plan1!$B$2:$B$10</c:f>
              <c:numCache>
                <c:formatCode>General</c:formatCode>
                <c:ptCount val="9"/>
                <c:pt idx="0">
                  <c:v>17</c:v>
                </c:pt>
                <c:pt idx="1">
                  <c:v>14</c:v>
                </c:pt>
                <c:pt idx="2">
                  <c:v>8</c:v>
                </c:pt>
                <c:pt idx="3">
                  <c:v>11</c:v>
                </c:pt>
                <c:pt idx="4">
                  <c:v>22</c:v>
                </c:pt>
                <c:pt idx="5">
                  <c:v>11</c:v>
                </c:pt>
                <c:pt idx="6">
                  <c:v>6</c:v>
                </c:pt>
                <c:pt idx="7">
                  <c:v>3</c:v>
                </c:pt>
                <c:pt idx="8">
                  <c:v>8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Fem.</c:v>
                </c:pt>
              </c:strCache>
            </c:strRef>
          </c:tx>
          <c:invertIfNegative val="0"/>
          <c:cat>
            <c:strRef>
              <c:f>Plan1!$A$2:$A$10</c:f>
              <c:strCache>
                <c:ptCount val="9"/>
                <c:pt idx="0">
                  <c:v>EFA</c:v>
                </c:pt>
                <c:pt idx="1">
                  <c:v>DDA</c:v>
                </c:pt>
                <c:pt idx="2">
                  <c:v>FOA</c:v>
                </c:pt>
                <c:pt idx="3">
                  <c:v>DER</c:v>
                </c:pt>
                <c:pt idx="4">
                  <c:v>PCA</c:v>
                </c:pt>
                <c:pt idx="5">
                  <c:v>DAR</c:v>
                </c:pt>
                <c:pt idx="6">
                  <c:v>PCS</c:v>
                </c:pt>
                <c:pt idx="7">
                  <c:v>HIF</c:v>
                </c:pt>
                <c:pt idx="8">
                  <c:v>OTR</c:v>
                </c:pt>
              </c:strCache>
            </c:strRef>
          </c:cat>
          <c:val>
            <c:numRef>
              <c:f>Plan1!$C$2:$C$10</c:f>
              <c:numCache>
                <c:formatCode>General</c:formatCode>
                <c:ptCount val="9"/>
                <c:pt idx="0">
                  <c:v>8</c:v>
                </c:pt>
                <c:pt idx="1">
                  <c:v>25</c:v>
                </c:pt>
                <c:pt idx="2">
                  <c:v>4</c:v>
                </c:pt>
                <c:pt idx="3">
                  <c:v>8</c:v>
                </c:pt>
                <c:pt idx="4">
                  <c:v>4</c:v>
                </c:pt>
                <c:pt idx="5">
                  <c:v>13</c:v>
                </c:pt>
                <c:pt idx="6">
                  <c:v>17</c:v>
                </c:pt>
                <c:pt idx="7">
                  <c:v>13</c:v>
                </c:pt>
                <c:pt idx="8">
                  <c:v>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1975040"/>
        <c:axId val="151976576"/>
      </c:barChart>
      <c:catAx>
        <c:axId val="151975040"/>
        <c:scaling>
          <c:orientation val="minMax"/>
        </c:scaling>
        <c:delete val="0"/>
        <c:axPos val="b"/>
        <c:majorTickMark val="out"/>
        <c:minorTickMark val="none"/>
        <c:tickLblPos val="nextTo"/>
        <c:crossAx val="151976576"/>
        <c:crosses val="autoZero"/>
        <c:auto val="1"/>
        <c:lblAlgn val="ctr"/>
        <c:lblOffset val="100"/>
        <c:noMultiLvlLbl val="0"/>
      </c:catAx>
      <c:valAx>
        <c:axId val="1519765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19750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Colunas1</c:v>
                </c:pt>
              </c:strCache>
            </c:strRef>
          </c:tx>
          <c:spPr>
            <a:ln w="28575">
              <a:noFill/>
            </a:ln>
          </c:spPr>
          <c:xVal>
            <c:numRef>
              <c:f>Plan1!$A$2:$A$38</c:f>
              <c:numCache>
                <c:formatCode>General</c:formatCode>
                <c:ptCount val="37"/>
                <c:pt idx="0">
                  <c:v>50</c:v>
                </c:pt>
                <c:pt idx="1">
                  <c:v>52</c:v>
                </c:pt>
                <c:pt idx="2">
                  <c:v>53</c:v>
                </c:pt>
                <c:pt idx="3">
                  <c:v>54</c:v>
                </c:pt>
                <c:pt idx="4">
                  <c:v>55</c:v>
                </c:pt>
                <c:pt idx="5">
                  <c:v>56</c:v>
                </c:pt>
                <c:pt idx="6">
                  <c:v>57</c:v>
                </c:pt>
                <c:pt idx="7">
                  <c:v>57</c:v>
                </c:pt>
                <c:pt idx="8">
                  <c:v>58</c:v>
                </c:pt>
                <c:pt idx="9">
                  <c:v>58</c:v>
                </c:pt>
                <c:pt idx="10">
                  <c:v>58</c:v>
                </c:pt>
                <c:pt idx="11">
                  <c:v>58</c:v>
                </c:pt>
                <c:pt idx="12">
                  <c:v>59</c:v>
                </c:pt>
                <c:pt idx="13">
                  <c:v>60</c:v>
                </c:pt>
                <c:pt idx="14">
                  <c:v>60</c:v>
                </c:pt>
                <c:pt idx="15">
                  <c:v>61</c:v>
                </c:pt>
                <c:pt idx="16">
                  <c:v>61</c:v>
                </c:pt>
                <c:pt idx="17">
                  <c:v>61</c:v>
                </c:pt>
                <c:pt idx="18">
                  <c:v>61</c:v>
                </c:pt>
                <c:pt idx="19">
                  <c:v>62</c:v>
                </c:pt>
                <c:pt idx="20">
                  <c:v>64</c:v>
                </c:pt>
                <c:pt idx="21">
                  <c:v>64</c:v>
                </c:pt>
                <c:pt idx="22">
                  <c:v>65</c:v>
                </c:pt>
                <c:pt idx="23">
                  <c:v>65</c:v>
                </c:pt>
                <c:pt idx="24">
                  <c:v>65</c:v>
                </c:pt>
                <c:pt idx="25">
                  <c:v>66</c:v>
                </c:pt>
                <c:pt idx="26">
                  <c:v>66</c:v>
                </c:pt>
                <c:pt idx="27">
                  <c:v>66</c:v>
                </c:pt>
                <c:pt idx="28">
                  <c:v>66</c:v>
                </c:pt>
                <c:pt idx="29">
                  <c:v>67</c:v>
                </c:pt>
                <c:pt idx="30">
                  <c:v>69</c:v>
                </c:pt>
                <c:pt idx="31">
                  <c:v>72</c:v>
                </c:pt>
                <c:pt idx="32">
                  <c:v>72</c:v>
                </c:pt>
                <c:pt idx="33">
                  <c:v>74</c:v>
                </c:pt>
                <c:pt idx="34">
                  <c:v>76</c:v>
                </c:pt>
                <c:pt idx="35">
                  <c:v>79</c:v>
                </c:pt>
                <c:pt idx="36">
                  <c:v>79</c:v>
                </c:pt>
              </c:numCache>
            </c:numRef>
          </c:xVal>
          <c:yVal>
            <c:numRef>
              <c:f>Plan1!$B$2:$B$38</c:f>
              <c:numCache>
                <c:formatCode>General</c:formatCode>
                <c:ptCount val="3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2</c:v>
                </c:pt>
                <c:pt idx="8">
                  <c:v>1</c:v>
                </c:pt>
                <c:pt idx="9">
                  <c:v>2</c:v>
                </c:pt>
                <c:pt idx="10">
                  <c:v>3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2</c:v>
                </c:pt>
                <c:pt idx="15">
                  <c:v>1</c:v>
                </c:pt>
                <c:pt idx="16">
                  <c:v>2</c:v>
                </c:pt>
                <c:pt idx="17">
                  <c:v>3</c:v>
                </c:pt>
                <c:pt idx="18">
                  <c:v>4</c:v>
                </c:pt>
                <c:pt idx="19">
                  <c:v>1</c:v>
                </c:pt>
                <c:pt idx="20">
                  <c:v>1</c:v>
                </c:pt>
                <c:pt idx="21">
                  <c:v>2</c:v>
                </c:pt>
                <c:pt idx="22">
                  <c:v>1</c:v>
                </c:pt>
                <c:pt idx="23">
                  <c:v>2</c:v>
                </c:pt>
                <c:pt idx="24">
                  <c:v>3</c:v>
                </c:pt>
                <c:pt idx="25">
                  <c:v>1</c:v>
                </c:pt>
                <c:pt idx="26">
                  <c:v>2</c:v>
                </c:pt>
                <c:pt idx="27">
                  <c:v>3</c:v>
                </c:pt>
                <c:pt idx="28">
                  <c:v>4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2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241536"/>
        <c:axId val="160243072"/>
      </c:scatterChart>
      <c:valAx>
        <c:axId val="160241536"/>
        <c:scaling>
          <c:orientation val="minMax"/>
          <c:max val="80"/>
          <c:min val="48"/>
        </c:scaling>
        <c:delete val="0"/>
        <c:axPos val="b"/>
        <c:numFmt formatCode="General" sourceLinked="1"/>
        <c:majorTickMark val="out"/>
        <c:minorTickMark val="none"/>
        <c:tickLblPos val="nextTo"/>
        <c:crossAx val="160243072"/>
        <c:crosses val="autoZero"/>
        <c:crossBetween val="midCat"/>
        <c:majorUnit val="4"/>
      </c:valAx>
      <c:valAx>
        <c:axId val="160243072"/>
        <c:scaling>
          <c:orientation val="minMax"/>
          <c:max val="4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0241536"/>
        <c:crosses val="autoZero"/>
        <c:crossBetween val="midCat"/>
        <c:majorUnit val="1"/>
        <c:minorUnit val="0.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NAMI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invertIfNegative val="0"/>
          <c:cat>
            <c:numRef>
              <c:f>Plan1!$A$2:$A$7</c:f>
              <c:numCache>
                <c:formatCode>General</c:formatCode>
                <c:ptCount val="6"/>
                <c:pt idx="0">
                  <c:v>48</c:v>
                </c:pt>
                <c:pt idx="1">
                  <c:v>54</c:v>
                </c:pt>
                <c:pt idx="2">
                  <c:v>60</c:v>
                </c:pt>
                <c:pt idx="3">
                  <c:v>66</c:v>
                </c:pt>
                <c:pt idx="4">
                  <c:v>72</c:v>
                </c:pt>
                <c:pt idx="5">
                  <c:v>78</c:v>
                </c:pt>
              </c:numCache>
            </c:numRef>
          </c:cat>
          <c:val>
            <c:numRef>
              <c:f>Plan1!$B$2:$B$7</c:f>
              <c:numCache>
                <c:formatCode>General</c:formatCode>
                <c:ptCount val="6"/>
                <c:pt idx="0">
                  <c:v>2.63</c:v>
                </c:pt>
                <c:pt idx="1">
                  <c:v>13.16</c:v>
                </c:pt>
                <c:pt idx="2">
                  <c:v>36.840000000000003</c:v>
                </c:pt>
                <c:pt idx="3">
                  <c:v>28.95</c:v>
                </c:pt>
                <c:pt idx="4">
                  <c:v>10.53</c:v>
                </c:pt>
                <c:pt idx="5">
                  <c:v>7.89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60327168"/>
        <c:axId val="160329088"/>
      </c:barChart>
      <c:catAx>
        <c:axId val="1603271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BR" dirty="0" smtClean="0"/>
                  <a:t>NAMI</a:t>
                </a:r>
                <a:endParaRPr lang="pt-BR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60329088"/>
        <c:crosses val="autoZero"/>
        <c:auto val="1"/>
        <c:lblAlgn val="ctr"/>
        <c:lblOffset val="100"/>
        <c:noMultiLvlLbl val="0"/>
      </c:catAx>
      <c:valAx>
        <c:axId val="160329088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pt-BR" dirty="0" smtClean="0"/>
                  <a:t>Porcentagem</a:t>
                </a:r>
                <a:endParaRPr lang="pt-B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032716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TTI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invertIfNegative val="0"/>
          <c:cat>
            <c:numRef>
              <c:f>Plan1!$A$2:$A$7</c:f>
              <c:numCache>
                <c:formatCode>General</c:formatCode>
                <c:ptCount val="6"/>
                <c:pt idx="0">
                  <c:v>30</c:v>
                </c:pt>
                <c:pt idx="1">
                  <c:v>33</c:v>
                </c:pt>
                <c:pt idx="2">
                  <c:v>36</c:v>
                </c:pt>
                <c:pt idx="3">
                  <c:v>39</c:v>
                </c:pt>
                <c:pt idx="4">
                  <c:v>42</c:v>
                </c:pt>
                <c:pt idx="5">
                  <c:v>45</c:v>
                </c:pt>
              </c:numCache>
            </c:numRef>
          </c:cat>
          <c:val>
            <c:numRef>
              <c:f>Plan1!$B$2:$B$7</c:f>
              <c:numCache>
                <c:formatCode>General</c:formatCode>
                <c:ptCount val="6"/>
                <c:pt idx="0">
                  <c:v>26.32</c:v>
                </c:pt>
                <c:pt idx="1">
                  <c:v>31.58</c:v>
                </c:pt>
                <c:pt idx="2">
                  <c:v>21.05</c:v>
                </c:pt>
                <c:pt idx="3">
                  <c:v>13.16</c:v>
                </c:pt>
                <c:pt idx="4">
                  <c:v>5.26</c:v>
                </c:pt>
                <c:pt idx="5">
                  <c:v>2.63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60345088"/>
        <c:axId val="174425216"/>
      </c:barChart>
      <c:catAx>
        <c:axId val="1603450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BR" dirty="0" smtClean="0"/>
                  <a:t>TTI</a:t>
                </a:r>
                <a:endParaRPr lang="pt-BR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74425216"/>
        <c:crosses val="autoZero"/>
        <c:auto val="1"/>
        <c:lblAlgn val="ctr"/>
        <c:lblOffset val="100"/>
        <c:noMultiLvlLbl val="0"/>
      </c:catAx>
      <c:valAx>
        <c:axId val="174425216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pt-BR" dirty="0" smtClean="0"/>
                  <a:t>Porcentagem</a:t>
                </a:r>
                <a:endParaRPr lang="pt-B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03450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pPr>
              <a:solidFill>
                <a:schemeClr val="accent1"/>
              </a:solidFill>
            </c:spPr>
          </c:marker>
          <c:cat>
            <c:strRef>
              <c:f>Plan1!$A$1:$L$1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Abr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Set</c:v>
                </c:pt>
                <c:pt idx="9">
                  <c:v>Out</c:v>
                </c:pt>
                <c:pt idx="10">
                  <c:v>Nov</c:v>
                </c:pt>
                <c:pt idx="11">
                  <c:v>Dez</c:v>
                </c:pt>
              </c:strCache>
            </c:strRef>
          </c:cat>
          <c:val>
            <c:numRef>
              <c:f>Plan1!$A$2:$L$2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10</c:v>
                </c:pt>
                <c:pt idx="3">
                  <c:v>13</c:v>
                </c:pt>
                <c:pt idx="4">
                  <c:v>16</c:v>
                </c:pt>
                <c:pt idx="5">
                  <c:v>7</c:v>
                </c:pt>
                <c:pt idx="6">
                  <c:v>6</c:v>
                </c:pt>
                <c:pt idx="7">
                  <c:v>11</c:v>
                </c:pt>
                <c:pt idx="8">
                  <c:v>19</c:v>
                </c:pt>
                <c:pt idx="9">
                  <c:v>9</c:v>
                </c:pt>
                <c:pt idx="10">
                  <c:v>5</c:v>
                </c:pt>
                <c:pt idx="11">
                  <c:v>1</c:v>
                </c:pt>
              </c:numCache>
            </c:numRef>
          </c:val>
          <c:smooth val="0"/>
        </c:ser>
        <c:ser>
          <c:idx val="1"/>
          <c:order val="1"/>
          <c:cat>
            <c:strRef>
              <c:f>Plan1!$A$1:$L$1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Abr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Set</c:v>
                </c:pt>
                <c:pt idx="9">
                  <c:v>Out</c:v>
                </c:pt>
                <c:pt idx="10">
                  <c:v>Nov</c:v>
                </c:pt>
                <c:pt idx="11">
                  <c:v>Dez</c:v>
                </c:pt>
              </c:strCache>
            </c:strRef>
          </c:cat>
          <c:val>
            <c:numRef>
              <c:f>Plan1!$A$3:$L$3</c:f>
              <c:numCache>
                <c:formatCode>General</c:formatCode>
                <c:ptCount val="12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10</c:v>
                </c:pt>
                <c:pt idx="7">
                  <c:v>13</c:v>
                </c:pt>
                <c:pt idx="8">
                  <c:v>17</c:v>
                </c:pt>
                <c:pt idx="9">
                  <c:v>12</c:v>
                </c:pt>
                <c:pt idx="10">
                  <c:v>10</c:v>
                </c:pt>
                <c:pt idx="11">
                  <c:v>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4156800"/>
        <c:axId val="174162688"/>
      </c:lineChart>
      <c:catAx>
        <c:axId val="1741568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74162688"/>
        <c:crosses val="autoZero"/>
        <c:auto val="1"/>
        <c:lblAlgn val="ctr"/>
        <c:lblOffset val="100"/>
        <c:noMultiLvlLbl val="0"/>
      </c:catAx>
      <c:valAx>
        <c:axId val="1741626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415680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t-BR" dirty="0" smtClean="0"/>
              <a:t>Frequência dos</a:t>
            </a:r>
            <a:r>
              <a:rPr lang="pt-BR" baseline="0" dirty="0" smtClean="0"/>
              <a:t> tipos de refrigerante</a:t>
            </a:r>
            <a:endParaRPr lang="pt-BR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</c:strCache>
            </c:strRef>
          </c:tx>
          <c:invertIfNegative val="0"/>
          <c:cat>
            <c:strRef>
              <c:f>Plan1!$A$2:$A$6</c:f>
              <c:strCache>
                <c:ptCount val="5"/>
                <c:pt idx="0">
                  <c:v>Coca-Cola</c:v>
                </c:pt>
                <c:pt idx="1">
                  <c:v>Coca-Cola Light</c:v>
                </c:pt>
                <c:pt idx="2">
                  <c:v>Dr. Pepper</c:v>
                </c:pt>
                <c:pt idx="3">
                  <c:v>Pepsi-Cola</c:v>
                </c:pt>
                <c:pt idx="4">
                  <c:v>Sprite</c:v>
                </c:pt>
              </c:strCache>
            </c:strRef>
          </c:cat>
          <c:val>
            <c:numRef>
              <c:f>Plan1!$B$2:$B$6</c:f>
              <c:numCache>
                <c:formatCode>General</c:formatCode>
                <c:ptCount val="5"/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Frequência</c:v>
                </c:pt>
              </c:strCache>
            </c:strRef>
          </c:tx>
          <c:invertIfNegative val="0"/>
          <c:cat>
            <c:strRef>
              <c:f>Plan1!$A$2:$A$6</c:f>
              <c:strCache>
                <c:ptCount val="5"/>
                <c:pt idx="0">
                  <c:v>Coca-Cola</c:v>
                </c:pt>
                <c:pt idx="1">
                  <c:v>Coca-Cola Light</c:v>
                </c:pt>
                <c:pt idx="2">
                  <c:v>Dr. Pepper</c:v>
                </c:pt>
                <c:pt idx="3">
                  <c:v>Pepsi-Cola</c:v>
                </c:pt>
                <c:pt idx="4">
                  <c:v>Sprite</c:v>
                </c:pt>
              </c:strCache>
            </c:strRef>
          </c:cat>
          <c:val>
            <c:numRef>
              <c:f>Plan1!$C$2:$C$6</c:f>
              <c:numCache>
                <c:formatCode>General</c:formatCode>
                <c:ptCount val="5"/>
                <c:pt idx="0">
                  <c:v>18</c:v>
                </c:pt>
                <c:pt idx="1">
                  <c:v>9</c:v>
                </c:pt>
                <c:pt idx="2">
                  <c:v>5</c:v>
                </c:pt>
                <c:pt idx="3">
                  <c:v>13</c:v>
                </c:pt>
                <c:pt idx="4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81113216"/>
        <c:axId val="181115136"/>
      </c:barChart>
      <c:catAx>
        <c:axId val="1811132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BR" dirty="0" smtClean="0"/>
                  <a:t>Refrigerantes</a:t>
                </a:r>
                <a:endParaRPr lang="pt-BR" dirty="0"/>
              </a:p>
            </c:rich>
          </c:tx>
          <c:layout/>
          <c:overlay val="0"/>
        </c:title>
        <c:majorTickMark val="none"/>
        <c:minorTickMark val="none"/>
        <c:tickLblPos val="nextTo"/>
        <c:crossAx val="181115136"/>
        <c:crosses val="autoZero"/>
        <c:auto val="1"/>
        <c:lblAlgn val="ctr"/>
        <c:lblOffset val="100"/>
        <c:noMultiLvlLbl val="0"/>
      </c:catAx>
      <c:valAx>
        <c:axId val="181115136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pt-BR" dirty="0" smtClean="0"/>
                  <a:t>Frequência Absoluta</a:t>
                </a:r>
                <a:endParaRPr lang="pt-B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8111321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5E7E3-29CA-4A6F-A0DE-98A10D30EB0B}" type="datetimeFigureOut">
              <a:rPr lang="pt-BR" smtClean="0"/>
              <a:t>24/03/2015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C0E024-9E7D-4C58-A40D-E7C1EA93C6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4357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b" latinLnBrk="0" hangingPunct="1"/>
            <a:r>
              <a:rPr lang="pt-B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TABELA 2.2 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DISTRTIBUIÇÃO DE FREQUÊNCIA DAS COMPRAS DE REFRIGERANTES</a:t>
            </a:r>
          </a:p>
          <a:p>
            <a:pPr rtl="0" eaLnBrk="1" fontAlgn="b" latinLnBrk="0" hangingPunct="1"/>
            <a:r>
              <a:rPr lang="pt-BR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Refrigerante	Frequência</a:t>
            </a:r>
            <a:endParaRPr lang="pt-B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b" latinLnBrk="0" hangingPunct="1"/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Coca-Cola 		18</a:t>
            </a:r>
          </a:p>
          <a:p>
            <a:pPr rtl="0" eaLnBrk="1" fontAlgn="b" latinLnBrk="0" hangingPunct="1"/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Coca-Cola Light	09</a:t>
            </a:r>
          </a:p>
          <a:p>
            <a:pPr rtl="0" eaLnBrk="1" fontAlgn="b" latinLnBrk="0" hangingPunct="1"/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Dr. </a:t>
            </a:r>
            <a:r>
              <a:rPr lang="pt-B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Pepper</a:t>
            </a:r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05</a:t>
            </a:r>
          </a:p>
          <a:p>
            <a:pPr rtl="0" eaLnBrk="1" fontAlgn="b" latinLnBrk="0" hangingPunct="1"/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Pepsi-Cola		13</a:t>
            </a:r>
          </a:p>
          <a:p>
            <a:pPr rtl="0" eaLnBrk="1" fontAlgn="b" latinLnBrk="0" hangingPunct="1"/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Sprite		05</a:t>
            </a:r>
          </a:p>
          <a:p>
            <a:pPr rtl="0" eaLnBrk="1" fontAlgn="b" latinLnBrk="0" hangingPunct="1"/>
            <a:r>
              <a:rPr lang="pt-B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		50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0E024-9E7D-4C58-A40D-E7C1EA93C657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284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0E024-9E7D-4C58-A40D-E7C1EA93C657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6324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55902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953" y="692696"/>
            <a:ext cx="5167011" cy="129614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69" y="5589240"/>
            <a:ext cx="7866879" cy="121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77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24/03/2015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554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24/03/2015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17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21088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69" y="6095053"/>
            <a:ext cx="4588461" cy="70793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6133075"/>
            <a:ext cx="2889876" cy="72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738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24/03/2015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028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24/03/2015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550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24/03/2015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69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24/03/2015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49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24/03/2015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36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24/03/2015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206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24/03/2015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97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0F362-2765-4C64-AB7D-E3D1C861FC54}" type="datetimeFigureOut">
              <a:rPr lang="pt-BR" smtClean="0"/>
              <a:pPr/>
              <a:t>24/03/2015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82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08857"/>
            <a:ext cx="7772400" cy="1470025"/>
          </a:xfrm>
        </p:spPr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Estatística e Probabilidade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9552" y="3764632"/>
            <a:ext cx="7992888" cy="1752600"/>
          </a:xfrm>
        </p:spPr>
        <p:txBody>
          <a:bodyPr>
            <a:norm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Unidade 3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Representação Gráfica de Dados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Prof.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Josney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Freitas Silva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3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Descritiva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Procedimentos executados:</a:t>
            </a:r>
          </a:p>
          <a:p>
            <a:pPr lvl="1"/>
            <a:r>
              <a:rPr lang="pt-BR" dirty="0" smtClean="0"/>
              <a:t>Ordenação dos dados;</a:t>
            </a:r>
          </a:p>
          <a:p>
            <a:pPr lvl="1"/>
            <a:r>
              <a:rPr lang="pt-BR" dirty="0" smtClean="0"/>
              <a:t>Resumo:</a:t>
            </a:r>
          </a:p>
          <a:p>
            <a:pPr lvl="2"/>
            <a:r>
              <a:rPr lang="pt-BR" dirty="0" smtClean="0"/>
              <a:t>Tabelas;</a:t>
            </a:r>
          </a:p>
          <a:p>
            <a:pPr lvl="2"/>
            <a:r>
              <a:rPr lang="pt-BR" dirty="0" smtClean="0"/>
              <a:t>Gráficos;</a:t>
            </a:r>
          </a:p>
          <a:p>
            <a:pPr lvl="1"/>
            <a:r>
              <a:rPr lang="pt-BR" dirty="0" smtClean="0"/>
              <a:t>Determinação de:</a:t>
            </a:r>
          </a:p>
          <a:p>
            <a:pPr lvl="2"/>
            <a:r>
              <a:rPr lang="pt-BR" dirty="0" smtClean="0"/>
              <a:t>Centralidades;</a:t>
            </a:r>
          </a:p>
          <a:p>
            <a:pPr lvl="2"/>
            <a:r>
              <a:rPr lang="pt-BR" dirty="0" smtClean="0"/>
              <a:t>Variabilidades;</a:t>
            </a:r>
          </a:p>
          <a:p>
            <a:pPr lvl="1"/>
            <a:r>
              <a:rPr lang="pt-BR" dirty="0" smtClean="0"/>
              <a:t>Comprovação ou não de simetrias;</a:t>
            </a:r>
          </a:p>
          <a:p>
            <a:pPr lvl="1"/>
            <a:r>
              <a:rPr lang="pt-BR" dirty="0" smtClean="0"/>
              <a:t>Identificação de valores atípicos;</a:t>
            </a:r>
          </a:p>
          <a:p>
            <a:pPr lvl="1"/>
            <a:r>
              <a:rPr lang="pt-BR" dirty="0" smtClean="0"/>
              <a:t>Comprovação ou não de associações;</a:t>
            </a:r>
          </a:p>
          <a:p>
            <a:pPr lvl="1"/>
            <a:r>
              <a:rPr lang="pt-BR" dirty="0" smtClean="0"/>
              <a:t>Detecção de agrupamentos;</a:t>
            </a:r>
          </a:p>
          <a:p>
            <a:pPr lvl="1"/>
            <a:r>
              <a:rPr lang="pt-BR" dirty="0" smtClean="0"/>
              <a:t>Realização de comparações iniciais.</a:t>
            </a:r>
          </a:p>
          <a:p>
            <a:pPr lvl="1"/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Descritiva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com a análise descritiva que se deve verificar a validade ou não das condições teóricas, como será visto depois, a serem satisfeitas pelos dados para a aplicação das técnicas de inferência estatística previstas no planejamento e, se necessário, adotar procedimentos alternativos de análise.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Tabelas Resumo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A Tabela 3.1 é uma planilha em que as medições/observações de todas as variáveis e para todos os elementos estão registrados conjuntamente.</a:t>
            </a:r>
          </a:p>
          <a:p>
            <a:r>
              <a:rPr lang="pt-BR" dirty="0" smtClean="0"/>
              <a:t>O resumo destas informações pode ser feito sistematicamente com a construção de:</a:t>
            </a:r>
          </a:p>
          <a:p>
            <a:pPr lvl="1"/>
            <a:r>
              <a:rPr lang="pt-BR" b="1" i="1" dirty="0" smtClean="0"/>
              <a:t>tabelas individuais</a:t>
            </a:r>
            <a:r>
              <a:rPr lang="pt-BR" b="1" dirty="0" smtClean="0"/>
              <a:t> </a:t>
            </a:r>
            <a:r>
              <a:rPr lang="pt-BR" dirty="0" smtClean="0"/>
              <a:t>(unidimensionais);</a:t>
            </a:r>
          </a:p>
          <a:p>
            <a:pPr lvl="1"/>
            <a:r>
              <a:rPr lang="pt-BR" b="1" i="1" dirty="0" smtClean="0"/>
              <a:t>tabelas bidimensionais </a:t>
            </a:r>
            <a:r>
              <a:rPr lang="pt-BR" dirty="0" smtClean="0"/>
              <a:t>(cruzamento de duas variáveis);</a:t>
            </a:r>
          </a:p>
          <a:p>
            <a:pPr lvl="1"/>
            <a:r>
              <a:rPr lang="pt-BR" b="1" i="1" dirty="0" smtClean="0"/>
              <a:t>Multidimensionais</a:t>
            </a:r>
            <a:r>
              <a:rPr lang="pt-BR" dirty="0" smtClean="0"/>
              <a:t> (cruzamento de mais de duas variáveis).</a:t>
            </a:r>
            <a:endParaRPr lang="pt-BR" b="1" i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Tabelas Unidimensionais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São constituídas dispondo-se os distintos valores ou categorias observadas para  a variável, de uma maneira ordenada, quando isso é possível (não é possível com variáveis qualitativas nominais), com as suas </a:t>
            </a:r>
            <a:r>
              <a:rPr lang="pt-BR" b="1" i="1" dirty="0" smtClean="0"/>
              <a:t>frequências absolutas </a:t>
            </a:r>
            <a:r>
              <a:rPr lang="pt-BR" dirty="0" smtClean="0"/>
              <a:t>e/ou </a:t>
            </a:r>
            <a:r>
              <a:rPr lang="pt-BR" b="1" i="1" dirty="0" smtClean="0"/>
              <a:t>frequências relativas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Intervalos de Classe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Como nas variáveis quantitativas contínuas é  comum ocorrer muitos valores distintos, torna-se necessário agrupar os seus valores ordenados em categorias de valores (</a:t>
            </a:r>
            <a:r>
              <a:rPr lang="pt-BR" b="1" i="1" dirty="0" smtClean="0"/>
              <a:t>intervalos de classes</a:t>
            </a:r>
            <a:r>
              <a:rPr lang="pt-BR" dirty="0" smtClean="0"/>
              <a:t>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Tabela de Distribuição de Frequência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Considerando a seguinte notação, para os K valores (ou categorias) distinto(a)s observado(a)s no conjunto de dados, tem-se:</a:t>
            </a:r>
          </a:p>
          <a:p>
            <a:pPr lvl="1"/>
            <a:r>
              <a:rPr lang="pt-BR" dirty="0" smtClean="0"/>
              <a:t>D</a:t>
            </a:r>
            <a:r>
              <a:rPr lang="pt-BR" baseline="-25000" dirty="0" smtClean="0"/>
              <a:t>K</a:t>
            </a:r>
            <a:r>
              <a:rPr lang="pt-BR" dirty="0" smtClean="0"/>
              <a:t>: </a:t>
            </a:r>
            <a:r>
              <a:rPr lang="pt-BR" dirty="0" err="1" smtClean="0"/>
              <a:t>K-ésimo</a:t>
            </a:r>
            <a:r>
              <a:rPr lang="pt-BR" dirty="0" smtClean="0"/>
              <a:t> valor distinto (ou categoria) do conjunto de dados, K=1, 2, ..., k;</a:t>
            </a:r>
          </a:p>
          <a:p>
            <a:pPr lvl="1"/>
            <a:r>
              <a:rPr lang="pt-BR" dirty="0" err="1" smtClean="0"/>
              <a:t>n</a:t>
            </a:r>
            <a:r>
              <a:rPr lang="pt-BR" baseline="-25000" dirty="0" err="1" smtClean="0"/>
              <a:t>K</a:t>
            </a:r>
            <a:r>
              <a:rPr lang="pt-BR" dirty="0" smtClean="0"/>
              <a:t>: frequência absoluta (ou contagem) do </a:t>
            </a:r>
            <a:r>
              <a:rPr lang="pt-BR" dirty="0" err="1" smtClean="0"/>
              <a:t>K-ésimo</a:t>
            </a:r>
            <a:r>
              <a:rPr lang="pt-BR" dirty="0" smtClean="0"/>
              <a:t> valor distinto (ou categoria) do conjunto de dados, K=1, 2, ..., k;</a:t>
            </a:r>
          </a:p>
          <a:p>
            <a:pPr lvl="1"/>
            <a:r>
              <a:rPr lang="pt-BR" dirty="0" err="1" smtClean="0"/>
              <a:t>f</a:t>
            </a:r>
            <a:r>
              <a:rPr lang="pt-BR" baseline="-25000" dirty="0" err="1" smtClean="0"/>
              <a:t>K</a:t>
            </a:r>
            <a:r>
              <a:rPr lang="pt-BR" dirty="0" smtClean="0"/>
              <a:t>: frequência relativa (ou proporção) do </a:t>
            </a:r>
            <a:r>
              <a:rPr lang="pt-BR" dirty="0" err="1" smtClean="0"/>
              <a:t>K-ésimo</a:t>
            </a:r>
            <a:r>
              <a:rPr lang="pt-BR" dirty="0" smtClean="0"/>
              <a:t> valor distinto, em relação ao tamanho </a:t>
            </a:r>
            <a:r>
              <a:rPr lang="pt-BR" b="1" i="1" dirty="0" smtClean="0"/>
              <a:t>n</a:t>
            </a:r>
            <a:r>
              <a:rPr lang="pt-BR" dirty="0" smtClean="0"/>
              <a:t> do conjunto de dados, K=1, 2, ..., k, isto é:</a:t>
            </a:r>
          </a:p>
          <a:p>
            <a:pPr lvl="1">
              <a:buNone/>
            </a:pP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São satisfeitas as condições:                    e        </a:t>
            </a:r>
          </a:p>
          <a:p>
            <a:pPr lvl="1">
              <a:buNone/>
            </a:pP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E (%)K: porcentagem do </a:t>
            </a:r>
            <a:r>
              <a:rPr lang="pt-BR" dirty="0" err="1" smtClean="0"/>
              <a:t>K-ésimo</a:t>
            </a:r>
            <a:r>
              <a:rPr lang="pt-BR" dirty="0" smtClean="0"/>
              <a:t> valor distinto (ou categoria) do conjunto de dados, K=1, 2, ..., k; em que (%)</a:t>
            </a:r>
            <a:r>
              <a:rPr lang="pt-BR" baseline="-25000" dirty="0" smtClean="0"/>
              <a:t>K</a:t>
            </a:r>
            <a:r>
              <a:rPr lang="pt-BR" dirty="0" smtClean="0"/>
              <a:t>=</a:t>
            </a:r>
            <a:r>
              <a:rPr lang="pt-BR" dirty="0" err="1" smtClean="0"/>
              <a:t>f</a:t>
            </a:r>
            <a:r>
              <a:rPr lang="pt-BR" baseline="-25000" dirty="0" err="1" smtClean="0"/>
              <a:t>K</a:t>
            </a:r>
            <a:r>
              <a:rPr lang="pt-BR" dirty="0" smtClean="0"/>
              <a:t>.100</a:t>
            </a:r>
          </a:p>
          <a:p>
            <a:endParaRPr lang="pt-BR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/>
        </p:nvGraphicFramePr>
        <p:xfrm>
          <a:off x="2267744" y="4077071"/>
          <a:ext cx="792088" cy="621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1" name="Equação" r:id="rId3" imgW="647640" imgH="507960" progId="Equation.3">
                  <p:embed/>
                </p:oleObj>
              </mc:Choice>
              <mc:Fallback>
                <p:oleObj name="Equação" r:id="rId3" imgW="647640" imgH="5079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4077071"/>
                        <a:ext cx="792088" cy="6212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/>
          <p:cNvGraphicFramePr>
            <a:graphicFrameLocks noChangeAspect="1"/>
          </p:cNvGraphicFramePr>
          <p:nvPr/>
        </p:nvGraphicFramePr>
        <p:xfrm>
          <a:off x="4644007" y="4581128"/>
          <a:ext cx="1202221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2" name="Equação" r:id="rId5" imgW="812520" imgH="291960" progId="Equation.3">
                  <p:embed/>
                </p:oleObj>
              </mc:Choice>
              <mc:Fallback>
                <p:oleObj name="Equação" r:id="rId5" imgW="812520" imgH="2919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7" y="4581128"/>
                        <a:ext cx="1202221" cy="4320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/>
        </p:nvGraphicFramePr>
        <p:xfrm>
          <a:off x="6372199" y="4581128"/>
          <a:ext cx="1215543" cy="448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3" name="Equação" r:id="rId7" imgW="825480" imgH="304560" progId="Equation.3">
                  <p:embed/>
                </p:oleObj>
              </mc:Choice>
              <mc:Fallback>
                <p:oleObj name="Equação" r:id="rId7" imgW="825480" imgH="3045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199" y="4581128"/>
                        <a:ext cx="1215543" cy="4488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smtClean="0"/>
              <a:t>Tabela de Distribuição de Frequência</a:t>
            </a:r>
            <a:endParaRPr lang="pt-BR" sz="36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2132856"/>
          <a:ext cx="822960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2844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</a:t>
                      </a:r>
                      <a:r>
                        <a:rPr lang="pt-BR" baseline="-25000" dirty="0" smtClean="0"/>
                        <a:t>K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n</a:t>
                      </a:r>
                      <a:r>
                        <a:rPr lang="pt-BR" baseline="-25000" dirty="0" err="1" smtClean="0"/>
                        <a:t>K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f</a:t>
                      </a:r>
                      <a:r>
                        <a:rPr lang="pt-BR" baseline="-25000" dirty="0" err="1" smtClean="0"/>
                        <a:t>K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(%)</a:t>
                      </a:r>
                      <a:r>
                        <a:rPr lang="pt-BR" baseline="-25000" dirty="0" smtClean="0"/>
                        <a:t>K</a:t>
                      </a:r>
                      <a:endParaRPr lang="pt-BR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</a:t>
                      </a:r>
                      <a:r>
                        <a:rPr lang="pt-BR" baseline="-25000" dirty="0" smtClean="0"/>
                        <a:t>1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</a:t>
                      </a:r>
                      <a:r>
                        <a:rPr lang="pt-BR" baseline="-25000" dirty="0" smtClean="0"/>
                        <a:t>1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</a:t>
                      </a:r>
                      <a:r>
                        <a:rPr lang="pt-BR" baseline="-25000" dirty="0" smtClean="0"/>
                        <a:t>1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(%)</a:t>
                      </a:r>
                      <a:r>
                        <a:rPr lang="pt-BR" baseline="-25000" dirty="0" smtClean="0"/>
                        <a:t>1</a:t>
                      </a:r>
                      <a:endParaRPr lang="pt-BR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</a:t>
                      </a:r>
                      <a:r>
                        <a:rPr lang="pt-BR" baseline="-25000" dirty="0" smtClean="0"/>
                        <a:t>2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</a:t>
                      </a:r>
                      <a:r>
                        <a:rPr lang="pt-BR" baseline="-25000" dirty="0" smtClean="0"/>
                        <a:t>2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</a:t>
                      </a:r>
                      <a:r>
                        <a:rPr lang="pt-BR" baseline="-25000" dirty="0" smtClean="0"/>
                        <a:t>2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(%)</a:t>
                      </a:r>
                      <a:r>
                        <a:rPr lang="pt-BR" baseline="-25000" dirty="0" smtClean="0"/>
                        <a:t>2</a:t>
                      </a:r>
                      <a:endParaRPr lang="pt-BR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</a:t>
                      </a:r>
                      <a:r>
                        <a:rPr lang="pt-BR" baseline="-25000" dirty="0" smtClean="0"/>
                        <a:t>3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</a:t>
                      </a:r>
                      <a:r>
                        <a:rPr lang="pt-BR" baseline="-25000" dirty="0" smtClean="0"/>
                        <a:t>3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</a:t>
                      </a:r>
                      <a:r>
                        <a:rPr lang="pt-BR" baseline="-25000" dirty="0" smtClean="0"/>
                        <a:t>3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(%)</a:t>
                      </a:r>
                      <a:r>
                        <a:rPr lang="pt-BR" sz="180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pt-BR" sz="1800" kern="1200" baseline="-25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 vert="vert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</a:t>
                      </a:r>
                      <a:r>
                        <a:rPr lang="pt-BR" baseline="-25000" dirty="0" smtClean="0"/>
                        <a:t>K-1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n</a:t>
                      </a:r>
                      <a:r>
                        <a:rPr lang="pt-BR" baseline="-25000" dirty="0" err="1" smtClean="0"/>
                        <a:t>K</a:t>
                      </a:r>
                      <a:r>
                        <a:rPr lang="pt-BR" baseline="-25000" dirty="0" smtClean="0"/>
                        <a:t>-1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f</a:t>
                      </a:r>
                      <a:r>
                        <a:rPr lang="pt-BR" baseline="-25000" dirty="0" err="1" smtClean="0"/>
                        <a:t>K</a:t>
                      </a:r>
                      <a:r>
                        <a:rPr lang="pt-BR" baseline="-25000" dirty="0" smtClean="0"/>
                        <a:t>-1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(%)</a:t>
                      </a:r>
                      <a:r>
                        <a:rPr lang="pt-BR" sz="180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K-1</a:t>
                      </a:r>
                      <a:endParaRPr lang="pt-BR" sz="1800" kern="1200" baseline="-25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</a:t>
                      </a:r>
                      <a:r>
                        <a:rPr lang="pt-BR" baseline="-25000" dirty="0" smtClean="0"/>
                        <a:t>K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n</a:t>
                      </a:r>
                      <a:r>
                        <a:rPr lang="pt-BR" baseline="-25000" dirty="0" err="1" smtClean="0"/>
                        <a:t>K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f</a:t>
                      </a:r>
                      <a:r>
                        <a:rPr lang="pt-BR" baseline="-25000" dirty="0" err="1" smtClean="0"/>
                        <a:t>K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dirty="0" smtClean="0"/>
                        <a:t>(%)</a:t>
                      </a:r>
                      <a:r>
                        <a:rPr lang="pt-BR" sz="180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endParaRPr lang="pt-BR" sz="1800" kern="1200" baseline="-25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Soma: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100%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467544" y="1619508"/>
            <a:ext cx="5351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Tabela 3.3 </a:t>
            </a:r>
            <a:r>
              <a:rPr lang="pt-BR" dirty="0" smtClean="0"/>
              <a:t>Distribuição de frequências de uma variável.</a:t>
            </a:r>
            <a:endParaRPr lang="pt-BR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Amplitude de Variação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amplitude de variação (AV) para uma variável quantitativa é definida como sendo a diferença entre os valores </a:t>
            </a:r>
            <a:r>
              <a:rPr lang="pt-BR" b="1" i="1" dirty="0" smtClean="0"/>
              <a:t>máximo (M)</a:t>
            </a:r>
            <a:r>
              <a:rPr lang="pt-BR" dirty="0" smtClean="0"/>
              <a:t> e </a:t>
            </a:r>
            <a:r>
              <a:rPr lang="pt-BR" b="1" i="1" dirty="0" smtClean="0"/>
              <a:t>mínimo (m)</a:t>
            </a:r>
            <a:r>
              <a:rPr lang="pt-BR" dirty="0" smtClean="0"/>
              <a:t> observados, isto é:</a:t>
            </a:r>
          </a:p>
          <a:p>
            <a:pPr algn="ctr">
              <a:buNone/>
            </a:pPr>
            <a:r>
              <a:rPr lang="pt-BR" dirty="0" smtClean="0"/>
              <a:t>AV=M-m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smtClean="0"/>
              <a:t>Tabela de Distribuição de Frequência (variável qualitativa nominal)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412777"/>
            <a:ext cx="9144000" cy="93610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1800" dirty="0" smtClean="0"/>
              <a:t>	</a:t>
            </a:r>
            <a:r>
              <a:rPr lang="pt-BR" sz="1800" b="1" dirty="0" smtClean="0"/>
              <a:t>Exemplo 3.1 </a:t>
            </a:r>
            <a:r>
              <a:rPr lang="pt-BR" sz="1800" dirty="0" smtClean="0"/>
              <a:t>Em uma amostra aleatória de 60 usuários de um serviço prestado por uma organização poderia ter sido observada a seguinte distribuição da variável (qualitativa nominal) </a:t>
            </a:r>
            <a:r>
              <a:rPr lang="pt-BR" sz="1800" i="1" dirty="0" smtClean="0"/>
              <a:t>tipo de queixas sobre o atendimento recebido</a:t>
            </a:r>
            <a:r>
              <a:rPr lang="pt-BR" sz="1800" dirty="0" smtClean="0"/>
              <a:t>.</a:t>
            </a:r>
            <a:endParaRPr lang="pt-BR" sz="1800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467544" y="2734136"/>
          <a:ext cx="820891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3066"/>
                <a:gridCol w="1109312"/>
                <a:gridCol w="1183267"/>
                <a:gridCol w="11832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Queixas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n</a:t>
                      </a:r>
                      <a:r>
                        <a:rPr lang="pt-BR" sz="1800" b="1" kern="1200" baseline="-250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endParaRPr lang="pt-BR" sz="1800" b="1" kern="1200" baseline="-250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f</a:t>
                      </a:r>
                      <a:r>
                        <a:rPr lang="pt-BR" sz="1800" b="1" kern="1200" baseline="-250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endParaRPr lang="pt-BR" sz="1800" b="1" kern="1200" baseline="-250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%</a:t>
                      </a:r>
                      <a:r>
                        <a:rPr lang="pt-BR" baseline="-25000" dirty="0" smtClean="0"/>
                        <a:t>k</a:t>
                      </a:r>
                      <a:endParaRPr lang="pt-BR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Espera</a:t>
                      </a:r>
                      <a:r>
                        <a:rPr lang="pt-BR" baseline="0" dirty="0" smtClean="0"/>
                        <a:t> na fila pelo atendimento (EFA)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0,13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Demora durante o atendimento (DDA)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0,18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18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Falta de outras opções de atendimento (FOA)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0,07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Dificuldade para expor reclamações (DER)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0,10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Precariedade do</a:t>
                      </a:r>
                      <a:r>
                        <a:rPr lang="pt-BR" baseline="0" dirty="0" smtClean="0"/>
                        <a:t> atendimento (PCA)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0,17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Demora no atendimento das reclamações (DAR)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0,12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Preço do serviço (PCS)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0,10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Horário inadequado de funcionamento (HIF)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0,05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Outras (OTR)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0,08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Total das Queixas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1,00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467544" y="2339588"/>
            <a:ext cx="759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Tabela 3.4 </a:t>
            </a:r>
            <a:r>
              <a:rPr lang="pt-BR" dirty="0" smtClean="0"/>
              <a:t>Distribuição das queixas de uma amostra de usuários de um serviço.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8826569" y="2436216"/>
            <a:ext cx="353943" cy="437716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sz="1100" dirty="0" smtClean="0"/>
              <a:t>Observação: valores aproximados das frequências relativas e porcentagens</a:t>
            </a:r>
            <a:endParaRPr lang="pt-BR" sz="11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smtClean="0"/>
              <a:t>Tabela de Distribuição de Frequência (variável qualitativa ordinal)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384177"/>
            <a:ext cx="8686800" cy="197281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2000" b="1" dirty="0" smtClean="0"/>
              <a:t>	Exemplo 3.2</a:t>
            </a:r>
            <a:r>
              <a:rPr lang="pt-BR" sz="2000" dirty="0" smtClean="0"/>
              <a:t> A amostra de usuários do serviço, no exemplo anterior, também poderia ter sido investigada a variável (qualitativa ordinal) “classe social” dos respondentes, avaliada pela classificação das respostas sobre a variável “renda familiar”, conforme a declaração dos indivíduos na amostra, obtendo-se a distribuição de frequências apresentada na Tabela 3.5.</a:t>
            </a:r>
            <a:endParaRPr lang="pt-BR" sz="2000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115616" y="3870340"/>
          <a:ext cx="674407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352"/>
                <a:gridCol w="1152128"/>
                <a:gridCol w="1224136"/>
                <a:gridCol w="1199456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Classe Social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n</a:t>
                      </a:r>
                      <a:r>
                        <a:rPr lang="pt-BR" sz="1800" b="1" kern="1200" baseline="-250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endParaRPr lang="pt-BR" sz="1800" b="1" kern="1200" baseline="-250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f</a:t>
                      </a:r>
                      <a:r>
                        <a:rPr lang="pt-BR" sz="1800" b="1" kern="1200" baseline="-250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endParaRPr lang="pt-BR" sz="1800" b="1" kern="1200" baseline="-250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%</a:t>
                      </a:r>
                      <a:r>
                        <a:rPr lang="pt-BR" baseline="-25000" dirty="0" smtClean="0"/>
                        <a:t>k</a:t>
                      </a:r>
                      <a:endParaRPr lang="pt-BR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Média Baixa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0,40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Média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0,30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Média Alta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0,25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Não declarou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0,05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05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Total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1,00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1152647" y="3212976"/>
            <a:ext cx="6371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Tabela 3.5 </a:t>
            </a:r>
            <a:r>
              <a:rPr lang="pt-BR" dirty="0" smtClean="0"/>
              <a:t>Distribuição de frequência do nível socioeconômico da </a:t>
            </a:r>
          </a:p>
          <a:p>
            <a:r>
              <a:rPr lang="pt-BR" dirty="0" smtClean="0"/>
              <a:t>amostra de usuários de um serviço.</a:t>
            </a:r>
            <a:endParaRPr lang="pt-BR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Bibliografia Básica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4400" dirty="0" smtClean="0">
                <a:latin typeface="Arial" pitchFamily="34" charset="0"/>
                <a:cs typeface="Arial" pitchFamily="34" charset="0"/>
              </a:rPr>
              <a:t>BENZE, Benedito Galvão. Estatística aplicada a sistemas de informações. São Carlos: </a:t>
            </a:r>
            <a:r>
              <a:rPr lang="pt-BR" sz="4400" dirty="0" err="1" smtClean="0">
                <a:latin typeface="Arial" pitchFamily="34" charset="0"/>
                <a:cs typeface="Arial" pitchFamily="34" charset="0"/>
              </a:rPr>
              <a:t>EdUSFSCar</a:t>
            </a:r>
            <a:r>
              <a:rPr lang="pt-BR" sz="4400" dirty="0" smtClean="0">
                <a:latin typeface="Arial" pitchFamily="34" charset="0"/>
                <a:cs typeface="Arial" pitchFamily="34" charset="0"/>
              </a:rPr>
              <a:t>, 2009.</a:t>
            </a:r>
            <a:endParaRPr lang="pt-BR" sz="4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54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/>
              <a:t>Tabela de Distribuição de Frequência </a:t>
            </a:r>
            <a:r>
              <a:rPr lang="pt-BR" sz="3600" dirty="0" smtClean="0"/>
              <a:t>(comparação de distribuições)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dirty="0" smtClean="0"/>
              <a:t>Exemplo 3.3 </a:t>
            </a:r>
            <a:r>
              <a:rPr lang="pt-BR" sz="2000" dirty="0" smtClean="0"/>
              <a:t>Para comparar as distribuições dos tipos de queixas por gênero, na amostra do exemplo anterior, pode-se construir uma tabela de distribuições de frequência do tipo:</a:t>
            </a:r>
            <a:endParaRPr lang="pt-BR" sz="2000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5063"/>
              </p:ext>
            </p:extLst>
          </p:nvPr>
        </p:nvGraphicFramePr>
        <p:xfrm>
          <a:off x="467544" y="3003492"/>
          <a:ext cx="8208914" cy="3881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940"/>
                <a:gridCol w="1183876"/>
                <a:gridCol w="1183876"/>
                <a:gridCol w="933360"/>
                <a:gridCol w="933360"/>
                <a:gridCol w="933360"/>
                <a:gridCol w="1096142"/>
              </a:tblGrid>
              <a:tr h="323491">
                <a:tc rowSpan="2"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Queixas</a:t>
                      </a:r>
                      <a:endParaRPr lang="pt-BR" sz="1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Masculino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b="1" kern="1200" baseline="-250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aseline="-25000" dirty="0" smtClean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4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Feminino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b="1" kern="1200" baseline="-250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baseline="-25000" dirty="0" smtClean="0"/>
                    </a:p>
                  </a:txBody>
                  <a:tcPr/>
                </a:tc>
              </a:tr>
              <a:tr h="323491">
                <a:tc vMerge="1"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pt-BR" sz="1400" b="1" kern="1200" baseline="-250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endParaRPr lang="pt-BR" sz="1400" b="1" kern="1200" baseline="-25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err="1" smtClean="0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pt-BR" sz="1400" b="1" kern="1200" baseline="-250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endParaRPr lang="pt-BR" sz="1400" b="1" kern="1200" baseline="-25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 smtClean="0">
                          <a:solidFill>
                            <a:schemeClr val="bg1"/>
                          </a:solidFill>
                        </a:rPr>
                        <a:t>%</a:t>
                      </a:r>
                      <a:r>
                        <a:rPr lang="pt-BR" sz="1400" b="1" baseline="-25000" dirty="0" smtClean="0">
                          <a:solidFill>
                            <a:schemeClr val="bg1"/>
                          </a:solidFill>
                        </a:rPr>
                        <a:t>k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pt-BR" sz="1400" b="1" kern="1200" baseline="-250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endParaRPr lang="pt-BR" sz="1400" b="1" kern="1200" baseline="-25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err="1" smtClean="0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pt-BR" sz="1400" b="1" kern="1200" baseline="-250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endParaRPr lang="pt-BR" sz="1400" b="1" kern="1200" baseline="-25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 smtClean="0">
                          <a:solidFill>
                            <a:schemeClr val="bg1"/>
                          </a:solidFill>
                        </a:rPr>
                        <a:t>%</a:t>
                      </a:r>
                      <a:r>
                        <a:rPr lang="pt-BR" sz="1400" b="1" baseline="-25000" dirty="0" smtClean="0">
                          <a:solidFill>
                            <a:schemeClr val="bg1"/>
                          </a:solidFill>
                        </a:rPr>
                        <a:t>k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23491">
                <a:tc>
                  <a:txBody>
                    <a:bodyPr/>
                    <a:lstStyle/>
                    <a:p>
                      <a:r>
                        <a:rPr lang="pt-BR" sz="1400" baseline="0" dirty="0" smtClean="0"/>
                        <a:t>EFA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0,17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17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2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0,08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8</a:t>
                      </a:r>
                      <a:endParaRPr lang="pt-BR" sz="1400" dirty="0"/>
                    </a:p>
                  </a:txBody>
                  <a:tcPr/>
                </a:tc>
              </a:tr>
              <a:tr h="323491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DDA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5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0,14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14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6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0,25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25</a:t>
                      </a:r>
                      <a:endParaRPr lang="pt-BR" sz="1400" dirty="0"/>
                    </a:p>
                  </a:txBody>
                  <a:tcPr/>
                </a:tc>
              </a:tr>
              <a:tr h="323491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FOA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3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0,08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08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0,04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4</a:t>
                      </a:r>
                      <a:endParaRPr lang="pt-BR" sz="1400" dirty="0"/>
                    </a:p>
                  </a:txBody>
                  <a:tcPr/>
                </a:tc>
              </a:tr>
              <a:tr h="323491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DER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4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0,11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2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0,08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8</a:t>
                      </a:r>
                      <a:endParaRPr lang="pt-BR" sz="1400" dirty="0"/>
                    </a:p>
                  </a:txBody>
                  <a:tcPr/>
                </a:tc>
              </a:tr>
              <a:tr h="323491">
                <a:tc>
                  <a:txBody>
                    <a:bodyPr/>
                    <a:lstStyle/>
                    <a:p>
                      <a:r>
                        <a:rPr lang="pt-BR" sz="1400" baseline="0" dirty="0" smtClean="0"/>
                        <a:t>PCA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8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0,22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22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0,04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4</a:t>
                      </a:r>
                      <a:endParaRPr lang="pt-BR" sz="1400" dirty="0"/>
                    </a:p>
                  </a:txBody>
                  <a:tcPr/>
                </a:tc>
              </a:tr>
              <a:tr h="323491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DAR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4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0,11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3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0,13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13</a:t>
                      </a:r>
                      <a:endParaRPr lang="pt-BR" sz="1400" dirty="0"/>
                    </a:p>
                  </a:txBody>
                  <a:tcPr/>
                </a:tc>
              </a:tr>
              <a:tr h="323491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PCS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2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0,06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6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4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0,17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17</a:t>
                      </a:r>
                      <a:endParaRPr lang="pt-BR" sz="1400" dirty="0"/>
                    </a:p>
                  </a:txBody>
                  <a:tcPr/>
                </a:tc>
              </a:tr>
              <a:tr h="323491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HIF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0,03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3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3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0,13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13</a:t>
                      </a:r>
                      <a:endParaRPr lang="pt-BR" sz="1400" dirty="0"/>
                    </a:p>
                  </a:txBody>
                  <a:tcPr/>
                </a:tc>
              </a:tr>
              <a:tr h="323491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OTR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3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0,08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8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2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0,08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8</a:t>
                      </a:r>
                      <a:endParaRPr lang="pt-BR" sz="1400" dirty="0"/>
                    </a:p>
                  </a:txBody>
                  <a:tcPr/>
                </a:tc>
              </a:tr>
              <a:tr h="323491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Total das Queixas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36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1,00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100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24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1,00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100</a:t>
                      </a:r>
                      <a:endParaRPr lang="pt-BR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467544" y="263691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Tabela 3.6 </a:t>
            </a:r>
            <a:r>
              <a:rPr lang="pt-BR" dirty="0" smtClean="0"/>
              <a:t>Comparação das queixas por gênero dos usuários de um serviço.</a:t>
            </a:r>
            <a:endParaRPr lang="pt-BR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Distribuições de frequência para dados contínuos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Para os dados quantitativos contínuos, os valores D</a:t>
            </a:r>
            <a:r>
              <a:rPr lang="pt-BR" baseline="-25000" dirty="0" smtClean="0"/>
              <a:t>K</a:t>
            </a:r>
            <a:r>
              <a:rPr lang="pt-BR" dirty="0" smtClean="0"/>
              <a:t>, na Tabela 3.3, são substituídos pelos subintervalos I</a:t>
            </a:r>
            <a:r>
              <a:rPr lang="pt-BR" baseline="-25000" dirty="0" smtClean="0"/>
              <a:t>K</a:t>
            </a:r>
            <a:r>
              <a:rPr lang="pt-BR" dirty="0" smtClean="0"/>
              <a:t> (que juntos abrangem toda </a:t>
            </a:r>
            <a:r>
              <a:rPr lang="pt-BR" b="1" i="1" dirty="0" smtClean="0"/>
              <a:t>amplitude de variação</a:t>
            </a:r>
            <a:r>
              <a:rPr lang="pt-BR" dirty="0" smtClean="0"/>
              <a:t> dos dados) representando os valores consecutivos da variável em questão, desses valores dentro de cada subintervalo, e </a:t>
            </a:r>
            <a:r>
              <a:rPr lang="pt-BR" dirty="0" err="1" smtClean="0"/>
              <a:t>f</a:t>
            </a:r>
            <a:r>
              <a:rPr lang="pt-BR" baseline="-25000" dirty="0" err="1" smtClean="0"/>
              <a:t>K</a:t>
            </a:r>
            <a:r>
              <a:rPr lang="pt-BR" dirty="0" smtClean="0"/>
              <a:t> e (%)</a:t>
            </a:r>
            <a:r>
              <a:rPr lang="pt-BR" baseline="-25000" dirty="0" smtClean="0"/>
              <a:t>K</a:t>
            </a:r>
            <a:r>
              <a:rPr lang="pt-BR" dirty="0" smtClean="0"/>
              <a:t>, são as respectivas frequências relativas e porcentagens.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161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Distribuições de frequência para dados contínuos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b="1" dirty="0" smtClean="0"/>
              <a:t>Exemplo 3.4 </a:t>
            </a:r>
            <a:r>
              <a:rPr lang="pt-BR" dirty="0" smtClean="0"/>
              <a:t>Um possível tema para pesquisa na área de Sistemas de Informação seria: verificar a veracidade ou não da hipótese “a presença na internet de pessoas adultas (com vinte ou mais anos de idade), de médio nível socioeconômico e com, no mínimo, ensino médio completo, contribui para o aumento da informação sobre os assuntos da atualidade (em: política, economia, esporte, turismo, artes, ciência, tecnologia, ecologia, meio ambiente, religião, educação, saúde, criminalidade, fenômenos climáticos, acidentes e catástrofes)”.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388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Distribuições de frequência para dados contínuos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Para isso, poderia ser desenvolvido um trabalho solicitando aos indivíduos de uma amostra aleatória selecionada entre “internautas” a resposta a um questionário estruturado, contendo perguntas sobre informações demográficas usuais e socioeconômicas (como idade, gênero, ocupação, escolaridade, cidade de residência), indicação da utilização, ou não, de “outras fontes de divulgação desses temas” (como: televisão, rádio, jornais, revistas e livros), bem como informações sobre: o “número de acessos à internet durante o último mês”, o “tempo total gasto nessa atividade, durante esses acessos”, “os tipos de sítios visitados” e, ainda, questões elaboradas para avaliar o “grau de informação do respondente sobre acontecimentos relacionados aos temas citados”.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496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Distribuições de frequência para dados contínuos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Somente a título de ilustração, são considerados aqui os dados (fictícios) de uma amostra aleatória de 38 indivíduos (pois para esse estudo a amostra deveria ser muito maior). Nesse caso, os dados sobre o “tempo total gasto (com aproximações para os décimos de hora), durante os acessos à internet no último mês” poderiam ser: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479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Distribuições de frequência para dados contínuos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8051968"/>
              </p:ext>
            </p:extLst>
          </p:nvPr>
        </p:nvGraphicFramePr>
        <p:xfrm>
          <a:off x="457200" y="1895232"/>
          <a:ext cx="822959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IND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TTI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44,4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32,9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32,4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30,1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34,8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34,6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30,9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34,0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34,9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33,5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467544" y="155679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Tabela 3.7 </a:t>
            </a:r>
            <a:r>
              <a:rPr lang="pt-BR" dirty="0" smtClean="0"/>
              <a:t>Dados do tempo total na internet (TTI), em horas, no último mês.</a:t>
            </a:r>
            <a:endParaRPr lang="pt-BR" b="1" dirty="0"/>
          </a:p>
        </p:txBody>
      </p:sp>
      <p:graphicFrame>
        <p:nvGraphicFramePr>
          <p:cNvPr id="6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4770548"/>
              </p:ext>
            </p:extLst>
          </p:nvPr>
        </p:nvGraphicFramePr>
        <p:xfrm>
          <a:off x="467544" y="2759328"/>
          <a:ext cx="822959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IND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TTI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30,1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38,9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33,7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35,2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38,6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32,1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31,1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32,6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32,0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40,8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8760195"/>
              </p:ext>
            </p:extLst>
          </p:nvPr>
        </p:nvGraphicFramePr>
        <p:xfrm>
          <a:off x="467544" y="3623424"/>
          <a:ext cx="822959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IND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TTI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37,7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37,2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31,7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38,1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40,6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31,0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37,4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32,7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31,1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37,4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2335468"/>
              </p:ext>
            </p:extLst>
          </p:nvPr>
        </p:nvGraphicFramePr>
        <p:xfrm>
          <a:off x="446861" y="4487520"/>
          <a:ext cx="673330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IND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38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TTI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32,0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30,1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30,6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35,7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39,9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33,2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31,5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30,5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467544" y="543593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Portanto, a amplitude de variação aqui é AV = 44,4 – 30,1 = 14,3.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16360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9" grpId="0" build="allAtOnce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Distribuições de frequência para dados contínuos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Para resumir os dados de TTI, ao invés de construir uma tabela com as frequências dos valores distintos, pode-se adotar, por exemplo, seis subintervalos </a:t>
            </a:r>
            <a:r>
              <a:rPr lang="pt-BR" i="1" dirty="0" smtClean="0"/>
              <a:t>justapostos</a:t>
            </a:r>
            <a:r>
              <a:rPr lang="pt-BR" dirty="0" smtClean="0"/>
              <a:t> e </a:t>
            </a:r>
            <a:r>
              <a:rPr lang="pt-BR" i="1" dirty="0" smtClean="0"/>
              <a:t>mutuamente exclusivos [</a:t>
            </a:r>
            <a:r>
              <a:rPr lang="pt-BR" i="1" dirty="0" err="1" smtClean="0"/>
              <a:t>a</a:t>
            </a:r>
            <a:r>
              <a:rPr lang="pt-BR" i="1" baseline="-25000" dirty="0" err="1" smtClean="0"/>
              <a:t>K</a:t>
            </a:r>
            <a:r>
              <a:rPr lang="pt-BR" i="1" dirty="0" smtClean="0"/>
              <a:t>; </a:t>
            </a:r>
            <a:r>
              <a:rPr lang="pt-BR" i="1" dirty="0" err="1" smtClean="0"/>
              <a:t>b</a:t>
            </a:r>
            <a:r>
              <a:rPr lang="pt-BR" i="1" baseline="-25000" dirty="0" err="1" smtClean="0"/>
              <a:t>K</a:t>
            </a:r>
            <a:r>
              <a:rPr lang="pt-BR" i="1" dirty="0" smtClean="0"/>
              <a:t>), K= 1, 2, 3, ..., 6</a:t>
            </a:r>
            <a:r>
              <a:rPr lang="pt-BR" dirty="0" smtClean="0"/>
              <a:t> (em que o colchete </a:t>
            </a:r>
            <a:r>
              <a:rPr lang="pt-BR" i="1" dirty="0" smtClean="0"/>
              <a:t>[</a:t>
            </a:r>
            <a:r>
              <a:rPr lang="pt-BR" dirty="0" smtClean="0"/>
              <a:t> indica a inclusão do extremo inferior </a:t>
            </a:r>
            <a:r>
              <a:rPr lang="pt-BR" i="1" dirty="0" err="1" smtClean="0"/>
              <a:t>a</a:t>
            </a:r>
            <a:r>
              <a:rPr lang="pt-BR" i="1" baseline="-25000" dirty="0" err="1" smtClean="0"/>
              <a:t>K</a:t>
            </a:r>
            <a:r>
              <a:rPr lang="pt-BR" dirty="0" smtClean="0"/>
              <a:t> e o parêntese </a:t>
            </a:r>
            <a:r>
              <a:rPr lang="pt-BR" i="1" dirty="0" smtClean="0"/>
              <a:t>)</a:t>
            </a:r>
            <a:r>
              <a:rPr lang="pt-BR" dirty="0" smtClean="0"/>
              <a:t> indica a não inclusão do extremo superior </a:t>
            </a:r>
            <a:r>
              <a:rPr lang="pt-BR" i="1" dirty="0" err="1" smtClean="0"/>
              <a:t>b</a:t>
            </a:r>
            <a:r>
              <a:rPr lang="pt-BR" i="1" baseline="-25000" dirty="0" err="1" smtClean="0"/>
              <a:t>K</a:t>
            </a:r>
            <a:r>
              <a:rPr lang="pt-BR" dirty="0" smtClean="0"/>
              <a:t>), com amplitudes constantes </a:t>
            </a:r>
            <a:r>
              <a:rPr lang="el-GR" dirty="0" smtClean="0"/>
              <a:t>Δ</a:t>
            </a:r>
            <a:r>
              <a:rPr lang="pt-BR" baseline="-25000" dirty="0" smtClean="0"/>
              <a:t>K</a:t>
            </a:r>
            <a:r>
              <a:rPr lang="pt-BR" dirty="0" smtClean="0"/>
              <a:t>= 3,0 horas.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05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Distribuições de frequência para dados contínuos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Considerando o primeiro subintervalo com início em 28,5 horas, tem-se os seguintes </a:t>
            </a:r>
            <a:r>
              <a:rPr lang="pt-BR" i="1" dirty="0" smtClean="0"/>
              <a:t>subintervalos de classe</a:t>
            </a:r>
            <a:r>
              <a:rPr lang="pt-BR" dirty="0" smtClean="0"/>
              <a:t> e as contagens de valores consecutivos de TTI neles incluídos:</a:t>
            </a:r>
          </a:p>
          <a:p>
            <a:pPr marL="457200" lvl="1" indent="0">
              <a:buNone/>
            </a:pPr>
            <a:r>
              <a:rPr lang="pt-BR" dirty="0" smtClean="0"/>
              <a:t>I</a:t>
            </a:r>
            <a:r>
              <a:rPr lang="pt-BR" baseline="-25000" dirty="0" smtClean="0"/>
              <a:t>1</a:t>
            </a:r>
            <a:r>
              <a:rPr lang="pt-BR" dirty="0" smtClean="0"/>
              <a:t>=[28,5; 31,5),  com n</a:t>
            </a:r>
            <a:r>
              <a:rPr lang="pt-BR" baseline="-25000" dirty="0" smtClean="0"/>
              <a:t>1</a:t>
            </a:r>
            <a:r>
              <a:rPr lang="pt-BR" dirty="0" smtClean="0"/>
              <a:t>= 10;</a:t>
            </a:r>
          </a:p>
          <a:p>
            <a:pPr marL="457200" lvl="1" indent="0">
              <a:buNone/>
            </a:pPr>
            <a:r>
              <a:rPr lang="pt-BR" dirty="0" smtClean="0"/>
              <a:t>I</a:t>
            </a:r>
            <a:r>
              <a:rPr lang="pt-BR" baseline="-25000" dirty="0" smtClean="0"/>
              <a:t>2</a:t>
            </a:r>
            <a:r>
              <a:rPr lang="pt-BR" dirty="0" smtClean="0"/>
              <a:t>=[31,5</a:t>
            </a:r>
            <a:r>
              <a:rPr lang="pt-BR" dirty="0"/>
              <a:t>; </a:t>
            </a:r>
            <a:r>
              <a:rPr lang="pt-BR" dirty="0" smtClean="0"/>
              <a:t>34,5),  </a:t>
            </a:r>
            <a:r>
              <a:rPr lang="pt-BR" dirty="0"/>
              <a:t>com </a:t>
            </a:r>
            <a:r>
              <a:rPr lang="pt-BR" dirty="0" smtClean="0"/>
              <a:t>n</a:t>
            </a:r>
            <a:r>
              <a:rPr lang="pt-BR" baseline="-25000" dirty="0" smtClean="0"/>
              <a:t>2</a:t>
            </a:r>
            <a:r>
              <a:rPr lang="pt-BR" dirty="0" smtClean="0"/>
              <a:t>= 12;</a:t>
            </a:r>
            <a:endParaRPr lang="pt-BR" dirty="0"/>
          </a:p>
          <a:p>
            <a:pPr marL="457200" lvl="1" indent="0">
              <a:buNone/>
            </a:pPr>
            <a:r>
              <a:rPr lang="pt-BR" dirty="0" smtClean="0"/>
              <a:t>I</a:t>
            </a:r>
            <a:r>
              <a:rPr lang="pt-BR" baseline="-25000" dirty="0" smtClean="0"/>
              <a:t>3</a:t>
            </a:r>
            <a:r>
              <a:rPr lang="pt-BR" dirty="0" smtClean="0"/>
              <a:t>=[34,5</a:t>
            </a:r>
            <a:r>
              <a:rPr lang="pt-BR" dirty="0"/>
              <a:t>; </a:t>
            </a:r>
            <a:r>
              <a:rPr lang="pt-BR" dirty="0" smtClean="0"/>
              <a:t>37,5),  </a:t>
            </a:r>
            <a:r>
              <a:rPr lang="pt-BR" dirty="0"/>
              <a:t>com </a:t>
            </a:r>
            <a:r>
              <a:rPr lang="pt-BR" dirty="0" smtClean="0"/>
              <a:t>n</a:t>
            </a:r>
            <a:r>
              <a:rPr lang="pt-BR" baseline="-25000" dirty="0" smtClean="0"/>
              <a:t>3</a:t>
            </a:r>
            <a:r>
              <a:rPr lang="pt-BR" dirty="0" smtClean="0"/>
              <a:t>= 08;</a:t>
            </a:r>
            <a:endParaRPr lang="pt-BR" dirty="0"/>
          </a:p>
          <a:p>
            <a:pPr marL="457200" lvl="1" indent="0">
              <a:buNone/>
            </a:pPr>
            <a:r>
              <a:rPr lang="pt-BR" dirty="0" smtClean="0"/>
              <a:t>I</a:t>
            </a:r>
            <a:r>
              <a:rPr lang="pt-BR" baseline="-25000" dirty="0" smtClean="0"/>
              <a:t>4</a:t>
            </a:r>
            <a:r>
              <a:rPr lang="pt-BR" dirty="0" smtClean="0"/>
              <a:t>=[37,5</a:t>
            </a:r>
            <a:r>
              <a:rPr lang="pt-BR" dirty="0"/>
              <a:t>; </a:t>
            </a:r>
            <a:r>
              <a:rPr lang="pt-BR" dirty="0" smtClean="0"/>
              <a:t>40,5),  </a:t>
            </a:r>
            <a:r>
              <a:rPr lang="pt-BR" dirty="0"/>
              <a:t>com </a:t>
            </a:r>
            <a:r>
              <a:rPr lang="pt-BR" dirty="0" smtClean="0"/>
              <a:t>n</a:t>
            </a:r>
            <a:r>
              <a:rPr lang="pt-BR" baseline="-25000" dirty="0" smtClean="0"/>
              <a:t>4</a:t>
            </a:r>
            <a:r>
              <a:rPr lang="pt-BR" dirty="0" smtClean="0"/>
              <a:t>= 05;</a:t>
            </a:r>
            <a:endParaRPr lang="pt-BR" dirty="0"/>
          </a:p>
          <a:p>
            <a:pPr marL="457200" lvl="1" indent="0">
              <a:buNone/>
            </a:pPr>
            <a:r>
              <a:rPr lang="pt-BR" dirty="0" smtClean="0"/>
              <a:t>I</a:t>
            </a:r>
            <a:r>
              <a:rPr lang="pt-BR" baseline="-25000" dirty="0" smtClean="0"/>
              <a:t>5</a:t>
            </a:r>
            <a:r>
              <a:rPr lang="pt-BR" dirty="0" smtClean="0"/>
              <a:t>=[40,5</a:t>
            </a:r>
            <a:r>
              <a:rPr lang="pt-BR" dirty="0"/>
              <a:t>; </a:t>
            </a:r>
            <a:r>
              <a:rPr lang="pt-BR" dirty="0" smtClean="0"/>
              <a:t>43,5),  </a:t>
            </a:r>
            <a:r>
              <a:rPr lang="pt-BR" dirty="0"/>
              <a:t>com </a:t>
            </a:r>
            <a:r>
              <a:rPr lang="pt-BR" dirty="0" smtClean="0"/>
              <a:t>n</a:t>
            </a:r>
            <a:r>
              <a:rPr lang="pt-BR" baseline="-25000" dirty="0" smtClean="0"/>
              <a:t>5</a:t>
            </a:r>
            <a:r>
              <a:rPr lang="pt-BR" dirty="0" smtClean="0"/>
              <a:t>= 02; e</a:t>
            </a:r>
            <a:endParaRPr lang="pt-BR" dirty="0"/>
          </a:p>
          <a:p>
            <a:pPr marL="457200" lvl="1" indent="0">
              <a:buNone/>
            </a:pPr>
            <a:r>
              <a:rPr lang="pt-BR" dirty="0" smtClean="0"/>
              <a:t>I</a:t>
            </a:r>
            <a:r>
              <a:rPr lang="pt-BR" baseline="-25000" dirty="0" smtClean="0"/>
              <a:t>6</a:t>
            </a:r>
            <a:r>
              <a:rPr lang="pt-BR" dirty="0" smtClean="0"/>
              <a:t>=[43,5</a:t>
            </a:r>
            <a:r>
              <a:rPr lang="pt-BR" dirty="0"/>
              <a:t>; </a:t>
            </a:r>
            <a:r>
              <a:rPr lang="pt-BR" dirty="0" smtClean="0"/>
              <a:t>46,5),  </a:t>
            </a:r>
            <a:r>
              <a:rPr lang="pt-BR" dirty="0"/>
              <a:t>com </a:t>
            </a:r>
            <a:r>
              <a:rPr lang="pt-BR" dirty="0" smtClean="0"/>
              <a:t>n</a:t>
            </a:r>
            <a:r>
              <a:rPr lang="pt-BR" baseline="-25000" dirty="0" smtClean="0"/>
              <a:t>6</a:t>
            </a:r>
            <a:r>
              <a:rPr lang="pt-BR" dirty="0" smtClean="0"/>
              <a:t>= 01;</a:t>
            </a:r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985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Distribuições de frequência para dados contínuos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0234606"/>
              </p:ext>
            </p:extLst>
          </p:nvPr>
        </p:nvGraphicFramePr>
        <p:xfrm>
          <a:off x="457200" y="198884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2672"/>
                <a:gridCol w="1728192"/>
                <a:gridCol w="1800200"/>
                <a:gridCol w="1738536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Intervalos de Classe I</a:t>
                      </a:r>
                      <a:r>
                        <a:rPr lang="pt-BR" baseline="-25000" dirty="0" smtClean="0"/>
                        <a:t>K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n</a:t>
                      </a:r>
                      <a:r>
                        <a:rPr lang="pt-BR" baseline="-25000" dirty="0" err="1" smtClean="0"/>
                        <a:t>K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f</a:t>
                      </a:r>
                      <a:r>
                        <a:rPr lang="pt-BR" baseline="-25000" dirty="0" err="1" smtClean="0"/>
                        <a:t>K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(%)</a:t>
                      </a:r>
                      <a:r>
                        <a:rPr lang="pt-BR" baseline="-25000" dirty="0" smtClean="0"/>
                        <a:t>K</a:t>
                      </a:r>
                      <a:endParaRPr lang="pt-BR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28,5 |---------------- 31,5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0,2632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26,32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31,5 |---------------- 34,5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0,3158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31,58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34,5 |---------------- 37,5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0,2105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21,05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37,5 |---------------- 40,5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0,1316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13,16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40,5 |---------------- 43,5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0,0526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05,26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mtClean="0"/>
                        <a:t>43,5 |---------------- </a:t>
                      </a:r>
                      <a:r>
                        <a:rPr lang="pt-BR" dirty="0" smtClean="0"/>
                        <a:t>46,5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0,0263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02,63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Totais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1,0000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100,00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467544" y="155679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Tabela 3.8 </a:t>
            </a:r>
            <a:r>
              <a:rPr lang="pt-BR" dirty="0" smtClean="0"/>
              <a:t>Distribuição de frequências do TTI.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88001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Técnicas Gráficas de </a:t>
            </a:r>
            <a:br>
              <a:rPr lang="pt-BR" dirty="0" smtClean="0"/>
            </a:br>
            <a:r>
              <a:rPr lang="pt-BR" dirty="0" smtClean="0"/>
              <a:t>Análise Descritiva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Os gráficos e diagramas facilitam a visualização da informação, ressaltando os aspectos principais e sugerindo os modelos de distribuição das variáveis quantitativas na população estudada.</a:t>
            </a:r>
          </a:p>
          <a:p>
            <a:r>
              <a:rPr lang="pt-BR" dirty="0" smtClean="0"/>
              <a:t>Todos os programas computacionais já citados possuem módulos de construção dos principais gráficos e diagramas estatísticos.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668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Representação Gráfica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Conforme as etapas a serem seguidas em uma pesquisa, coletados os dados, o próximo passo é organizá-los em uma planilha (computacional) e realizar uma análise exploratória visando a detecção de inconsistências e as primeiras indicações de resultados.</a:t>
            </a:r>
          </a:p>
          <a:p>
            <a:r>
              <a:rPr lang="pt-BR" dirty="0" smtClean="0"/>
              <a:t>Isto é feito via construção de tabelas-resumo e gráficos.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Técnicas Gráficas de </a:t>
            </a:r>
            <a:br>
              <a:rPr lang="pt-BR" dirty="0"/>
            </a:br>
            <a:r>
              <a:rPr lang="pt-BR" dirty="0"/>
              <a:t>Análise Descritiva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Os principais gráficos mais utilizados são:</a:t>
            </a:r>
          </a:p>
          <a:p>
            <a:pPr lvl="1"/>
            <a:r>
              <a:rPr lang="pt-BR" dirty="0" smtClean="0"/>
              <a:t>Gráfico de barras;</a:t>
            </a:r>
          </a:p>
          <a:p>
            <a:pPr lvl="1"/>
            <a:r>
              <a:rPr lang="pt-BR" dirty="0" smtClean="0"/>
              <a:t>Diagrama circular (gráfico de setores);</a:t>
            </a:r>
          </a:p>
          <a:p>
            <a:pPr lvl="1"/>
            <a:r>
              <a:rPr lang="pt-BR" dirty="0" smtClean="0"/>
              <a:t>Diagrama de pontos;</a:t>
            </a:r>
          </a:p>
          <a:p>
            <a:pPr lvl="1"/>
            <a:r>
              <a:rPr lang="pt-BR" dirty="0" smtClean="0"/>
              <a:t>Histograma;</a:t>
            </a:r>
          </a:p>
          <a:p>
            <a:pPr lvl="1"/>
            <a:r>
              <a:rPr lang="pt-BR" dirty="0" smtClean="0"/>
              <a:t>Gráfico de tendência;</a:t>
            </a:r>
          </a:p>
          <a:p>
            <a:pPr lvl="1"/>
            <a:r>
              <a:rPr lang="pt-BR" dirty="0" smtClean="0"/>
              <a:t>Esquema de ramo e folhas;</a:t>
            </a:r>
          </a:p>
          <a:p>
            <a:pPr lvl="1"/>
            <a:r>
              <a:rPr lang="pt-BR" dirty="0" smtClean="0"/>
              <a:t>Desenho esquemático (box-</a:t>
            </a:r>
            <a:r>
              <a:rPr lang="pt-BR" dirty="0" err="1" smtClean="0"/>
              <a:t>plot</a:t>
            </a:r>
            <a:r>
              <a:rPr lang="pt-BR" dirty="0" smtClean="0"/>
              <a:t>).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681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Gráfico de Barras</a:t>
            </a:r>
            <a:br>
              <a:rPr lang="pt-BR" dirty="0" smtClean="0"/>
            </a:br>
            <a:r>
              <a:rPr lang="pt-BR" sz="2000" dirty="0"/>
              <a:t>Para variáveis qualitativas, nominais ou </a:t>
            </a:r>
            <a:r>
              <a:rPr lang="pt-BR" sz="2000" dirty="0" smtClean="0"/>
              <a:t>ordinais e quantitativas discretas.</a:t>
            </a:r>
            <a:endParaRPr lang="pt-BR" sz="20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2797055"/>
              </p:ext>
            </p:extLst>
          </p:nvPr>
        </p:nvGraphicFramePr>
        <p:xfrm>
          <a:off x="611560" y="1700808"/>
          <a:ext cx="7499176" cy="3701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4513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Diagrama Circular</a:t>
            </a:r>
            <a:br>
              <a:rPr lang="pt-BR" dirty="0" smtClean="0"/>
            </a:br>
            <a:r>
              <a:rPr lang="pt-BR" sz="2000" dirty="0" smtClean="0"/>
              <a:t>Para variáveis qualitativas, nominais ou ordinais.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1214718"/>
              </p:ext>
            </p:extLst>
          </p:nvPr>
        </p:nvGraphicFramePr>
        <p:xfrm>
          <a:off x="755576" y="1556792"/>
          <a:ext cx="7499176" cy="4061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306666" y="5660175"/>
            <a:ext cx="8441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Figura 3.2 </a:t>
            </a:r>
            <a:r>
              <a:rPr lang="pt-BR" sz="1600" dirty="0" smtClean="0"/>
              <a:t>Diagrama circular da distribuição das queixas de uma amostra de usuários de um serviço.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19591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Gráfico de Barras </a:t>
            </a:r>
            <a:br>
              <a:rPr lang="pt-BR" dirty="0" smtClean="0"/>
            </a:br>
            <a:r>
              <a:rPr lang="pt-BR" sz="2200" dirty="0" smtClean="0"/>
              <a:t>Para comparação de variáveis simultaneamente.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8678873"/>
              </p:ext>
            </p:extLst>
          </p:nvPr>
        </p:nvGraphicFramePr>
        <p:xfrm>
          <a:off x="539552" y="1556792"/>
          <a:ext cx="7859216" cy="3701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1056021" y="5367787"/>
            <a:ext cx="66123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Figura 3.3</a:t>
            </a:r>
            <a:r>
              <a:rPr lang="pt-BR" sz="1600" dirty="0" smtClean="0"/>
              <a:t> Comparação das porcentagens das queixas, conforme o gênero de </a:t>
            </a:r>
          </a:p>
          <a:p>
            <a:r>
              <a:rPr lang="pt-BR" sz="1600" dirty="0" smtClean="0"/>
              <a:t>uma amostra de usuários de um serviço.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22433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Gráfico de Barras </a:t>
            </a:r>
            <a:br>
              <a:rPr lang="pt-BR" dirty="0"/>
            </a:br>
            <a:r>
              <a:rPr lang="pt-BR" sz="2000" dirty="0" smtClean="0"/>
              <a:t>Alternativa para </a:t>
            </a:r>
            <a:r>
              <a:rPr lang="pt-BR" sz="2000" dirty="0"/>
              <a:t>comparação de variáveis simultaneamente.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2859212"/>
              </p:ext>
            </p:extLst>
          </p:nvPr>
        </p:nvGraphicFramePr>
        <p:xfrm>
          <a:off x="611560" y="1556792"/>
          <a:ext cx="7931224" cy="4061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1200037" y="5508521"/>
            <a:ext cx="66123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/>
              <a:t>Figura 3.4</a:t>
            </a:r>
            <a:r>
              <a:rPr lang="pt-BR" sz="1600" dirty="0" smtClean="0"/>
              <a:t> Comparação das porcentagens das queixas, conforme o gênero de </a:t>
            </a:r>
          </a:p>
          <a:p>
            <a:r>
              <a:rPr lang="pt-BR" sz="1600" dirty="0" smtClean="0"/>
              <a:t>uma amostra de usuários de um serviço.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7383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Esquema de ramo e folhas</a:t>
            </a:r>
            <a:br>
              <a:rPr lang="pt-BR" dirty="0" smtClean="0"/>
            </a:br>
            <a:r>
              <a:rPr lang="pt-BR" sz="2000" dirty="0" smtClean="0"/>
              <a:t>Para variáveis quantitativas e até qualitativas.</a:t>
            </a:r>
            <a:endParaRPr lang="pt-BR" sz="20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3160667"/>
              </p:ext>
            </p:extLst>
          </p:nvPr>
        </p:nvGraphicFramePr>
        <p:xfrm>
          <a:off x="2483768" y="1484785"/>
          <a:ext cx="4186808" cy="417646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75657"/>
                <a:gridCol w="490871"/>
                <a:gridCol w="504056"/>
                <a:gridCol w="504056"/>
                <a:gridCol w="504056"/>
                <a:gridCol w="504056"/>
                <a:gridCol w="504056"/>
              </a:tblGrid>
              <a:tr h="278431">
                <a:tc>
                  <a:txBody>
                    <a:bodyPr/>
                    <a:lstStyle/>
                    <a:p>
                      <a:pPr algn="r"/>
                      <a:r>
                        <a:rPr lang="pt-BR" sz="1200" dirty="0" smtClean="0"/>
                        <a:t>5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0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</a:tr>
              <a:tr h="278431">
                <a:tc>
                  <a:txBody>
                    <a:bodyPr/>
                    <a:lstStyle/>
                    <a:p>
                      <a:pPr algn="r"/>
                      <a:r>
                        <a:rPr lang="pt-BR" sz="1200" dirty="0" smtClean="0"/>
                        <a:t>5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2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3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</a:tr>
              <a:tr h="278431">
                <a:tc>
                  <a:txBody>
                    <a:bodyPr/>
                    <a:lstStyle/>
                    <a:p>
                      <a:pPr algn="r"/>
                      <a:r>
                        <a:rPr lang="pt-BR" sz="1200" dirty="0" smtClean="0"/>
                        <a:t>5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4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5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</a:tr>
              <a:tr h="278431">
                <a:tc>
                  <a:txBody>
                    <a:bodyPr/>
                    <a:lstStyle/>
                    <a:p>
                      <a:pPr algn="r"/>
                      <a:r>
                        <a:rPr lang="pt-BR" sz="1200" dirty="0" smtClean="0"/>
                        <a:t>5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6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7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7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</a:tr>
              <a:tr h="278431">
                <a:tc>
                  <a:txBody>
                    <a:bodyPr/>
                    <a:lstStyle/>
                    <a:p>
                      <a:pPr algn="r"/>
                      <a:r>
                        <a:rPr lang="pt-BR" sz="1200" dirty="0" smtClean="0"/>
                        <a:t>5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8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8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8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8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9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</a:tr>
              <a:tr h="278431">
                <a:tc>
                  <a:txBody>
                    <a:bodyPr/>
                    <a:lstStyle/>
                    <a:p>
                      <a:pPr algn="r"/>
                      <a:r>
                        <a:rPr lang="pt-BR" sz="1200" dirty="0" smtClean="0"/>
                        <a:t>6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0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0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1</a:t>
                      </a:r>
                      <a:endParaRPr lang="pt-BR" sz="1200" dirty="0"/>
                    </a:p>
                  </a:txBody>
                  <a:tcPr/>
                </a:tc>
              </a:tr>
              <a:tr h="278431">
                <a:tc>
                  <a:txBody>
                    <a:bodyPr/>
                    <a:lstStyle/>
                    <a:p>
                      <a:pPr algn="r"/>
                      <a:r>
                        <a:rPr lang="pt-BR" sz="1200" dirty="0" smtClean="0"/>
                        <a:t>6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2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3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</a:tr>
              <a:tr h="278431">
                <a:tc>
                  <a:txBody>
                    <a:bodyPr/>
                    <a:lstStyle/>
                    <a:p>
                      <a:pPr algn="r"/>
                      <a:r>
                        <a:rPr lang="pt-BR" sz="1200" dirty="0" smtClean="0"/>
                        <a:t>6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4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4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5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5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5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</a:tr>
              <a:tr h="278431">
                <a:tc>
                  <a:txBody>
                    <a:bodyPr/>
                    <a:lstStyle/>
                    <a:p>
                      <a:pPr algn="r"/>
                      <a:r>
                        <a:rPr lang="pt-BR" sz="1200" dirty="0" smtClean="0"/>
                        <a:t>6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6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6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6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6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7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</a:tr>
              <a:tr h="278431">
                <a:tc>
                  <a:txBody>
                    <a:bodyPr/>
                    <a:lstStyle/>
                    <a:p>
                      <a:pPr algn="r"/>
                      <a:r>
                        <a:rPr lang="pt-BR" sz="1200" dirty="0" smtClean="0"/>
                        <a:t>6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9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</a:tr>
              <a:tr h="278431">
                <a:tc>
                  <a:txBody>
                    <a:bodyPr/>
                    <a:lstStyle/>
                    <a:p>
                      <a:pPr algn="r"/>
                      <a:r>
                        <a:rPr lang="pt-BR" sz="1200" dirty="0" smtClean="0"/>
                        <a:t>7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</a:tr>
              <a:tr h="278431">
                <a:tc>
                  <a:txBody>
                    <a:bodyPr/>
                    <a:lstStyle/>
                    <a:p>
                      <a:pPr algn="r"/>
                      <a:r>
                        <a:rPr lang="pt-BR" sz="1200" dirty="0" smtClean="0"/>
                        <a:t>7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2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2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</a:tr>
              <a:tr h="278431">
                <a:tc>
                  <a:txBody>
                    <a:bodyPr/>
                    <a:lstStyle/>
                    <a:p>
                      <a:pPr algn="r"/>
                      <a:r>
                        <a:rPr lang="pt-BR" sz="1200" dirty="0" smtClean="0"/>
                        <a:t>7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4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</a:tr>
              <a:tr h="278431">
                <a:tc>
                  <a:txBody>
                    <a:bodyPr/>
                    <a:lstStyle/>
                    <a:p>
                      <a:pPr algn="r"/>
                      <a:r>
                        <a:rPr lang="pt-BR" sz="1200" dirty="0" smtClean="0"/>
                        <a:t>7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6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/>
                    </a:p>
                  </a:txBody>
                  <a:tcPr/>
                </a:tc>
              </a:tr>
              <a:tr h="278431">
                <a:tc>
                  <a:txBody>
                    <a:bodyPr/>
                    <a:lstStyle/>
                    <a:p>
                      <a:pPr algn="r"/>
                      <a:r>
                        <a:rPr lang="pt-BR" sz="1200" dirty="0" smtClean="0"/>
                        <a:t>7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9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9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Conector reto 5"/>
          <p:cNvCxnSpPr/>
          <p:nvPr/>
        </p:nvCxnSpPr>
        <p:spPr>
          <a:xfrm>
            <a:off x="3635896" y="1412776"/>
            <a:ext cx="0" cy="4248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1691680" y="5661248"/>
            <a:ext cx="6112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Figura 3.5</a:t>
            </a:r>
            <a:r>
              <a:rPr lang="pt-BR" dirty="0" smtClean="0"/>
              <a:t> Esquema de ramo e folhas para os dados da variável </a:t>
            </a:r>
          </a:p>
          <a:p>
            <a:r>
              <a:rPr lang="pt-BR" dirty="0" smtClean="0"/>
              <a:t>“número de acessos mensais à internet por pessoa”.</a:t>
            </a:r>
            <a:endParaRPr lang="pt-BR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39552" y="2564904"/>
            <a:ext cx="1897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Tronco</a:t>
            </a:r>
          </a:p>
          <a:p>
            <a:pPr algn="ctr"/>
            <a:r>
              <a:rPr lang="pt-BR" dirty="0" smtClean="0"/>
              <a:t>(primeiros dígitos)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948264" y="2544306"/>
            <a:ext cx="1892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Folhas</a:t>
            </a:r>
          </a:p>
          <a:p>
            <a:pPr algn="ctr"/>
            <a:r>
              <a:rPr lang="pt-BR" dirty="0" smtClean="0"/>
              <a:t>(segundos dígitos)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889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dirty="0" smtClean="0"/>
              <a:t>Diagrama de Pontos (ou de dispersão)</a:t>
            </a:r>
            <a:br>
              <a:rPr lang="pt-BR" sz="4000" dirty="0" smtClean="0"/>
            </a:br>
            <a:r>
              <a:rPr lang="pt-BR" sz="2200" dirty="0" smtClean="0"/>
              <a:t>Para variáveis quantitativas.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2544240"/>
              </p:ext>
            </p:extLst>
          </p:nvPr>
        </p:nvGraphicFramePr>
        <p:xfrm>
          <a:off x="457200" y="2420888"/>
          <a:ext cx="8229600" cy="2736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755576" y="5301208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Figura 3.6</a:t>
            </a:r>
            <a:r>
              <a:rPr lang="pt-BR" dirty="0" smtClean="0"/>
              <a:t> Diagrama de pontos do número de acessos mensais à internet por pessoa na amostra.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19591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Histograma</a:t>
            </a:r>
            <a:br>
              <a:rPr lang="pt-BR" dirty="0" smtClean="0"/>
            </a:br>
            <a:r>
              <a:rPr lang="pt-BR" sz="2200" dirty="0" smtClean="0"/>
              <a:t>Para variáveis quantitativas contínuas.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315224"/>
              </p:ext>
            </p:extLst>
          </p:nvPr>
        </p:nvGraphicFramePr>
        <p:xfrm>
          <a:off x="457200" y="2190472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2672"/>
                <a:gridCol w="1728192"/>
                <a:gridCol w="1800200"/>
                <a:gridCol w="1738536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Categoria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n</a:t>
                      </a:r>
                      <a:r>
                        <a:rPr lang="pt-BR" baseline="-25000" dirty="0" err="1" smtClean="0"/>
                        <a:t>K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f</a:t>
                      </a:r>
                      <a:r>
                        <a:rPr lang="pt-BR" baseline="-25000" dirty="0" err="1" smtClean="0"/>
                        <a:t>K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(%)</a:t>
                      </a:r>
                      <a:r>
                        <a:rPr lang="pt-BR" baseline="-25000" dirty="0" smtClean="0"/>
                        <a:t>K</a:t>
                      </a:r>
                      <a:endParaRPr lang="pt-BR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45 |----------------51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0,0263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26,32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51 |---------------- 57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0,1316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13,16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57 |---------------- 63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0,3684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36,84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63 |---------------- 69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0,2895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28,95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69 |---------------- 75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0,1053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10,53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75 |---------------- 81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0,0789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07,89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Totais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1,0000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100,00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467544" y="1556792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Tabela 3.9 </a:t>
            </a:r>
            <a:r>
              <a:rPr lang="pt-BR" dirty="0" smtClean="0"/>
              <a:t>Distribuição de frequências da variável número de acessos à internet por pessoa.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22433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Histograma</a:t>
            </a:r>
            <a:br>
              <a:rPr lang="pt-BR" dirty="0"/>
            </a:br>
            <a:r>
              <a:rPr lang="pt-BR" sz="2200" dirty="0"/>
              <a:t>Para variáveis quantitativas contínuas.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6833323"/>
              </p:ext>
            </p:extLst>
          </p:nvPr>
        </p:nvGraphicFramePr>
        <p:xfrm>
          <a:off x="457200" y="1787624"/>
          <a:ext cx="3970784" cy="36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8643824"/>
              </p:ext>
            </p:extLst>
          </p:nvPr>
        </p:nvGraphicFramePr>
        <p:xfrm>
          <a:off x="4716016" y="1816224"/>
          <a:ext cx="3970784" cy="36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755576" y="5301208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Figura 3.7</a:t>
            </a:r>
            <a:r>
              <a:rPr lang="pt-BR" dirty="0" smtClean="0"/>
              <a:t> Histogramas das variáveis “número de acessos mensais à internet por pessoa” e “número total de horas mensais na internet, por pessoa”.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7383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Gráfico de tendência</a:t>
            </a:r>
            <a:br>
              <a:rPr lang="pt-BR" dirty="0" smtClean="0"/>
            </a:br>
            <a:r>
              <a:rPr lang="pt-BR" sz="2200" dirty="0" smtClean="0"/>
              <a:t>Para variáveis quantitativas.</a:t>
            </a:r>
            <a:endParaRPr lang="pt-BR" sz="22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3881241"/>
              </p:ext>
            </p:extLst>
          </p:nvPr>
        </p:nvGraphicFramePr>
        <p:xfrm>
          <a:off x="457200" y="2244472"/>
          <a:ext cx="8229598" cy="920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</a:tblGrid>
              <a:tr h="306955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Jan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 smtClean="0"/>
                        <a:t>Fev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Mar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 smtClean="0"/>
                        <a:t>Abr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Mai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 smtClean="0"/>
                        <a:t>Jun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 smtClean="0"/>
                        <a:t>Jul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 smtClean="0"/>
                        <a:t>Ago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Set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Out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 smtClean="0"/>
                        <a:t>Nov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Dez</a:t>
                      </a:r>
                      <a:endParaRPr lang="pt-BR" sz="1400" dirty="0"/>
                    </a:p>
                  </a:txBody>
                  <a:tcPr/>
                </a:tc>
              </a:tr>
              <a:tr h="30695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07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2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10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13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16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7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6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19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9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5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</a:t>
                      </a:r>
                      <a:endParaRPr lang="pt-BR" sz="1400" dirty="0"/>
                    </a:p>
                  </a:txBody>
                  <a:tcPr/>
                </a:tc>
              </a:tr>
              <a:tr h="30695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08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2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3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5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6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7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8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10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13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17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12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10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7</a:t>
                      </a:r>
                      <a:endParaRPr lang="pt-BR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467544" y="1556792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Tabela 3.10 </a:t>
            </a:r>
            <a:r>
              <a:rPr lang="pt-BR" dirty="0"/>
              <a:t>P</a:t>
            </a:r>
            <a:r>
              <a:rPr lang="pt-BR" dirty="0" smtClean="0"/>
              <a:t>orcentagem de queixas mensais sobre o atendimento durante os anos de 2007 e 2008.</a:t>
            </a:r>
            <a:endParaRPr lang="pt-BR" b="1" dirty="0"/>
          </a:p>
        </p:txBody>
      </p:sp>
      <p:graphicFrame>
        <p:nvGraphicFramePr>
          <p:cNvPr id="6" name="Gráfico 5"/>
          <p:cNvGraphicFramePr/>
          <p:nvPr>
            <p:extLst>
              <p:ext uri="{D42A27DB-BD31-4B8C-83A1-F6EECF244321}">
                <p14:modId xmlns:p14="http://schemas.microsoft.com/office/powerpoint/2010/main" val="907387478"/>
              </p:ext>
            </p:extLst>
          </p:nvPr>
        </p:nvGraphicFramePr>
        <p:xfrm>
          <a:off x="631566" y="3212976"/>
          <a:ext cx="7992888" cy="2304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755576" y="5445224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Figura 3.8</a:t>
            </a:r>
            <a:r>
              <a:rPr lang="pt-BR" dirty="0" smtClean="0"/>
              <a:t> Porcentagens de queixas mensais sobre os atendimentos durante os anos de 2007 (linha azul) e 2008 (linha vermelha).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30889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6" grpId="0">
        <p:bldAsOne/>
      </p:bldGraphic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Elaboração de Planilhas de Dados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46856" y="1772816"/>
          <a:ext cx="8229600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600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</a:t>
                      </a:r>
                      <a:r>
                        <a:rPr lang="pt-BR" baseline="-25000" dirty="0" smtClean="0"/>
                        <a:t>1</a:t>
                      </a:r>
                      <a:endParaRPr lang="pt-BR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V</a:t>
                      </a:r>
                      <a:r>
                        <a:rPr lang="pt-BR" baseline="-25000" dirty="0" smtClean="0"/>
                        <a:t>2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V</a:t>
                      </a:r>
                      <a:r>
                        <a:rPr lang="pt-BR" baseline="-25000" dirty="0" smtClean="0"/>
                        <a:t>3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V</a:t>
                      </a:r>
                      <a:r>
                        <a:rPr lang="pt-BR" baseline="-25000" dirty="0" err="1" smtClean="0"/>
                        <a:t>j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V</a:t>
                      </a:r>
                      <a:r>
                        <a:rPr lang="pt-BR" baseline="-25000" dirty="0" smtClean="0"/>
                        <a:t>C-1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V</a:t>
                      </a:r>
                      <a:r>
                        <a:rPr lang="pt-BR" baseline="-25000" dirty="0" smtClean="0"/>
                        <a:t>C</a:t>
                      </a:r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</a:t>
                      </a:r>
                      <a:r>
                        <a:rPr lang="pt-BR" baseline="-25000" dirty="0" smtClean="0"/>
                        <a:t>1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aseline="0" dirty="0" smtClean="0"/>
                        <a:t>m</a:t>
                      </a:r>
                      <a:r>
                        <a:rPr lang="pt-BR" baseline="-25000" dirty="0" smtClean="0"/>
                        <a:t>1,1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aseline="0" dirty="0" smtClean="0"/>
                        <a:t>m</a:t>
                      </a:r>
                      <a:r>
                        <a:rPr lang="pt-BR" baseline="-25000" dirty="0" smtClean="0"/>
                        <a:t>1,2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aseline="0" dirty="0" smtClean="0"/>
                        <a:t>m</a:t>
                      </a:r>
                      <a:r>
                        <a:rPr lang="pt-BR" baseline="-25000" dirty="0" smtClean="0"/>
                        <a:t>1,3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aseline="0" dirty="0" smtClean="0"/>
                        <a:t>m</a:t>
                      </a:r>
                      <a:r>
                        <a:rPr lang="pt-BR" baseline="-25000" dirty="0" smtClean="0"/>
                        <a:t>1,j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aseline="0" dirty="0" smtClean="0"/>
                        <a:t>m</a:t>
                      </a:r>
                      <a:r>
                        <a:rPr lang="pt-BR" baseline="-25000" dirty="0" smtClean="0"/>
                        <a:t>1,C-1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aseline="0" dirty="0" smtClean="0"/>
                        <a:t>m</a:t>
                      </a:r>
                      <a:r>
                        <a:rPr lang="pt-BR" baseline="-25000" dirty="0" smtClean="0"/>
                        <a:t>1,C</a:t>
                      </a:r>
                      <a:endParaRPr lang="pt-BR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</a:t>
                      </a:r>
                      <a:r>
                        <a:rPr lang="pt-BR" baseline="-25000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aseline="0" dirty="0" smtClean="0"/>
                        <a:t>m</a:t>
                      </a:r>
                      <a:r>
                        <a:rPr lang="pt-BR" baseline="-25000" dirty="0" smtClean="0"/>
                        <a:t>2,1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aseline="0" dirty="0" smtClean="0"/>
                        <a:t>m</a:t>
                      </a:r>
                      <a:r>
                        <a:rPr lang="pt-BR" baseline="-25000" dirty="0" smtClean="0"/>
                        <a:t>2,2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aseline="0" dirty="0" smtClean="0"/>
                        <a:t>m</a:t>
                      </a:r>
                      <a:r>
                        <a:rPr lang="pt-BR" baseline="-25000" dirty="0" smtClean="0"/>
                        <a:t>2,3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aseline="0" dirty="0" smtClean="0"/>
                        <a:t>m</a:t>
                      </a:r>
                      <a:r>
                        <a:rPr lang="pt-BR" baseline="-25000" dirty="0" smtClean="0"/>
                        <a:t>2,j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aseline="0" dirty="0" smtClean="0"/>
                        <a:t>m</a:t>
                      </a:r>
                      <a:r>
                        <a:rPr lang="pt-BR" baseline="-25000" dirty="0" smtClean="0"/>
                        <a:t>2,C-1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aseline="0" dirty="0" smtClean="0"/>
                        <a:t>m</a:t>
                      </a:r>
                      <a:r>
                        <a:rPr lang="pt-BR" baseline="-25000" dirty="0" smtClean="0"/>
                        <a:t>2,C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</a:t>
                      </a:r>
                      <a:r>
                        <a:rPr lang="pt-BR" baseline="-25000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aseline="0" dirty="0" smtClean="0"/>
                        <a:t>m</a:t>
                      </a:r>
                      <a:r>
                        <a:rPr lang="pt-BR" baseline="-25000" dirty="0" smtClean="0"/>
                        <a:t>3,1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aseline="0" dirty="0" smtClean="0"/>
                        <a:t>m</a:t>
                      </a:r>
                      <a:r>
                        <a:rPr lang="pt-BR" baseline="-25000" dirty="0" smtClean="0"/>
                        <a:t>3,2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aseline="0" dirty="0" smtClean="0"/>
                        <a:t>m</a:t>
                      </a:r>
                      <a:r>
                        <a:rPr lang="pt-BR" baseline="-25000" dirty="0" smtClean="0"/>
                        <a:t>3,3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aseline="0" dirty="0" smtClean="0"/>
                        <a:t>m</a:t>
                      </a:r>
                      <a:r>
                        <a:rPr lang="pt-BR" baseline="-25000" dirty="0" smtClean="0"/>
                        <a:t>3,j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aseline="0" dirty="0" smtClean="0"/>
                        <a:t>m</a:t>
                      </a:r>
                      <a:r>
                        <a:rPr lang="pt-BR" baseline="-25000" dirty="0" smtClean="0"/>
                        <a:t>3,C-1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aseline="0" dirty="0" smtClean="0"/>
                        <a:t>m</a:t>
                      </a:r>
                      <a:r>
                        <a:rPr lang="pt-BR" baseline="-25000" dirty="0" smtClean="0"/>
                        <a:t>3,C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 ...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 ...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 ...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...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 ...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...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 ...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 ...</a:t>
                      </a:r>
                    </a:p>
                  </a:txBody>
                  <a:tcPr vert="vert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</a:t>
                      </a:r>
                      <a:r>
                        <a:rPr lang="pt-BR" baseline="-25000" dirty="0" smtClean="0"/>
                        <a:t>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aseline="0" dirty="0" smtClean="0"/>
                        <a:t>m</a:t>
                      </a:r>
                      <a:r>
                        <a:rPr lang="pt-BR" baseline="-25000" dirty="0" smtClean="0"/>
                        <a:t>i,1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aseline="0" dirty="0" smtClean="0"/>
                        <a:t>m</a:t>
                      </a:r>
                      <a:r>
                        <a:rPr lang="pt-BR" baseline="-25000" dirty="0" smtClean="0"/>
                        <a:t>i,2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aseline="0" dirty="0" smtClean="0"/>
                        <a:t>m</a:t>
                      </a:r>
                      <a:r>
                        <a:rPr lang="pt-BR" baseline="-25000" dirty="0" smtClean="0"/>
                        <a:t>i,3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aseline="0" dirty="0" smtClean="0"/>
                        <a:t>m</a:t>
                      </a:r>
                      <a:r>
                        <a:rPr lang="pt-BR" baseline="-25000" dirty="0" smtClean="0"/>
                        <a:t>i,j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aseline="0" dirty="0" smtClean="0"/>
                        <a:t>m</a:t>
                      </a:r>
                      <a:r>
                        <a:rPr lang="pt-BR" baseline="-25000" dirty="0" smtClean="0"/>
                        <a:t>i,C-1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aseline="0" dirty="0" smtClean="0"/>
                        <a:t>m</a:t>
                      </a:r>
                      <a:r>
                        <a:rPr lang="pt-BR" baseline="-25000" dirty="0" smtClean="0"/>
                        <a:t>i,C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 ...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 ...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 ...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...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 ...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...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 ...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 ...</a:t>
                      </a:r>
                    </a:p>
                  </a:txBody>
                  <a:tcPr vert="vert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</a:t>
                      </a:r>
                      <a:r>
                        <a:rPr lang="pt-BR" baseline="-25000" dirty="0" smtClean="0"/>
                        <a:t>L-1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aseline="0" dirty="0" smtClean="0"/>
                        <a:t>m</a:t>
                      </a:r>
                      <a:r>
                        <a:rPr lang="pt-BR" baseline="-25000" dirty="0" smtClean="0"/>
                        <a:t>L-1,1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aseline="0" dirty="0" smtClean="0"/>
                        <a:t>m</a:t>
                      </a:r>
                      <a:r>
                        <a:rPr lang="pt-BR" baseline="-25000" dirty="0" smtClean="0"/>
                        <a:t>L-1,2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aseline="0" dirty="0" smtClean="0"/>
                        <a:t>m</a:t>
                      </a:r>
                      <a:r>
                        <a:rPr lang="pt-BR" baseline="-25000" dirty="0" smtClean="0"/>
                        <a:t>L-1,3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aseline="0" dirty="0" smtClean="0"/>
                        <a:t>m</a:t>
                      </a:r>
                      <a:r>
                        <a:rPr lang="pt-BR" baseline="-25000" dirty="0" smtClean="0"/>
                        <a:t>L-1,j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aseline="0" dirty="0" smtClean="0"/>
                        <a:t>m</a:t>
                      </a:r>
                      <a:r>
                        <a:rPr lang="pt-BR" baseline="-25000" dirty="0" smtClean="0"/>
                        <a:t>L-1,C-1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aseline="0" dirty="0" smtClean="0"/>
                        <a:t>m</a:t>
                      </a:r>
                      <a:r>
                        <a:rPr lang="pt-BR" baseline="-25000" dirty="0" smtClean="0"/>
                        <a:t>L-1,C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</a:t>
                      </a:r>
                      <a:r>
                        <a:rPr lang="pt-BR" baseline="-25000" dirty="0" smtClean="0"/>
                        <a:t>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aseline="0" dirty="0" smtClean="0"/>
                        <a:t>m</a:t>
                      </a:r>
                      <a:r>
                        <a:rPr lang="pt-BR" baseline="-25000" dirty="0" smtClean="0"/>
                        <a:t>L,1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aseline="0" dirty="0" smtClean="0"/>
                        <a:t>m</a:t>
                      </a:r>
                      <a:r>
                        <a:rPr lang="pt-BR" baseline="-25000" dirty="0" smtClean="0"/>
                        <a:t>L,2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aseline="0" dirty="0" smtClean="0"/>
                        <a:t>m</a:t>
                      </a:r>
                      <a:r>
                        <a:rPr lang="pt-BR" baseline="-25000" dirty="0" smtClean="0"/>
                        <a:t>L,3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aseline="0" dirty="0" smtClean="0"/>
                        <a:t>m</a:t>
                      </a:r>
                      <a:r>
                        <a:rPr lang="pt-BR" baseline="-25000" dirty="0" smtClean="0"/>
                        <a:t>L,j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aseline="0" dirty="0" smtClean="0"/>
                        <a:t>m</a:t>
                      </a:r>
                      <a:r>
                        <a:rPr lang="pt-BR" baseline="-25000" dirty="0" smtClean="0"/>
                        <a:t>L,C-1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aseline="0" dirty="0" smtClean="0"/>
                        <a:t>m</a:t>
                      </a:r>
                      <a:r>
                        <a:rPr lang="pt-BR" baseline="-25000" dirty="0" smtClean="0"/>
                        <a:t>L,C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467544" y="1412776"/>
            <a:ext cx="6060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Tabela 3.1 </a:t>
            </a:r>
            <a:r>
              <a:rPr lang="pt-BR" dirty="0" smtClean="0"/>
              <a:t>Representação do banco de dados de uma pesquisa.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539552" y="5301208"/>
            <a:ext cx="6430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Elemento E</a:t>
            </a:r>
            <a:r>
              <a:rPr lang="pt-BR" baseline="-25000" dirty="0" smtClean="0"/>
              <a:t>i</a:t>
            </a:r>
            <a:r>
              <a:rPr lang="pt-BR" dirty="0" smtClean="0"/>
              <a:t>, i=1, 2, ..., L (Linhas). Variáveis </a:t>
            </a:r>
            <a:r>
              <a:rPr lang="pt-BR" dirty="0" err="1" smtClean="0"/>
              <a:t>V</a:t>
            </a:r>
            <a:r>
              <a:rPr lang="pt-BR" baseline="-25000" dirty="0" err="1" smtClean="0"/>
              <a:t>j</a:t>
            </a:r>
            <a:r>
              <a:rPr lang="pt-BR" dirty="0" smtClean="0"/>
              <a:t>, j=1,2, ..., C (Colunas).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10700" dirty="0" smtClean="0">
                <a:latin typeface="Lucida Handwriting" panose="03010101010101010101" pitchFamily="66" charset="0"/>
              </a:rPr>
              <a:t>Exercícios</a:t>
            </a:r>
            <a:endParaRPr lang="pt-BR" dirty="0">
              <a:latin typeface="Lucida Handwriting" panose="03010101010101010101" pitchFamily="66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97976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pt-BR" sz="2400" dirty="0"/>
              <a:t>Construa uma distribuição de frequência para os dados de uma amostra de 50 compras de refrigerante.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159013"/>
              </p:ext>
            </p:extLst>
          </p:nvPr>
        </p:nvGraphicFramePr>
        <p:xfrm>
          <a:off x="603394" y="1412772"/>
          <a:ext cx="8001054" cy="4558796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971665"/>
                <a:gridCol w="971665"/>
                <a:gridCol w="971665"/>
                <a:gridCol w="971665"/>
                <a:gridCol w="971665"/>
                <a:gridCol w="971665"/>
                <a:gridCol w="971665"/>
                <a:gridCol w="1199399"/>
              </a:tblGrid>
              <a:tr h="252028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 dirty="0"/>
                        <a:t>TABELA </a:t>
                      </a:r>
                      <a:r>
                        <a:rPr lang="pt-BR" sz="1800" b="1" u="none" strike="noStrike" dirty="0" smtClean="0"/>
                        <a:t>- DADOS </a:t>
                      </a:r>
                      <a:r>
                        <a:rPr lang="pt-BR" sz="1800" b="1" u="none" strike="noStrike" dirty="0"/>
                        <a:t>DE UMA AMOSTRA DE 50 COMPRAS DE REFRIGERANTE</a:t>
                      </a:r>
                      <a:endParaRPr lang="pt-BR" sz="1800" b="1" i="0" u="none" strike="noStrike" dirty="0">
                        <a:latin typeface="Arial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52028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/>
                        <a:t>Coca-Cola</a:t>
                      </a:r>
                      <a:endParaRPr lang="pt-BR" sz="16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600" b="0" i="0" u="none" strike="noStrike" dirty="0"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/>
                        <a:t>Sprite</a:t>
                      </a:r>
                      <a:endParaRPr lang="pt-BR" sz="16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6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6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/>
                        <a:t>Pepsi-Cola</a:t>
                      </a:r>
                      <a:endParaRPr lang="pt-BR" sz="16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52028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/>
                        <a:t>Coca-Cola Light</a:t>
                      </a:r>
                      <a:endParaRPr lang="pt-BR" sz="16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6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/>
                        <a:t>Coca-Cola</a:t>
                      </a:r>
                      <a:endParaRPr lang="pt-BR" sz="16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6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/>
                        <a:t>Coca-Cola</a:t>
                      </a:r>
                      <a:endParaRPr lang="pt-BR" sz="16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52028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/>
                        <a:t>Pepsi-Cola</a:t>
                      </a:r>
                      <a:endParaRPr lang="pt-BR" sz="16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6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/>
                        <a:t>Coca-Cola Light</a:t>
                      </a:r>
                      <a:endParaRPr lang="pt-BR" sz="16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6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/>
                        <a:t>Coca-Cola</a:t>
                      </a:r>
                      <a:endParaRPr lang="pt-BR" sz="16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52028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/>
                        <a:t>Coca-Cola Light</a:t>
                      </a:r>
                      <a:endParaRPr lang="pt-BR" sz="16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6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/>
                        <a:t>Coca-Cola</a:t>
                      </a:r>
                      <a:endParaRPr lang="pt-BR" sz="16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6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/>
                        <a:t>Coca-Cola</a:t>
                      </a:r>
                      <a:endParaRPr lang="pt-BR" sz="16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52028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/>
                        <a:t>Coca-Cola</a:t>
                      </a:r>
                      <a:endParaRPr lang="pt-BR" sz="16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6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/>
                        <a:t>Coca-Cola Light</a:t>
                      </a:r>
                      <a:endParaRPr lang="pt-BR" sz="16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600" b="0" i="0" u="none" strike="noStrike" dirty="0">
                        <a:latin typeface="Arial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/>
                        <a:t>Pepsi-Cola</a:t>
                      </a:r>
                      <a:endParaRPr lang="pt-BR" sz="16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52028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/>
                        <a:t>Coca-Cola</a:t>
                      </a:r>
                      <a:endParaRPr lang="pt-BR" sz="16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6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/>
                        <a:t>Coca-Cola</a:t>
                      </a:r>
                      <a:endParaRPr lang="pt-BR" sz="16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6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/>
                        <a:t>Dr. Pepper</a:t>
                      </a:r>
                      <a:endParaRPr lang="pt-BR" sz="16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52028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/>
                        <a:t>Dr. Pepper</a:t>
                      </a:r>
                      <a:endParaRPr lang="pt-BR" sz="16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600" b="0" i="0" u="none" strike="noStrike" dirty="0"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/>
                        <a:t>Sprite</a:t>
                      </a:r>
                      <a:endParaRPr lang="pt-BR" sz="16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6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6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/>
                        <a:t>Coca-Cola</a:t>
                      </a:r>
                      <a:endParaRPr lang="pt-BR" sz="16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52028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/>
                        <a:t>Coca-Cola Light</a:t>
                      </a:r>
                      <a:endParaRPr lang="pt-BR" sz="16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6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/>
                        <a:t>Pepsi-Cola</a:t>
                      </a:r>
                      <a:endParaRPr lang="pt-BR" sz="16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6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/>
                        <a:t>Coca-Cola Light</a:t>
                      </a:r>
                      <a:endParaRPr lang="pt-BR" sz="16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52028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/>
                        <a:t>Pepsi-Cola</a:t>
                      </a:r>
                      <a:endParaRPr lang="pt-BR" sz="16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6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/>
                        <a:t>Coca-Cola</a:t>
                      </a:r>
                      <a:endParaRPr lang="pt-BR" sz="16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6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/>
                        <a:t>Pepsi-Cola</a:t>
                      </a:r>
                      <a:endParaRPr lang="pt-BR" sz="16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52028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/>
                        <a:t>Pepsi-Cola</a:t>
                      </a:r>
                      <a:endParaRPr lang="pt-BR" sz="16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6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/>
                        <a:t>Coca-Cola</a:t>
                      </a:r>
                      <a:endParaRPr lang="pt-BR" sz="16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6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/>
                        <a:t>Pepsi-Cola</a:t>
                      </a:r>
                      <a:endParaRPr lang="pt-BR" sz="16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52028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/>
                        <a:t>Coca-Cola</a:t>
                      </a:r>
                      <a:endParaRPr lang="pt-BR" sz="16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6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/>
                        <a:t>Coca-Cola</a:t>
                      </a:r>
                      <a:endParaRPr lang="pt-BR" sz="16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6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/>
                        <a:t>Pepsi-Cola</a:t>
                      </a:r>
                      <a:endParaRPr lang="pt-BR" sz="16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52028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/>
                        <a:t>Dr. Pepper</a:t>
                      </a:r>
                      <a:endParaRPr lang="pt-BR" sz="16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6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/>
                        <a:t>Pepsi-Cola</a:t>
                      </a:r>
                      <a:endParaRPr lang="pt-BR" sz="16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6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/>
                        <a:t>Pepsi-Cola</a:t>
                      </a:r>
                      <a:endParaRPr lang="pt-BR" sz="16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/>
                        <a:t>Sprite</a:t>
                      </a:r>
                      <a:endParaRPr lang="pt-BR" sz="16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6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6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/>
                        <a:t>Coca-Cola</a:t>
                      </a:r>
                      <a:endParaRPr lang="pt-BR" sz="16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6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/>
                        <a:t>Coca-Cola Light</a:t>
                      </a:r>
                      <a:endParaRPr lang="pt-BR" sz="16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52028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/>
                        <a:t>Coca-Cola</a:t>
                      </a:r>
                      <a:endParaRPr lang="pt-BR" sz="16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6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/>
                        <a:t>Sprite</a:t>
                      </a:r>
                      <a:endParaRPr lang="pt-BR" sz="16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6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6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/>
                        <a:t>Dr. Pepper</a:t>
                      </a:r>
                      <a:endParaRPr lang="pt-BR" sz="16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52028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/>
                        <a:t>Coca-Cola Light</a:t>
                      </a:r>
                      <a:endParaRPr lang="pt-BR" sz="16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6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/>
                        <a:t>Dr. Pepper</a:t>
                      </a:r>
                      <a:endParaRPr lang="pt-BR" sz="16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6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/>
                        <a:t>Pepsi-Cola</a:t>
                      </a:r>
                      <a:endParaRPr lang="pt-BR" sz="16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52028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/>
                        <a:t>Coca-Cola</a:t>
                      </a:r>
                      <a:endParaRPr lang="pt-BR" sz="16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600" b="0" i="0" u="none" strike="noStrike" dirty="0">
                        <a:latin typeface="Arial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/>
                        <a:t>Pepsi-Cola</a:t>
                      </a:r>
                      <a:endParaRPr lang="pt-BR" sz="16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6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/>
                        <a:t>Sprite</a:t>
                      </a:r>
                      <a:endParaRPr lang="pt-BR" sz="16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6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252028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/>
                        <a:t>Coca-Cola</a:t>
                      </a:r>
                      <a:endParaRPr lang="pt-BR" sz="1600" b="0" i="0" u="none" strike="noStrike" dirty="0">
                        <a:latin typeface="Arial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600" b="0" i="0" u="none" strike="noStrike" dirty="0">
                        <a:latin typeface="Arial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 dirty="0"/>
                        <a:t>Coca-Cola Light</a:t>
                      </a:r>
                      <a:endParaRPr lang="pt-BR" sz="1600" b="0" i="0" u="none" strike="noStrike" dirty="0">
                        <a:latin typeface="Arial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600" b="0" i="0" u="none" strike="noStrike" dirty="0"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600" b="0" i="0" u="none" strike="noStrike" dirty="0"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600" b="0" i="0" u="none" strike="noStrike" dirty="0"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91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Resolução</a:t>
            </a:r>
            <a:endParaRPr lang="pt-BR" sz="3200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43468"/>
              </p:ext>
            </p:extLst>
          </p:nvPr>
        </p:nvGraphicFramePr>
        <p:xfrm>
          <a:off x="971600" y="1575924"/>
          <a:ext cx="7318029" cy="4067991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888717"/>
                <a:gridCol w="888717"/>
                <a:gridCol w="1318911"/>
                <a:gridCol w="458523"/>
                <a:gridCol w="888717"/>
                <a:gridCol w="1706675"/>
                <a:gridCol w="70759"/>
                <a:gridCol w="1097010"/>
              </a:tblGrid>
              <a:tr h="714914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/>
                        <a:t>TABELA </a:t>
                      </a:r>
                      <a:r>
                        <a:rPr lang="pt-BR" sz="2000" u="none" strike="noStrike" dirty="0" smtClean="0"/>
                        <a:t>- DISTRTIBUIÇÃO </a:t>
                      </a:r>
                      <a:r>
                        <a:rPr lang="pt-BR" sz="2000" u="none" strike="noStrike" dirty="0"/>
                        <a:t>DE FREQUÊNCIA DAS COMPRAS DE REFRIGERANTES</a:t>
                      </a:r>
                      <a:endParaRPr lang="pt-BR" sz="2000" b="1" i="0" u="none" strike="noStrike" dirty="0">
                        <a:latin typeface="Arial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90090"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latin typeface="Arial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2400" b="1" u="none" strike="noStrike" dirty="0">
                          <a:latin typeface="+mn-lt"/>
                        </a:rPr>
                        <a:t>Refrigerante</a:t>
                      </a:r>
                      <a:endParaRPr lang="pt-BR" sz="2400" b="1" i="0" u="none" strike="noStrike" dirty="0">
                        <a:latin typeface="+mn-lt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400" b="1" i="0" u="none" strike="noStrike" dirty="0"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400" b="1" i="0" u="none" strike="noStrike" dirty="0"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 dirty="0" smtClean="0">
                          <a:latin typeface="+mn-lt"/>
                        </a:rPr>
                        <a:t>Frequência</a:t>
                      </a:r>
                      <a:endParaRPr lang="pt-BR" sz="2400" b="1" i="0" u="none" strike="noStrike" dirty="0"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pt-BR" sz="2000" dirty="0"/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469539">
                <a:tc>
                  <a:txBody>
                    <a:bodyPr/>
                    <a:lstStyle/>
                    <a:p>
                      <a:pPr algn="l" fontAlgn="b"/>
                      <a:endParaRPr lang="pt-BR" sz="2400" b="0" i="0" u="none" strike="noStrike" dirty="0">
                        <a:latin typeface="Arial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 dirty="0"/>
                        <a:t>Coca-Cola</a:t>
                      </a:r>
                      <a:endParaRPr lang="pt-BR" sz="2400" b="0" i="0" u="none" strike="noStrike" dirty="0">
                        <a:latin typeface="Arial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2400" b="0" i="0" u="none" strike="noStrike" dirty="0"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2400" b="0" i="0" u="none" strike="noStrike" dirty="0"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/>
                        <a:t>18</a:t>
                      </a:r>
                      <a:endParaRPr lang="pt-BR" sz="2400" b="0" i="0" u="none" strike="noStrike" dirty="0"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pt-BR" sz="2000" dirty="0"/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2400" b="0" i="0" u="none" strike="noStrike" dirty="0"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515292">
                <a:tc>
                  <a:txBody>
                    <a:bodyPr/>
                    <a:lstStyle/>
                    <a:p>
                      <a:pPr algn="l" fontAlgn="b"/>
                      <a:endParaRPr lang="pt-BR" sz="2400" b="0" i="0" u="none" strike="noStrike" dirty="0">
                        <a:latin typeface="Arial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 dirty="0"/>
                        <a:t>Coca-Cola Light</a:t>
                      </a:r>
                      <a:endParaRPr lang="pt-BR" sz="2400" b="0" i="0" u="none" strike="noStrike" dirty="0">
                        <a:latin typeface="Arial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2400" b="0" i="0" u="none" strike="noStrike" dirty="0"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2400" b="0" i="0" u="none" strike="noStrike" dirty="0"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/>
                        <a:t>9</a:t>
                      </a:r>
                      <a:endParaRPr lang="pt-BR" sz="2400" b="0" i="0" u="none" strike="noStrike" dirty="0"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pt-BR" sz="2000" dirty="0"/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2400" b="0" i="0" u="none" strike="noStrike" dirty="0"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469539">
                <a:tc>
                  <a:txBody>
                    <a:bodyPr/>
                    <a:lstStyle/>
                    <a:p>
                      <a:pPr algn="l" fontAlgn="b"/>
                      <a:endParaRPr lang="pt-BR" sz="2400" b="0" i="0" u="none" strike="noStrike" dirty="0">
                        <a:latin typeface="Arial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 dirty="0"/>
                        <a:t>Dr. </a:t>
                      </a:r>
                      <a:r>
                        <a:rPr lang="pt-BR" sz="2400" u="none" strike="noStrike" dirty="0" err="1"/>
                        <a:t>Pepper</a:t>
                      </a:r>
                      <a:endParaRPr lang="pt-BR" sz="2400" b="0" i="0" u="none" strike="noStrike" dirty="0">
                        <a:latin typeface="Arial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24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24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/>
                        <a:t>5</a:t>
                      </a:r>
                      <a:endParaRPr lang="pt-BR" sz="2400" b="0" i="0" u="none" strike="noStrike" dirty="0"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pt-BR" sz="2000"/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24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469539">
                <a:tc>
                  <a:txBody>
                    <a:bodyPr/>
                    <a:lstStyle/>
                    <a:p>
                      <a:pPr algn="l" fontAlgn="b"/>
                      <a:endParaRPr lang="pt-BR" sz="24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 dirty="0"/>
                        <a:t>Pepsi-Cola</a:t>
                      </a:r>
                      <a:endParaRPr lang="pt-BR" sz="2400" b="0" i="0" u="none" strike="noStrike" dirty="0">
                        <a:latin typeface="Arial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24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24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/>
                        <a:t>13</a:t>
                      </a:r>
                      <a:endParaRPr lang="pt-BR" sz="2400" b="0" i="0" u="none" strike="noStrike" dirty="0"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pt-BR" sz="2000"/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24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469539">
                <a:tc>
                  <a:txBody>
                    <a:bodyPr/>
                    <a:lstStyle/>
                    <a:p>
                      <a:pPr algn="l" fontAlgn="b"/>
                      <a:endParaRPr lang="pt-BR" sz="24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/>
                        <a:t>Sprite</a:t>
                      </a:r>
                      <a:endParaRPr lang="pt-BR" sz="24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24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24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24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/>
                        <a:t>5</a:t>
                      </a:r>
                      <a:endParaRPr lang="pt-BR" sz="2400" b="0" i="0" u="none" strike="noStrike" dirty="0"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pt-BR" sz="2000"/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24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469539">
                <a:tc>
                  <a:txBody>
                    <a:bodyPr/>
                    <a:lstStyle/>
                    <a:p>
                      <a:pPr algn="l" fontAlgn="b"/>
                      <a:endParaRPr lang="pt-BR" sz="2400" b="0" i="0" u="none" strike="noStrike" dirty="0"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/>
                        <a:t>Total</a:t>
                      </a:r>
                      <a:endParaRPr lang="pt-BR" sz="24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24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24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24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/>
                        <a:t>50</a:t>
                      </a:r>
                      <a:endParaRPr lang="pt-BR" sz="2400" b="0" i="0" u="none" strike="noStrike" dirty="0"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pt-BR" sz="2000"/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2400" b="0" i="0" u="none" strike="noStrike" dirty="0"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433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742950" indent="-742950" algn="just">
              <a:buFont typeface="+mj-lt"/>
              <a:buAutoNum type="arabicPeriod" startAt="2"/>
            </a:pPr>
            <a:r>
              <a:rPr lang="pt-BR" sz="2400" dirty="0"/>
              <a:t>Construa uma distribuição de frequência </a:t>
            </a:r>
            <a:r>
              <a:rPr lang="pt-BR" sz="2400" dirty="0" smtClean="0"/>
              <a:t>relativa e frequência percentual para </a:t>
            </a:r>
            <a:r>
              <a:rPr lang="pt-BR" sz="2400" dirty="0"/>
              <a:t>os dados de uma amostra de 50 compras de </a:t>
            </a:r>
            <a:r>
              <a:rPr lang="pt-BR" sz="2400" dirty="0" smtClean="0"/>
              <a:t>refrigerante do exercício anterior.</a:t>
            </a:r>
            <a:endParaRPr lang="pt-BR" sz="2400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42814"/>
              </p:ext>
            </p:extLst>
          </p:nvPr>
        </p:nvGraphicFramePr>
        <p:xfrm>
          <a:off x="971600" y="1575924"/>
          <a:ext cx="7318029" cy="3995983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888717"/>
                <a:gridCol w="888717"/>
                <a:gridCol w="1318911"/>
                <a:gridCol w="458523"/>
                <a:gridCol w="888717"/>
                <a:gridCol w="1706675"/>
                <a:gridCol w="70759"/>
                <a:gridCol w="1097010"/>
              </a:tblGrid>
              <a:tr h="714914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/>
                        <a:t>TABELA </a:t>
                      </a:r>
                      <a:r>
                        <a:rPr lang="pt-BR" sz="2000" u="none" strike="noStrike" dirty="0" smtClean="0"/>
                        <a:t>- DISTRTIBUIÇÃO </a:t>
                      </a:r>
                      <a:r>
                        <a:rPr lang="pt-BR" sz="2000" u="none" strike="noStrike" dirty="0"/>
                        <a:t>DE FREQUÊNCIA DAS COMPRAS DE REFRIGERANTES</a:t>
                      </a:r>
                      <a:endParaRPr lang="pt-BR" sz="2000" b="1" i="0" u="none" strike="noStrike" dirty="0">
                        <a:latin typeface="Arial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18082"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latin typeface="Arial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2400" b="1" u="none" strike="noStrike" dirty="0"/>
                        <a:t>Refrigerante</a:t>
                      </a:r>
                      <a:endParaRPr lang="pt-BR" sz="2400" b="1" i="0" u="none" strike="noStrike" dirty="0">
                        <a:latin typeface="Arial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400" b="1" i="0" u="none" strike="noStrike" dirty="0"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400" b="1" i="0" u="none" strike="noStrike" dirty="0"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 dirty="0" smtClean="0"/>
                        <a:t>Frequência</a:t>
                      </a:r>
                      <a:endParaRPr lang="pt-BR" sz="2400" b="1" i="0" u="none" strike="noStrike" dirty="0"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pt-BR" sz="2000" dirty="0"/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469539">
                <a:tc>
                  <a:txBody>
                    <a:bodyPr/>
                    <a:lstStyle/>
                    <a:p>
                      <a:pPr algn="l" fontAlgn="b"/>
                      <a:endParaRPr lang="pt-BR" sz="2400" b="0" i="0" u="none" strike="noStrike" dirty="0">
                        <a:latin typeface="Arial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 dirty="0"/>
                        <a:t>Coca-Cola</a:t>
                      </a:r>
                      <a:endParaRPr lang="pt-BR" sz="2400" b="0" i="0" u="none" strike="noStrike" dirty="0">
                        <a:latin typeface="Arial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2400" b="0" i="0" u="none" strike="noStrike" dirty="0"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2400" b="0" i="0" u="none" strike="noStrike" dirty="0"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/>
                        <a:t>18</a:t>
                      </a:r>
                      <a:endParaRPr lang="pt-BR" sz="2400" b="0" i="0" u="none" strike="noStrike" dirty="0"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pt-BR" sz="2000" dirty="0"/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2400" b="0" i="0" u="none" strike="noStrike" dirty="0"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515292">
                <a:tc>
                  <a:txBody>
                    <a:bodyPr/>
                    <a:lstStyle/>
                    <a:p>
                      <a:pPr algn="l" fontAlgn="b"/>
                      <a:endParaRPr lang="pt-BR" sz="2400" b="0" i="0" u="none" strike="noStrike" dirty="0">
                        <a:latin typeface="Arial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 dirty="0"/>
                        <a:t>Coca-Cola Light</a:t>
                      </a:r>
                      <a:endParaRPr lang="pt-BR" sz="2400" b="0" i="0" u="none" strike="noStrike" dirty="0">
                        <a:latin typeface="Arial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2400" b="0" i="0" u="none" strike="noStrike" dirty="0"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2400" b="0" i="0" u="none" strike="noStrike" dirty="0"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/>
                        <a:t>9</a:t>
                      </a:r>
                      <a:endParaRPr lang="pt-BR" sz="2400" b="0" i="0" u="none" strike="noStrike" dirty="0"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pt-BR" sz="2000" dirty="0"/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2400" b="0" i="0" u="none" strike="noStrike" dirty="0"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469539">
                <a:tc>
                  <a:txBody>
                    <a:bodyPr/>
                    <a:lstStyle/>
                    <a:p>
                      <a:pPr algn="l" fontAlgn="b"/>
                      <a:endParaRPr lang="pt-BR" sz="2400" b="0" i="0" u="none" strike="noStrike" dirty="0">
                        <a:latin typeface="Arial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 dirty="0"/>
                        <a:t>Dr. </a:t>
                      </a:r>
                      <a:r>
                        <a:rPr lang="pt-BR" sz="2400" u="none" strike="noStrike" dirty="0" err="1"/>
                        <a:t>Pepper</a:t>
                      </a:r>
                      <a:endParaRPr lang="pt-BR" sz="2400" b="0" i="0" u="none" strike="noStrike" dirty="0">
                        <a:latin typeface="Arial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24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24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/>
                        <a:t>5</a:t>
                      </a:r>
                      <a:endParaRPr lang="pt-BR" sz="2400" b="0" i="0" u="none" strike="noStrike" dirty="0"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pt-BR" sz="2000"/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24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469539">
                <a:tc>
                  <a:txBody>
                    <a:bodyPr/>
                    <a:lstStyle/>
                    <a:p>
                      <a:pPr algn="l" fontAlgn="b"/>
                      <a:endParaRPr lang="pt-BR" sz="24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 dirty="0"/>
                        <a:t>Pepsi-Cola</a:t>
                      </a:r>
                      <a:endParaRPr lang="pt-BR" sz="2400" b="0" i="0" u="none" strike="noStrike" dirty="0">
                        <a:latin typeface="Arial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24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24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/>
                        <a:t>13</a:t>
                      </a:r>
                      <a:endParaRPr lang="pt-BR" sz="2400" b="0" i="0" u="none" strike="noStrike" dirty="0"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pt-BR" sz="2000"/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24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469539">
                <a:tc>
                  <a:txBody>
                    <a:bodyPr/>
                    <a:lstStyle/>
                    <a:p>
                      <a:pPr algn="l" fontAlgn="b"/>
                      <a:endParaRPr lang="pt-BR" sz="24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/>
                        <a:t>Sprite</a:t>
                      </a:r>
                      <a:endParaRPr lang="pt-BR" sz="24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24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24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24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/>
                        <a:t>5</a:t>
                      </a:r>
                      <a:endParaRPr lang="pt-BR" sz="2400" b="0" i="0" u="none" strike="noStrike" dirty="0"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pt-BR" sz="2000"/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24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469539">
                <a:tc>
                  <a:txBody>
                    <a:bodyPr/>
                    <a:lstStyle/>
                    <a:p>
                      <a:pPr algn="l" fontAlgn="b"/>
                      <a:endParaRPr lang="pt-BR" sz="24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 dirty="0"/>
                        <a:t>Total</a:t>
                      </a:r>
                      <a:endParaRPr lang="pt-BR" sz="2400" b="0" i="0" u="none" strike="noStrike" dirty="0"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24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24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24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/>
                        <a:t>50</a:t>
                      </a:r>
                      <a:endParaRPr lang="pt-BR" sz="2400" b="0" i="0" u="none" strike="noStrike" dirty="0"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pt-BR" sz="2000"/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2400" b="0" i="0" u="none" strike="noStrike" dirty="0"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3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Resolução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771663"/>
              </p:ext>
            </p:extLst>
          </p:nvPr>
        </p:nvGraphicFramePr>
        <p:xfrm>
          <a:off x="539552" y="1885721"/>
          <a:ext cx="8153400" cy="2946138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397000"/>
                <a:gridCol w="1397000"/>
                <a:gridCol w="1727200"/>
                <a:gridCol w="1828800"/>
                <a:gridCol w="1803400"/>
              </a:tblGrid>
              <a:tr h="319143">
                <a:tc gridSpan="5">
                  <a:txBody>
                    <a:bodyPr/>
                    <a:lstStyle/>
                    <a:p>
                      <a:pPr algn="ctr" rtl="0" fontAlgn="b"/>
                      <a:r>
                        <a:rPr lang="pt-BR" sz="2000" b="1" u="none" strike="noStrike" dirty="0">
                          <a:effectLst/>
                        </a:rPr>
                        <a:t>TABELA</a:t>
                      </a:r>
                      <a:r>
                        <a:rPr lang="pt-BR" sz="2000" u="none" strike="noStrike" dirty="0">
                          <a:effectLst/>
                        </a:rPr>
                        <a:t> - DISTRTIBUIÇÃO DE FREQUÊNCIA DAS COMPRAS DE REFRIGERANTES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22224"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pt-BR" sz="2400" b="1" u="none" strike="noStrike" dirty="0">
                          <a:effectLst/>
                        </a:rPr>
                        <a:t>Refrigerante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400" b="1" u="none" strike="noStrike" dirty="0">
                          <a:effectLst/>
                        </a:rPr>
                        <a:t>Frequência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400" b="1" u="none" strike="noStrike" dirty="0">
                          <a:effectLst/>
                        </a:rPr>
                        <a:t>Freq. Relativa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400" b="1" u="none" strike="noStrike" dirty="0">
                          <a:effectLst/>
                        </a:rPr>
                        <a:t>Freq. %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34096"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pt-BR" sz="2400" u="none" strike="noStrike" dirty="0">
                          <a:effectLst/>
                        </a:rPr>
                        <a:t>Coca-Cola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400" u="none" strike="noStrike" dirty="0">
                          <a:effectLst/>
                        </a:rPr>
                        <a:t>18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2400" u="none" strike="noStrike" dirty="0">
                          <a:effectLst/>
                        </a:rPr>
                        <a:t>            0,36 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2400" u="none" strike="noStrike" dirty="0">
                          <a:effectLst/>
                        </a:rPr>
                        <a:t>              36 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34096"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pt-BR" sz="2400" u="none" strike="noStrike" dirty="0">
                          <a:effectLst/>
                        </a:rPr>
                        <a:t>Coca-Cola Light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400" u="none" strike="noStrike">
                          <a:effectLst/>
                        </a:rPr>
                        <a:t>9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2400" u="none" strike="noStrike" dirty="0">
                          <a:effectLst/>
                        </a:rPr>
                        <a:t>            0,18 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2400" u="none" strike="noStrike" dirty="0">
                          <a:effectLst/>
                        </a:rPr>
                        <a:t>              18 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34096"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pt-BR" sz="2400" u="none" strike="noStrike" dirty="0">
                          <a:effectLst/>
                        </a:rPr>
                        <a:t>Dr. </a:t>
                      </a:r>
                      <a:r>
                        <a:rPr lang="pt-BR" sz="2400" u="none" strike="noStrike" dirty="0" err="1">
                          <a:effectLst/>
                        </a:rPr>
                        <a:t>Pepper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400" u="none" strike="noStrike" dirty="0">
                          <a:effectLst/>
                        </a:rPr>
                        <a:t>5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2400" u="none" strike="noStrike" dirty="0">
                          <a:effectLst/>
                        </a:rPr>
                        <a:t>            0,10 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2400" u="none" strike="noStrike" dirty="0">
                          <a:effectLst/>
                        </a:rPr>
                        <a:t>              10 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34096"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pt-BR" sz="2400" u="none" strike="noStrike">
                          <a:effectLst/>
                        </a:rPr>
                        <a:t>Pepsi-Cola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400" u="none" strike="noStrike" dirty="0">
                          <a:effectLst/>
                        </a:rPr>
                        <a:t>13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2400" u="none" strike="noStrike">
                          <a:effectLst/>
                        </a:rPr>
                        <a:t>            0,26 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2400" u="none" strike="noStrike" dirty="0">
                          <a:effectLst/>
                        </a:rPr>
                        <a:t>              26 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34096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2400" u="none" strike="noStrike">
                          <a:effectLst/>
                        </a:rPr>
                        <a:t>Sprite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400" u="none" strike="noStrike" dirty="0">
                          <a:effectLst/>
                        </a:rPr>
                        <a:t>5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2400" u="none" strike="noStrike">
                          <a:effectLst/>
                        </a:rPr>
                        <a:t>            0,10 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2400" u="none" strike="noStrike" dirty="0">
                          <a:effectLst/>
                        </a:rPr>
                        <a:t>              10 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34096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2400" u="none" strike="noStrike" dirty="0">
                          <a:effectLst/>
                        </a:rPr>
                        <a:t>Total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>
                          <a:effectLst/>
                        </a:rPr>
                        <a:t> 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400" u="none" strike="noStrike">
                          <a:effectLst/>
                        </a:rPr>
                        <a:t>50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2400" u="none" strike="noStrike">
                          <a:effectLst/>
                        </a:rPr>
                        <a:t>            1,00 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2400" u="none" strike="noStrike" dirty="0">
                          <a:effectLst/>
                        </a:rPr>
                        <a:t>            100 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889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 startAt="3"/>
            </a:pPr>
            <a:r>
              <a:rPr lang="pt-BR" sz="2400" dirty="0" smtClean="0"/>
              <a:t>Construa um Gráfico de Barras (frequência absoluta) um Gráfico de Setores (frequência percentual) para os dados do exercício anterior.</a:t>
            </a:r>
            <a:endParaRPr lang="pt-BR" sz="24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43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Resolução</a:t>
            </a:r>
          </a:p>
        </p:txBody>
      </p:sp>
      <p:graphicFrame>
        <p:nvGraphicFramePr>
          <p:cNvPr id="4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988817"/>
              </p:ext>
            </p:extLst>
          </p:nvPr>
        </p:nvGraphicFramePr>
        <p:xfrm>
          <a:off x="457200" y="1600200"/>
          <a:ext cx="8003232" cy="4421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3842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Resolução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281502"/>
              </p:ext>
            </p:extLst>
          </p:nvPr>
        </p:nvGraphicFramePr>
        <p:xfrm>
          <a:off x="457200" y="1600200"/>
          <a:ext cx="8229600" cy="4421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0568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989856"/>
            <a:ext cx="8229600" cy="1143000"/>
          </a:xfrm>
        </p:spPr>
        <p:txBody>
          <a:bodyPr>
            <a:noAutofit/>
          </a:bodyPr>
          <a:lstStyle/>
          <a:p>
            <a:pPr marL="742950" indent="-742950" algn="just">
              <a:buFont typeface="+mj-lt"/>
              <a:buAutoNum type="arabicPeriod" startAt="4"/>
            </a:pPr>
            <a:r>
              <a:rPr lang="pt-BR" sz="2400" dirty="0" smtClean="0"/>
              <a:t>Elabore uma tabela de distribuição de frequência absoluta, frequência relativa e frequência percentual para os dados referentes ao tempo (em dias) de auditorias de fim de ano em 20 empresas. Construa também um histograma </a:t>
            </a:r>
            <a:r>
              <a:rPr lang="pt-BR" sz="2400" dirty="0" smtClean="0"/>
              <a:t>e um gráfico de pontos utilizando </a:t>
            </a:r>
            <a:r>
              <a:rPr lang="pt-BR" sz="2400" dirty="0" smtClean="0"/>
              <a:t>a frequência </a:t>
            </a:r>
            <a:r>
              <a:rPr lang="pt-BR" sz="2400" dirty="0" smtClean="0"/>
              <a:t>absoluta da distribuição de frequência, utilizando 5 classe, iniciando com [10;14], [15;19], [20;24], ....</a:t>
            </a:r>
            <a:endParaRPr lang="pt-BR" sz="2400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011829"/>
              </p:ext>
            </p:extLst>
          </p:nvPr>
        </p:nvGraphicFramePr>
        <p:xfrm>
          <a:off x="2133600" y="3316952"/>
          <a:ext cx="4876800" cy="25603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200025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/>
                        <a:t>TABELA </a:t>
                      </a:r>
                      <a:r>
                        <a:rPr lang="pt-BR" sz="2400" u="none" strike="noStrike" dirty="0" smtClean="0"/>
                        <a:t>- </a:t>
                      </a:r>
                      <a:r>
                        <a:rPr lang="pt-BR" sz="2400" u="none" strike="noStrike" dirty="0"/>
                        <a:t>TEMPO (EM DIAS) DE AUDITORIAS DE FIM DE ANO</a:t>
                      </a:r>
                      <a:endParaRPr lang="pt-BR" sz="2400" b="1" i="0" u="none" strike="noStrike" dirty="0">
                        <a:latin typeface="Arial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/>
                        <a:t>12</a:t>
                      </a:r>
                      <a:endParaRPr lang="pt-BR" sz="2400" b="0" i="0" u="none" strike="noStrike" dirty="0"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2400" b="0" i="0" u="none" strike="noStrike" dirty="0"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/>
                        <a:t>14</a:t>
                      </a:r>
                      <a:endParaRPr lang="pt-BR" sz="24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24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/>
                        <a:t>19</a:t>
                      </a:r>
                      <a:endParaRPr lang="pt-BR" sz="24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24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/>
                        <a:t>18</a:t>
                      </a:r>
                      <a:endParaRPr lang="pt-BR" sz="24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24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/>
                        <a:t>15</a:t>
                      </a:r>
                      <a:endParaRPr lang="pt-BR" sz="24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2400" b="0" i="0" u="none" strike="noStrike" dirty="0"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/>
                        <a:t>15</a:t>
                      </a:r>
                      <a:endParaRPr lang="pt-BR" sz="2400" b="0" i="0" u="none" strike="noStrike" dirty="0"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24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/>
                        <a:t>18</a:t>
                      </a:r>
                      <a:endParaRPr lang="pt-BR" sz="24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24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/>
                        <a:t>17</a:t>
                      </a:r>
                      <a:endParaRPr lang="pt-BR" sz="24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24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/>
                        <a:t>20</a:t>
                      </a:r>
                      <a:endParaRPr lang="pt-BR" sz="24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24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/>
                        <a:t>27</a:t>
                      </a:r>
                      <a:endParaRPr lang="pt-BR" sz="24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2400" b="0" i="0" u="none" strike="noStrike" dirty="0"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/>
                        <a:t>22</a:t>
                      </a:r>
                      <a:endParaRPr lang="pt-BR" sz="2400" b="0" i="0" u="none" strike="noStrike" dirty="0"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2400" b="0" i="0" u="none" strike="noStrike" dirty="0"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/>
                        <a:t>23</a:t>
                      </a:r>
                      <a:endParaRPr lang="pt-BR" sz="24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24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/>
                        <a:t>22</a:t>
                      </a:r>
                      <a:endParaRPr lang="pt-BR" sz="24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24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/>
                        <a:t>21</a:t>
                      </a:r>
                      <a:endParaRPr lang="pt-BR" sz="24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24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/>
                        <a:t>33</a:t>
                      </a:r>
                      <a:endParaRPr lang="pt-BR" sz="24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2400" b="0" i="0" u="none" strike="noStrike" dirty="0"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/>
                        <a:t>28</a:t>
                      </a:r>
                      <a:endParaRPr lang="pt-BR" sz="2400" b="0" i="0" u="none" strike="noStrike" dirty="0"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24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/>
                        <a:t>14</a:t>
                      </a:r>
                      <a:endParaRPr lang="pt-BR" sz="24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24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/>
                        <a:t>18</a:t>
                      </a:r>
                      <a:endParaRPr lang="pt-BR" sz="24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24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/>
                        <a:t>16</a:t>
                      </a:r>
                      <a:endParaRPr lang="pt-BR" sz="24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2400" b="0" i="0" u="none" strike="noStrike"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u="none" strike="noStrike" dirty="0"/>
                        <a:t>13</a:t>
                      </a:r>
                      <a:endParaRPr lang="pt-BR" sz="2400" b="0" i="0" u="none" strike="noStrike" dirty="0"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2400" b="0" i="0" u="none" strike="noStrike" dirty="0"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170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Resolução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932544"/>
              </p:ext>
            </p:extLst>
          </p:nvPr>
        </p:nvGraphicFramePr>
        <p:xfrm>
          <a:off x="977900" y="1781175"/>
          <a:ext cx="7188201" cy="329565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609331"/>
                <a:gridCol w="1209141"/>
                <a:gridCol w="609331"/>
                <a:gridCol w="609331"/>
                <a:gridCol w="1383689"/>
                <a:gridCol w="1383689"/>
                <a:gridCol w="1383689"/>
              </a:tblGrid>
              <a:tr h="885825"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TABELA -  DISTRIBUIÇÃO DE FREQÜÊNCIA PARA DADOS DO TEMPO DE AUDITORIA</a:t>
                      </a:r>
                      <a:endParaRPr lang="pt-BR" sz="1800" b="1" i="0" u="none" strike="noStrike" dirty="0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590550"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>
                          <a:effectLst/>
                        </a:rPr>
                        <a:t>Tempo de Auditoria (dias)</a:t>
                      </a:r>
                      <a:endParaRPr lang="pt-BR" sz="1800" b="1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>
                          <a:effectLst/>
                        </a:rPr>
                        <a:t>Frequência</a:t>
                      </a:r>
                      <a:endParaRPr lang="pt-BR" sz="1800" b="1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>
                          <a:effectLst/>
                        </a:rPr>
                        <a:t>Frequência Relativa</a:t>
                      </a:r>
                      <a:endParaRPr lang="pt-BR" sz="1800" b="1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>
                          <a:effectLst/>
                        </a:rPr>
                        <a:t>Frequência Percentual</a:t>
                      </a:r>
                      <a:endParaRPr lang="pt-BR" sz="1800" b="1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 dirty="0">
                          <a:effectLst/>
                        </a:rPr>
                        <a:t>10 - 14</a:t>
                      </a:r>
                      <a:endParaRPr lang="pt-BR" sz="1800" b="0" i="0" u="none" strike="noStrike" dirty="0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 dirty="0">
                          <a:effectLst/>
                        </a:rPr>
                        <a:t>4</a:t>
                      </a:r>
                      <a:endParaRPr lang="pt-BR" sz="1800" b="0" i="0" u="none" strike="noStrike" dirty="0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0,20</a:t>
                      </a:r>
                      <a:endParaRPr lang="pt-BR" sz="1800" b="0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20</a:t>
                      </a:r>
                      <a:endParaRPr lang="pt-BR" sz="1800" b="0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 dirty="0">
                          <a:effectLst/>
                        </a:rPr>
                        <a:t>15 -19</a:t>
                      </a:r>
                      <a:endParaRPr lang="pt-BR" sz="1800" b="0" i="0" u="none" strike="noStrike" dirty="0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 dirty="0">
                          <a:effectLst/>
                        </a:rPr>
                        <a:t>8</a:t>
                      </a:r>
                      <a:endParaRPr lang="pt-BR" sz="1800" b="0" i="0" u="none" strike="noStrike" dirty="0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0,40</a:t>
                      </a:r>
                      <a:endParaRPr lang="pt-BR" sz="1800" b="0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40</a:t>
                      </a:r>
                      <a:endParaRPr lang="pt-BR" sz="1800" b="0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 dirty="0">
                          <a:effectLst/>
                        </a:rPr>
                        <a:t>20 - 24</a:t>
                      </a:r>
                      <a:endParaRPr lang="pt-BR" sz="1800" b="0" i="0" u="none" strike="noStrike" dirty="0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 dirty="0">
                          <a:effectLst/>
                        </a:rPr>
                        <a:t>5</a:t>
                      </a:r>
                      <a:endParaRPr lang="pt-BR" sz="1800" b="0" i="0" u="none" strike="noStrike" dirty="0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0,25</a:t>
                      </a:r>
                      <a:endParaRPr lang="pt-BR" sz="1800" b="0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25</a:t>
                      </a:r>
                      <a:endParaRPr lang="pt-BR" sz="1800" b="0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 dirty="0">
                          <a:effectLst/>
                        </a:rPr>
                        <a:t>25 - 29</a:t>
                      </a:r>
                      <a:endParaRPr lang="pt-BR" sz="1800" b="0" i="0" u="none" strike="noStrike" dirty="0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 dirty="0">
                          <a:effectLst/>
                        </a:rPr>
                        <a:t>2</a:t>
                      </a:r>
                      <a:endParaRPr lang="pt-BR" sz="1800" b="0" i="0" u="none" strike="noStrike" dirty="0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0,10</a:t>
                      </a:r>
                      <a:endParaRPr lang="pt-BR" sz="1800" b="0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10</a:t>
                      </a:r>
                      <a:endParaRPr lang="pt-BR" sz="1800" b="0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 dirty="0">
                          <a:effectLst/>
                        </a:rPr>
                        <a:t>30 - 34</a:t>
                      </a:r>
                      <a:endParaRPr lang="pt-BR" sz="1800" b="0" i="0" u="none" strike="noStrike" dirty="0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 dirty="0">
                          <a:effectLst/>
                        </a:rPr>
                        <a:t>1</a:t>
                      </a:r>
                      <a:endParaRPr lang="pt-BR" sz="1800" b="0" i="0" u="none" strike="noStrike" dirty="0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0,05</a:t>
                      </a:r>
                      <a:endParaRPr lang="pt-BR" sz="1800" b="0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5</a:t>
                      </a:r>
                      <a:endParaRPr lang="pt-BR" sz="1800" b="0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95275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800" u="none" strike="noStrike">
                          <a:effectLst/>
                        </a:rPr>
                        <a:t> </a:t>
                      </a:r>
                      <a:endParaRPr lang="pt-BR" sz="1800" b="0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800" u="none" strike="noStrike">
                          <a:effectLst/>
                        </a:rPr>
                        <a:t>Total</a:t>
                      </a:r>
                      <a:endParaRPr lang="pt-BR" sz="1800" b="0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800" u="none" strike="noStrike">
                          <a:effectLst/>
                        </a:rPr>
                        <a:t> </a:t>
                      </a:r>
                      <a:endParaRPr lang="pt-BR" sz="1800" b="0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800" u="none" strike="noStrike">
                          <a:effectLst/>
                        </a:rPr>
                        <a:t> </a:t>
                      </a:r>
                      <a:endParaRPr lang="pt-BR" sz="1800" b="0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20</a:t>
                      </a:r>
                      <a:endParaRPr lang="pt-BR" sz="1800" b="0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>
                          <a:effectLst/>
                        </a:rPr>
                        <a:t>1,00</a:t>
                      </a:r>
                      <a:endParaRPr lang="pt-BR" sz="1800" b="0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800" u="none" strike="noStrike" dirty="0">
                          <a:effectLst/>
                        </a:rPr>
                        <a:t>100</a:t>
                      </a:r>
                      <a:endParaRPr lang="pt-BR" sz="1800" b="0" i="0" u="none" strike="noStrike" dirty="0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732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Dicionário de 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pt-BR" dirty="0" smtClean="0"/>
              <a:t>Por exemplo, para uma pesquisa sobre satisfação do cliente com a compra de um produto de uma determinada marca, em que foram observadas as seguintes variáveis:</a:t>
            </a:r>
          </a:p>
          <a:p>
            <a:pPr lvl="1"/>
            <a:r>
              <a:rPr lang="pt-BR" dirty="0" smtClean="0"/>
              <a:t>GEN: gênero do respondente, em que M: masculino e F: feminino;</a:t>
            </a:r>
          </a:p>
          <a:p>
            <a:pPr lvl="1"/>
            <a:r>
              <a:rPr lang="pt-BR" dirty="0" smtClean="0"/>
              <a:t>IDD: idade do respondente, em anos completos;</a:t>
            </a:r>
          </a:p>
          <a:p>
            <a:pPr lvl="1"/>
            <a:r>
              <a:rPr lang="pt-BR" dirty="0" smtClean="0"/>
              <a:t>ESC: escolaridade do respondente, em que 1°G: primeiro grau, 2°G: segundo grau, 3°G: terceiro grau;</a:t>
            </a:r>
          </a:p>
          <a:p>
            <a:pPr lvl="1"/>
            <a:r>
              <a:rPr lang="pt-BR" dirty="0" smtClean="0"/>
              <a:t>REN: renda familiar;</a:t>
            </a:r>
          </a:p>
          <a:p>
            <a:pPr lvl="1"/>
            <a:r>
              <a:rPr lang="pt-BR" dirty="0" smtClean="0"/>
              <a:t>NCO: número de vezes que comprou o produto no último mês;</a:t>
            </a:r>
          </a:p>
          <a:p>
            <a:pPr lvl="1"/>
            <a:r>
              <a:rPr lang="pt-BR" dirty="0" smtClean="0"/>
              <a:t>GSA: grau de satisfação com o produto, em que: 0: muito insatisfeito; 1: insatisfeito; 2: pouco satisfeito; 3: satisfeito e 4: muito satisfeito.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Histograma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5611846"/>
              </p:ext>
            </p:extLst>
          </p:nvPr>
        </p:nvGraphicFramePr>
        <p:xfrm>
          <a:off x="457200" y="1600200"/>
          <a:ext cx="8229600" cy="4421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1195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Gráfico de Pontos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7029355"/>
              </p:ext>
            </p:extLst>
          </p:nvPr>
        </p:nvGraphicFramePr>
        <p:xfrm>
          <a:off x="457200" y="1600200"/>
          <a:ext cx="8229600" cy="4421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5533929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34678"/>
            <a:ext cx="8229600" cy="1426170"/>
          </a:xfrm>
        </p:spPr>
        <p:txBody>
          <a:bodyPr>
            <a:noAutofit/>
          </a:bodyPr>
          <a:lstStyle/>
          <a:p>
            <a:pPr marL="742950" indent="-742950" algn="l">
              <a:buFont typeface="+mj-lt"/>
              <a:buAutoNum type="arabicPeriod" startAt="5"/>
            </a:pPr>
            <a:r>
              <a:rPr lang="pt-BR" sz="2400" dirty="0" smtClean="0">
                <a:latin typeface="Arial"/>
              </a:rPr>
              <a:t>Construa um Esquema de Ramo e Folhas com os dados </a:t>
            </a:r>
            <a:r>
              <a:rPr lang="pt-BR" sz="2400" dirty="0" smtClean="0">
                <a:latin typeface="Arial"/>
              </a:rPr>
              <a:t>abaixo, utilizando as centenas e dezenas como ramos e as unidades como folhas. </a:t>
            </a:r>
            <a:r>
              <a:rPr lang="pt-BR" sz="2400" dirty="0" smtClean="0">
                <a:latin typeface="Arial"/>
              </a:rPr>
              <a:t>Estes </a:t>
            </a:r>
            <a:r>
              <a:rPr lang="pt-BR" sz="2400" dirty="0">
                <a:latin typeface="Arial"/>
              </a:rPr>
              <a:t>dados são o resultado de um teste de aptidão com 150 questões aplicado a 50 indivíduos. </a:t>
            </a:r>
            <a:r>
              <a:rPr lang="pt-BR" sz="2400" dirty="0" smtClean="0">
                <a:latin typeface="Arial"/>
              </a:rPr>
              <a:t>Os </a:t>
            </a:r>
            <a:r>
              <a:rPr lang="pt-BR" sz="2400" dirty="0">
                <a:latin typeface="Arial"/>
              </a:rPr>
              <a:t>valores dos dados indicam o número de questões </a:t>
            </a:r>
            <a:r>
              <a:rPr lang="pt-BR" sz="2400" dirty="0" smtClean="0">
                <a:latin typeface="Arial"/>
              </a:rPr>
              <a:t>respondidas corretamente.</a:t>
            </a:r>
            <a:endParaRPr lang="pt-BR" sz="2400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589827"/>
              </p:ext>
            </p:extLst>
          </p:nvPr>
        </p:nvGraphicFramePr>
        <p:xfrm>
          <a:off x="1219200" y="2674168"/>
          <a:ext cx="6705600" cy="3419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1219200"/>
                <a:gridCol w="1219200"/>
                <a:gridCol w="1219200"/>
                <a:gridCol w="1219200"/>
                <a:gridCol w="609600"/>
              </a:tblGrid>
              <a:tr h="457200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1" i="0" u="none" strike="noStrike" dirty="0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pt-BR" sz="1400" u="none" strike="noStrike" dirty="0">
                          <a:effectLst/>
                        </a:rPr>
                        <a:t>TABELA 2.10 NÚMERO DE QUESTÕES RESPONDIDAS CORRETAMENTE EM UM TEXTE DE APTIDÃO</a:t>
                      </a:r>
                      <a:endParaRPr lang="pt-BR" sz="1400" b="1" i="0" u="none" strike="noStrike" dirty="0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1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299120">
                <a:tc gridSpan="2">
                  <a:txBody>
                    <a:bodyPr/>
                    <a:lstStyle/>
                    <a:p>
                      <a:pPr algn="r" rtl="0" fontAlgn="b"/>
                      <a:r>
                        <a:rPr lang="pt-BR" sz="1400" u="none" strike="noStrike">
                          <a:effectLst/>
                        </a:rPr>
                        <a:t>112</a:t>
                      </a:r>
                      <a:endParaRPr lang="pt-BR" sz="1400" b="0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400" u="none" strike="noStrike">
                          <a:effectLst/>
                        </a:rPr>
                        <a:t>72</a:t>
                      </a:r>
                      <a:endParaRPr lang="pt-BR" sz="1400" b="0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400" u="none" strike="noStrike">
                          <a:effectLst/>
                        </a:rPr>
                        <a:t>69</a:t>
                      </a:r>
                      <a:endParaRPr lang="pt-BR" sz="1400" b="0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400" u="none" strike="noStrike">
                          <a:effectLst/>
                        </a:rPr>
                        <a:t>97</a:t>
                      </a:r>
                      <a:endParaRPr lang="pt-BR" sz="1400" b="0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400" u="none" strike="noStrike">
                          <a:effectLst/>
                        </a:rPr>
                        <a:t>107</a:t>
                      </a:r>
                      <a:endParaRPr lang="pt-BR" sz="1400" b="0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pt-BR" sz="1400" b="0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95275">
                <a:tc gridSpan="2">
                  <a:txBody>
                    <a:bodyPr/>
                    <a:lstStyle/>
                    <a:p>
                      <a:pPr algn="r" rtl="0" fontAlgn="b"/>
                      <a:r>
                        <a:rPr lang="pt-BR" sz="1400" u="none" strike="noStrike">
                          <a:effectLst/>
                        </a:rPr>
                        <a:t>73</a:t>
                      </a:r>
                      <a:endParaRPr lang="pt-BR" sz="1400" b="0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400" u="none" strike="noStrike">
                          <a:effectLst/>
                        </a:rPr>
                        <a:t>92</a:t>
                      </a:r>
                      <a:endParaRPr lang="pt-BR" sz="1400" b="0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400" u="none" strike="noStrike">
                          <a:effectLst/>
                        </a:rPr>
                        <a:t>76</a:t>
                      </a:r>
                      <a:endParaRPr lang="pt-BR" sz="1400" b="0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400" u="none" strike="noStrike">
                          <a:effectLst/>
                        </a:rPr>
                        <a:t>86</a:t>
                      </a:r>
                      <a:endParaRPr lang="pt-BR" sz="1400" b="0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400" u="none" strike="noStrike">
                          <a:effectLst/>
                        </a:rPr>
                        <a:t>73</a:t>
                      </a:r>
                      <a:endParaRPr lang="pt-BR" sz="1400" b="0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95275">
                <a:tc gridSpan="2">
                  <a:txBody>
                    <a:bodyPr/>
                    <a:lstStyle/>
                    <a:p>
                      <a:pPr algn="r" rtl="0" fontAlgn="b"/>
                      <a:r>
                        <a:rPr lang="pt-BR" sz="1400" u="none" strike="noStrike">
                          <a:effectLst/>
                        </a:rPr>
                        <a:t>126</a:t>
                      </a:r>
                      <a:endParaRPr lang="pt-BR" sz="1400" b="0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400" u="none" strike="noStrike">
                          <a:effectLst/>
                        </a:rPr>
                        <a:t>128</a:t>
                      </a:r>
                      <a:endParaRPr lang="pt-BR" sz="1400" b="0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400" u="none" strike="noStrike">
                          <a:effectLst/>
                        </a:rPr>
                        <a:t>118</a:t>
                      </a:r>
                      <a:endParaRPr lang="pt-BR" sz="1400" b="0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400" u="none" strike="noStrike">
                          <a:effectLst/>
                        </a:rPr>
                        <a:t>127</a:t>
                      </a:r>
                      <a:endParaRPr lang="pt-BR" sz="1400" b="0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400" u="none" strike="noStrike">
                          <a:effectLst/>
                        </a:rPr>
                        <a:t>124</a:t>
                      </a:r>
                      <a:endParaRPr lang="pt-BR" sz="1400" b="0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95275">
                <a:tc gridSpan="2">
                  <a:txBody>
                    <a:bodyPr/>
                    <a:lstStyle/>
                    <a:p>
                      <a:pPr algn="r" rtl="0" fontAlgn="b"/>
                      <a:r>
                        <a:rPr lang="pt-BR" sz="1400" u="none" strike="noStrike">
                          <a:effectLst/>
                        </a:rPr>
                        <a:t>82</a:t>
                      </a:r>
                      <a:endParaRPr lang="pt-BR" sz="1400" b="0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400" u="none" strike="noStrike">
                          <a:effectLst/>
                        </a:rPr>
                        <a:t>104</a:t>
                      </a:r>
                      <a:endParaRPr lang="pt-BR" sz="1400" b="0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400" u="none" strike="noStrike">
                          <a:effectLst/>
                        </a:rPr>
                        <a:t>132</a:t>
                      </a:r>
                      <a:endParaRPr lang="pt-BR" sz="1400" b="0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400" u="none" strike="noStrike">
                          <a:effectLst/>
                        </a:rPr>
                        <a:t>134</a:t>
                      </a:r>
                      <a:endParaRPr lang="pt-BR" sz="1400" b="0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400" u="none" strike="noStrike">
                          <a:effectLst/>
                        </a:rPr>
                        <a:t>83</a:t>
                      </a:r>
                      <a:endParaRPr lang="pt-BR" sz="1400" b="0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95275">
                <a:tc gridSpan="2">
                  <a:txBody>
                    <a:bodyPr/>
                    <a:lstStyle/>
                    <a:p>
                      <a:pPr algn="r" rtl="0" fontAlgn="b"/>
                      <a:r>
                        <a:rPr lang="pt-BR" sz="1400" u="none" strike="noStrike">
                          <a:effectLst/>
                        </a:rPr>
                        <a:t>92</a:t>
                      </a:r>
                      <a:endParaRPr lang="pt-BR" sz="1400" b="0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400" u="none" strike="noStrike">
                          <a:effectLst/>
                        </a:rPr>
                        <a:t>108</a:t>
                      </a:r>
                      <a:endParaRPr lang="pt-BR" sz="1400" b="0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400" u="none" strike="noStrike">
                          <a:effectLst/>
                        </a:rPr>
                        <a:t>96</a:t>
                      </a:r>
                      <a:endParaRPr lang="pt-BR" sz="1400" b="0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400" u="none" strike="noStrike">
                          <a:effectLst/>
                        </a:rPr>
                        <a:t>100</a:t>
                      </a:r>
                      <a:endParaRPr lang="pt-BR" sz="1400" b="0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400" u="none" strike="noStrike">
                          <a:effectLst/>
                        </a:rPr>
                        <a:t>92</a:t>
                      </a:r>
                      <a:endParaRPr lang="pt-BR" sz="1400" b="0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95275">
                <a:tc gridSpan="2">
                  <a:txBody>
                    <a:bodyPr/>
                    <a:lstStyle/>
                    <a:p>
                      <a:pPr algn="r" rtl="0" fontAlgn="b"/>
                      <a:r>
                        <a:rPr lang="pt-BR" sz="1400" u="none" strike="noStrike">
                          <a:effectLst/>
                        </a:rPr>
                        <a:t>115</a:t>
                      </a:r>
                      <a:endParaRPr lang="pt-BR" sz="1400" b="0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400" u="none" strike="noStrike">
                          <a:effectLst/>
                        </a:rPr>
                        <a:t>76</a:t>
                      </a:r>
                      <a:endParaRPr lang="pt-BR" sz="1400" b="0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400" u="none" strike="noStrike">
                          <a:effectLst/>
                        </a:rPr>
                        <a:t>91</a:t>
                      </a:r>
                      <a:endParaRPr lang="pt-BR" sz="1400" b="0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400" u="none" strike="noStrike">
                          <a:effectLst/>
                        </a:rPr>
                        <a:t>102</a:t>
                      </a:r>
                      <a:endParaRPr lang="pt-BR" sz="1400" b="0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400" u="none" strike="noStrike">
                          <a:effectLst/>
                        </a:rPr>
                        <a:t>81</a:t>
                      </a:r>
                      <a:endParaRPr lang="pt-BR" sz="1400" b="0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95275">
                <a:tc gridSpan="2">
                  <a:txBody>
                    <a:bodyPr/>
                    <a:lstStyle/>
                    <a:p>
                      <a:pPr algn="r" rtl="0" fontAlgn="b"/>
                      <a:r>
                        <a:rPr lang="pt-BR" sz="1400" u="none" strike="noStrike">
                          <a:effectLst/>
                        </a:rPr>
                        <a:t>95</a:t>
                      </a:r>
                      <a:endParaRPr lang="pt-BR" sz="1400" b="0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400" u="none" strike="noStrike">
                          <a:effectLst/>
                        </a:rPr>
                        <a:t>141</a:t>
                      </a:r>
                      <a:endParaRPr lang="pt-BR" sz="1400" b="0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400" u="none" strike="noStrike">
                          <a:effectLst/>
                        </a:rPr>
                        <a:t>81</a:t>
                      </a:r>
                      <a:endParaRPr lang="pt-BR" sz="1400" b="0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400" u="none" strike="noStrike">
                          <a:effectLst/>
                        </a:rPr>
                        <a:t>80</a:t>
                      </a:r>
                      <a:endParaRPr lang="pt-BR" sz="1400" b="0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400" u="none" strike="noStrike">
                          <a:effectLst/>
                        </a:rPr>
                        <a:t>106</a:t>
                      </a:r>
                      <a:endParaRPr lang="pt-BR" sz="1400" b="0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95275">
                <a:tc gridSpan="2">
                  <a:txBody>
                    <a:bodyPr/>
                    <a:lstStyle/>
                    <a:p>
                      <a:pPr algn="r" rtl="0" fontAlgn="b"/>
                      <a:r>
                        <a:rPr lang="pt-BR" sz="1400" u="none" strike="noStrike">
                          <a:effectLst/>
                        </a:rPr>
                        <a:t>84</a:t>
                      </a:r>
                      <a:endParaRPr lang="pt-BR" sz="1400" b="0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400" u="none" strike="noStrike">
                          <a:effectLst/>
                        </a:rPr>
                        <a:t>119</a:t>
                      </a:r>
                      <a:endParaRPr lang="pt-BR" sz="1400" b="0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400" u="none" strike="noStrike">
                          <a:effectLst/>
                        </a:rPr>
                        <a:t>113</a:t>
                      </a:r>
                      <a:endParaRPr lang="pt-BR" sz="1400" b="0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400" u="none" strike="noStrike">
                          <a:effectLst/>
                        </a:rPr>
                        <a:t>98</a:t>
                      </a:r>
                      <a:endParaRPr lang="pt-BR" sz="1400" b="0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400" u="none" strike="noStrike">
                          <a:effectLst/>
                        </a:rPr>
                        <a:t>75</a:t>
                      </a:r>
                      <a:endParaRPr lang="pt-BR" sz="1400" b="0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95275">
                <a:tc gridSpan="2">
                  <a:txBody>
                    <a:bodyPr/>
                    <a:lstStyle/>
                    <a:p>
                      <a:pPr algn="r" rtl="0" fontAlgn="b"/>
                      <a:r>
                        <a:rPr lang="pt-BR" sz="1400" u="none" strike="noStrike">
                          <a:effectLst/>
                        </a:rPr>
                        <a:t>68</a:t>
                      </a:r>
                      <a:endParaRPr lang="pt-BR" sz="1400" b="0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400" u="none" strike="noStrike">
                          <a:effectLst/>
                        </a:rPr>
                        <a:t>98</a:t>
                      </a:r>
                      <a:endParaRPr lang="pt-BR" sz="1400" b="0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400" u="none" strike="noStrike">
                          <a:effectLst/>
                        </a:rPr>
                        <a:t>115</a:t>
                      </a:r>
                      <a:endParaRPr lang="pt-BR" sz="1400" b="0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400" u="none" strike="noStrike">
                          <a:effectLst/>
                        </a:rPr>
                        <a:t>106</a:t>
                      </a:r>
                      <a:endParaRPr lang="pt-BR" sz="1400" b="0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400" u="none" strike="noStrike">
                          <a:effectLst/>
                        </a:rPr>
                        <a:t>95</a:t>
                      </a:r>
                      <a:endParaRPr lang="pt-BR" sz="1400" b="0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00608">
                <a:tc gridSpan="2">
                  <a:txBody>
                    <a:bodyPr/>
                    <a:lstStyle/>
                    <a:p>
                      <a:pPr algn="r" rtl="0" fontAlgn="b"/>
                      <a:r>
                        <a:rPr lang="pt-BR" sz="1400" u="none" strike="noStrike">
                          <a:effectLst/>
                        </a:rPr>
                        <a:t>100</a:t>
                      </a:r>
                      <a:endParaRPr lang="pt-BR" sz="1400" b="0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400" u="none" strike="noStrike">
                          <a:effectLst/>
                        </a:rPr>
                        <a:t>85</a:t>
                      </a:r>
                      <a:endParaRPr lang="pt-BR" sz="1400" b="0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400" u="none" strike="noStrike">
                          <a:effectLst/>
                        </a:rPr>
                        <a:t>94</a:t>
                      </a:r>
                      <a:endParaRPr lang="pt-BR" sz="1400" b="0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400" u="none" strike="noStrike">
                          <a:effectLst/>
                        </a:rPr>
                        <a:t>106</a:t>
                      </a:r>
                      <a:endParaRPr lang="pt-BR" sz="1400" b="0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400" u="none" strike="noStrike">
                          <a:effectLst/>
                        </a:rPr>
                        <a:t>119</a:t>
                      </a:r>
                      <a:endParaRPr lang="pt-BR" sz="1400" b="0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854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Resolução</a:t>
            </a:r>
            <a:endParaRPr lang="pt-BR" sz="3600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777429"/>
              </p:ext>
            </p:extLst>
          </p:nvPr>
        </p:nvGraphicFramePr>
        <p:xfrm>
          <a:off x="357160" y="1905000"/>
          <a:ext cx="8286796" cy="4208145"/>
        </p:xfrm>
        <a:graphic>
          <a:graphicData uri="http://schemas.openxmlformats.org/drawingml/2006/table">
            <a:tbl>
              <a:tblPr/>
              <a:tblGrid>
                <a:gridCol w="295957"/>
                <a:gridCol w="295957"/>
                <a:gridCol w="295957"/>
                <a:gridCol w="295957"/>
                <a:gridCol w="295957"/>
                <a:gridCol w="295957"/>
                <a:gridCol w="295957"/>
                <a:gridCol w="295957"/>
                <a:gridCol w="295957"/>
                <a:gridCol w="295957"/>
                <a:gridCol w="295957"/>
                <a:gridCol w="295957"/>
                <a:gridCol w="295957"/>
                <a:gridCol w="295957"/>
                <a:gridCol w="295957"/>
                <a:gridCol w="295957"/>
                <a:gridCol w="295957"/>
                <a:gridCol w="295957"/>
                <a:gridCol w="295957"/>
                <a:gridCol w="295957"/>
                <a:gridCol w="295957"/>
                <a:gridCol w="295957"/>
                <a:gridCol w="295957"/>
                <a:gridCol w="295957"/>
                <a:gridCol w="295957"/>
                <a:gridCol w="295957"/>
                <a:gridCol w="295957"/>
                <a:gridCol w="295957"/>
              </a:tblGrid>
              <a:tr h="952500">
                <a:tc gridSpan="28">
                  <a:txBody>
                    <a:bodyPr/>
                    <a:lstStyle/>
                    <a:p>
                      <a:pPr algn="just" fontAlgn="auto"/>
                      <a:r>
                        <a:rPr lang="pt-BR" sz="2000" b="0" i="0" u="none" strike="noStrike" dirty="0">
                          <a:latin typeface="Arial"/>
                        </a:rPr>
                        <a:t>Para desenvolver uma apresentação de </a:t>
                      </a:r>
                      <a:r>
                        <a:rPr lang="pt-BR" sz="2000" b="0" i="0" u="none" strike="noStrike" dirty="0" smtClean="0">
                          <a:latin typeface="Arial"/>
                        </a:rPr>
                        <a:t>ramo</a:t>
                      </a:r>
                      <a:r>
                        <a:rPr lang="pt-BR" sz="2000" b="0" i="1" u="none" strike="noStrike" dirty="0" smtClean="0">
                          <a:latin typeface="Arial"/>
                        </a:rPr>
                        <a:t> </a:t>
                      </a:r>
                      <a:r>
                        <a:rPr lang="pt-BR" sz="2000" b="0" i="1" u="none" strike="noStrike" dirty="0">
                          <a:latin typeface="Arial"/>
                        </a:rPr>
                        <a:t>e folha</a:t>
                      </a:r>
                      <a:r>
                        <a:rPr lang="pt-BR" sz="2000" b="0" i="0" u="none" strike="noStrike" dirty="0">
                          <a:latin typeface="Arial"/>
                        </a:rPr>
                        <a:t>, primeiramente selecionamos os dígitos, com exceção do ultimo, de cada valor dos dados à esquerda de uma linha vertical. À direita dessa linha, registramos o ultimo dígito de cada valor de dados, conforme repassamos as observações, na ordem em que eles foram registrados.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925">
                <a:tc gridSpan="28">
                  <a:txBody>
                    <a:bodyPr/>
                    <a:lstStyle/>
                    <a:p>
                      <a:pPr algn="just" fontAlgn="b"/>
                      <a:r>
                        <a:rPr lang="pt-BR" sz="1400" b="0" i="0" u="none" strike="noStrike" dirty="0">
                          <a:latin typeface="Arial"/>
                        </a:rPr>
                        <a:t>Cada linha nessa apresentação é denominada </a:t>
                      </a:r>
                      <a:r>
                        <a:rPr lang="pt-BR" sz="1400" b="0" i="1" u="sng" strike="noStrike" dirty="0" smtClean="0">
                          <a:latin typeface="Arial"/>
                        </a:rPr>
                        <a:t>ramo</a:t>
                      </a:r>
                      <a:r>
                        <a:rPr lang="pt-BR" sz="1400" b="0" i="0" u="none" strike="noStrike" dirty="0" smtClean="0">
                          <a:latin typeface="Arial"/>
                        </a:rPr>
                        <a:t>, </a:t>
                      </a:r>
                      <a:r>
                        <a:rPr lang="pt-BR" sz="1400" b="0" i="0" u="none" strike="noStrike" dirty="0">
                          <a:latin typeface="Arial"/>
                        </a:rPr>
                        <a:t>e cada dígito no </a:t>
                      </a:r>
                      <a:r>
                        <a:rPr lang="pt-BR" sz="1400" b="0" i="0" u="none" strike="noStrike" dirty="0" smtClean="0">
                          <a:latin typeface="Arial"/>
                        </a:rPr>
                        <a:t>ramo </a:t>
                      </a:r>
                      <a:r>
                        <a:rPr lang="pt-BR" sz="1400" b="0" i="0" u="none" strike="noStrike" dirty="0">
                          <a:latin typeface="Arial"/>
                        </a:rPr>
                        <a:t>é uma </a:t>
                      </a:r>
                      <a:r>
                        <a:rPr lang="pt-BR" sz="1400" b="0" i="1" u="sng" strike="noStrike" dirty="0">
                          <a:latin typeface="Arial"/>
                        </a:rPr>
                        <a:t>folha</a:t>
                      </a:r>
                      <a:r>
                        <a:rPr lang="pt-BR" sz="1400" b="0" i="0" u="none" strike="noStrike" dirty="0">
                          <a:latin typeface="Arial"/>
                        </a:rPr>
                        <a:t>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931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514350" indent="-514350" algn="l">
              <a:buFont typeface="+mj-lt"/>
              <a:buAutoNum type="arabicPeriod" startAt="6"/>
            </a:pPr>
            <a:r>
              <a:rPr lang="pt-BR" sz="1800" dirty="0"/>
              <a:t>Organizar os dados de idade uma amostra de 169 pessoas</a:t>
            </a:r>
            <a:r>
              <a:rPr lang="pt-BR" sz="1800" dirty="0" smtClean="0"/>
              <a:t>. O </a:t>
            </a:r>
            <a:r>
              <a:rPr lang="pt-BR" sz="1800" dirty="0"/>
              <a:t>conjunto de dados a seguir apresenta-se seguindo a ordem de coleta dos 169 pacientes</a:t>
            </a:r>
            <a:r>
              <a:rPr lang="pt-BR" sz="1800" dirty="0" smtClean="0"/>
              <a:t>. Construa uma tabela de distribuição de frequência absoluta, frequência relativa e frequência percentual. Utilize 8 classes iniciando com [18;23]; [24;29], [30;35], ...</a:t>
            </a:r>
            <a:r>
              <a:rPr lang="pt-BR" sz="1800" dirty="0"/>
              <a:t/>
            </a:r>
            <a:br>
              <a:rPr lang="pt-BR" sz="1800" dirty="0"/>
            </a:br>
            <a:endParaRPr lang="pt-BR" sz="1800" dirty="0"/>
          </a:p>
        </p:txBody>
      </p:sp>
      <p:pic>
        <p:nvPicPr>
          <p:cNvPr id="5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27" y="1412776"/>
            <a:ext cx="7365781" cy="4798454"/>
          </a:xfrm>
        </p:spPr>
      </p:pic>
    </p:spTree>
    <p:extLst>
      <p:ext uri="{BB962C8B-B14F-4D97-AF65-F5344CB8AC3E}">
        <p14:creationId xmlns:p14="http://schemas.microsoft.com/office/powerpoint/2010/main" val="1399593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Resolução</a:t>
            </a:r>
          </a:p>
        </p:txBody>
      </p:sp>
      <p:pic>
        <p:nvPicPr>
          <p:cNvPr id="4" name="Espaço Reservado para Conteúdo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28800"/>
            <a:ext cx="7906876" cy="3915786"/>
          </a:xfrm>
        </p:spPr>
      </p:pic>
    </p:spTree>
    <p:extLst>
      <p:ext uri="{BB962C8B-B14F-4D97-AF65-F5344CB8AC3E}">
        <p14:creationId xmlns:p14="http://schemas.microsoft.com/office/powerpoint/2010/main" val="3294093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Resolução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0475597"/>
              </p:ext>
            </p:extLst>
          </p:nvPr>
        </p:nvGraphicFramePr>
        <p:xfrm>
          <a:off x="1064394" y="1639219"/>
          <a:ext cx="6963990" cy="4022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856"/>
                <a:gridCol w="1884547"/>
                <a:gridCol w="1707871"/>
                <a:gridCol w="1928716"/>
              </a:tblGrid>
              <a:tr h="73127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>
                          <a:effectLst/>
                        </a:rPr>
                        <a:t>Classes</a:t>
                      </a:r>
                      <a:endParaRPr lang="pt-BR" sz="1800" b="1" i="0" u="none" strike="noStrike">
                        <a:solidFill>
                          <a:srgbClr val="FFCC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>
                          <a:effectLst/>
                        </a:rPr>
                        <a:t>Frequência Absoluta</a:t>
                      </a:r>
                      <a:endParaRPr lang="pt-BR" sz="1800" b="1" i="0" u="none" strike="noStrike">
                        <a:solidFill>
                          <a:srgbClr val="FFCC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>
                          <a:effectLst/>
                        </a:rPr>
                        <a:t>Frequência Relativa</a:t>
                      </a:r>
                      <a:endParaRPr lang="pt-BR" sz="1800" b="1" i="0" u="none" strike="noStrike">
                        <a:solidFill>
                          <a:srgbClr val="FFCC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>
                          <a:effectLst/>
                        </a:rPr>
                        <a:t>Frequência %</a:t>
                      </a:r>
                      <a:endParaRPr lang="pt-BR" sz="1800" b="1" i="0" u="none" strike="noStrike">
                        <a:solidFill>
                          <a:srgbClr val="FFCC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36563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>
                          <a:effectLst/>
                        </a:rPr>
                        <a:t>18 – 23</a:t>
                      </a:r>
                      <a:endParaRPr lang="pt-BR" sz="1800" b="0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>
                          <a:effectLst/>
                        </a:rPr>
                        <a:t>21</a:t>
                      </a:r>
                      <a:endParaRPr lang="pt-BR" sz="1800" b="0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>
                          <a:effectLst/>
                        </a:rPr>
                        <a:t>0,1243</a:t>
                      </a:r>
                      <a:endParaRPr lang="pt-BR" sz="1800" b="0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>
                          <a:effectLst/>
                        </a:rPr>
                        <a:t>12,4260</a:t>
                      </a:r>
                      <a:endParaRPr lang="pt-BR" sz="1800" b="0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36563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>
                          <a:effectLst/>
                        </a:rPr>
                        <a:t>24 – 29</a:t>
                      </a:r>
                      <a:endParaRPr lang="pt-BR" sz="1800" b="0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>
                          <a:effectLst/>
                        </a:rPr>
                        <a:t>49</a:t>
                      </a:r>
                      <a:endParaRPr lang="pt-BR" sz="1800" b="0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>
                          <a:effectLst/>
                        </a:rPr>
                        <a:t>0,2899</a:t>
                      </a:r>
                      <a:endParaRPr lang="pt-BR" sz="1800" b="0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>
                          <a:effectLst/>
                        </a:rPr>
                        <a:t>28,9941</a:t>
                      </a:r>
                      <a:endParaRPr lang="pt-BR" sz="1800" b="0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36563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>
                          <a:effectLst/>
                        </a:rPr>
                        <a:t>30 – 35</a:t>
                      </a:r>
                      <a:endParaRPr lang="pt-BR" sz="1800" b="0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>
                          <a:effectLst/>
                        </a:rPr>
                        <a:t>31</a:t>
                      </a:r>
                      <a:endParaRPr lang="pt-BR" sz="1800" b="0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>
                          <a:effectLst/>
                        </a:rPr>
                        <a:t>0,1834</a:t>
                      </a:r>
                      <a:endParaRPr lang="pt-BR" sz="1800" b="0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>
                          <a:effectLst/>
                        </a:rPr>
                        <a:t>18,3432</a:t>
                      </a:r>
                      <a:endParaRPr lang="pt-BR" sz="1800" b="0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36563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>
                          <a:effectLst/>
                        </a:rPr>
                        <a:t>36 – 41</a:t>
                      </a:r>
                      <a:endParaRPr lang="pt-BR" sz="1800" b="0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>
                          <a:effectLst/>
                        </a:rPr>
                        <a:t>25</a:t>
                      </a:r>
                      <a:endParaRPr lang="pt-BR" sz="1800" b="0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>
                          <a:effectLst/>
                        </a:rPr>
                        <a:t>0,1479</a:t>
                      </a:r>
                      <a:endParaRPr lang="pt-BR" sz="1800" b="0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>
                          <a:effectLst/>
                        </a:rPr>
                        <a:t>14,7929</a:t>
                      </a:r>
                      <a:endParaRPr lang="pt-BR" sz="1800" b="0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36563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>
                          <a:effectLst/>
                        </a:rPr>
                        <a:t>42 – 47</a:t>
                      </a:r>
                      <a:endParaRPr lang="pt-BR" sz="1800" b="0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>
                          <a:effectLst/>
                        </a:rPr>
                        <a:t>19</a:t>
                      </a:r>
                      <a:endParaRPr lang="pt-BR" sz="1800" b="0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>
                          <a:effectLst/>
                        </a:rPr>
                        <a:t>0,1124</a:t>
                      </a:r>
                      <a:endParaRPr lang="pt-BR" sz="1800" b="0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>
                          <a:effectLst/>
                        </a:rPr>
                        <a:t>11,2426</a:t>
                      </a:r>
                      <a:endParaRPr lang="pt-BR" sz="1800" b="0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36563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>
                          <a:effectLst/>
                        </a:rPr>
                        <a:t>48 – 53</a:t>
                      </a:r>
                      <a:endParaRPr lang="pt-BR" sz="1800" b="0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>
                          <a:effectLst/>
                        </a:rPr>
                        <a:t>19</a:t>
                      </a:r>
                      <a:endParaRPr lang="pt-BR" sz="1800" b="0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>
                          <a:effectLst/>
                        </a:rPr>
                        <a:t>0,1124</a:t>
                      </a:r>
                      <a:endParaRPr lang="pt-BR" sz="1800" b="0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>
                          <a:effectLst/>
                        </a:rPr>
                        <a:t>11,2426</a:t>
                      </a:r>
                      <a:endParaRPr lang="pt-BR" sz="1800" b="0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36563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>
                          <a:effectLst/>
                        </a:rPr>
                        <a:t>54 – 59</a:t>
                      </a:r>
                      <a:endParaRPr lang="pt-BR" sz="1800" b="0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>
                          <a:effectLst/>
                        </a:rPr>
                        <a:t>1</a:t>
                      </a:r>
                      <a:endParaRPr lang="pt-BR" sz="1800" b="0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>
                          <a:effectLst/>
                        </a:rPr>
                        <a:t>0,0059</a:t>
                      </a:r>
                      <a:endParaRPr lang="pt-BR" sz="1800" b="0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>
                          <a:effectLst/>
                        </a:rPr>
                        <a:t>0,5917</a:t>
                      </a:r>
                      <a:endParaRPr lang="pt-BR" sz="1800" b="0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36563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>
                          <a:effectLst/>
                        </a:rPr>
                        <a:t>60 – 65</a:t>
                      </a:r>
                      <a:endParaRPr lang="pt-BR" sz="1800" b="0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>
                          <a:effectLst/>
                        </a:rPr>
                        <a:t>4</a:t>
                      </a:r>
                      <a:endParaRPr lang="pt-BR" sz="1800" b="0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>
                          <a:effectLst/>
                        </a:rPr>
                        <a:t>0,0237</a:t>
                      </a:r>
                      <a:endParaRPr lang="pt-BR" sz="1800" b="0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>
                          <a:effectLst/>
                        </a:rPr>
                        <a:t>2,3669</a:t>
                      </a:r>
                      <a:endParaRPr lang="pt-BR" sz="1800" b="0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36563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>
                          <a:effectLst/>
                        </a:rPr>
                        <a:t>Total</a:t>
                      </a:r>
                      <a:endParaRPr lang="pt-BR" sz="1800" b="1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>
                          <a:effectLst/>
                        </a:rPr>
                        <a:t>169</a:t>
                      </a:r>
                      <a:endParaRPr lang="pt-BR" sz="1800" b="1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>
                          <a:effectLst/>
                        </a:rPr>
                        <a:t>1,0000</a:t>
                      </a:r>
                      <a:endParaRPr lang="pt-BR" sz="1800" b="1" i="0" u="none" strike="noStrike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800" u="none" strike="noStrike" dirty="0">
                          <a:effectLst/>
                        </a:rPr>
                        <a:t>100</a:t>
                      </a:r>
                      <a:endParaRPr lang="pt-BR" sz="1800" b="1" i="0" u="none" strike="noStrike" dirty="0">
                        <a:solidFill>
                          <a:srgbClr val="4D4D4D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9834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Dicionário de Variáveis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2107664"/>
          <a:ext cx="822959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GEN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IDD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ESC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REN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NCO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GSA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3°G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6,0 SM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1°G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2,0 SM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2°G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4,0 SM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1°G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1,5 SM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3°G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7,5 SM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2°G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3,0 SM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2°G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3,5 SM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...</a:t>
                      </a:r>
                      <a:endParaRPr lang="pt-BR" dirty="0"/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 ...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 ...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 ...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...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 ...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 ...</a:t>
                      </a:r>
                    </a:p>
                  </a:txBody>
                  <a:tcPr vert="vert" anchor="ctr"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467544" y="1412776"/>
            <a:ext cx="7961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Tabela 3.2 </a:t>
            </a:r>
            <a:r>
              <a:rPr lang="pt-BR" dirty="0" smtClean="0"/>
              <a:t>Representação do banco de dados de uma pesquisa sobre satisfação do </a:t>
            </a:r>
          </a:p>
          <a:p>
            <a:r>
              <a:rPr lang="pt-BR" dirty="0" smtClean="0"/>
              <a:t>Cliente com um determinado produto.</a:t>
            </a:r>
            <a:endParaRPr lang="pt-BR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Softwares para Análise Estatística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Análise Estatística de Dados:</a:t>
            </a:r>
          </a:p>
          <a:p>
            <a:pPr lvl="1"/>
            <a:r>
              <a:rPr lang="pt-BR" dirty="0" smtClean="0"/>
              <a:t>Proprietários:</a:t>
            </a:r>
          </a:p>
          <a:p>
            <a:pPr lvl="2"/>
            <a:r>
              <a:rPr lang="pt-BR" dirty="0" smtClean="0"/>
              <a:t>MINITAB; STATISTICA; SPSS; SAS.</a:t>
            </a:r>
          </a:p>
          <a:p>
            <a:pPr lvl="1"/>
            <a:r>
              <a:rPr lang="pt-BR" dirty="0" smtClean="0"/>
              <a:t>Livres:</a:t>
            </a:r>
          </a:p>
          <a:p>
            <a:pPr lvl="2"/>
            <a:r>
              <a:rPr lang="pt-BR" dirty="0" smtClean="0"/>
              <a:t>R, PSPP.</a:t>
            </a:r>
          </a:p>
          <a:p>
            <a:r>
              <a:rPr lang="pt-BR" dirty="0" smtClean="0"/>
              <a:t>Análise Estatística básica:</a:t>
            </a:r>
          </a:p>
          <a:p>
            <a:pPr lvl="1"/>
            <a:r>
              <a:rPr lang="pt-BR" dirty="0" smtClean="0"/>
              <a:t>Proprietário</a:t>
            </a:r>
          </a:p>
          <a:p>
            <a:pPr lvl="2"/>
            <a:r>
              <a:rPr lang="pt-BR" dirty="0" smtClean="0"/>
              <a:t>Microsoft Excel</a:t>
            </a:r>
          </a:p>
          <a:p>
            <a:pPr lvl="1"/>
            <a:r>
              <a:rPr lang="pt-BR" dirty="0" smtClean="0"/>
              <a:t>Livre:</a:t>
            </a:r>
          </a:p>
          <a:p>
            <a:pPr lvl="2"/>
            <a:r>
              <a:rPr lang="pt-BR" dirty="0" smtClean="0"/>
              <a:t>BR-Office </a:t>
            </a:r>
            <a:r>
              <a:rPr lang="pt-BR" dirty="0" err="1" smtClean="0"/>
              <a:t>Calc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Análise de Consistência dos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Passo importante que deve ser realizado,  inclusive durante a fase de coleta;</a:t>
            </a:r>
          </a:p>
          <a:p>
            <a:r>
              <a:rPr lang="pt-BR" dirty="0" smtClean="0"/>
              <a:t>Identificar falhas e corrigi-las, evitando que se espalhem para observações ainda não realizadas;</a:t>
            </a:r>
          </a:p>
          <a:p>
            <a:r>
              <a:rPr lang="pt-BR" dirty="0" smtClean="0"/>
              <a:t>Procurar erros de registro e digitação, valores perdidos (</a:t>
            </a:r>
            <a:r>
              <a:rPr lang="pt-BR" i="1" dirty="0" err="1" smtClean="0"/>
              <a:t>missing</a:t>
            </a:r>
            <a:r>
              <a:rPr lang="pt-BR" dirty="0" smtClean="0"/>
              <a:t>), identificação de valores muito fora dos padrões considerados razoáveis para a variável;</a:t>
            </a:r>
          </a:p>
          <a:p>
            <a:r>
              <a:rPr lang="pt-BR" dirty="0" smtClean="0"/>
              <a:t>Detecção de códigos ou valores excessivamente presentes ou muito ausentes no banco de dados;</a:t>
            </a:r>
          </a:p>
          <a:p>
            <a:r>
              <a:rPr lang="pt-BR" dirty="0" smtClean="0"/>
              <a:t>Desvios dos padrões esperados de simetria das </a:t>
            </a:r>
            <a:r>
              <a:rPr lang="pt-BR" i="1" dirty="0" smtClean="0"/>
              <a:t>distribuições dos dados.</a:t>
            </a:r>
          </a:p>
          <a:p>
            <a:r>
              <a:rPr lang="pt-BR" dirty="0" smtClean="0"/>
              <a:t>Quando possível, as informações devem ser cruzadas com outras produzidas por pesquisas similares anteriores ou </a:t>
            </a:r>
            <a:r>
              <a:rPr lang="pt-BR" i="1" dirty="0" smtClean="0"/>
              <a:t>dados institucionais </a:t>
            </a:r>
            <a:r>
              <a:rPr lang="pt-BR" dirty="0" smtClean="0"/>
              <a:t>publicados. 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Descritiva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Constitui uma importante etapa na indicação de alguns resultados e direcionamento das ações posteriores.</a:t>
            </a:r>
          </a:p>
          <a:p>
            <a:pPr lvl="1"/>
            <a:r>
              <a:rPr lang="pt-BR" dirty="0" smtClean="0"/>
              <a:t> baseada na utilização de recursos gráficos; e</a:t>
            </a:r>
          </a:p>
          <a:p>
            <a:pPr lvl="1"/>
            <a:r>
              <a:rPr lang="pt-BR" dirty="0" smtClean="0"/>
              <a:t>auxilia o estudo da consistência.</a:t>
            </a:r>
          </a:p>
          <a:p>
            <a:r>
              <a:rPr lang="pt-BR" dirty="0" smtClean="0"/>
              <a:t>Análise exploratória:</a:t>
            </a:r>
          </a:p>
          <a:p>
            <a:pPr lvl="1"/>
            <a:r>
              <a:rPr lang="pt-BR" dirty="0" smtClean="0"/>
              <a:t>Global (os dados são tratados como um todo)</a:t>
            </a:r>
          </a:p>
          <a:p>
            <a:pPr lvl="1"/>
            <a:r>
              <a:rPr lang="pt-BR" dirty="0" smtClean="0"/>
              <a:t>Estratificada (consideram-se e comparam-se grupos importantes atrelados aos objetivos da pesquisa, como os indivíduos mas. ou fem., </a:t>
            </a:r>
            <a:r>
              <a:rPr lang="pt-BR" dirty="0" err="1" smtClean="0"/>
              <a:t>etc</a:t>
            </a:r>
            <a:r>
              <a:rPr lang="pt-BR" dirty="0" smtClean="0"/>
              <a:t>).</a:t>
            </a:r>
          </a:p>
          <a:p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1913</TotalTime>
  <Words>3576</Words>
  <Application>Microsoft Office PowerPoint</Application>
  <PresentationFormat>Apresentação na tela (4:3)</PresentationFormat>
  <Paragraphs>1145</Paragraphs>
  <Slides>56</Slides>
  <Notes>2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56</vt:i4>
      </vt:variant>
    </vt:vector>
  </HeadingPairs>
  <TitlesOfParts>
    <vt:vector size="58" baseType="lpstr">
      <vt:lpstr>Tema do Office</vt:lpstr>
      <vt:lpstr>Equação</vt:lpstr>
      <vt:lpstr>Estatística e Probabilidade</vt:lpstr>
      <vt:lpstr>Bibliografia Básica</vt:lpstr>
      <vt:lpstr>Representação Gráfica de Dados</vt:lpstr>
      <vt:lpstr>Elaboração de Planilhas de Dados</vt:lpstr>
      <vt:lpstr>Dicionário de Variáveis</vt:lpstr>
      <vt:lpstr>Dicionário de Variáveis</vt:lpstr>
      <vt:lpstr>Softwares para Análise Estatística</vt:lpstr>
      <vt:lpstr>Análise de Consistência dos Dados</vt:lpstr>
      <vt:lpstr>Análise Descritiva</vt:lpstr>
      <vt:lpstr>Análise Descritiva</vt:lpstr>
      <vt:lpstr>Análise Descritiva</vt:lpstr>
      <vt:lpstr>Tabelas Resumo</vt:lpstr>
      <vt:lpstr>Tabelas Unidimensionais</vt:lpstr>
      <vt:lpstr>Intervalos de Classe</vt:lpstr>
      <vt:lpstr>Tabela de Distribuição de Frequência</vt:lpstr>
      <vt:lpstr>Tabela de Distribuição de Frequência</vt:lpstr>
      <vt:lpstr>Amplitude de Variação</vt:lpstr>
      <vt:lpstr>Tabela de Distribuição de Frequência (variável qualitativa nominal)</vt:lpstr>
      <vt:lpstr>Tabela de Distribuição de Frequência (variável qualitativa ordinal)</vt:lpstr>
      <vt:lpstr>Tabela de Distribuição de Frequência (comparação de distribuições)</vt:lpstr>
      <vt:lpstr>Distribuições de frequência para dados contínuos</vt:lpstr>
      <vt:lpstr>Distribuições de frequência para dados contínuos</vt:lpstr>
      <vt:lpstr>Distribuições de frequência para dados contínuos</vt:lpstr>
      <vt:lpstr>Distribuições de frequência para dados contínuos</vt:lpstr>
      <vt:lpstr>Distribuições de frequência para dados contínuos</vt:lpstr>
      <vt:lpstr>Distribuições de frequência para dados contínuos</vt:lpstr>
      <vt:lpstr>Distribuições de frequência para dados contínuos</vt:lpstr>
      <vt:lpstr>Distribuições de frequência para dados contínuos</vt:lpstr>
      <vt:lpstr>Técnicas Gráficas de  Análise Descritiva</vt:lpstr>
      <vt:lpstr>Técnicas Gráficas de  Análise Descritiva</vt:lpstr>
      <vt:lpstr>Gráfico de Barras Para variáveis qualitativas, nominais ou ordinais e quantitativas discretas.</vt:lpstr>
      <vt:lpstr>Diagrama Circular Para variáveis qualitativas, nominais ou ordinais.</vt:lpstr>
      <vt:lpstr>Gráfico de Barras  Para comparação de variáveis simultaneamente.</vt:lpstr>
      <vt:lpstr>Gráfico de Barras  Alternativa para comparação de variáveis simultaneamente.</vt:lpstr>
      <vt:lpstr>Esquema de ramo e folhas Para variáveis quantitativas e até qualitativas.</vt:lpstr>
      <vt:lpstr>Diagrama de Pontos (ou de dispersão) Para variáveis quantitativas.</vt:lpstr>
      <vt:lpstr>Histograma Para variáveis quantitativas contínuas.</vt:lpstr>
      <vt:lpstr>Histograma Para variáveis quantitativas contínuas.</vt:lpstr>
      <vt:lpstr>Gráfico de tendência Para variáveis quantitativas.</vt:lpstr>
      <vt:lpstr>Exercícios</vt:lpstr>
      <vt:lpstr>Construa uma distribuição de frequência para os dados de uma amostra de 50 compras de refrigerante.</vt:lpstr>
      <vt:lpstr>Resolução</vt:lpstr>
      <vt:lpstr>Construa uma distribuição de frequência relativa e frequência percentual para os dados de uma amostra de 50 compras de refrigerante do exercício anterior.</vt:lpstr>
      <vt:lpstr>Resolução</vt:lpstr>
      <vt:lpstr>Construa um Gráfico de Barras (frequência absoluta) um Gráfico de Setores (frequência percentual) para os dados do exercício anterior.</vt:lpstr>
      <vt:lpstr>Resolução</vt:lpstr>
      <vt:lpstr>Resolução</vt:lpstr>
      <vt:lpstr>Elabore uma tabela de distribuição de frequência absoluta, frequência relativa e frequência percentual para os dados referentes ao tempo (em dias) de auditorias de fim de ano em 20 empresas. Construa também um histograma e um gráfico de pontos utilizando a frequência absoluta da distribuição de frequência, utilizando 5 classe, iniciando com [10;14], [15;19], [20;24], ....</vt:lpstr>
      <vt:lpstr>Resolução</vt:lpstr>
      <vt:lpstr>Histograma</vt:lpstr>
      <vt:lpstr>Gráfico de Pontos</vt:lpstr>
      <vt:lpstr>Construa um Esquema de Ramo e Folhas com os dados abaixo, utilizando as centenas e dezenas como ramos e as unidades como folhas. Estes dados são o resultado de um teste de aptidão com 150 questões aplicado a 50 indivíduos. Os valores dos dados indicam o número de questões respondidas corretamente.</vt:lpstr>
      <vt:lpstr>Resolução</vt:lpstr>
      <vt:lpstr>Organizar os dados de idade uma amostra de 169 pessoas. O conjunto de dados a seguir apresenta-se seguindo a ordem de coleta dos 169 pacientes. Construa uma tabela de distribuição de frequência absoluta, frequência relativa e frequência percentual. Utilize 8 classes iniciando com [18;23]; [24;29], [30;35], ... </vt:lpstr>
      <vt:lpstr>Resolução</vt:lpstr>
      <vt:lpstr>Resolução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Matemática Financeira</dc:title>
  <dc:creator>Adm</dc:creator>
  <cp:lastModifiedBy>Josney</cp:lastModifiedBy>
  <cp:revision>166</cp:revision>
  <dcterms:created xsi:type="dcterms:W3CDTF">2014-02-24T01:59:43Z</dcterms:created>
  <dcterms:modified xsi:type="dcterms:W3CDTF">2015-03-24T20:21:02Z</dcterms:modified>
</cp:coreProperties>
</file>