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94" r:id="rId22"/>
    <p:sldId id="280" r:id="rId23"/>
    <p:sldId id="275" r:id="rId24"/>
    <p:sldId id="276" r:id="rId25"/>
    <p:sldId id="281" r:id="rId26"/>
    <p:sldId id="277" r:id="rId27"/>
    <p:sldId id="278" r:id="rId28"/>
    <p:sldId id="279" r:id="rId29"/>
    <p:sldId id="282" r:id="rId30"/>
    <p:sldId id="283" r:id="rId31"/>
    <p:sldId id="284" r:id="rId32"/>
    <p:sldId id="287" r:id="rId33"/>
    <p:sldId id="285" r:id="rId34"/>
    <p:sldId id="288" r:id="rId35"/>
    <p:sldId id="291" r:id="rId36"/>
    <p:sldId id="289" r:id="rId37"/>
    <p:sldId id="295" r:id="rId38"/>
    <p:sldId id="290" r:id="rId39"/>
    <p:sldId id="292" r:id="rId40"/>
    <p:sldId id="293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invertIfNegative val="0"/>
          <c:cat>
            <c:numRef>
              <c:f>Plan1!$A$2:$A$7</c:f>
              <c:numCache>
                <c:formatCode>General</c:formatCode>
                <c:ptCount val="6"/>
                <c:pt idx="0">
                  <c:v>48</c:v>
                </c:pt>
                <c:pt idx="1">
                  <c:v>54</c:v>
                </c:pt>
                <c:pt idx="2">
                  <c:v>60</c:v>
                </c:pt>
                <c:pt idx="3">
                  <c:v>66</c:v>
                </c:pt>
                <c:pt idx="4">
                  <c:v>72</c:v>
                </c:pt>
                <c:pt idx="5">
                  <c:v>78</c:v>
                </c:pt>
              </c:numCache>
            </c:numRef>
          </c:cat>
          <c:val>
            <c:numRef>
              <c:f>Plan1!$B$2:$B$7</c:f>
              <c:numCache>
                <c:formatCode>General</c:formatCode>
                <c:ptCount val="6"/>
                <c:pt idx="0">
                  <c:v>2.6315789473684208</c:v>
                </c:pt>
                <c:pt idx="1">
                  <c:v>13.157894736842104</c:v>
                </c:pt>
                <c:pt idx="2">
                  <c:v>36.84210526315789</c:v>
                </c:pt>
                <c:pt idx="3">
                  <c:v>28.947368421052634</c:v>
                </c:pt>
                <c:pt idx="4">
                  <c:v>10.526315789473683</c:v>
                </c:pt>
                <c:pt idx="5">
                  <c:v>7.8947368421052628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04430592"/>
        <c:axId val="104457344"/>
      </c:barChart>
      <c:catAx>
        <c:axId val="104430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Acessos</a:t>
                </a:r>
                <a:endParaRPr lang="pt-BR" dirty="0"/>
              </a:p>
            </c:rich>
          </c:tx>
          <c:layout>
            <c:manualLayout>
              <c:xMode val="edge"/>
              <c:yMode val="edge"/>
              <c:x val="0.78199573490813645"/>
              <c:y val="0.8475833766218168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04457344"/>
        <c:crosses val="autoZero"/>
        <c:auto val="1"/>
        <c:lblAlgn val="ctr"/>
        <c:lblOffset val="100"/>
        <c:noMultiLvlLbl val="0"/>
      </c:catAx>
      <c:valAx>
        <c:axId val="104457344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Porcentagens</a:t>
                </a:r>
                <a:endParaRPr lang="pt-B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430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1A4A-D55F-4D84-A6D0-C1304979D346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32C-89FD-4A92-A1D4-B4E2B98DE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5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1A4A-D55F-4D84-A6D0-C1304979D346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32C-89FD-4A92-A1D4-B4E2B98DE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1A4A-D55F-4D84-A6D0-C1304979D346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32C-89FD-4A92-A1D4-B4E2B98DE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2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1A4A-D55F-4D84-A6D0-C1304979D346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32C-89FD-4A92-A1D4-B4E2B98DE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1A4A-D55F-4D84-A6D0-C1304979D346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32C-89FD-4A92-A1D4-B4E2B98DE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6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1A4A-D55F-4D84-A6D0-C1304979D346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32C-89FD-4A92-A1D4-B4E2B98DE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4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1A4A-D55F-4D84-A6D0-C1304979D346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32C-89FD-4A92-A1D4-B4E2B98DE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3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1A4A-D55F-4D84-A6D0-C1304979D346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32C-89FD-4A92-A1D4-B4E2B98DE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6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1A4A-D55F-4D84-A6D0-C1304979D346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A32C-89FD-4A92-A1D4-B4E2B98DE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1A4A-D55F-4D84-A6D0-C1304979D346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A32C-89FD-4A92-A1D4-B4E2B98DE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Exemplo_4-1_Variancia.xls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Estatística e Probabilidade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Unidade 4</a:t>
            </a:r>
          </a:p>
          <a:p>
            <a:r>
              <a:rPr lang="pt-BR" dirty="0" smtClean="0"/>
              <a:t>Análise estatística unidimensional</a:t>
            </a:r>
          </a:p>
          <a:p>
            <a:r>
              <a:rPr lang="pt-BR" dirty="0" smtClean="0"/>
              <a:t>Prof. Me. </a:t>
            </a:r>
            <a:r>
              <a:rPr lang="pt-BR" dirty="0" err="1" smtClean="0"/>
              <a:t>Josney</a:t>
            </a:r>
            <a:r>
              <a:rPr lang="pt-BR" dirty="0" smtClean="0"/>
              <a:t> Freitas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00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medidas de centralidade</a:t>
            </a:r>
            <a:br>
              <a:rPr lang="pt-BR" dirty="0"/>
            </a:br>
            <a:r>
              <a:rPr lang="pt-BR" dirty="0"/>
              <a:t>(ou de posição)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Mas se a quantidade de acessos à Internet fosse, por exemplo, 33, 64, 67, 68, 69, 73 e 74, a média seria 64 acessos e , conforme se observa, ela estaria “deslocada” para fora da “massa” principal de dados (64, 67, 68, 73 e 74), na direção do </a:t>
            </a:r>
            <a:r>
              <a:rPr lang="pt-BR" i="1" dirty="0"/>
              <a:t>valor discrepante </a:t>
            </a:r>
            <a:r>
              <a:rPr lang="pt-BR" dirty="0"/>
              <a:t>33.</a:t>
            </a:r>
          </a:p>
          <a:p>
            <a:r>
              <a:rPr lang="pt-BR" dirty="0"/>
              <a:t>Desses sete valores, cinco estão acima da média. A média tem essa desvantagem, pode ser influenciada por valores atípicos.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7769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medidas de centralidade</a:t>
            </a:r>
            <a:br>
              <a:rPr lang="pt-BR" dirty="0"/>
            </a:br>
            <a:r>
              <a:rPr lang="pt-BR" dirty="0"/>
              <a:t>(ou de posição)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5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Para melhor refletir os conjuntos de dados, em </a:t>
            </a:r>
            <a:r>
              <a:rPr lang="pt-BR" i="1" dirty="0" smtClean="0"/>
              <a:t>distribuições assimétricas</a:t>
            </a:r>
            <a:r>
              <a:rPr lang="pt-BR" dirty="0" smtClean="0"/>
              <a:t>, a medida de centralidade deve, então, ser definida de modo a neutralizar esse efeito.</a:t>
            </a:r>
          </a:p>
          <a:p>
            <a:r>
              <a:rPr lang="pt-BR" dirty="0" smtClean="0"/>
              <a:t>Dispondo os </a:t>
            </a:r>
            <a:r>
              <a:rPr lang="pt-BR" i="1" dirty="0" smtClean="0"/>
              <a:t>valores em ordem crescente</a:t>
            </a:r>
            <a:r>
              <a:rPr lang="pt-BR" dirty="0" smtClean="0"/>
              <a:t>, pode-se ir eliminando os extremos, até chegar ao centro do conjunto, adotando-o como medida da centralidade.</a:t>
            </a:r>
          </a:p>
          <a:p>
            <a:r>
              <a:rPr lang="pt-BR" dirty="0" smtClean="0"/>
              <a:t>Por exemplo, ilustrando esse procedimento no conjunto de dados em questão, tem-se: </a:t>
            </a:r>
          </a:p>
          <a:p>
            <a:pPr marL="0" indent="0" algn="ctr">
              <a:buNone/>
            </a:pPr>
            <a:r>
              <a:rPr lang="pt-BR" dirty="0" smtClean="0"/>
              <a:t>33, 64, 67, 68, 69, 73, 74</a:t>
            </a:r>
          </a:p>
          <a:p>
            <a:r>
              <a:rPr lang="pt-BR" dirty="0" smtClean="0"/>
              <a:t>Com o valor 68 acesso sendo uma melhor medida de centralidade, no sentido já comentado.</a:t>
            </a:r>
          </a:p>
          <a:p>
            <a:r>
              <a:rPr lang="pt-BR" dirty="0" smtClean="0"/>
              <a:t>Essa medida é chamada de </a:t>
            </a:r>
            <a:r>
              <a:rPr lang="pt-BR" i="1" dirty="0" smtClean="0"/>
              <a:t>Mediana (</a:t>
            </a:r>
            <a:r>
              <a:rPr lang="pt-BR" i="1" dirty="0" err="1" smtClean="0"/>
              <a:t>Md</a:t>
            </a:r>
            <a:r>
              <a:rPr lang="pt-BR" i="1" dirty="0" smtClean="0"/>
              <a:t>)</a:t>
            </a:r>
            <a:r>
              <a:rPr lang="pt-BR" dirty="0" smtClean="0"/>
              <a:t>, pois divide o conjunto ordenado de dados pela metade.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1043608" y="5661248"/>
            <a:ext cx="6984776" cy="0"/>
          </a:xfrm>
          <a:prstGeom prst="straightConnector1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1043608" y="5373216"/>
            <a:ext cx="309634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4355976" y="5373216"/>
            <a:ext cx="367240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242403" y="5533820"/>
            <a:ext cx="0" cy="1994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242403" y="5733256"/>
            <a:ext cx="0" cy="2880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990571" y="594928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 smtClean="0"/>
              <a:t>Md</a:t>
            </a:r>
            <a:endParaRPr lang="pt-BR" b="1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9512" y="5048182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ordenados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476018" y="508518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50%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996298" y="508518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50%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74615" y="56224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841023" y="5630831"/>
            <a:ext cx="1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51520" y="5879013"/>
            <a:ext cx="3444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Figura 4.2 </a:t>
            </a:r>
            <a:r>
              <a:rPr lang="pt-BR" sz="1200" dirty="0" smtClean="0"/>
              <a:t>Representação esquemática da mediana, </a:t>
            </a:r>
          </a:p>
          <a:p>
            <a:r>
              <a:rPr lang="pt-BR" sz="1200" dirty="0" smtClean="0"/>
              <a:t>em um conjunto de dados  com valor mínimo m e </a:t>
            </a:r>
          </a:p>
          <a:p>
            <a:r>
              <a:rPr lang="pt-BR" sz="1200" dirty="0" smtClean="0"/>
              <a:t>valor máximo M e assimetria à direita.</a:t>
            </a:r>
            <a:endParaRPr lang="pt-BR" sz="1200" dirty="0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3131840" y="3717032"/>
            <a:ext cx="36004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3563888" y="3717032"/>
            <a:ext cx="36004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3995936" y="3717032"/>
            <a:ext cx="36004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 flipV="1">
            <a:off x="4788024" y="3717032"/>
            <a:ext cx="368424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 flipV="1">
            <a:off x="5220072" y="3717032"/>
            <a:ext cx="368424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 flipV="1">
            <a:off x="5652120" y="3717032"/>
            <a:ext cx="368424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174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medidas de centralidade</a:t>
            </a:r>
            <a:br>
              <a:rPr lang="pt-BR" dirty="0"/>
            </a:br>
            <a:r>
              <a:rPr lang="pt-BR" dirty="0"/>
              <a:t>(ou de posição)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Como a quantidade de valores de acessos no exemplo em discussão é impar, foi possível encontrar um valor central pertencente ao conjunto de dados. Mas isso não acontece quando a quantidade é par. Por exemplo: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33, 64, 67, 68, 69, 73</a:t>
                </a:r>
              </a:p>
              <a:p>
                <a:r>
                  <a:rPr lang="pt-BR" dirty="0" smtClean="0"/>
                  <a:t>Neste caso, o centro não constitui um valor do conjunto de dados, mas sim, por convenção, adota-se a média aritmética dos seus dois últimos valores centrais.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𝑀𝑒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67+68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=67,5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3034" r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 flipH="1" flipV="1">
            <a:off x="5283696" y="3356992"/>
            <a:ext cx="368424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H="1" flipV="1">
            <a:off x="5859760" y="3356992"/>
            <a:ext cx="368424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2987824" y="3356992"/>
            <a:ext cx="360040" cy="2964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563888" y="3356992"/>
            <a:ext cx="360040" cy="2964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069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medidas de centralidade</a:t>
            </a:r>
            <a:br>
              <a:rPr lang="pt-BR" dirty="0"/>
            </a:br>
            <a:r>
              <a:rPr lang="pt-BR" dirty="0"/>
              <a:t>(ou de posição)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Quando a quantidade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 de dados for muito grande, pode-se determinar a mediana procurando-se primeiro a sua posição no conjunto ordenado de dados,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𝑃𝑜𝑠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𝑀𝑑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−é</m:t>
                      </m:r>
                      <m:r>
                        <a:rPr lang="pt-BR" b="0" i="1" smtClean="0">
                          <a:latin typeface="Cambria Math"/>
                        </a:rPr>
                        <m:t>𝑠𝑖𝑚𝑎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Identificando em seguida, o valor que ocupa essa posição.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97" r="-2148" b="-3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2126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medidas de centralidade</a:t>
            </a:r>
            <a:br>
              <a:rPr lang="pt-BR" dirty="0"/>
            </a:br>
            <a:r>
              <a:rPr lang="pt-BR" dirty="0"/>
              <a:t>(ou de posição)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Por exemplo: para os conjuntos de acessos à Internet, com 7 e 6 valores, tem-se: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𝑃𝑜𝑠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𝑀𝑑</m:t>
                          </m:r>
                          <m:r>
                            <a:rPr lang="pt-BR" b="0" i="1" baseline="-2500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7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=4ª</m:t>
                      </m:r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33, 64, 67, 68, 69, 73, 74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4ª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𝑃𝑜𝑠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𝑀𝑑</m:t>
                          </m:r>
                          <m:r>
                            <a:rPr lang="pt-BR" b="0" i="1" baseline="-2500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3,5</m:t>
                      </m:r>
                      <m:r>
                        <a:rPr lang="pt-BR" i="1">
                          <a:latin typeface="Cambria Math"/>
                        </a:rPr>
                        <m:t>ª</m:t>
                      </m:r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33, 64, 67, 68, 69, 73</a:t>
                </a:r>
              </a:p>
              <a:p>
                <a:pPr marL="0" indent="0" algn="ctr">
                  <a:buNone/>
                </a:pPr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67,5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Entre a 3ª e 4ª</a:t>
                </a:r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207" r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4355976" y="2924944"/>
            <a:ext cx="432048" cy="39048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45140" y="5013176"/>
            <a:ext cx="686900" cy="39048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5" idx="0"/>
          </p:cNvCxnSpPr>
          <p:nvPr/>
        </p:nvCxnSpPr>
        <p:spPr>
          <a:xfrm flipH="1" flipV="1">
            <a:off x="4572000" y="4653136"/>
            <a:ext cx="16590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0783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medidas de centralidade</a:t>
            </a:r>
            <a:br>
              <a:rPr lang="pt-BR" dirty="0"/>
            </a:br>
            <a:r>
              <a:rPr lang="pt-BR" dirty="0"/>
              <a:t>(ou de posição)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/>
          </a:bodyPr>
          <a:lstStyle/>
          <a:p>
            <a:r>
              <a:rPr lang="pt-BR" dirty="0" smtClean="0"/>
              <a:t>Quando as distribuições dos conjuntos de dados são simétricas, a média e a mediana coincidem.</a:t>
            </a:r>
          </a:p>
        </p:txBody>
      </p:sp>
    </p:spTree>
    <p:extLst>
      <p:ext uri="{BB962C8B-B14F-4D97-AF65-F5344CB8AC3E}">
        <p14:creationId xmlns:p14="http://schemas.microsoft.com/office/powerpoint/2010/main" val="18222487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2400" b="1" dirty="0"/>
              <a:t>Exemplo 4.2 </a:t>
            </a:r>
            <a:r>
              <a:rPr lang="pt-BR" sz="2400" dirty="0"/>
              <a:t>Para o conjunto de dados do Exemplo 4.1, a mediana pode ser determinada exatamente, recorrendo-se ao diagrama de ramo e folhas da Figura 4.3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863230"/>
              </p:ext>
            </p:extLst>
          </p:nvPr>
        </p:nvGraphicFramePr>
        <p:xfrm>
          <a:off x="683568" y="1484783"/>
          <a:ext cx="4186809" cy="41764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7908"/>
                <a:gridCol w="917908"/>
                <a:gridCol w="383253"/>
                <a:gridCol w="393548"/>
                <a:gridCol w="393548"/>
                <a:gridCol w="393548"/>
                <a:gridCol w="393548"/>
                <a:gridCol w="393548"/>
              </a:tblGrid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19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19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17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onector reto 4"/>
          <p:cNvCxnSpPr/>
          <p:nvPr/>
        </p:nvCxnSpPr>
        <p:spPr>
          <a:xfrm>
            <a:off x="2528066" y="1412774"/>
            <a:ext cx="0" cy="4248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1605817" y="1484784"/>
            <a:ext cx="0" cy="4176462"/>
          </a:xfrm>
          <a:prstGeom prst="straightConnector1">
            <a:avLst/>
          </a:prstGeom>
          <a:ln w="3175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51520" y="3140968"/>
            <a:ext cx="2016224" cy="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39552" y="5589240"/>
            <a:ext cx="774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Figura 4.3</a:t>
            </a:r>
            <a:r>
              <a:rPr lang="pt-BR" dirty="0" smtClean="0"/>
              <a:t> Determinação da mediana no conjunto de dados de acesso à Internet,</a:t>
            </a:r>
          </a:p>
          <a:p>
            <a:r>
              <a:rPr lang="pt-BR" dirty="0" smtClean="0"/>
              <a:t>Usando o esquema de ramos e folhas.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20072" y="141277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primeira coluna do ramo e folhas corresponde ao procedimento de eliminação dos extremos até chegar-se ao centro do conjunto de dados ordenados, conforme é indicado pela seta na Figura 4.3. Como a quantidade de valores é par, o centro do conjunto ordenado é constituído pelos dois últimos extremos 61 e 62 acessos.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0" y="25649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50%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341970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50%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748608" y="4278577"/>
                <a:ext cx="2399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𝑀𝑑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61+62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=61,5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608" y="4278577"/>
                <a:ext cx="2399311" cy="610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/>
          <p:cNvSpPr txBox="1"/>
          <p:nvPr/>
        </p:nvSpPr>
        <p:spPr>
          <a:xfrm>
            <a:off x="5220072" y="4889513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Neste conjunto de dados, a média e a mediana são aproximadamente iguais.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8155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medidas de centralidade</a:t>
            </a:r>
            <a:br>
              <a:rPr lang="pt-BR" dirty="0"/>
            </a:br>
            <a:r>
              <a:rPr lang="pt-BR" dirty="0"/>
              <a:t>(ou de posição)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média e a mediana são medidas de centralidade apropriadas para dados quantitativos. </a:t>
            </a:r>
          </a:p>
          <a:p>
            <a:r>
              <a:rPr lang="pt-BR" dirty="0" smtClean="0"/>
              <a:t>Para dados qualitativos ordinais, a mediana até pode ser utilizada para caracterizar a distribuição dos valores quanto ao número de dados for impar. </a:t>
            </a:r>
          </a:p>
          <a:p>
            <a:r>
              <a:rPr lang="pt-BR" dirty="0" smtClean="0"/>
              <a:t> Mas, para os dados qualitativos nominais ou ordinais e , as vezes, quantitativos, costuma-se usar a </a:t>
            </a:r>
            <a:r>
              <a:rPr lang="pt-BR" i="1" dirty="0" smtClean="0"/>
              <a:t>moda como medida de centralidade.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58721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medidas de centralidade</a:t>
            </a:r>
            <a:br>
              <a:rPr lang="pt-BR" dirty="0"/>
            </a:br>
            <a:r>
              <a:rPr lang="pt-BR" dirty="0"/>
              <a:t>(ou de posição)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Conforme o próprio nome sugere, a </a:t>
            </a:r>
            <a:r>
              <a:rPr lang="pt-BR" i="1" dirty="0" smtClean="0"/>
              <a:t>moda</a:t>
            </a:r>
            <a:r>
              <a:rPr lang="pt-BR" dirty="0" smtClean="0"/>
              <a:t> é o valor (ou valores) mais frequente(s) no conjunto de dados.</a:t>
            </a:r>
          </a:p>
          <a:p>
            <a:r>
              <a:rPr lang="pt-BR" dirty="0" smtClean="0"/>
              <a:t>Diferentemente da média e mediana, pode haver mais de uma moda em um conjunto de valores. São as chamadas distribuições </a:t>
            </a:r>
            <a:r>
              <a:rPr lang="pt-BR" i="1" dirty="0" smtClean="0"/>
              <a:t>bimodais</a:t>
            </a:r>
            <a:r>
              <a:rPr lang="pt-BR" dirty="0" smtClean="0"/>
              <a:t>, </a:t>
            </a:r>
            <a:r>
              <a:rPr lang="pt-BR" i="1" dirty="0" err="1" smtClean="0"/>
              <a:t>trimodais</a:t>
            </a:r>
            <a:r>
              <a:rPr lang="pt-BR" dirty="0" smtClean="0"/>
              <a:t>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0630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As medidas de centralidade</a:t>
            </a:r>
            <a:br>
              <a:rPr lang="pt-BR" sz="4000" dirty="0"/>
            </a:br>
            <a:r>
              <a:rPr lang="pt-BR" sz="4000" dirty="0"/>
              <a:t>(ou de posição)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Exemplo 4.3 </a:t>
            </a:r>
            <a:r>
              <a:rPr lang="pt-BR" dirty="0"/>
              <a:t>No exemplo 3.1, a </a:t>
            </a:r>
            <a:r>
              <a:rPr lang="pt-BR" i="1" dirty="0"/>
              <a:t>moda</a:t>
            </a:r>
            <a:r>
              <a:rPr lang="pt-BR" dirty="0"/>
              <a:t> para o conjunto de dados da variável </a:t>
            </a:r>
            <a:r>
              <a:rPr lang="pt-BR" i="1" dirty="0"/>
              <a:t>tipo de queixas dos usuários de um serviço </a:t>
            </a:r>
            <a:r>
              <a:rPr lang="pt-BR" dirty="0"/>
              <a:t> é a “demora durante o atendimento” (DDA), que ocorre com maior frequência observada (11 ou 18%)</a:t>
            </a:r>
          </a:p>
        </p:txBody>
      </p:sp>
    </p:spTree>
    <p:extLst>
      <p:ext uri="{BB962C8B-B14F-4D97-AF65-F5344CB8AC3E}">
        <p14:creationId xmlns:p14="http://schemas.microsoft.com/office/powerpoint/2010/main" val="1138173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Determine a média aritmética, a mediana e a moda das seguintes séries: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3, 4, 1, 3, 6, 5, 6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7, 8, 8, 10, 12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3,2; 4; 0,75; 5; 2,13; 4,75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70, 75, 76, 80, 82, 83, 82, 90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17625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 smtClean="0"/>
              <a:t>A média mínima para aprovação em determinada disciplina é 5,0. Se um estudante obtém as notas 7,5; 8,0; 3,5; 6,0; 2,5; 2,0; 5,5; 4,0 nos trabalhos mensais da disciplina em questão, pergunta-se se ele foi ou não aprovado.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smtClean="0"/>
              <a:t>Tem-se $ 2.000,00 disponíveis, mensalmente, para a compra de determinado artigo que custou, nos meses de junho, julho e agosto, respectivamente, $ 200,00; $ 500,00 e $700,00. Qual foi o custo médio do artigo para esse período?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01339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Medidas de variabilidade</a:t>
            </a:r>
            <a:br>
              <a:rPr lang="pt-BR" dirty="0" smtClean="0"/>
            </a:br>
            <a:r>
              <a:rPr lang="pt-BR" dirty="0" smtClean="0"/>
              <a:t>(ou de dispersão)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Só a medida de centralidade não é suficiente para caracterizar a distribuição de uma variável. Outras informações são importantes, por exemplo, a medida da variabilidade (dispersão ou oscilação ou heterogeneidade) dos seus valores.</a:t>
            </a:r>
          </a:p>
          <a:p>
            <a:r>
              <a:rPr lang="pt-BR" dirty="0" smtClean="0"/>
              <a:t>Dois conjuntos de dados com a mesma média, a representação deles por essa medida é mais confiável naquele com a menor variabilidade.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4258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Medidas de variabilidade</a:t>
            </a:r>
            <a:br>
              <a:rPr lang="pt-BR" dirty="0"/>
            </a:br>
            <a:r>
              <a:rPr lang="pt-BR" dirty="0"/>
              <a:t>(ou de dispersão)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Existem várias formas de se medir a variabilidade de um conjunto de dados qualitativos ou quantitativos.</a:t>
            </a:r>
          </a:p>
          <a:p>
            <a:r>
              <a:rPr lang="pt-BR" dirty="0" smtClean="0"/>
              <a:t>Uma possibilidade simples para os dados quantitativos é a </a:t>
            </a:r>
            <a:r>
              <a:rPr lang="pt-BR" i="1" dirty="0" smtClean="0"/>
              <a:t>amplitude</a:t>
            </a:r>
            <a:r>
              <a:rPr lang="pt-BR" dirty="0" smtClean="0"/>
              <a:t> de variação, quando os dados apresentam-se uniformemente espalhados.</a:t>
            </a:r>
          </a:p>
          <a:p>
            <a:r>
              <a:rPr lang="pt-BR" dirty="0" smtClean="0"/>
              <a:t>Mas, a mais comum é a variância, da qual se obtém diretamente o chamado </a:t>
            </a:r>
            <a:r>
              <a:rPr lang="pt-BR" i="1" dirty="0" smtClean="0"/>
              <a:t>desvio-padrão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9054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variância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diferença de uma medida </a:t>
                </a:r>
                <a:r>
                  <a:rPr lang="pt-BR" i="1" dirty="0" smtClean="0"/>
                  <a:t>x</a:t>
                </a:r>
                <a:r>
                  <a:rPr lang="pt-BR" i="1" baseline="-25000" dirty="0" smtClean="0"/>
                  <a:t>i</a:t>
                </a:r>
                <a:r>
                  <a:rPr lang="pt-BR" dirty="0" smtClean="0"/>
                  <a:t> em relação à média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 smtClean="0"/>
                  <a:t>, do conjunto de dados de onde ela provém, isto é o desvio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 smtClean="0"/>
                  <a:t>, é muito utilizada em Estatística.</a:t>
                </a:r>
              </a:p>
              <a:p>
                <a:r>
                  <a:rPr lang="pt-BR" dirty="0" smtClean="0"/>
                  <a:t>Como a soma dos desvios tende a se anular, usamos os desvios quadráticos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e adotamos a média deles como medida de variabilidade. Isto é: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 (variância populacional)</a:t>
                </a:r>
              </a:p>
              <a:p>
                <a:r>
                  <a:rPr lang="pt-BR" dirty="0" smtClean="0"/>
                  <a:t>Quando o tamanho da amostra não for suficientemente grande (isto é, n&lt;30), substitui-se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 por </a:t>
                </a:r>
                <a:r>
                  <a:rPr lang="pt-BR" i="1" dirty="0" smtClean="0"/>
                  <a:t>(n-1)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 (variância </a:t>
                </a:r>
                <a:r>
                  <a:rPr lang="pt-BR" dirty="0" smtClean="0"/>
                  <a:t>amostral</a:t>
                </a:r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759" r="-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9684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variância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Existe outra fórmula, equivalente a anterior, que facilita os cálculos e produz menos erros de aproximação: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1651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variância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 smtClean="0"/>
              <a:t>Exemplo 4.4</a:t>
            </a:r>
            <a:r>
              <a:rPr lang="pt-BR" sz="2400" dirty="0" smtClean="0"/>
              <a:t> Para o conjunto de valores do número de acessos à Internet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i</a:t>
            </a:r>
            <a:r>
              <a:rPr lang="pt-BR" sz="2400" dirty="0" smtClean="0"/>
              <a:t>: 33, 64, 67, 68, 69, 73 e 74, os cálculos da variância são ilustrados na Tabela 4.1.</a:t>
            </a:r>
            <a:endParaRPr lang="pt-B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451545"/>
                  </p:ext>
                </p:extLst>
              </p:nvPr>
            </p:nvGraphicFramePr>
            <p:xfrm>
              <a:off x="971600" y="2679968"/>
              <a:ext cx="6984777" cy="3341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/>
                    <a:gridCol w="1800200"/>
                    <a:gridCol w="4032449"/>
                  </a:tblGrid>
                  <a:tr h="353939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1" i="1" smtClean="0">
                                                <a:latin typeface="Cambria Math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 smtClean="0">
                                                <a:latin typeface="Cambria Math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pt-BR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b="1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b="1" i="1" smtClean="0">
                                                <a:latin typeface="Cambria Math"/>
                                              </a:rPr>
                                              <m:t>𝒂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</a:tr>
                  <a:tr h="303428">
                    <a:tc>
                      <a:txBody>
                        <a:bodyPr/>
                        <a:lstStyle/>
                        <a:p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33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 smtClean="0"/>
                            <a:t>(33-64)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(-31)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961</a:t>
                          </a:r>
                          <a:endParaRPr lang="pt-BR" sz="1400" dirty="0"/>
                        </a:p>
                      </a:txBody>
                      <a:tcPr/>
                    </a:tc>
                  </a:tr>
                  <a:tr h="303428">
                    <a:tc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64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(64-64)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(0)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0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3428">
                    <a:tc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67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(67-64)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(+3)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9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3428">
                    <a:tc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68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(68-64)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(+4)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16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3428">
                    <a:tc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69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(69-64)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(+5)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25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3428">
                    <a:tc>
                      <a:txBody>
                        <a:bodyPr/>
                        <a:lstStyle/>
                        <a:p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73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(73-64)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(+9)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81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3428">
                    <a:tc>
                      <a:txBody>
                        <a:bodyPr/>
                        <a:lstStyle/>
                        <a:p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74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(74-64)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(+10)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100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3428">
                    <a:tc>
                      <a:txBody>
                        <a:bodyPr/>
                        <a:lstStyle/>
                        <a:p>
                          <a:r>
                            <a:rPr lang="pt-BR" sz="1400" dirty="0" smtClean="0"/>
                            <a:t>Somas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448,0</a:t>
                          </a:r>
                          <a:r>
                            <a:rPr lang="pt-BR" sz="1400" baseline="0" dirty="0" smtClean="0"/>
                            <a:t> acessos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 smtClean="0"/>
                            <a:t>1192,0 acessos</a:t>
                          </a:r>
                          <a:r>
                            <a:rPr lang="pt-BR" sz="1400" baseline="30000" dirty="0" smtClean="0"/>
                            <a:t>2</a:t>
                          </a:r>
                          <a:endParaRPr lang="pt-BR" sz="1400" baseline="30000" dirty="0"/>
                        </a:p>
                      </a:txBody>
                      <a:tcPr/>
                    </a:tc>
                  </a:tr>
                  <a:tr h="531000">
                    <a:tc>
                      <a:txBody>
                        <a:bodyPr/>
                        <a:lstStyle/>
                        <a:p>
                          <a:r>
                            <a:rPr lang="pt-BR" sz="1400" dirty="0" smtClean="0"/>
                            <a:t>Médias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64,0 acessos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 smtClean="0"/>
                            <a:t>170,3 acessos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dirty="0" smtClean="0"/>
                            <a:t> (variância</a:t>
                          </a:r>
                          <a:r>
                            <a:rPr lang="pt-BR" sz="1400" baseline="0" dirty="0" smtClean="0"/>
                            <a:t> populacional)</a:t>
                          </a:r>
                        </a:p>
                        <a:p>
                          <a:r>
                            <a:rPr lang="pt-BR" sz="1400" baseline="0" dirty="0" smtClean="0"/>
                            <a:t>198,7 acessos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(variância amostral)</a:t>
                          </a:r>
                          <a:endParaRPr lang="pt-B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451545"/>
                  </p:ext>
                </p:extLst>
              </p:nvPr>
            </p:nvGraphicFramePr>
            <p:xfrm>
              <a:off x="971600" y="2679968"/>
              <a:ext cx="6984777" cy="3341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/>
                    <a:gridCol w="1800200"/>
                    <a:gridCol w="4032449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068" t="-1639" r="-224746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3112" t="-1639" r="-151" b="-811475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33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 smtClean="0"/>
                            <a:t>(33-64)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(-31)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961</a:t>
                          </a:r>
                          <a:endParaRPr lang="pt-BR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64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(64-64)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(0)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0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67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(67-64)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(+3)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9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68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(68-64)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(+4)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16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pt-B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69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(69-64)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(+5)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25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73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(73-64)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(+9)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81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74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 smtClean="0"/>
                            <a:t>(74-64)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(+10)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= 100</a:t>
                          </a:r>
                          <a:endParaRPr lang="pt-BR" sz="1400" dirty="0" smtClean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pt-BR" sz="1400" dirty="0" smtClean="0"/>
                            <a:t>Somas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448,0</a:t>
                          </a:r>
                          <a:r>
                            <a:rPr lang="pt-BR" sz="1400" baseline="0" dirty="0" smtClean="0"/>
                            <a:t> acessos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 smtClean="0"/>
                            <a:t>1192,0 acessos</a:t>
                          </a:r>
                          <a:r>
                            <a:rPr lang="pt-BR" sz="1400" baseline="30000" dirty="0" smtClean="0"/>
                            <a:t>2</a:t>
                          </a:r>
                          <a:endParaRPr lang="pt-BR" sz="1400" baseline="30000" dirty="0"/>
                        </a:p>
                      </a:txBody>
                      <a:tcPr/>
                    </a:tc>
                  </a:tr>
                  <a:tr h="531000">
                    <a:tc>
                      <a:txBody>
                        <a:bodyPr/>
                        <a:lstStyle/>
                        <a:p>
                          <a:r>
                            <a:rPr lang="pt-BR" sz="1400" dirty="0" smtClean="0"/>
                            <a:t>Médias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64,0 acessos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 smtClean="0"/>
                            <a:t>170,3 acessos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dirty="0" smtClean="0"/>
                            <a:t> (variância</a:t>
                          </a:r>
                          <a:r>
                            <a:rPr lang="pt-BR" sz="1400" baseline="0" dirty="0" smtClean="0"/>
                            <a:t> populacional)</a:t>
                          </a:r>
                        </a:p>
                        <a:p>
                          <a:r>
                            <a:rPr lang="pt-BR" sz="1400" baseline="0" dirty="0" smtClean="0"/>
                            <a:t>198,7 acessos</a:t>
                          </a:r>
                          <a:r>
                            <a:rPr lang="pt-BR" sz="1400" baseline="30000" dirty="0" smtClean="0"/>
                            <a:t>2</a:t>
                          </a:r>
                          <a:r>
                            <a:rPr lang="pt-BR" sz="1400" baseline="0" dirty="0" smtClean="0"/>
                            <a:t> (variância amostral)</a:t>
                          </a:r>
                          <a:endParaRPr lang="pt-B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71065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variância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variância dos valores do </a:t>
            </a:r>
            <a:r>
              <a:rPr lang="pt-BR" dirty="0" smtClean="0">
                <a:hlinkClick r:id="rId2" action="ppaction://hlinkfile"/>
              </a:rPr>
              <a:t>Exemplo 4.1</a:t>
            </a:r>
            <a:r>
              <a:rPr lang="pt-BR" dirty="0" smtClean="0"/>
              <a:t>, calculada pela fórmula da variância amostral (50,60 acesos</a:t>
            </a:r>
            <a:r>
              <a:rPr lang="pt-BR" baseline="30000" dirty="0" smtClean="0"/>
              <a:t>2</a:t>
            </a:r>
            <a:r>
              <a:rPr lang="pt-BR" dirty="0" smtClean="0"/>
              <a:t>), é aproximadamente quatro vezes menor que o valor 198,7 acessos</a:t>
            </a:r>
            <a:r>
              <a:rPr lang="pt-BR" baseline="-25000" dirty="0" smtClean="0"/>
              <a:t>2</a:t>
            </a:r>
            <a:r>
              <a:rPr lang="pt-BR" dirty="0" smtClean="0"/>
              <a:t> obtido aqui.</a:t>
            </a:r>
          </a:p>
          <a:p>
            <a:r>
              <a:rPr lang="pt-BR" dirty="0" smtClean="0"/>
              <a:t>Portanto, aquele valor de número de acessos é menos variável que esse conjunto.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8771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desvio padrão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Extraindo a raiz quadrada da variância, obtém-se uma medida de dispersão na unidade de medida original dos dados, chamada </a:t>
                </a:r>
                <a:r>
                  <a:rPr lang="pt-BR" i="1" dirty="0" smtClean="0"/>
                  <a:t>desvio padrão </a:t>
                </a:r>
                <a:r>
                  <a:rPr lang="pt-BR" dirty="0" smtClean="0"/>
                  <a:t>(</a:t>
                </a:r>
                <a:r>
                  <a:rPr lang="pt-BR" i="1" dirty="0" err="1" smtClean="0"/>
                  <a:t>dp</a:t>
                </a:r>
                <a:r>
                  <a:rPr lang="pt-BR" i="1" baseline="-25000" dirty="0" err="1" smtClean="0"/>
                  <a:t>x</a:t>
                </a:r>
                <a:r>
                  <a:rPr lang="pt-BR" dirty="0" smtClean="0"/>
                  <a:t> ou </a:t>
                </a:r>
                <a:r>
                  <a:rPr lang="pt-BR" i="1" dirty="0" err="1" smtClean="0"/>
                  <a:t>S</a:t>
                </a:r>
                <a:r>
                  <a:rPr lang="pt-BR" i="1" baseline="-25000" dirty="0" err="1" smtClean="0"/>
                  <a:t>x</a:t>
                </a:r>
                <a:r>
                  <a:rPr lang="pt-BR" dirty="0" smtClean="0"/>
                  <a:t>), Isto é: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330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desvio padrão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 exemplo, no caso 4.4, o desvio padrão seria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/>
                          </a:rPr>
                          <m:t>198,7</m:t>
                        </m:r>
                      </m:e>
                    </m:rad>
                    <m:r>
                      <a:rPr lang="pt-BR" b="0" i="1" smtClean="0">
                        <a:latin typeface="Cambria Math"/>
                      </a:rPr>
                      <m:t>=14,1</m:t>
                    </m:r>
                  </m:oMath>
                </a14:m>
                <a:r>
                  <a:rPr lang="pt-BR" dirty="0" smtClean="0"/>
                  <a:t> acessos, contra 7,11 acessos do conjunto de dados do exemplo 4.1.</a:t>
                </a:r>
              </a:p>
              <a:p>
                <a:r>
                  <a:rPr lang="pt-BR" dirty="0" smtClean="0"/>
                  <a:t>A palavra padrão aqui é usada no sentido da utilização de </a:t>
                </a:r>
                <a:r>
                  <a:rPr lang="pt-BR" i="1" dirty="0" err="1" smtClean="0"/>
                  <a:t>S</a:t>
                </a:r>
                <a:r>
                  <a:rPr lang="pt-BR" i="1" baseline="-25000" dirty="0" err="1" smtClean="0"/>
                  <a:t>x</a:t>
                </a:r>
                <a:r>
                  <a:rPr lang="pt-BR" dirty="0" smtClean="0"/>
                  <a:t> como unidade para medir as distâncias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, ou outras, conforme será visto adiante no </a:t>
                </a:r>
                <a:r>
                  <a:rPr lang="pt-BR" i="1" dirty="0" smtClean="0"/>
                  <a:t>escores padronizados</a:t>
                </a:r>
                <a:r>
                  <a:rPr lang="pt-BR" dirty="0" smtClean="0"/>
                  <a:t> e </a:t>
                </a:r>
                <a:r>
                  <a:rPr lang="pt-BR" i="1" dirty="0" smtClean="0"/>
                  <a:t>medidas de assimetria</a:t>
                </a:r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97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18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estatística unidimensional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Além da síntese visual de um conjunto de dados, deve-se determinar algumas medidas resumo numéricas, as chamadas estatísticas, que os represente bem e permitam as comparações com outros conjuntos de dados em pesquisas semelhantes.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3318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desvio padrão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Para a maioria das variáveis, raramente ocorrem “grandes” desvios em relação à média, como os maiores que 3</a:t>
                </a:r>
                <a:r>
                  <a:rPr lang="pt-BR" i="1" dirty="0" smtClean="0"/>
                  <a:t>S</a:t>
                </a:r>
                <a:r>
                  <a:rPr lang="pt-BR" i="1" baseline="-25000" dirty="0" smtClean="0"/>
                  <a:t>x</a:t>
                </a:r>
                <a:r>
                  <a:rPr lang="pt-BR" dirty="0" smtClean="0"/>
                  <a:t> e os menores que -3</a:t>
                </a:r>
                <a:r>
                  <a:rPr lang="pt-BR" i="1" dirty="0" smtClean="0"/>
                  <a:t>S</a:t>
                </a:r>
                <a:r>
                  <a:rPr lang="pt-BR" i="1" baseline="-25000" dirty="0" smtClean="0"/>
                  <a:t>x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Empiricamente, tem-se notado que, para distribuições simétricas, aproximadamente 68% dos dados ocorrem no intervalo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; 95% ocorrem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pt-B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pt-B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pt-B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e quase todos os valores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pt-B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pt-B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pt-B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Na literatura científica é comum a referência à média e ao desvio padrão na notação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pt-BR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 smtClean="0"/>
                  <a:t>, como no exemplo 4.1, em que pode-se escrever 62,9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pt-BR" dirty="0" smtClean="0"/>
                  <a:t> 7,11.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3034" r="-1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131308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variância e o </a:t>
            </a:r>
            <a:r>
              <a:rPr lang="pt-BR" dirty="0"/>
              <a:t>desvio padrão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Algumas importantes propriedades da variância (e consequentemente do desvio padrão) são:</a:t>
                </a:r>
              </a:p>
              <a:p>
                <a:pPr marL="457200" lvl="1" indent="0">
                  <a:buNone/>
                </a:pPr>
                <a:r>
                  <a:rPr lang="pt-BR" dirty="0" smtClean="0"/>
                  <a:t>S1) para um conjunto de dados de uma variável que assume sempre o mesmo valor </a:t>
                </a:r>
                <a:r>
                  <a:rPr lang="pt-BR" i="1" dirty="0" smtClean="0"/>
                  <a:t>c</a:t>
                </a:r>
                <a:r>
                  <a:rPr lang="pt-BR" dirty="0" smtClean="0"/>
                  <a:t> (constante), a variância é nula (e também o desvio padrão).</a:t>
                </a:r>
              </a:p>
              <a:p>
                <a:pPr marL="457200" lvl="1" indent="0">
                  <a:buNone/>
                </a:pPr>
                <a:r>
                  <a:rPr lang="pt-BR" dirty="0" smtClean="0"/>
                  <a:t>S2) Se todos os valores de um conjunto de dados de uma variável X forem multiplicados pela mesma constante </a:t>
                </a:r>
                <a:r>
                  <a:rPr lang="pt-BR" i="1" dirty="0" smtClean="0"/>
                  <a:t>c</a:t>
                </a:r>
                <a:r>
                  <a:rPr lang="pt-BR" dirty="0" smtClean="0"/>
                  <a:t> (isto é </a:t>
                </a:r>
                <a:r>
                  <a:rPr lang="pt-BR" i="1" dirty="0" err="1" smtClean="0"/>
                  <a:t>cX</a:t>
                </a:r>
                <a:r>
                  <a:rPr lang="pt-BR" dirty="0" smtClean="0"/>
                  <a:t>), então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𝑐𝑥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  <a:ea typeface="Cambria Math"/>
                      </a:rPr>
                      <m:t>×</m:t>
                    </m:r>
                    <m:sSubSup>
                      <m:sSubSup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(consequentemente: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𝑐𝑥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93" r="-1111" b="-27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101162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 smtClean="0"/>
              <a:t>Dada a amostra: 2, 3, 4, 5, 7, 10, 12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Qual é a amplitude total?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Calcule a variância.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Determine o desvio padrão.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 smtClean="0"/>
              <a:t>Para a série 5, 5, 5, 6, 6, 6, 7, 7, 7, 7, 7, 7,8, 8, 8, 9, 9.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Construir uma tabela de distribuição de frequência.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Calcular a amplitude.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Calcular a variância populacional.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Determinar o desvio padrão populacional</a:t>
            </a:r>
          </a:p>
          <a:p>
            <a:pPr marL="914400" lvl="1" indent="-514350">
              <a:buFont typeface="+mj-lt"/>
              <a:buAutoNum type="alphaL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708496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Reescrevendo as expressões da média e da variância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A média aritmética de um conjunto de </a:t>
                </a:r>
                <a:r>
                  <a:rPr lang="pt-BR" i="1" dirty="0" smtClean="0"/>
                  <a:t>n </a:t>
                </a:r>
                <a:r>
                  <a:rPr lang="pt-BR" dirty="0" smtClean="0"/>
                  <a:t>valores pode ser reescrita em função das frequências absolutas </a:t>
                </a:r>
                <a:r>
                  <a:rPr lang="pt-BR" i="1" dirty="0" err="1" smtClean="0"/>
                  <a:t>n</a:t>
                </a:r>
                <a:r>
                  <a:rPr lang="pt-BR" i="1" baseline="-25000" dirty="0" err="1" smtClean="0"/>
                  <a:t>j</a:t>
                </a:r>
                <a:r>
                  <a:rPr lang="pt-BR" dirty="0" smtClean="0"/>
                  <a:t> dos distintos valores </a:t>
                </a:r>
                <a:r>
                  <a:rPr lang="pt-BR" i="1" dirty="0" err="1" smtClean="0"/>
                  <a:t>x</a:t>
                </a:r>
                <a:r>
                  <a:rPr lang="pt-BR" i="1" baseline="-25000" dirty="0" err="1" smtClean="0"/>
                  <a:t>j</a:t>
                </a:r>
                <a:r>
                  <a:rPr lang="pt-BR" dirty="0" smtClean="0"/>
                  <a:t> e também em função das correspondentes frequências relativas </a:t>
                </a:r>
                <a:r>
                  <a:rPr lang="pt-BR" i="1" dirty="0" err="1" smtClean="0"/>
                  <a:t>f</a:t>
                </a:r>
                <a:r>
                  <a:rPr lang="pt-BR" i="1" baseline="-25000" dirty="0" err="1" smtClean="0"/>
                  <a:t>j</a:t>
                </a:r>
                <a:r>
                  <a:rPr lang="pt-BR" dirty="0" smtClean="0"/>
                  <a:t>, conforme é feito abaixo.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𝑀𝑒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/>
                              </a:rPr>
                              <m:t>𝑗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sz="2400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sz="2400" b="0" i="1" smtClean="0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pt-BR" sz="24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𝑗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24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pt-BR" sz="2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pt-BR" sz="2400" b="0" i="1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24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pt-BR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Da mesma forma, pode-se fazer o mesmo com a variância, isto é: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600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pt-BR" sz="26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6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6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2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6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sz="26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t-BR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26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6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6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pt-BR" sz="26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600" b="0" i="1" smtClean="0">
                                <a:latin typeface="Cambria Math"/>
                              </a:rPr>
                              <m:t>𝑗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6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sz="26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pt-BR" sz="26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6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pt-BR" sz="2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2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600" b="0" i="1" smtClean="0">
                                            <a:latin typeface="Cambria Math"/>
                                          </a:rPr>
                                          <m:t>𝑀𝑒</m:t>
                                        </m:r>
                                      </m:e>
                                      <m:sub>
                                        <m:r>
                                          <a:rPr lang="pt-BR" sz="2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sz="2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862" r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183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Medida de assimetria de uma distribuição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Usando as medidas de centralidade já apresentadas, pode-se determinar as </a:t>
            </a:r>
            <a:r>
              <a:rPr lang="pt-BR" b="1" i="1" dirty="0" smtClean="0"/>
              <a:t>assimetrias</a:t>
            </a:r>
            <a:r>
              <a:rPr lang="pt-BR" dirty="0" smtClean="0"/>
              <a:t> ou </a:t>
            </a:r>
            <a:r>
              <a:rPr lang="pt-BR" b="1" i="1" dirty="0" smtClean="0"/>
              <a:t>simetrias</a:t>
            </a:r>
            <a:r>
              <a:rPr lang="pt-BR" dirty="0" smtClean="0"/>
              <a:t> das distribuições dos dados.</a:t>
            </a:r>
          </a:p>
          <a:p>
            <a:r>
              <a:rPr lang="pt-BR" dirty="0" smtClean="0"/>
              <a:t>Para isso, deve-se lembrar que a </a:t>
            </a:r>
            <a:r>
              <a:rPr lang="pt-BR" b="1" i="1" dirty="0" smtClean="0"/>
              <a:t>média</a:t>
            </a:r>
            <a:r>
              <a:rPr lang="pt-BR" dirty="0" smtClean="0"/>
              <a:t> apresenta a tendência de se deslocar na direção dos valores discrepantes, em distribuições assimétricas; a </a:t>
            </a:r>
            <a:r>
              <a:rPr lang="pt-BR" b="1" i="1" dirty="0" smtClean="0"/>
              <a:t>mediana</a:t>
            </a:r>
            <a:r>
              <a:rPr lang="pt-BR" dirty="0" smtClean="0"/>
              <a:t> ocupa a posição do ponto que divide o conjunto ordenado dos dados em duas partes iguais (50% de um lado e 50% do outro); e a </a:t>
            </a:r>
            <a:r>
              <a:rPr lang="pt-BR" b="1" i="1" dirty="0" smtClean="0"/>
              <a:t>moda</a:t>
            </a:r>
            <a:r>
              <a:rPr lang="pt-BR" dirty="0" smtClean="0"/>
              <a:t> se posiciona no ponto em que a curva, representando a distribuição dos dados é mais alta.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32" y="4387964"/>
            <a:ext cx="3534938" cy="151216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410140" y="5805264"/>
            <a:ext cx="632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Figura 4.5 </a:t>
            </a:r>
            <a:r>
              <a:rPr lang="pt-BR" dirty="0" smtClean="0"/>
              <a:t>As medidas de centralidade e a forma das distribuições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34141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Medida de assimetria de uma distribuição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pt-BR" dirty="0" smtClean="0"/>
                  <a:t>Para uma variável X, se a razão (</a:t>
                </a:r>
                <a:r>
                  <a:rPr lang="pt-BR" i="1" dirty="0" smtClean="0"/>
                  <a:t>medida de simetria de </a:t>
                </a:r>
                <a:r>
                  <a:rPr lang="pt-BR" i="1" dirty="0"/>
                  <a:t>P</a:t>
                </a:r>
                <a:r>
                  <a:rPr lang="pt-BR" i="1" dirty="0" smtClean="0"/>
                  <a:t>earson</a:t>
                </a:r>
                <a:r>
                  <a:rPr lang="pt-BR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𝑀𝑒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𝑀𝑜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Onde: </a:t>
                </a:r>
              </a:p>
              <a:p>
                <a:pPr marL="0" indent="0">
                  <a:buNone/>
                </a:pPr>
                <a:r>
                  <a:rPr lang="pt-BR" sz="2900" dirty="0" smtClean="0"/>
                  <a:t>A = Coeficiente de Assimetria de Pearson; Me = Média; </a:t>
                </a:r>
                <a:r>
                  <a:rPr lang="pt-BR" sz="2900" dirty="0" err="1" smtClean="0"/>
                  <a:t>Mo</a:t>
                </a:r>
                <a:r>
                  <a:rPr lang="pt-BR" sz="2900" dirty="0" smtClean="0"/>
                  <a:t> = Moda; </a:t>
                </a:r>
                <a:r>
                  <a:rPr lang="pt-BR" sz="2900" dirty="0" err="1" smtClean="0"/>
                  <a:t>S</a:t>
                </a:r>
                <a:r>
                  <a:rPr lang="pt-BR" sz="2900" i="1" dirty="0" err="1" smtClean="0"/>
                  <a:t>x</a:t>
                </a:r>
                <a:r>
                  <a:rPr lang="pt-BR" sz="2900" dirty="0" smtClean="0"/>
                  <a:t> = Desvio padrão.</a:t>
                </a:r>
              </a:p>
              <a:p>
                <a:pPr marL="0" indent="0">
                  <a:buNone/>
                </a:pPr>
                <a:r>
                  <a:rPr lang="pt-BR" dirty="0" smtClean="0"/>
                  <a:t>For:</a:t>
                </a:r>
              </a:p>
              <a:p>
                <a:r>
                  <a:rPr lang="pt-BR" dirty="0" smtClean="0"/>
                  <a:t>Negativa, a assimetria é à esquerda (ou negativa);</a:t>
                </a:r>
              </a:p>
              <a:p>
                <a:r>
                  <a:rPr lang="pt-BR" dirty="0" smtClean="0"/>
                  <a:t>Positiva, a assimetria é à direita </a:t>
                </a:r>
                <a:r>
                  <a:rPr lang="pt-BR" dirty="0"/>
                  <a:t>(</a:t>
                </a:r>
                <a:r>
                  <a:rPr lang="pt-BR" dirty="0" smtClean="0"/>
                  <a:t>ou positiva).</a:t>
                </a:r>
              </a:p>
              <a:p>
                <a:r>
                  <a:rPr lang="pt-BR" dirty="0" smtClean="0"/>
                  <a:t>Se essa medida for (aproximadamente) nula, a distribuição é simétrica.</a:t>
                </a:r>
              </a:p>
              <a:p>
                <a:r>
                  <a:rPr lang="pt-BR" dirty="0"/>
                  <a:t>O coeficiente de Assimetria de Pearson permite compararmos duas ou mais distribuições diferentes e avaliar qual delas é mais assimétrica. Quanto maior o coeficiente de Assimetria de Pearson, mais assimétrica é a curva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/>
                <a:r>
                  <a:rPr lang="pt-BR" dirty="0"/>
                  <a:t>Assimetria fraca se: 0 &lt; |AS| &lt; 0,15</a:t>
                </a:r>
              </a:p>
              <a:p>
                <a:pPr lvl="1"/>
                <a:r>
                  <a:rPr lang="pt-BR" dirty="0"/>
                  <a:t>Assimetria moderada se: 0,15 &lt; |AS| &lt; 1</a:t>
                </a:r>
              </a:p>
              <a:p>
                <a:pPr lvl="1"/>
                <a:r>
                  <a:rPr lang="pt-BR" dirty="0"/>
                  <a:t>Assimetria forte se: |AS| &gt;1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931" r="-1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8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Medida de assimetria de uma distribuição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Exemplo 4.5</a:t>
                </a:r>
                <a:r>
                  <a:rPr lang="pt-BR" dirty="0" smtClean="0"/>
                  <a:t> Para os dados do número de acessos à Internet do exemplo 4.1, tem-se: Me=62,9 e a moda pode ser determinada pelo ponto médio da classe com maior densidade (frequência) de dados que é o intervalo (57;63). Isto é: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𝑴𝒐</m:t>
                    </m:r>
                    <m:r>
                      <a:rPr lang="pt-BR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/>
                          </a:rPr>
                          <m:t>𝟓𝟕</m:t>
                        </m:r>
                        <m:r>
                          <a:rPr lang="pt-BR" b="1" i="1" smtClean="0">
                            <a:latin typeface="Cambria Math"/>
                          </a:rPr>
                          <m:t>+</m:t>
                        </m:r>
                        <m:r>
                          <a:rPr lang="pt-BR" b="1" i="1" smtClean="0">
                            <a:latin typeface="Cambria Math"/>
                          </a:rPr>
                          <m:t>𝟔𝟑</m:t>
                        </m:r>
                      </m:num>
                      <m:den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𝟔𝟎</m:t>
                    </m:r>
                  </m:oMath>
                </a14:m>
                <a:r>
                  <a:rPr lang="pt-BR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𝑀𝑒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𝑀𝑜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62,9−60,0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7,11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=0,4079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(valor positivo, assimetria moderada à direta)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862" r="-2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4147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pt-BR" dirty="0" smtClean="0"/>
              <a:t>Dada a distribuição amostral. Calcular o  coeficiente de Assimetria de Pearson.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5</a:t>
            </a:r>
            <a:r>
              <a:rPr lang="pt-BR" dirty="0"/>
              <a:t>, 5, 5, 6, 6, 6, 7, 7, 7, 7, 7, 7,8, 8, 8, 9, 9</a:t>
            </a:r>
            <a:r>
              <a:rPr lang="pt-BR" dirty="0" smtClean="0"/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10, 12, 12, 13, 13, 13, 15, 15, 16, 18, 22.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101, 102, 110, 110, 110, 115, 120, 130, 135</a:t>
            </a:r>
          </a:p>
          <a:p>
            <a:pPr marL="914400" lvl="1" indent="-514350">
              <a:buFont typeface="+mj-lt"/>
              <a:buAutoNum type="alphaL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088084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Escores padronizados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421088"/>
              </a:xfrm>
            </p:spPr>
            <p:txBody>
              <a:bodyPr>
                <a:noAutofit/>
              </a:bodyPr>
              <a:lstStyle/>
              <a:p>
                <a:r>
                  <a:rPr lang="pt-BR" sz="1800" dirty="0" smtClean="0"/>
                  <a:t>São valores determinados quando é realizada a seguinte transformação: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/>
                        </a:rPr>
                        <m:t>𝑧</m:t>
                      </m:r>
                      <m:r>
                        <a:rPr lang="pt-BR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18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1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pt-B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1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/>
                  <a:t>(</a:t>
                </a:r>
                <a:r>
                  <a:rPr lang="pt-BR" sz="1800" dirty="0" smtClean="0"/>
                  <a:t>camada de </a:t>
                </a:r>
                <a:r>
                  <a:rPr lang="pt-BR" sz="1800" i="1" dirty="0" smtClean="0"/>
                  <a:t>variável padronizada,  escores padronizados </a:t>
                </a:r>
                <a:r>
                  <a:rPr lang="pt-BR" sz="1800" dirty="0" smtClean="0"/>
                  <a:t>ou</a:t>
                </a:r>
                <a:r>
                  <a:rPr lang="pt-BR" sz="1800" i="1" dirty="0" smtClean="0"/>
                  <a:t> contagem z</a:t>
                </a:r>
                <a:r>
                  <a:rPr lang="pt-BR" sz="1800" dirty="0" smtClean="0"/>
                  <a:t>).</a:t>
                </a:r>
              </a:p>
              <a:p>
                <a:r>
                  <a:rPr lang="pt-BR" sz="1800" dirty="0" smtClean="0"/>
                  <a:t>Qualquer que seja a variável </a:t>
                </a:r>
                <a:r>
                  <a:rPr lang="pt-BR" sz="1800" i="1" dirty="0" smtClean="0"/>
                  <a:t>X</a:t>
                </a:r>
                <a:r>
                  <a:rPr lang="pt-BR" sz="1800" dirty="0" smtClean="0"/>
                  <a:t>, pode-se mostrar que a sua variável padronizada sempre terá média zero e variância 1 (consequentemente, também desvio padrão 1).</a:t>
                </a:r>
              </a:p>
              <a:p>
                <a:r>
                  <a:rPr lang="pt-BR" sz="1800" dirty="0" smtClean="0"/>
                  <a:t>Para os valores </a:t>
                </a:r>
                <a:r>
                  <a:rPr lang="pt-BR" sz="1800" i="1" dirty="0" smtClean="0"/>
                  <a:t>x</a:t>
                </a:r>
                <a:r>
                  <a:rPr lang="pt-BR" sz="1800" i="1" baseline="-25000" dirty="0" smtClean="0"/>
                  <a:t>i</a:t>
                </a:r>
                <a:r>
                  <a:rPr lang="pt-BR" sz="1800" dirty="0" smtClean="0"/>
                  <a:t>, </a:t>
                </a:r>
                <a:r>
                  <a:rPr lang="pt-BR" sz="1800" i="1" dirty="0" smtClean="0"/>
                  <a:t>i= 1, 2, ..., n</a:t>
                </a:r>
                <a:r>
                  <a:rPr lang="pt-BR" sz="1800" dirty="0" smtClean="0"/>
                  <a:t>, da variável </a:t>
                </a:r>
                <a:r>
                  <a:rPr lang="pt-BR" sz="1800" i="1" dirty="0" smtClean="0"/>
                  <a:t>X</a:t>
                </a:r>
                <a:r>
                  <a:rPr lang="pt-BR" sz="1800" dirty="0" smtClean="0"/>
                  <a:t>, os correspondentes valores </a:t>
                </a:r>
                <a:r>
                  <a:rPr lang="pt-BR" sz="1800" i="1" dirty="0" err="1" smtClean="0"/>
                  <a:t>z</a:t>
                </a:r>
                <a:r>
                  <a:rPr lang="pt-BR" sz="1800" i="1" baseline="-25000" dirty="0" err="1" smtClean="0"/>
                  <a:t>i</a:t>
                </a:r>
                <a:r>
                  <a:rPr lang="pt-BR" sz="1800" dirty="0" smtClean="0"/>
                  <a:t> representam as medidas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1800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sz="1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pt-BR" sz="1800" dirty="0" smtClean="0"/>
                  <a:t>, tomando-se como unidade os desvios padrão </a:t>
                </a:r>
                <a:r>
                  <a:rPr lang="pt-BR" sz="1800" i="1" dirty="0" err="1" smtClean="0"/>
                  <a:t>S</a:t>
                </a:r>
                <a:r>
                  <a:rPr lang="pt-BR" sz="1800" i="1" baseline="-25000" dirty="0" err="1" smtClean="0"/>
                  <a:t>x</a:t>
                </a:r>
                <a:r>
                  <a:rPr lang="pt-BR" sz="1800" dirty="0" smtClean="0"/>
                  <a:t>.</a:t>
                </a:r>
              </a:p>
              <a:p>
                <a:r>
                  <a:rPr lang="pt-BR" sz="1800" dirty="0" smtClean="0"/>
                  <a:t>Os escores padronizados podem ser usados, inclusive, para comparações relativas (às médias e aos desvios padrão) de dois ou mais conjuntos de dados.</a:t>
                </a:r>
              </a:p>
              <a:p>
                <a:r>
                  <a:rPr lang="pt-BR" sz="1800" dirty="0" smtClean="0"/>
                  <a:t>No estudo da associação entre duas variáveis quantitativas, eles serão empregados para “isolar” os possíveis efeitos de variabilidades distintas nos dois conjuntos citados.</a:t>
                </a:r>
                <a:endParaRPr lang="pt-BR" sz="1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421088"/>
              </a:xfrm>
              <a:blipFill rotWithShape="1">
                <a:blip r:embed="rId2"/>
                <a:stretch>
                  <a:fillRect l="-593" t="-690" b="-9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841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Escores padronizados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Exemplo 4.6 </a:t>
                </a:r>
                <a:r>
                  <a:rPr lang="pt-BR" dirty="0" smtClean="0"/>
                  <a:t>Para o conjunto de dados de acessos à Internet: 33, 64, 67, 68, 69, 73 e 74, o primeiro valor (33 acessos) e o sétimo valor (74 acessos) estão, respectivamente, a -2,2 e 0,7 desvios padrão da média (64) de acessos do conjunto de dados.</a:t>
                </a:r>
              </a:p>
              <a:p>
                <a:pPr marL="0" indent="0">
                  <a:buNone/>
                </a:pPr>
                <a:r>
                  <a:rPr lang="pt-BR" dirty="0" smtClean="0"/>
                  <a:t>Pois: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33−64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14,1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=−2,1986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74</m:t>
                          </m:r>
                          <m:r>
                            <a:rPr lang="pt-BR" i="1">
                              <a:latin typeface="Cambria Math"/>
                            </a:rPr>
                            <m:t>−64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14,1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+0,7092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Para o trigésimo quinto valor do conjunto de dados de acesso à Internet do exemplo 4.1 (que também é 74), tem-se: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35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74,0</m:t>
                          </m:r>
                          <m:r>
                            <a:rPr lang="pt-BR" i="1">
                              <a:latin typeface="Cambria Math"/>
                            </a:rPr>
                            <m:t>−6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2,9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7</m:t>
                          </m:r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+1,5612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Portanto, este valor de acessos está aproximadamente a 1,6 desvios padrão da média daquele conjunto.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931" r="-1481" b="-6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97206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estatística unidimensional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 as  estatísticas usadas em dados univariados, estão as medidas de: </a:t>
            </a:r>
            <a:r>
              <a:rPr lang="pt-BR" i="1" dirty="0" smtClean="0"/>
              <a:t>centralidade, variabilidade, simetria </a:t>
            </a:r>
            <a:r>
              <a:rPr lang="pt-BR" dirty="0" smtClean="0"/>
              <a:t>e as </a:t>
            </a:r>
            <a:r>
              <a:rPr lang="pt-BR" i="1" dirty="0" smtClean="0"/>
              <a:t>separatrizes </a:t>
            </a:r>
            <a:r>
              <a:rPr lang="pt-BR" dirty="0" smtClean="0"/>
              <a:t>(ou </a:t>
            </a:r>
            <a:r>
              <a:rPr lang="pt-BR" i="1" dirty="0" smtClean="0"/>
              <a:t>quartis</a:t>
            </a:r>
            <a:r>
              <a:rPr lang="pt-BR" dirty="0" smtClean="0"/>
              <a:t>).</a:t>
            </a:r>
          </a:p>
          <a:p>
            <a:r>
              <a:rPr lang="pt-BR" dirty="0" smtClean="0"/>
              <a:t>Elas permitem o detalhamento das distribuições dos dados, visando o maior conhecimento da população real ou potencial de onde eles foram retirados.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950107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pt-BR" sz="2800" dirty="0"/>
              <a:t>Considere uma amostra com os valores de dados de 10, 20, 12, 17 e 16. Calcule a contagem-z para cada uma das cinco observações.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t-BR" sz="2800" dirty="0"/>
              <a:t>Considere uma amostra com uma média de 500 e um desvio-padrão de 100. Quais são as contagens-z para 520, 650, 500, 450 e 280?</a:t>
            </a:r>
          </a:p>
          <a:p>
            <a:pPr marL="514350" indent="-514350">
              <a:buFont typeface="+mj-lt"/>
              <a:buAutoNum type="arabicPeriod" startAt="7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056454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estatística unidimensional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Nesta unidade, os conceitos serão introduzidos supondo-se que os dados tenham sido coletados pelo procedimento de amostra aleatória simples.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47805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As medidas de centralidade</a:t>
            </a:r>
            <a:br>
              <a:rPr lang="pt-BR" dirty="0" smtClean="0"/>
            </a:br>
            <a:r>
              <a:rPr lang="pt-BR" dirty="0" smtClean="0"/>
              <a:t>(ou de posição)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Para um conjunto de dados com </a:t>
                </a:r>
                <a:r>
                  <a:rPr lang="pt-BR" i="1" dirty="0" smtClean="0"/>
                  <a:t>distribuição simétrica</a:t>
                </a:r>
                <a:r>
                  <a:rPr lang="pt-BR" dirty="0" smtClean="0"/>
                  <a:t>, uma boa </a:t>
                </a:r>
                <a:r>
                  <a:rPr lang="pt-BR" i="1" dirty="0" smtClean="0"/>
                  <a:t>medida de centralidade</a:t>
                </a:r>
                <a:r>
                  <a:rPr lang="pt-BR" dirty="0" smtClean="0"/>
                  <a:t> é a sua </a:t>
                </a:r>
                <a:r>
                  <a:rPr lang="pt-BR" i="1" dirty="0" smtClean="0"/>
                  <a:t>média aritmética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média aritmética (</a:t>
                </a:r>
                <a:r>
                  <a:rPr lang="pt-BR" i="1" dirty="0" err="1" smtClean="0"/>
                  <a:t>Me</a:t>
                </a:r>
                <a:r>
                  <a:rPr lang="pt-BR" i="1" baseline="-25000" dirty="0" err="1" smtClean="0"/>
                  <a:t>x</a:t>
                </a:r>
                <a:r>
                  <a:rPr lang="pt-BR" dirty="0" smtClean="0"/>
                  <a:t>) de um conjunto de valores x</a:t>
                </a:r>
                <a:r>
                  <a:rPr lang="pt-BR" baseline="-25000" dirty="0" smtClean="0"/>
                  <a:t>1</a:t>
                </a:r>
                <a:r>
                  <a:rPr lang="pt-BR" dirty="0" smtClean="0"/>
                  <a:t>, x</a:t>
                </a:r>
                <a:r>
                  <a:rPr lang="pt-BR" baseline="-25000" dirty="0" smtClean="0"/>
                  <a:t>2</a:t>
                </a:r>
                <a:r>
                  <a:rPr lang="pt-BR" dirty="0" smtClean="0"/>
                  <a:t>, x</a:t>
                </a:r>
                <a:r>
                  <a:rPr lang="pt-BR" baseline="-25000" dirty="0" smtClean="0"/>
                  <a:t>3</a:t>
                </a:r>
                <a:r>
                  <a:rPr lang="pt-BR" dirty="0" smtClean="0"/>
                  <a:t>, ..., x</a:t>
                </a:r>
                <a:r>
                  <a:rPr lang="pt-BR" baseline="-25000" dirty="0" smtClean="0"/>
                  <a:t>n-1</a:t>
                </a:r>
                <a:r>
                  <a:rPr lang="pt-BR" dirty="0" smtClean="0"/>
                  <a:t>, </a:t>
                </a:r>
                <a:r>
                  <a:rPr lang="pt-BR" dirty="0" err="1" smtClean="0"/>
                  <a:t>x</a:t>
                </a:r>
                <a:r>
                  <a:rPr lang="pt-BR" baseline="-25000" dirty="0" err="1" smtClean="0"/>
                  <a:t>n</a:t>
                </a:r>
                <a:r>
                  <a:rPr lang="pt-BR" dirty="0" smtClean="0"/>
                  <a:t> é definida pela sua soma, dividida pela quantidade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 deles, isto é: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𝑀𝑒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897" r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05149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medidas de centralidade</a:t>
            </a:r>
            <a:br>
              <a:rPr lang="pt-BR" dirty="0"/>
            </a:br>
            <a:r>
              <a:rPr lang="pt-BR" dirty="0"/>
              <a:t>(ou de posição)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Quando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 representa o tamanho da amostra que forneceu os dados, </a:t>
                </a:r>
                <a:r>
                  <a:rPr lang="pt-BR" i="1" dirty="0" err="1" smtClean="0"/>
                  <a:t>Me</a:t>
                </a:r>
                <a:r>
                  <a:rPr lang="pt-BR" i="1" baseline="-25000" dirty="0" err="1" smtClean="0"/>
                  <a:t>x</a:t>
                </a:r>
                <a:r>
                  <a:rPr lang="pt-BR" dirty="0" smtClean="0"/>
                  <a:t> é chamada de </a:t>
                </a:r>
                <a:r>
                  <a:rPr lang="pt-BR" i="1" dirty="0" smtClean="0"/>
                  <a:t>média amostral</a:t>
                </a:r>
                <a:r>
                  <a:rPr lang="pt-BR" dirty="0" smtClean="0"/>
                  <a:t> e é representada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 smtClean="0"/>
                  <a:t>. Essa notação, mais simples que a anterior, será mais usada daqui em diante.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0104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medidas de centralidade</a:t>
            </a:r>
            <a:br>
              <a:rPr lang="pt-BR" dirty="0"/>
            </a:br>
            <a:r>
              <a:rPr lang="pt-BR" dirty="0"/>
              <a:t>(ou de posição)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Algumas propriedades interessantes da média aritmética são:</a:t>
                </a:r>
              </a:p>
              <a:p>
                <a:pPr marL="457200" lvl="1" indent="0">
                  <a:buNone/>
                </a:pPr>
                <a:r>
                  <a:rPr lang="pt-BR" dirty="0" smtClean="0"/>
                  <a:t>M1) para um conjunto de dados de uma variável que assume sempre o mesmo valor </a:t>
                </a:r>
                <a:r>
                  <a:rPr lang="pt-BR" i="1" dirty="0" smtClean="0"/>
                  <a:t>c</a:t>
                </a:r>
                <a:r>
                  <a:rPr lang="pt-BR" dirty="0" smtClean="0"/>
                  <a:t> (constante), tem-se:</a:t>
                </a:r>
              </a:p>
              <a:p>
                <a:pPr marL="457200" lvl="1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𝑀𝑒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  <m:r>
                          <a:rPr lang="pt-BR" b="0" i="1" smtClean="0">
                            <a:latin typeface="Cambria Math"/>
                          </a:rPr>
                          <m:t>+…+</m:t>
                        </m:r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e>
                    </m:nary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pt-BR" dirty="0" smtClean="0"/>
                  <a:t>M2)Se todos os valores de um conjunto de dados de uma variável X forem multiplicados pela mesma constante </a:t>
                </a:r>
                <a:r>
                  <a:rPr lang="pt-BR" i="1" dirty="0" smtClean="0"/>
                  <a:t>c</a:t>
                </a:r>
                <a:r>
                  <a:rPr lang="pt-BR" dirty="0" smtClean="0"/>
                  <a:t> (isto é </a:t>
                </a:r>
                <a:r>
                  <a:rPr lang="pt-BR" dirty="0" err="1" smtClean="0"/>
                  <a:t>cX</a:t>
                </a:r>
                <a:r>
                  <a:rPr lang="pt-BR" dirty="0" smtClean="0"/>
                  <a:t>), então: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𝑀𝑒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𝑐𝑥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𝑐𝑥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𝑐𝑥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𝑐𝑥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𝑐𝑥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𝑐𝑀𝑒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M3) A média de um conjunto de dados de uma variável Y cujos valores são formados pela soma dos valores das variáveis </a:t>
                </a:r>
                <a:r>
                  <a:rPr lang="pt-BR" dirty="0" err="1" smtClean="0"/>
                  <a:t>X</a:t>
                </a:r>
                <a:r>
                  <a:rPr lang="pt-BR" baseline="-25000" dirty="0" err="1" smtClean="0"/>
                  <a:t>v</a:t>
                </a:r>
                <a:r>
                  <a:rPr lang="pt-BR" dirty="0" smtClean="0"/>
                  <a:t>, v= 1, 2, ..., V, (isto é,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𝑌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𝑣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𝑉</m:t>
                        </m:r>
                      </m:sup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) é dada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𝑀𝑒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𝑣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𝑉</m:t>
                        </m:r>
                      </m:sup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𝑀𝑒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Quando se alternam somas e diferenças de variáveis, obtêm-se resultados semelhantes a esse.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207" r="-1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2465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b="1" dirty="0" smtClean="0"/>
              <a:t>Exemplo 4.1 </a:t>
            </a:r>
            <a:r>
              <a:rPr lang="pt-BR" sz="2400" dirty="0" smtClean="0"/>
              <a:t>Pela simetria apresentada, a centralidade do conjunto de valores do “número de acessos mensais a internet”, do exemplo 3.8 (ramo e folhas) é bem determinada pela sua média aritmética: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847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𝑀𝑒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50+52+53+…+79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38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38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2389=62,9 </m:t>
                      </m:r>
                      <m:r>
                        <a:rPr lang="pt-BR" sz="2400" b="0" i="1" smtClean="0">
                          <a:latin typeface="Cambria Math"/>
                        </a:rPr>
                        <m:t>𝑎𝑐𝑒𝑠𝑠𝑜𝑠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Conforme pode-se observar na Figura 4.1, a média é o </a:t>
                </a:r>
                <a:r>
                  <a:rPr lang="pt-BR" sz="2400" i="1" dirty="0" smtClean="0"/>
                  <a:t>centro de massa </a:t>
                </a:r>
                <a:r>
                  <a:rPr lang="pt-BR" sz="2400" dirty="0" smtClean="0"/>
                  <a:t>do conjunto de dados.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84783"/>
              </a:xfrm>
              <a:blipFill rotWithShape="1">
                <a:blip r:embed="rId2"/>
                <a:stretch>
                  <a:fillRect l="-1111" b="-28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731741685"/>
              </p:ext>
            </p:extLst>
          </p:nvPr>
        </p:nvGraphicFramePr>
        <p:xfrm>
          <a:off x="1547664" y="3109610"/>
          <a:ext cx="609600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ector de seta reta 5"/>
          <p:cNvCxnSpPr/>
          <p:nvPr/>
        </p:nvCxnSpPr>
        <p:spPr>
          <a:xfrm flipH="1" flipV="1">
            <a:off x="4983782" y="4941168"/>
            <a:ext cx="6411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568677" y="527896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Média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835696" y="5661248"/>
            <a:ext cx="593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Figura 4.1 </a:t>
            </a:r>
            <a:r>
              <a:rPr lang="pt-BR" dirty="0" smtClean="0"/>
              <a:t>Centralidade da distribuição do número de acessos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120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  <p:bldP spid="9" grpId="0"/>
    </p:bldLst>
  </p:timing>
</p:sld>
</file>

<file path=ppt/theme/theme1.xml><?xml version="1.0" encoding="utf-8"?>
<a:theme xmlns:a="http://schemas.openxmlformats.org/drawingml/2006/main" name="Estatistica-e-Probabilidade-SI-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Estatistica-e-Probabilidade-SI-Modelo</Template>
  <TotalTime>793</TotalTime>
  <Words>3689</Words>
  <Application>Microsoft Office PowerPoint</Application>
  <PresentationFormat>Apresentação na tela (4:3)</PresentationFormat>
  <Paragraphs>287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Estatistica-e-Probabilidade-SI-Modelo</vt:lpstr>
      <vt:lpstr>Estatística e Probabilidade</vt:lpstr>
      <vt:lpstr>Bibliografia Básica</vt:lpstr>
      <vt:lpstr>Análise estatística unidimensional</vt:lpstr>
      <vt:lpstr>Análise estatística unidimensional</vt:lpstr>
      <vt:lpstr>Análise estatística unidimensional</vt:lpstr>
      <vt:lpstr>As medidas de centralidade (ou de posição)</vt:lpstr>
      <vt:lpstr>As medidas de centralidade (ou de posição)</vt:lpstr>
      <vt:lpstr>As medidas de centralidade (ou de posição)</vt:lpstr>
      <vt:lpstr>Exemplo 4.1 Pela simetria apresentada, a centralidade do conjunto de valores do “número de acessos mensais a internet”, do exemplo 3.8 (ramo e folhas) é bem determinada pela sua média aritmética:</vt:lpstr>
      <vt:lpstr>As medidas de centralidade (ou de posição)</vt:lpstr>
      <vt:lpstr>As medidas de centralidade (ou de posição)</vt:lpstr>
      <vt:lpstr>As medidas de centralidade (ou de posição)</vt:lpstr>
      <vt:lpstr>As medidas de centralidade (ou de posição)</vt:lpstr>
      <vt:lpstr>As medidas de centralidade (ou de posição)</vt:lpstr>
      <vt:lpstr>As medidas de centralidade (ou de posição)</vt:lpstr>
      <vt:lpstr>Exemplo 4.2 Para o conjunto de dados do Exemplo 4.1, a mediana pode ser determinada exatamente, recorrendo-se ao diagrama de ramo e folhas da Figura 4.3.</vt:lpstr>
      <vt:lpstr>As medidas de centralidade (ou de posição)</vt:lpstr>
      <vt:lpstr>As medidas de centralidade (ou de posição)</vt:lpstr>
      <vt:lpstr>As medidas de centralidade (ou de posição)</vt:lpstr>
      <vt:lpstr>Exercícios</vt:lpstr>
      <vt:lpstr>Exercícios</vt:lpstr>
      <vt:lpstr>Medidas de variabilidade (ou de dispersão)</vt:lpstr>
      <vt:lpstr>Medidas de variabilidade (ou de dispersão)</vt:lpstr>
      <vt:lpstr>A variância</vt:lpstr>
      <vt:lpstr>A variância</vt:lpstr>
      <vt:lpstr>A variância</vt:lpstr>
      <vt:lpstr>A variância</vt:lpstr>
      <vt:lpstr>O desvio padrão</vt:lpstr>
      <vt:lpstr>O desvio padrão</vt:lpstr>
      <vt:lpstr>O desvio padrão</vt:lpstr>
      <vt:lpstr>A variância e o desvio padrão</vt:lpstr>
      <vt:lpstr>Exercícios</vt:lpstr>
      <vt:lpstr>Reescrevendo as expressões da média e da variância</vt:lpstr>
      <vt:lpstr>Medida de assimetria de uma distribuição</vt:lpstr>
      <vt:lpstr>Medida de assimetria de uma distribuição</vt:lpstr>
      <vt:lpstr>Medida de assimetria de uma distribuição</vt:lpstr>
      <vt:lpstr>Exercícios</vt:lpstr>
      <vt:lpstr>Escores padronizados</vt:lpstr>
      <vt:lpstr>Escores padronizados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e Probabilidade</dc:title>
  <dc:creator>Josney</dc:creator>
  <cp:lastModifiedBy>Josney</cp:lastModifiedBy>
  <cp:revision>61</cp:revision>
  <dcterms:created xsi:type="dcterms:W3CDTF">2015-03-29T20:40:17Z</dcterms:created>
  <dcterms:modified xsi:type="dcterms:W3CDTF">2015-03-30T20:18:29Z</dcterms:modified>
</cp:coreProperties>
</file>