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6" r:id="rId21"/>
    <p:sldId id="279" r:id="rId22"/>
    <p:sldId id="274" r:id="rId23"/>
    <p:sldId id="275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9" r:id="rId43"/>
    <p:sldId id="297" r:id="rId44"/>
    <p:sldId id="298" r:id="rId45"/>
    <p:sldId id="300" r:id="rId4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err="1" smtClean="0"/>
              <a:t>Variaveis</a:t>
            </a:r>
            <a:r>
              <a:rPr lang="en-US" dirty="0" smtClean="0"/>
              <a:t> </a:t>
            </a:r>
            <a:r>
              <a:rPr lang="en-US" dirty="0" err="1" smtClean="0"/>
              <a:t>correlacionadas</a:t>
            </a:r>
            <a:r>
              <a:rPr lang="en-US" dirty="0" smtClean="0"/>
              <a:t> </a:t>
            </a:r>
            <a:r>
              <a:rPr lang="en-US" dirty="0" err="1" smtClean="0"/>
              <a:t>negativamente</a:t>
            </a:r>
            <a:endParaRPr lang="en-US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Plan1!$A$2:$A$13</c:f>
              <c:numCache>
                <c:formatCode>General</c:formatCode>
                <c:ptCount val="12"/>
                <c:pt idx="0">
                  <c:v>1</c:v>
                </c:pt>
                <c:pt idx="1">
                  <c:v>1.5</c:v>
                </c:pt>
                <c:pt idx="2">
                  <c:v>2</c:v>
                </c:pt>
                <c:pt idx="3">
                  <c:v>2.5</c:v>
                </c:pt>
                <c:pt idx="4">
                  <c:v>3</c:v>
                </c:pt>
                <c:pt idx="5">
                  <c:v>3.5</c:v>
                </c:pt>
                <c:pt idx="6">
                  <c:v>4</c:v>
                </c:pt>
                <c:pt idx="7">
                  <c:v>4.5</c:v>
                </c:pt>
                <c:pt idx="8">
                  <c:v>5</c:v>
                </c:pt>
                <c:pt idx="9">
                  <c:v>5.5</c:v>
                </c:pt>
                <c:pt idx="10">
                  <c:v>6</c:v>
                </c:pt>
                <c:pt idx="11">
                  <c:v>6.5</c:v>
                </c:pt>
              </c:numCache>
            </c:numRef>
          </c:xVal>
          <c:yVal>
            <c:numRef>
              <c:f>Plan1!$B$2:$B$13</c:f>
              <c:numCache>
                <c:formatCode>General</c:formatCode>
                <c:ptCount val="12"/>
                <c:pt idx="0">
                  <c:v>3</c:v>
                </c:pt>
                <c:pt idx="1">
                  <c:v>2.75</c:v>
                </c:pt>
                <c:pt idx="2">
                  <c:v>2.5</c:v>
                </c:pt>
                <c:pt idx="3">
                  <c:v>2.25</c:v>
                </c:pt>
                <c:pt idx="4">
                  <c:v>2</c:v>
                </c:pt>
                <c:pt idx="5">
                  <c:v>1.75</c:v>
                </c:pt>
                <c:pt idx="6">
                  <c:v>1.5</c:v>
                </c:pt>
                <c:pt idx="7">
                  <c:v>1.25</c:v>
                </c:pt>
                <c:pt idx="8">
                  <c:v>1</c:v>
                </c:pt>
                <c:pt idx="9">
                  <c:v>0.75</c:v>
                </c:pt>
                <c:pt idx="10">
                  <c:v>0.5</c:v>
                </c:pt>
                <c:pt idx="11">
                  <c:v>0.25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564544"/>
        <c:axId val="99599488"/>
      </c:scatterChart>
      <c:valAx>
        <c:axId val="99564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X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599488"/>
        <c:crosses val="autoZero"/>
        <c:crossBetween val="midCat"/>
      </c:valAx>
      <c:valAx>
        <c:axId val="9959948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Y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56454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baseline="0" dirty="0" err="1" smtClean="0">
                <a:effectLst/>
              </a:rPr>
              <a:t>Variaveis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n-US" sz="2400" b="1" i="0" baseline="0" dirty="0" err="1" smtClean="0">
                <a:effectLst/>
              </a:rPr>
              <a:t>correlacionadas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n-US" sz="2400" b="1" i="0" baseline="0" dirty="0" err="1" smtClean="0">
                <a:effectLst/>
              </a:rPr>
              <a:t>positivamente</a:t>
            </a:r>
            <a:endParaRPr lang="pt-BR" sz="2800" dirty="0" smtClean="0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xVal>
          <c:yVal>
            <c:numRef>
              <c:f>Plan1!$B$2:$B$8</c:f>
              <c:numCache>
                <c:formatCode>General</c:formatCode>
                <c:ptCount val="7"/>
                <c:pt idx="0">
                  <c:v>2.5</c:v>
                </c:pt>
                <c:pt idx="1">
                  <c:v>4</c:v>
                </c:pt>
                <c:pt idx="2">
                  <c:v>6.5</c:v>
                </c:pt>
                <c:pt idx="3">
                  <c:v>8</c:v>
                </c:pt>
                <c:pt idx="4">
                  <c:v>10.5</c:v>
                </c:pt>
                <c:pt idx="5">
                  <c:v>12</c:v>
                </c:pt>
                <c:pt idx="6">
                  <c:v>14.5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662080"/>
        <c:axId val="99664256"/>
      </c:scatterChart>
      <c:valAx>
        <c:axId val="996620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X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664256"/>
        <c:crosses val="autoZero"/>
        <c:crossBetween val="midCat"/>
      </c:valAx>
      <c:valAx>
        <c:axId val="9966425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Y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662080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/>
          <a:lstStyle/>
          <a:p>
            <a:pPr>
              <a:defRPr sz="2800"/>
            </a:pPr>
            <a:r>
              <a:rPr lang="en-US" sz="2400" b="1" i="0" baseline="0" dirty="0" err="1" smtClean="0">
                <a:effectLst/>
              </a:rPr>
              <a:t>Variáveis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n-US" sz="2400" b="1" i="0" baseline="0" dirty="0" err="1" smtClean="0">
                <a:effectLst/>
              </a:rPr>
              <a:t>não</a:t>
            </a:r>
            <a:r>
              <a:rPr lang="en-US" sz="2400" b="1" i="0" baseline="0" dirty="0" smtClean="0">
                <a:effectLst/>
              </a:rPr>
              <a:t> </a:t>
            </a:r>
            <a:r>
              <a:rPr lang="en-US" sz="2400" b="1" i="0" baseline="0" dirty="0" err="1" smtClean="0">
                <a:effectLst/>
              </a:rPr>
              <a:t>correlacionadas</a:t>
            </a:r>
            <a:endParaRPr lang="pt-BR" sz="2800" dirty="0">
              <a:effectLst/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Valores Y</c:v>
                </c:pt>
              </c:strCache>
            </c:strRef>
          </c:tx>
          <c:spPr>
            <a:ln w="28575">
              <a:noFill/>
            </a:ln>
          </c:spPr>
          <c:xVal>
            <c:numRef>
              <c:f>Plan1!$A$2:$A$16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2.5</c:v>
                </c:pt>
                <c:pt idx="9">
                  <c:v>3.5</c:v>
                </c:pt>
                <c:pt idx="10">
                  <c:v>4.5</c:v>
                </c:pt>
                <c:pt idx="11">
                  <c:v>5.5</c:v>
                </c:pt>
                <c:pt idx="12">
                  <c:v>6.5</c:v>
                </c:pt>
                <c:pt idx="13">
                  <c:v>7.5</c:v>
                </c:pt>
                <c:pt idx="14">
                  <c:v>8.5</c:v>
                </c:pt>
              </c:numCache>
            </c:numRef>
          </c:xVal>
          <c:yVal>
            <c:numRef>
              <c:f>Plan1!$B$2:$B$16</c:f>
              <c:numCache>
                <c:formatCode>General</c:formatCode>
                <c:ptCount val="15"/>
                <c:pt idx="0">
                  <c:v>4</c:v>
                </c:pt>
                <c:pt idx="1">
                  <c:v>8</c:v>
                </c:pt>
                <c:pt idx="2">
                  <c:v>2</c:v>
                </c:pt>
                <c:pt idx="3">
                  <c:v>6</c:v>
                </c:pt>
                <c:pt idx="4">
                  <c:v>1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8</c:v>
                </c:pt>
                <c:pt idx="10">
                  <c:v>2</c:v>
                </c:pt>
                <c:pt idx="11">
                  <c:v>7</c:v>
                </c:pt>
                <c:pt idx="12">
                  <c:v>3</c:v>
                </c:pt>
                <c:pt idx="13">
                  <c:v>9</c:v>
                </c:pt>
                <c:pt idx="14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800192"/>
        <c:axId val="99802112"/>
      </c:scatterChart>
      <c:valAx>
        <c:axId val="99800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X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802112"/>
        <c:crosses val="autoZero"/>
        <c:crossBetween val="midCat"/>
      </c:valAx>
      <c:valAx>
        <c:axId val="9980211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pt-BR" dirty="0" smtClean="0"/>
                  <a:t>Y</a:t>
                </a:r>
                <a:endParaRPr lang="pt-BR" dirty="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9980019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3507B-7EA2-431C-B77D-1B3770A66A86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EA9DE-5907-49A9-A409-B92D97CB16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1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A9DE-5907-49A9-A409-B92D97CB162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07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5EA9DE-5907-49A9-A409-B92D97CB162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62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54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28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69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36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85BC-BAE6-4428-814E-116BE4C549C7}" type="datetimeFigureOut">
              <a:rPr lang="pt-BR" smtClean="0"/>
              <a:t>19/05/2015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EC1C-D00E-430A-A71E-CE511B3FFF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4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5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6.xlsx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Excel_Worksheet7.xlsx"/><Relationship Id="rId4" Type="http://schemas.openxmlformats.org/officeDocument/2006/relationships/oleObject" Target="../embeddings/oleObject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Excel_Worksheet8.xlsx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 e 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Unidade 5</a:t>
            </a:r>
          </a:p>
          <a:p>
            <a:r>
              <a:rPr lang="pt-BR" dirty="0" smtClean="0"/>
              <a:t>Análise Bidimensional Conjunta</a:t>
            </a:r>
          </a:p>
          <a:p>
            <a:r>
              <a:rPr lang="pt-BR" dirty="0" smtClean="0"/>
              <a:t>Prof. Me. </a:t>
            </a:r>
            <a:r>
              <a:rPr lang="pt-BR" dirty="0" err="1" smtClean="0"/>
              <a:t>Josney</a:t>
            </a:r>
            <a:r>
              <a:rPr lang="pt-BR" dirty="0" smtClean="0"/>
              <a:t> Freitas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4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183178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404863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021671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029058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se determinar a intensidade da correlação linear (isto é, a aproximação dos pontos relativamente a uma reta) entre as variáveis quantitativas </a:t>
                </a:r>
                <a:r>
                  <a:rPr lang="pt-BR" b="1" i="1" dirty="0" smtClean="0"/>
                  <a:t>X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Y</a:t>
                </a:r>
                <a:r>
                  <a:rPr lang="pt-BR" dirty="0" smtClean="0"/>
                  <a:t>, pode-se utilizar o </a:t>
                </a:r>
                <a:r>
                  <a:rPr lang="pt-BR" b="1" i="1" dirty="0" smtClean="0"/>
                  <a:t>coeficiente de correlação linear</a:t>
                </a:r>
                <a:r>
                  <a:rPr lang="pt-BR" dirty="0" smtClean="0"/>
                  <a:t> (de Pearson), que é dado pela seguinte expressão: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897" r="-1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135254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coeficiente de variação de Pearson varia entre -1 e +1 inclusive, e:</a:t>
            </a:r>
          </a:p>
          <a:p>
            <a:pPr lvl="1"/>
            <a:r>
              <a:rPr lang="pt-BR" dirty="0" smtClean="0"/>
              <a:t>Quanto mais próximo de +1 estiver seu valor, maior será a correlação positiva;</a:t>
            </a:r>
          </a:p>
          <a:p>
            <a:pPr lvl="1"/>
            <a:r>
              <a:rPr lang="pt-BR" dirty="0"/>
              <a:t>Quanto mais próximo de </a:t>
            </a:r>
            <a:r>
              <a:rPr lang="pt-BR" dirty="0" smtClean="0"/>
              <a:t>-1 </a:t>
            </a:r>
            <a:r>
              <a:rPr lang="pt-BR" dirty="0"/>
              <a:t>estiver seu valor, maior será a </a:t>
            </a:r>
            <a:r>
              <a:rPr lang="pt-BR" dirty="0" smtClean="0"/>
              <a:t>correlação negativa; e</a:t>
            </a:r>
          </a:p>
          <a:p>
            <a:pPr lvl="1"/>
            <a:r>
              <a:rPr lang="pt-BR" dirty="0" smtClean="0"/>
              <a:t>Quando os valores de </a:t>
            </a:r>
            <a:r>
              <a:rPr lang="pt-BR" b="1" i="1" dirty="0" err="1" smtClean="0"/>
              <a:t>r</a:t>
            </a:r>
            <a:r>
              <a:rPr lang="pt-BR" b="1" i="1" baseline="-25000" dirty="0" err="1" smtClean="0"/>
              <a:t>x,y</a:t>
            </a:r>
            <a:r>
              <a:rPr lang="pt-BR" b="1" i="1" dirty="0" smtClean="0"/>
              <a:t> </a:t>
            </a:r>
            <a:r>
              <a:rPr lang="pt-BR" dirty="0" smtClean="0"/>
              <a:t>forem próximos de zero, conclui-se que a variação de Y não depende da variação de X (isto é, X e Y são não correlacionadas).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0903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Avaliação empírica da intensidade da correlação linear.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0" t="30953" r="6686" b="17658"/>
          <a:stretch/>
        </p:blipFill>
        <p:spPr bwMode="auto">
          <a:xfrm>
            <a:off x="251520" y="1628800"/>
            <a:ext cx="8698723" cy="289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331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A  expressão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i="1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𝑛</m:t>
                        </m:r>
                        <m:r>
                          <a:rPr lang="pt-BR" i="1">
                            <a:latin typeface="Cambria Math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/>
                          </a:rPr>
                          <m:t>𝑖</m:t>
                        </m:r>
                        <m:r>
                          <a:rPr lang="pt-BR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pt-B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pt-BR" dirty="0" smtClean="0"/>
                  <a:t> pode ser transformada 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Em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pt-B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pt-BR" i="1">
                              <a:latin typeface="Cambria Math"/>
                            </a:rPr>
                            <m:t>−</m:t>
                          </m:r>
                          <m:r>
                            <a:rPr lang="pt-BR" i="1">
                              <a:latin typeface="Cambria Math"/>
                            </a:rPr>
                            <m:t>𝑛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892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 Exemplo 5.1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Para a variável X:</a:t>
            </a:r>
            <a:r>
              <a:rPr lang="pt-BR" i="1" dirty="0" smtClean="0"/>
              <a:t> tamanho do texto de uma mensagem enviada via internet</a:t>
            </a:r>
            <a:r>
              <a:rPr lang="pt-BR" dirty="0" smtClean="0"/>
              <a:t> e Y:</a:t>
            </a:r>
            <a:r>
              <a:rPr lang="pt-BR" i="1" dirty="0" smtClean="0"/>
              <a:t> tempo, em segundos, desde o envio da mensagem até a obtenção da resposta</a:t>
            </a:r>
            <a:r>
              <a:rPr lang="pt-BR" dirty="0" smtClean="0"/>
              <a:t>, são apresentados na Tabela 5.1 os respectivos valores, nas duas primeiras colunas. Nas demais, são realizadas as transformações e os cálculos necessários para a determinação do coeficiente de correlação.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255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5.1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508987"/>
              </p:ext>
            </p:extLst>
          </p:nvPr>
        </p:nvGraphicFramePr>
        <p:xfrm>
          <a:off x="974725" y="1419225"/>
          <a:ext cx="7194550" cy="254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lanilha" r:id="rId4" imgW="5543506" imgH="1962147" progId="Excel.Sheet.12">
                  <p:embed/>
                </p:oleObj>
              </mc:Choice>
              <mc:Fallback>
                <p:oleObj name="Planilha" r:id="rId4" imgW="5543506" imgH="196214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4725" y="1419225"/>
                        <a:ext cx="7194550" cy="254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2"/>
              <p:cNvSpPr txBox="1">
                <a:spLocks/>
              </p:cNvSpPr>
              <p:nvPr/>
            </p:nvSpPr>
            <p:spPr>
              <a:xfrm>
                <a:off x="457200" y="4221087"/>
                <a:ext cx="8229600" cy="18002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pt-BR" dirty="0" smtClean="0"/>
                  <a:t>Usando os dados da última coluna, temos: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  <m:r>
                            <a:rPr lang="pt-BR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pt-BR" b="0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b="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5−1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3,2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/>
                                </a:rPr>
                                <m:t>=0,8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21087"/>
                <a:ext cx="8229600" cy="1800201"/>
              </a:xfrm>
              <a:prstGeom prst="rect">
                <a:avLst/>
              </a:prstGeom>
              <a:blipFill rotWithShape="1">
                <a:blip r:embed="rId6"/>
                <a:stretch>
                  <a:fillRect l="-741" t="-47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969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5.1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400" dirty="0" smtClean="0"/>
                  <a:t>Alternativamente,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400" i="1">
                          <a:latin typeface="Cambria Math"/>
                        </a:rPr>
                        <m:t>−</m:t>
                      </m:r>
                      <m:r>
                        <a:rPr lang="pt-BR" sz="2400" i="1">
                          <a:latin typeface="Cambria Math"/>
                        </a:rPr>
                        <m:t>𝑛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9100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−5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30</m:t>
                          </m:r>
                        </m:e>
                      </m:d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50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=1600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sz="2400" i="1">
                          <a:latin typeface="Cambria Math"/>
                        </a:rPr>
                        <m:t>−</m:t>
                      </m:r>
                      <m:r>
                        <a:rPr lang="pt-BR" sz="2400" i="1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pt-BR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5500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−5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30</m:t>
                          </m:r>
                        </m:e>
                      </m:d>
                      <m:r>
                        <a:rPr lang="pt-BR" sz="2400" b="0" i="1" baseline="30000" smtClean="0">
                          <a:latin typeface="Cambria Math"/>
                        </a:rPr>
                        <m:t>2</m:t>
                      </m:r>
                      <m:r>
                        <a:rPr lang="pt-BR" sz="2400" b="0" i="1" smtClean="0">
                          <a:latin typeface="Cambria Math"/>
                        </a:rPr>
                        <m:t>=1000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sz="2400" i="1">
                          <a:latin typeface="Cambria Math"/>
                        </a:rPr>
                        <m:t>−</m:t>
                      </m:r>
                      <m:r>
                        <a:rPr lang="pt-BR" sz="2400" i="1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pt-BR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16500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−5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50</m:t>
                          </m:r>
                        </m:e>
                      </m:d>
                      <m:r>
                        <a:rPr lang="pt-BR" sz="2400" b="0" i="1" baseline="30000" smtClean="0">
                          <a:latin typeface="Cambria Math"/>
                        </a:rPr>
                        <m:t>2</m:t>
                      </m:r>
                      <m:r>
                        <a:rPr lang="pt-BR" sz="2400" b="0" i="1" smtClean="0">
                          <a:latin typeface="Cambria Math"/>
                        </a:rPr>
                        <m:t>=4000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i="1">
                              <a:latin typeface="Cambria Math"/>
                            </a:rPr>
                            <m:t>𝑥</m:t>
                          </m:r>
                          <m:r>
                            <a:rPr lang="pt-BR" sz="2400" i="1">
                              <a:latin typeface="Cambria Math"/>
                            </a:rPr>
                            <m:t>,</m:t>
                          </m:r>
                          <m:r>
                            <a:rPr lang="pt-BR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𝑥𝑥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/>
                                    </a:rPr>
                                    <m:t>𝑦𝑦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1600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1000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4000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1600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2000</m:t>
                          </m:r>
                        </m:den>
                      </m:f>
                      <m:r>
                        <a:rPr lang="pt-BR" sz="2400" b="0" i="1" smtClean="0">
                          <a:latin typeface="Cambria Math"/>
                        </a:rPr>
                        <m:t>=0,8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162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5.1</a:t>
            </a:r>
            <a:endParaRPr lang="pt-BR" dirty="0"/>
          </a:p>
        </p:txBody>
      </p:sp>
      <p:graphicFrame>
        <p:nvGraphicFramePr>
          <p:cNvPr id="6" name="Espaço Reservado para Conteúdo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34174"/>
              </p:ext>
            </p:extLst>
          </p:nvPr>
        </p:nvGraphicFramePr>
        <p:xfrm>
          <a:off x="457200" y="1677988"/>
          <a:ext cx="8229600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Planilha" r:id="rId4" imgW="5495996" imgH="2848069" progId="Excel.Sheet.12">
                  <p:embed/>
                </p:oleObj>
              </mc:Choice>
              <mc:Fallback>
                <p:oleObj name="Planilha" r:id="rId4" imgW="5495996" imgH="28480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1677988"/>
                        <a:ext cx="8229600" cy="426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332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63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pt-BR" dirty="0" smtClean="0"/>
              <a:t>Calcule e interprete o coeficiente de correlação para os dados a seguir: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19925"/>
              </p:ext>
            </p:extLst>
          </p:nvPr>
        </p:nvGraphicFramePr>
        <p:xfrm>
          <a:off x="1475655" y="2780928"/>
          <a:ext cx="712879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5759"/>
                <a:gridCol w="1425759"/>
                <a:gridCol w="1425759"/>
                <a:gridCol w="1425759"/>
                <a:gridCol w="1425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y</a:t>
                      </a:r>
                      <a:r>
                        <a:rPr lang="pt-BR" baseline="-25000" dirty="0" err="1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492013"/>
              </p:ext>
            </p:extLst>
          </p:nvPr>
        </p:nvGraphicFramePr>
        <p:xfrm>
          <a:off x="1475655" y="3789040"/>
          <a:ext cx="712879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5759"/>
                <a:gridCol w="1425759"/>
                <a:gridCol w="1425759"/>
                <a:gridCol w="1425759"/>
                <a:gridCol w="142575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y</a:t>
                      </a:r>
                      <a:r>
                        <a:rPr lang="pt-BR" baseline="-25000" dirty="0" err="1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49009"/>
              </p:ext>
            </p:extLst>
          </p:nvPr>
        </p:nvGraphicFramePr>
        <p:xfrm>
          <a:off x="1475656" y="4797152"/>
          <a:ext cx="7128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  <a:gridCol w="445550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pt-BR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pt-BR" sz="18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57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pt-BR" dirty="0" smtClean="0"/>
              <a:t>Calcule e interprete o coeficiente de correlação para os dados a seguir: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 smtClean="0"/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 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55839"/>
              </p:ext>
            </p:extLst>
          </p:nvPr>
        </p:nvGraphicFramePr>
        <p:xfrm>
          <a:off x="1691680" y="2780928"/>
          <a:ext cx="6095997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y</a:t>
                      </a:r>
                      <a:r>
                        <a:rPr lang="pt-BR" baseline="-25000" dirty="0" err="1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59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837767"/>
              </p:ext>
            </p:extLst>
          </p:nvPr>
        </p:nvGraphicFramePr>
        <p:xfrm>
          <a:off x="1691680" y="3789040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140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 smtClean="0"/>
                        <a:t>y</a:t>
                      </a:r>
                      <a:r>
                        <a:rPr lang="pt-BR" baseline="-25000" dirty="0" err="1" smtClean="0"/>
                        <a:t>i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21033"/>
              </p:ext>
            </p:extLst>
          </p:nvPr>
        </p:nvGraphicFramePr>
        <p:xfrm>
          <a:off x="1691685" y="4797152"/>
          <a:ext cx="612067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  <a:gridCol w="556425"/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r>
                        <a:rPr lang="pt-BR" sz="18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</a:t>
                      </a:r>
                      <a:r>
                        <a:rPr lang="pt-BR" sz="18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152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Duas variáveis qualitativas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 mesma forma como foi apresentado para variáveis quantitativas, é comum o interesse </a:t>
            </a:r>
            <a:r>
              <a:rPr lang="pt-BR" i="1" dirty="0" smtClean="0"/>
              <a:t>cruzamento</a:t>
            </a:r>
            <a:r>
              <a:rPr lang="pt-BR" dirty="0" smtClean="0"/>
              <a:t> dos dados de duas variáveis qualitativas (ou categóricas), para verificar se são </a:t>
            </a:r>
            <a:r>
              <a:rPr lang="pt-BR" i="1" dirty="0" smtClean="0"/>
              <a:t>associadas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017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Em uma pesquisa de opinião poder-se-ia ter coletado uma amostra aleatória simples de n=1600 indivíduos, para obter, entre outras, as informações sobre o </a:t>
            </a:r>
            <a:r>
              <a:rPr lang="pt-BR" b="1" i="1" dirty="0" smtClean="0"/>
              <a:t>gênero</a:t>
            </a:r>
            <a:r>
              <a:rPr lang="pt-BR" dirty="0" smtClean="0"/>
              <a:t> do respondente a </a:t>
            </a:r>
            <a:r>
              <a:rPr lang="pt-BR" b="1" i="1" dirty="0" smtClean="0"/>
              <a:t>aprovação</a:t>
            </a:r>
            <a:r>
              <a:rPr lang="pt-BR" dirty="0" smtClean="0"/>
              <a:t> ou </a:t>
            </a:r>
            <a:r>
              <a:rPr lang="pt-BR" b="1" i="1" dirty="0" smtClean="0"/>
              <a:t>não</a:t>
            </a:r>
            <a:r>
              <a:rPr lang="pt-BR" dirty="0" smtClean="0"/>
              <a:t> a uma determinada decisão do poder público. As informações poderiam ter sido resumidas em uma tabela como a seguir: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652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5.2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No </a:t>
            </a:r>
            <a:r>
              <a:rPr lang="pt-BR" b="1" i="1" dirty="0" smtClean="0"/>
              <a:t>corpo central</a:t>
            </a:r>
            <a:r>
              <a:rPr lang="pt-BR" dirty="0" smtClean="0"/>
              <a:t> dessa tabela estão registradas as frequências absolutas de todos os possíveis resultados conjuntos de gênero e aprovação.</a:t>
            </a:r>
          </a:p>
          <a:p>
            <a:pPr marL="0" indent="0">
              <a:buNone/>
            </a:pPr>
            <a:r>
              <a:rPr lang="pt-BR" dirty="0" smtClean="0"/>
              <a:t>Por exemplo, 92 indivíduos são do sexo masculino e aprovaram a decisão, isto é, satisfazem conjuntamente as categorias M e S, o que é indicado por (M,S).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7854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5.2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223915"/>
              </p:ext>
            </p:extLst>
          </p:nvPr>
        </p:nvGraphicFramePr>
        <p:xfrm>
          <a:off x="1259632" y="1844824"/>
          <a:ext cx="6583680" cy="202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Aprovação</a:t>
                      </a:r>
                    </a:p>
                    <a:p>
                      <a:pPr algn="r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Gênero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265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1335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1600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1259632" y="1844824"/>
            <a:ext cx="1656184" cy="914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278900" y="1475492"/>
            <a:ext cx="649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Distribuição conjunta dos dados das variáveis gênero e aprovação.</a:t>
            </a:r>
            <a:endParaRPr lang="pt-BR" b="1" dirty="0"/>
          </a:p>
        </p:txBody>
      </p:sp>
      <p:sp>
        <p:nvSpPr>
          <p:cNvPr id="14" name="Espaço Reservado para Conteúdo 2"/>
          <p:cNvSpPr txBox="1">
            <a:spLocks/>
          </p:cNvSpPr>
          <p:nvPr/>
        </p:nvSpPr>
        <p:spPr>
          <a:xfrm>
            <a:off x="457200" y="4077071"/>
            <a:ext cx="8229600" cy="194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pt-BR" sz="2000" dirty="0" smtClean="0"/>
              <a:t>Tabelas com estruturas semelhantes a esta são chamadas de </a:t>
            </a:r>
            <a:r>
              <a:rPr lang="pt-BR" sz="2000" b="1" i="1" dirty="0"/>
              <a:t>t</a:t>
            </a:r>
            <a:r>
              <a:rPr lang="pt-BR" sz="2000" b="1" i="1" dirty="0" smtClean="0"/>
              <a:t>abelas de contingência </a:t>
            </a:r>
            <a:r>
              <a:rPr lang="pt-BR" sz="2000" dirty="0" smtClean="0"/>
              <a:t>e podem ser usadas para análise de associação entre duas variáveis, como </a:t>
            </a:r>
            <a:r>
              <a:rPr lang="pt-BR" sz="2000" i="1" dirty="0" smtClean="0"/>
              <a:t>gênero</a:t>
            </a:r>
            <a:r>
              <a:rPr lang="pt-BR" sz="2000" dirty="0" smtClean="0"/>
              <a:t> e </a:t>
            </a:r>
            <a:r>
              <a:rPr lang="pt-BR" sz="2000" i="1" dirty="0" smtClean="0"/>
              <a:t>aprovação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3901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Duas variáveis qualitativas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As tabelas de contingência constituem uma </a:t>
            </a:r>
            <a:r>
              <a:rPr lang="pt-BR" b="1" i="1" dirty="0" smtClean="0"/>
              <a:t>distribuição conjunta bidimensional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A linha e coluna dos totais marginais da tabela representam as distribuições marginais das variáveis, contendo as frequências absolutas de cada categoria, das variáveis, isoladamente.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13755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smtClean="0"/>
              <a:t>Distribuição conjunta de frequências relativas ou proporções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A distribuição conjunta bidimensional de frequências relativas (ou de proporções) é obtida das tabelas de contingência, dividindo-se as </a:t>
            </a:r>
            <a:r>
              <a:rPr lang="pt-BR" b="1" i="1" dirty="0" smtClean="0"/>
              <a:t>frequências absolutas </a:t>
            </a:r>
            <a:r>
              <a:rPr lang="pt-BR" dirty="0" smtClean="0"/>
              <a:t>pelo </a:t>
            </a:r>
            <a:r>
              <a:rPr lang="pt-BR" b="1" i="1" dirty="0" smtClean="0"/>
              <a:t>tamanho</a:t>
            </a:r>
            <a:r>
              <a:rPr lang="pt-BR" dirty="0" smtClean="0"/>
              <a:t> do conjunto de dados.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27532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49080"/>
                <a:ext cx="8229600" cy="194421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pt-BR" sz="2000" dirty="0" smtClean="0"/>
                  <a:t>A proporção conjunta da ocorrência simultânea, na amostra, do </a:t>
                </a:r>
                <a:r>
                  <a:rPr lang="pt-BR" sz="2000" b="1" i="1" dirty="0" smtClean="0"/>
                  <a:t>gênero masculino </a:t>
                </a:r>
                <a:r>
                  <a:rPr lang="pt-BR" sz="2000" dirty="0" smtClean="0"/>
                  <a:t>e </a:t>
                </a:r>
                <a:r>
                  <a:rPr lang="pt-BR" sz="2000" b="1" i="1" dirty="0" smtClean="0"/>
                  <a:t>aprovação</a:t>
                </a:r>
                <a:r>
                  <a:rPr lang="pt-BR" sz="2000" dirty="0" smtClean="0"/>
                  <a:t> </a:t>
                </a:r>
                <a:r>
                  <a:rPr lang="pt-BR" sz="2000" dirty="0"/>
                  <a:t>à</a:t>
                </a:r>
                <a:r>
                  <a:rPr lang="pt-BR" sz="2000" dirty="0" smtClean="0"/>
                  <a:t> decisão do poder público e a aprovação e a </a:t>
                </a:r>
                <a:r>
                  <a:rPr lang="pt-BR" sz="2000" b="1" i="1" dirty="0" smtClean="0"/>
                  <a:t>proporção marginal</a:t>
                </a:r>
                <a:r>
                  <a:rPr lang="pt-BR" sz="2000" dirty="0" smtClean="0"/>
                  <a:t> de somente </a:t>
                </a:r>
                <a:r>
                  <a:rPr lang="pt-BR" sz="2000" b="1" i="1" dirty="0" smtClean="0"/>
                  <a:t>aprovação</a:t>
                </a:r>
                <a:r>
                  <a:rPr lang="pt-BR" sz="2000" dirty="0" smtClean="0"/>
                  <a:t> à decisão são dadas, respectivamente, por: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𝑀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𝑀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r>
                              <a:rPr lang="pt-BR" sz="2000" b="0" i="1" smtClean="0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92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=0,0575</m:t>
                    </m:r>
                  </m:oMath>
                </a14:m>
                <a:r>
                  <a:rPr lang="pt-BR" sz="2000" dirty="0" smtClean="0"/>
                  <a:t> 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0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/>
                          </a:rPr>
                          <m:t>265</m:t>
                        </m:r>
                      </m:num>
                      <m:den>
                        <m:r>
                          <a:rPr lang="pt-BR" sz="2000" b="0" i="1" smtClean="0">
                            <a:latin typeface="Cambria Math"/>
                          </a:rPr>
                          <m:t>1600</m:t>
                        </m:r>
                      </m:den>
                    </m:f>
                    <m:r>
                      <a:rPr lang="pt-BR" sz="2000" b="0" i="1" smtClean="0">
                        <a:latin typeface="Cambria Math"/>
                      </a:rPr>
                      <m:t>=0,1656</m:t>
                    </m:r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49080"/>
                <a:ext cx="8229600" cy="1944216"/>
              </a:xfrm>
              <a:blipFill rotWithShape="1">
                <a:blip r:embed="rId2"/>
                <a:stretch>
                  <a:fillRect l="-741" t="-1254" r="-5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Espaço Reservado para Conteú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734237"/>
              </p:ext>
            </p:extLst>
          </p:nvPr>
        </p:nvGraphicFramePr>
        <p:xfrm>
          <a:off x="1024340" y="2095178"/>
          <a:ext cx="6583680" cy="202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BR" dirty="0" smtClean="0"/>
                        <a:t>Aprovação</a:t>
                      </a:r>
                    </a:p>
                    <a:p>
                      <a:pPr algn="r"/>
                      <a:endParaRPr lang="pt-BR" dirty="0" smtClean="0"/>
                    </a:p>
                    <a:p>
                      <a:pPr algn="l"/>
                      <a:r>
                        <a:rPr lang="pt-BR" dirty="0" smtClean="0"/>
                        <a:t>Gênero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Sim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Não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Feminino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900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Masculino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92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700</a:t>
                      </a:r>
                      <a:endParaRPr lang="pt-BR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265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1335</a:t>
                      </a:r>
                      <a:endParaRPr lang="pt-B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/>
                        <a:t>1600</a:t>
                      </a:r>
                      <a:endParaRPr lang="pt-BR" b="1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Conector reto 4"/>
          <p:cNvCxnSpPr/>
          <p:nvPr/>
        </p:nvCxnSpPr>
        <p:spPr>
          <a:xfrm>
            <a:off x="1024340" y="2095178"/>
            <a:ext cx="1656184" cy="914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043608" y="1725846"/>
            <a:ext cx="649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Distribuição conjunta dos dados das variáveis gênero e aprovação.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274894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 smtClean="0"/>
                  <a:t>Isto é, de modo geral: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𝐸</m:t>
                            </m:r>
                          </m:e>
                        </m:d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dirty="0" smtClean="0"/>
                  <a:t>Em que </a:t>
                </a:r>
                <a:r>
                  <a:rPr lang="pt-BR" b="1" i="1" dirty="0" smtClean="0"/>
                  <a:t>E</a:t>
                </a:r>
                <a:r>
                  <a:rPr lang="pt-BR" dirty="0" smtClean="0"/>
                  <a:t> é uma categoria isolada ou conjunta e </a:t>
                </a:r>
                <a:r>
                  <a:rPr lang="pt-BR" b="1" i="1" dirty="0" smtClean="0"/>
                  <a:t>n</a:t>
                </a:r>
                <a:r>
                  <a:rPr lang="pt-BR" dirty="0" smtClean="0"/>
                  <a:t> é o tamanho do conjunto de dados (n=1600, no exemplo).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55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Bidimensional Conjunta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quase toda análise de dados tem-se interesse em relacionar duas ou mais variáveis.</a:t>
            </a:r>
          </a:p>
          <a:p>
            <a:r>
              <a:rPr lang="pt-BR" dirty="0" smtClean="0"/>
              <a:t>Nesta unidade são apresentadas algumas estatísticas que fazem isso para o caso de duas variáveis 9análise bidimensional ou bivariada).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2506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 smtClean="0"/>
              <a:t>As proporções das demais categorias ou combinações delas são apresentadas na tabela abaixo, cujo corpo central é chamado de </a:t>
            </a:r>
            <a:r>
              <a:rPr lang="pt-BR" b="1" i="1" dirty="0" smtClean="0"/>
              <a:t>distribuição conjunta</a:t>
            </a:r>
            <a:r>
              <a:rPr lang="pt-BR" dirty="0" smtClean="0"/>
              <a:t> </a:t>
            </a:r>
            <a:r>
              <a:rPr lang="pt-BR" b="1" i="1" dirty="0" smtClean="0"/>
              <a:t>das proporções das variáveis gênero e aprovação</a:t>
            </a:r>
            <a:r>
              <a:rPr lang="pt-BR" dirty="0" smtClean="0"/>
              <a:t> e a linha e a coluna dos totais são, respectivamente, a </a:t>
            </a:r>
            <a:r>
              <a:rPr lang="pt-BR" b="1" i="1" dirty="0" smtClean="0"/>
              <a:t>distribuição marginal das proporções de aprovação e distribuição marginal das proporções de gênero.</a:t>
            </a:r>
            <a:r>
              <a:rPr lang="pt-BR" dirty="0" smtClean="0"/>
              <a:t> 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659123" y="3573016"/>
            <a:ext cx="7369261" cy="2396252"/>
            <a:chOff x="608557" y="1725846"/>
            <a:chExt cx="7369261" cy="2396252"/>
          </a:xfrm>
        </p:grpSpPr>
        <p:graphicFrame>
          <p:nvGraphicFramePr>
            <p:cNvPr id="5" name="Espaço Reservado para Conteúdo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3627654"/>
                </p:ext>
              </p:extLst>
            </p:nvPr>
          </p:nvGraphicFramePr>
          <p:xfrm>
            <a:off x="1024340" y="2095178"/>
            <a:ext cx="6583680" cy="2026920"/>
          </p:xfrm>
          <a:graphic>
            <a:graphicData uri="http://schemas.openxmlformats.org/drawingml/2006/table">
              <a:tbl>
                <a:tblPr firstRow="1" firstCol="1" bandRow="1">
                  <a:tableStyleId>{5C22544A-7EE6-4342-B048-85BDC9FD1C3A}</a:tableStyleId>
                </a:tblPr>
                <a:tblGrid>
                  <a:gridCol w="1645920"/>
                  <a:gridCol w="1645920"/>
                  <a:gridCol w="1645920"/>
                  <a:gridCol w="1645920"/>
                </a:tblGrid>
                <a:tr h="370840">
                  <a:tc>
                    <a:txBody>
                      <a:bodyPr/>
                      <a:lstStyle/>
                      <a:p>
                        <a:pPr algn="r"/>
                        <a:r>
                          <a:rPr lang="pt-BR" dirty="0" smtClean="0"/>
                          <a:t>Aprovação</a:t>
                        </a:r>
                      </a:p>
                      <a:p>
                        <a:pPr algn="r"/>
                        <a:endParaRPr lang="pt-BR" dirty="0" smtClean="0"/>
                      </a:p>
                      <a:p>
                        <a:pPr algn="l"/>
                        <a:r>
                          <a:rPr lang="pt-BR" dirty="0" smtClean="0"/>
                          <a:t>Gênero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Sim</a:t>
                        </a:r>
                        <a:endParaRPr lang="pt-BR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Não</a:t>
                        </a:r>
                        <a:endParaRPr lang="pt-BR" dirty="0"/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Total</a:t>
                        </a:r>
                        <a:endParaRPr lang="pt-BR" dirty="0"/>
                      </a:p>
                    </a:txBody>
                    <a:tcPr anchor="ctr"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Feminino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0,1081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0,4544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1" dirty="0" smtClean="0"/>
                          <a:t>0,5625</a:t>
                        </a:r>
                        <a:endParaRPr lang="pt-BR" b="1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Masculino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0,0575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0,3800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1" dirty="0" smtClean="0"/>
                          <a:t>0,4375</a:t>
                        </a:r>
                        <a:endParaRPr lang="pt-BR" b="1" dirty="0"/>
                      </a:p>
                    </a:txBody>
                    <a:tcPr/>
                  </a:tc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dirty="0" smtClean="0"/>
                          <a:t>Total</a:t>
                        </a:r>
                        <a:endParaRPr lang="pt-BR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1" dirty="0" smtClean="0"/>
                          <a:t>0,1656</a:t>
                        </a:r>
                        <a:endParaRPr lang="pt-BR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1" dirty="0" smtClean="0"/>
                          <a:t>0,8344</a:t>
                        </a:r>
                        <a:endParaRPr lang="pt-BR" b="1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1" dirty="0" smtClean="0"/>
                          <a:t>1</a:t>
                        </a:r>
                        <a:endParaRPr lang="pt-BR" b="1" dirty="0"/>
                      </a:p>
                    </a:txBody>
                    <a:tcPr/>
                  </a:tc>
                </a:tr>
              </a:tbl>
            </a:graphicData>
          </a:graphic>
        </p:graphicFrame>
        <p:cxnSp>
          <p:nvCxnSpPr>
            <p:cNvPr id="6" name="Conector reto 5"/>
            <p:cNvCxnSpPr/>
            <p:nvPr/>
          </p:nvCxnSpPr>
          <p:spPr>
            <a:xfrm>
              <a:off x="1024340" y="2095178"/>
              <a:ext cx="1656184" cy="9144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/>
            <p:cNvSpPr txBox="1"/>
            <p:nvPr/>
          </p:nvSpPr>
          <p:spPr>
            <a:xfrm>
              <a:off x="608557" y="1725846"/>
              <a:ext cx="73692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b="1" dirty="0" smtClean="0"/>
                <a:t>Distribuições conjunta e marginais das proporções das variáveis gênero e aprovação.</a:t>
              </a:r>
              <a:endParaRPr lang="pt-BR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786758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soma das proporções conjuntas e das proporções marginais são sempre iguais a 1. </a:t>
            </a:r>
          </a:p>
          <a:p>
            <a:r>
              <a:rPr lang="pt-BR" dirty="0" smtClean="0"/>
              <a:t>A soma das proporções marginais em uma linha (ou em uma coluna) é igual a proporção marginal naquela linha (ou coluna).</a:t>
            </a:r>
          </a:p>
          <a:p>
            <a:r>
              <a:rPr lang="pt-BR" dirty="0" smtClean="0"/>
              <a:t>Proporções incondicionais x Proporções condicionais (</a:t>
            </a:r>
            <a:r>
              <a:rPr lang="pt-BR" sz="2600" dirty="0" err="1" smtClean="0"/>
              <a:t>Prop</a:t>
            </a:r>
            <a:r>
              <a:rPr lang="pt-BR" sz="2600" dirty="0"/>
              <a:t>. em relação ao </a:t>
            </a:r>
            <a:r>
              <a:rPr lang="pt-BR" sz="2600" dirty="0" smtClean="0"/>
              <a:t>total x </a:t>
            </a:r>
            <a:r>
              <a:rPr lang="pt-BR" sz="2600" dirty="0" err="1" smtClean="0"/>
              <a:t>Prop</a:t>
            </a:r>
            <a:r>
              <a:rPr lang="pt-BR" sz="2600" dirty="0" smtClean="0"/>
              <a:t>. em relação a uma categoria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362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Para avaliar uma proporção condicional, conta-se a quantidade de indivíduos na categoria desejada, que estejam dentro da categoria condicionantes, dividindo-se o resultado pelo número de indivíduos nessa categoria condicionantes.</a:t>
                </a:r>
              </a:p>
              <a:p>
                <a:r>
                  <a:rPr lang="pt-BR" dirty="0" smtClean="0"/>
                  <a:t>Por exemplo, a proporção dos que aprovam a decisão do poder público, se forem do sexo masculino, representada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𝑆</m:t>
                        </m:r>
                      </m:e>
                      <m:e>
                        <m:r>
                          <a:rPr lang="pt-BR" i="1">
                            <a:latin typeface="Cambria Math"/>
                          </a:rPr>
                          <m:t>𝑀</m:t>
                        </m:r>
                      </m:e>
                    </m:d>
                  </m:oMath>
                </a14:m>
                <a:r>
                  <a:rPr lang="pt-BR" dirty="0" smtClean="0"/>
                  <a:t>, pode ser determinada pela razão do número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𝑆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∩</m:t>
                        </m:r>
                        <m:r>
                          <a:rPr lang="pt-BR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</m:d>
                    <m:r>
                      <a:rPr lang="pt-BR" b="0" i="0" smtClean="0">
                        <a:latin typeface="Cambria Math"/>
                        <a:ea typeface="Cambria Math"/>
                      </a:rPr>
                      <m:t>=92</m:t>
                    </m:r>
                  </m:oMath>
                </a14:m>
                <a:r>
                  <a:rPr lang="pt-BR" dirty="0" smtClean="0"/>
                  <a:t> indivíduos do gênero masculino e que são favoráveis a decisão do poder público, relativamente aos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=700</m:t>
                    </m:r>
                  </m:oMath>
                </a14:m>
                <a:r>
                  <a:rPr lang="pt-BR" dirty="0" smtClean="0"/>
                  <a:t> indivíduos do gênero masculino que constituem a amostra.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  <m:e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92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700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207" r="-1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9469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/>
              <a:t>Distribuição conjunta de frequências relativas ou proporções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As proporções condicionais podem ser escritas em função das proporções incondicionais conjuntas e marginais.</a:t>
                </a:r>
              </a:p>
              <a:p>
                <a:r>
                  <a:rPr lang="pt-BR" dirty="0" smtClean="0"/>
                  <a:t>Para a proporção condicional do exemplo anterior, pode-se escrever: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92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700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92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1600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700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1600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𝑆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∩</m:t>
                                  </m:r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𝑀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Assim, dos extremos desta expressão, podemos escrever:</a:t>
                </a:r>
              </a:p>
              <a:p>
                <a:pPr marL="0" indent="0">
                  <a:buNone/>
                </a:pPr>
                <a:endParaRPr lang="pt-BR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pt-BR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  <m:r>
                            <a:rPr lang="pt-BR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pt-BR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pt-BR" b="0" i="1" dirty="0" smtClean="0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r>
                                <a:rPr lang="pt-BR" b="0" i="1" dirty="0" smtClean="0">
                                  <a:latin typeface="Cambria Math"/>
                                  <a:ea typeface="Cambria Math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pt-BR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dirty="0" smtClean="0">
                                  <a:latin typeface="Cambria Math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pt-BR" b="0" i="1" dirty="0" smtClean="0">
                          <a:latin typeface="Cambria Math"/>
                        </a:rPr>
                        <m:t>, </m:t>
                      </m:r>
                      <m:r>
                        <a:rPr lang="pt-BR" b="0" i="1" dirty="0" smtClean="0">
                          <a:latin typeface="Cambria Math"/>
                        </a:rPr>
                        <m:t>𝑝𝑎𝑟𝑎</m:t>
                      </m:r>
                      <m:r>
                        <a:rPr lang="pt-BR" b="0" i="1" dirty="0" smtClean="0">
                          <a:latin typeface="Cambria Math"/>
                        </a:rPr>
                        <m:t> </m:t>
                      </m:r>
                      <m:r>
                        <a:rPr lang="pt-BR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pt-BR" b="0" i="1" dirty="0" smtClean="0">
                          <a:latin typeface="Cambria Math"/>
                          <a:ea typeface="Cambria Math"/>
                        </a:rPr>
                        <m:t>≠0.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4946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Não associação entre duas variáveis qualitativas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Intuitivamente: duas variáveis X e Y qualitativas são </a:t>
            </a:r>
            <a:r>
              <a:rPr lang="pt-BR" b="1" i="1" dirty="0" smtClean="0"/>
              <a:t>não associadas </a:t>
            </a:r>
            <a:r>
              <a:rPr lang="pt-BR" dirty="0" smtClean="0"/>
              <a:t>ou </a:t>
            </a:r>
            <a:r>
              <a:rPr lang="pt-BR" b="1" i="1" dirty="0" smtClean="0"/>
              <a:t>independentes</a:t>
            </a:r>
            <a:r>
              <a:rPr lang="pt-BR" dirty="0" smtClean="0"/>
              <a:t> se a ocorrência de qualquer valor (ou atributo) de uma não influenciar a ocorrência de qualquer valor (ou atributo) da outra.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5501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sz="2400" dirty="0" smtClean="0"/>
                  <a:t>Sejam as variáveis qualitativas (nominais ou ordinárias) X e Y tais que: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pt-BR" sz="2400" i="1" smtClean="0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sz="240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 smtClean="0"/>
                  <a:t>, significando: a variável qualitativa X assumir um atributo na sua i-</a:t>
                </a:r>
                <a:r>
                  <a:rPr lang="pt-BR" sz="2400" dirty="0" err="1" smtClean="0"/>
                  <a:t>ésima</a:t>
                </a:r>
                <a:r>
                  <a:rPr lang="pt-BR" sz="2400" dirty="0" smtClean="0"/>
                  <a:t> categoria, i = 1, 2, 3, ..., L, 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sz="2400" i="1">
                        <a:latin typeface="Cambria Math"/>
                        <a:ea typeface="Cambria Math"/>
                      </a:rPr>
                      <m:t>≡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pt-BR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 smtClean="0"/>
                  <a:t>, </a:t>
                </a:r>
                <a:r>
                  <a:rPr lang="pt-BR" sz="2400" dirty="0"/>
                  <a:t>significando: a variável qualitativa </a:t>
                </a:r>
                <a:r>
                  <a:rPr lang="pt-BR" sz="2400" dirty="0" smtClean="0"/>
                  <a:t>Y </a:t>
                </a:r>
                <a:r>
                  <a:rPr lang="pt-BR" sz="2400" dirty="0"/>
                  <a:t>assumir um atributo na sua </a:t>
                </a:r>
                <a:r>
                  <a:rPr lang="pt-BR" sz="2400" dirty="0" smtClean="0"/>
                  <a:t>j-</a:t>
                </a:r>
                <a:r>
                  <a:rPr lang="pt-BR" sz="2400" dirty="0" err="1" smtClean="0"/>
                  <a:t>ésima</a:t>
                </a:r>
                <a:r>
                  <a:rPr lang="pt-BR" sz="2400" dirty="0" smtClean="0"/>
                  <a:t> </a:t>
                </a:r>
                <a:r>
                  <a:rPr lang="pt-BR" sz="2400" dirty="0"/>
                  <a:t>categoria, </a:t>
                </a:r>
                <a:r>
                  <a:rPr lang="pt-BR" sz="2400" dirty="0" smtClean="0"/>
                  <a:t>j </a:t>
                </a:r>
                <a:r>
                  <a:rPr lang="pt-BR" sz="2400" dirty="0"/>
                  <a:t>= 1, 2, 3, ..., </a:t>
                </a:r>
                <a:r>
                  <a:rPr lang="pt-BR" sz="2400" dirty="0" smtClean="0"/>
                  <a:t>C.</a:t>
                </a:r>
              </a:p>
              <a:p>
                <a:pPr marL="0" indent="0">
                  <a:buNone/>
                </a:pPr>
                <a:r>
                  <a:rPr lang="pt-BR" sz="2400" dirty="0" smtClean="0"/>
                  <a:t>Então, pode-se expressar matematicamente que as duas variáveis X e Y são independentes, quaisquer que sejam os seus valores ou 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4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pt-BR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sz="2400" dirty="0" smtClean="0"/>
                  <a:t>, se, para qualquer </a:t>
                </a:r>
                <a:r>
                  <a:rPr lang="pt-BR" sz="2400" i="1" dirty="0" smtClean="0"/>
                  <a:t>i</a:t>
                </a:r>
                <a:r>
                  <a:rPr lang="pt-BR" sz="2400" dirty="0" smtClean="0"/>
                  <a:t> e </a:t>
                </a:r>
                <a:r>
                  <a:rPr lang="pt-BR" sz="2400" i="1" dirty="0" smtClean="0"/>
                  <a:t>j</a:t>
                </a:r>
                <a:r>
                  <a:rPr lang="pt-BR" sz="2400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 smtClean="0"/>
                  <a:t> ou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sz="2400" i="1">
                        <a:latin typeface="Cambria Math"/>
                      </a:rPr>
                      <m:t>=</m:t>
                    </m:r>
                    <m:r>
                      <a:rPr lang="pt-BR" sz="2400" i="1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pt-BR" sz="2400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66" r="-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7785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Esses resultados podem ser usados para o estudo da associação entre duas variáveis qualitativas.</a:t>
                </a:r>
              </a:p>
              <a:p>
                <a:r>
                  <a:rPr lang="pt-BR" dirty="0" smtClean="0"/>
                  <a:t>Especificamente, se duas variáveis qualitativas ou categorizadas X e Y forem </a:t>
                </a:r>
                <a:r>
                  <a:rPr lang="pt-BR" b="1" i="1" dirty="0" smtClean="0"/>
                  <a:t>independentes</a:t>
                </a:r>
                <a:r>
                  <a:rPr lang="pt-BR" dirty="0" smtClean="0"/>
                  <a:t>, tem-se que: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⇒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Assim, as </a:t>
                </a:r>
                <a:r>
                  <a:rPr lang="pt-BR" b="1" i="1" dirty="0" smtClean="0"/>
                  <a:t>frequências absolutas conjuntas esperadas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no caso de independência das variáveis X e Y, são dadas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den>
                      </m:f>
                      <m:r>
                        <a:rPr lang="pt-BR" i="1">
                          <a:latin typeface="Cambria Math"/>
                          <a:ea typeface="Cambria Math"/>
                        </a:rPr>
                        <m:t>⇒</m:t>
                      </m:r>
                      <m:sSub>
                        <m:sSubPr>
                          <m:ctrlPr>
                            <a:rPr lang="pt-BR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759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8366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5.4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Para os dados do exemplo anterior, se as variáveis X e Y fossem independentes, a frequência absoluta esperada entre gênero masculino e concordância à decisão do poder público seria dada, mediante a aplicação da fórmula anterior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  <m:d>
                            <m:dPr>
                              <m:ctrlPr>
                                <a:rPr lang="pt-BR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/>
                              <a:ea typeface="Cambria Math"/>
                            </a:rPr>
                            <m:t>𝑛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700</m:t>
                              </m:r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265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1600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=115,9375≅116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Que é muito diferente do valor observado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𝑆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=92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966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5.4</a:t>
            </a:r>
          </a:p>
        </p:txBody>
      </p:sp>
      <p:graphicFrame>
        <p:nvGraphicFramePr>
          <p:cNvPr id="4" name="Espaço Reservado para Conteúdo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191283"/>
              </p:ext>
            </p:extLst>
          </p:nvPr>
        </p:nvGraphicFramePr>
        <p:xfrm>
          <a:off x="1438275" y="2031603"/>
          <a:ext cx="634047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Planilha" r:id="rId4" imgW="4476699" imgH="1800187" progId="Excel.Sheet.12">
                  <p:embed/>
                </p:oleObj>
              </mc:Choice>
              <mc:Fallback>
                <p:oleObj name="Planilha" r:id="rId4" imgW="4476699" imgH="18001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2031603"/>
                        <a:ext cx="634047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Conector reto 5"/>
          <p:cNvCxnSpPr/>
          <p:nvPr/>
        </p:nvCxnSpPr>
        <p:spPr>
          <a:xfrm>
            <a:off x="1459068" y="2032493"/>
            <a:ext cx="2016224" cy="136815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755576" y="1340768"/>
            <a:ext cx="7587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Comparação entre os valores esperados, no caso de não associação entre </a:t>
            </a:r>
          </a:p>
          <a:p>
            <a:pPr algn="ctr"/>
            <a:r>
              <a:rPr lang="pt-BR" b="1" dirty="0" smtClean="0"/>
              <a:t>gênero e aprovação a uma decisão do poder público, e os valores observados.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8955670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Se os desvios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entre os valores efetivamente observados e os valores esperados, no caso de não associação, forem grandes, conclui-se pela associação entre as variáveis estudadas. Mas para determinar a intensidade da associação (ou não) deve-se usar um índice.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𝐿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𝐶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/>
                          </a:rPr>
                          <m:t>𝑖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pt-BR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dirty="0" smtClean="0"/>
                  <a:t>em que L e C (respectivamente, o número de linhas e colunas da tabela de contingência) representam as quantidades de distintos valores (categorias) das variáveis X e Y. </a:t>
                </a:r>
              </a:p>
              <a:p>
                <a:pPr marL="0" indent="0">
                  <a:buNone/>
                </a:pPr>
                <a:r>
                  <a:rPr lang="pt-BR" dirty="0" smtClean="0"/>
                  <a:t>O símbolo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𝐿</m:t>
                            </m:r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pt-B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/>
                              </a:rPr>
                              <m:t>𝐶</m:t>
                            </m:r>
                            <m:r>
                              <a:rPr lang="pt-BR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 com a letra grega </a:t>
                </a:r>
                <a:r>
                  <a:rPr lang="pt-BR" i="1" dirty="0" err="1" smtClean="0"/>
                  <a:t>qui</a:t>
                </a:r>
                <a:r>
                  <a:rPr lang="pt-BR" dirty="0" smtClean="0"/>
                  <a:t>) é denominado de estatística </a:t>
                </a:r>
                <a:r>
                  <a:rPr lang="pt-BR" dirty="0" err="1" smtClean="0"/>
                  <a:t>qui</a:t>
                </a:r>
                <a:r>
                  <a:rPr lang="pt-BR" dirty="0" smtClean="0"/>
                  <a:t>-quadrado com (L-1).(C-1) graus de liberdade e a soma se estende a todos os (</a:t>
                </a:r>
                <a:r>
                  <a:rPr lang="pt-BR" i="1" dirty="0" err="1" smtClean="0"/>
                  <a:t>i,j</a:t>
                </a:r>
                <a:r>
                  <a:rPr lang="pt-BR" dirty="0" smtClean="0"/>
                  <a:t>) valores da tabela. </a:t>
                </a:r>
              </a:p>
              <a:p>
                <a:pPr marL="0" indent="0">
                  <a:buNone/>
                </a:pPr>
                <a:r>
                  <a:rPr lang="pt-BR" dirty="0" smtClean="0"/>
                  <a:t>Daqui em diante o valor da estatística </a:t>
                </a:r>
                <a:r>
                  <a:rPr lang="pt-BR" dirty="0" err="1" smtClean="0"/>
                  <a:t>qui</a:t>
                </a:r>
                <a:r>
                  <a:rPr lang="pt-BR" dirty="0" smtClean="0"/>
                  <a:t>-quadrado será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1655" r="-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250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 Conjunta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os dados bivariados deve-se adaptar as tabelas de distribuição de frequências e as representações gráficas.</a:t>
            </a:r>
          </a:p>
          <a:p>
            <a:r>
              <a:rPr lang="pt-BR" dirty="0" smtClean="0"/>
              <a:t>Para medir o relacionamento de duas variáveis, deve-se estabelecer estatísticas apropriadas para os casos: quantitativo e categórico.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7677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/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por si só não é suficiente para determinar a intensidade da associação entre X e Y.</a:t>
                </a:r>
              </a:p>
              <a:p>
                <a:r>
                  <a:rPr lang="pt-BR" dirty="0" smtClean="0"/>
                  <a:t>O coeficiente de contingência de Pearson, para duas variáveis categóricas X e Y, definido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𝐶𝑓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e>
                                <m:sub/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𝜒</m:t>
                                  </m:r>
                                </m:e>
                                <m:sub/>
                                <m:sup>
                                  <m:r>
                                    <a:rPr lang="pt-B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pt-BR" b="0" i="0" smtClean="0">
                                  <a:latin typeface="Cambria Math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pt-BR" dirty="0"/>
                                <m:t> 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assume valores não negativos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0;</m:t>
                        </m:r>
                        <m:rad>
                          <m:radPr>
                            <m:degHide m:val="on"/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, em que </a:t>
                </a:r>
                <a:r>
                  <a:rPr lang="pt-BR" i="1" dirty="0" smtClean="0"/>
                  <a:t>m</a:t>
                </a:r>
                <a:r>
                  <a:rPr lang="pt-BR" dirty="0" smtClean="0"/>
                  <a:t> é o menor valor entre o número de linhas e colunas da tabela de contingência.</a:t>
                </a:r>
              </a:p>
              <a:p>
                <a:r>
                  <a:rPr lang="pt-BR" dirty="0" smtClean="0"/>
                  <a:t>Quanto maior for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i="1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dirty="0" smtClean="0"/>
                  <a:t>, em direção ao limite superior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𝑚𝑎𝑥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pt-BR" dirty="0" smtClean="0"/>
                  <a:t>, maior a associação entre as variáveis X e Y estudadas.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9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9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Alternativamente, pode-se usar o coeficiente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𝐿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pt-BR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pt-BR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ra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assume valor máximo igual a 1 se L=C.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93" r="-1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93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Não associação entre duas variáveis qualitativas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pt-BR" sz="2400" dirty="0" smtClean="0"/>
              </a:p>
              <a:p>
                <a:endParaRPr lang="pt-BR" sz="2400" dirty="0"/>
              </a:p>
              <a:p>
                <a:endParaRPr lang="pt-BR" sz="2400" dirty="0" smtClean="0"/>
              </a:p>
              <a:p>
                <a:endParaRPr lang="pt-BR" sz="2400" dirty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Consideramos </a:t>
                </a:r>
                <a:r>
                  <a:rPr lang="pt-BR" sz="2400" dirty="0"/>
                  <a:t>os seguintes critérios para classificação da associação entre X e </a:t>
                </a:r>
                <a:r>
                  <a:rPr lang="pt-BR" sz="2400" dirty="0" smtClean="0"/>
                  <a:t>Y por meio do </a:t>
                </a:r>
                <a:r>
                  <a:rPr lang="pt-BR" sz="2400" dirty="0"/>
                  <a:t>Coeficiente de </a:t>
                </a:r>
                <a:r>
                  <a:rPr lang="pt-BR" sz="2400" dirty="0" smtClean="0"/>
                  <a:t>Contingência:</a:t>
                </a:r>
                <a:endParaRPr lang="pt-B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≤0,1⇒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𝑎𝑠𝑠𝑜𝑐𝑖𝑎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çã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𝑓𝑟𝑎𝑐𝑎</m:t>
                      </m:r>
                    </m:oMath>
                  </m:oMathPara>
                </a14:m>
                <a:endParaRPr lang="pt-BR" sz="2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/>
                          <a:ea typeface="Cambria Math"/>
                        </a:rPr>
                        <m:t>0,1&gt;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&gt;0,3⇒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𝑎𝑠𝑠𝑜𝑐𝑖𝑎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çã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𝑚𝑜𝑑𝑒𝑟𝑎𝑑𝑎</m:t>
                      </m:r>
                      <m:r>
                        <a:rPr lang="pt-BR" sz="2400" i="1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pt-BR" sz="2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≥0,3⇒</m:t>
                      </m:r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𝑎𝑠𝑠𝑜𝑐𝑖𝑎</m:t>
                      </m:r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çã</m:t>
                      </m:r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𝑜</m:t>
                      </m:r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pt-BR" sz="2400" i="1" dirty="0">
                          <a:latin typeface="Cambria Math"/>
                          <a:ea typeface="Cambria Math"/>
                        </a:rPr>
                        <m:t>𝑓𝑜𝑟𝑡𝑒</m:t>
                      </m:r>
                    </m:oMath>
                  </m:oMathPara>
                </a14:m>
                <a:endParaRPr lang="pt-BR" sz="2400" dirty="0" smtClean="0"/>
              </a:p>
              <a:p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b="-3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33239" r="8791" b="22443"/>
          <a:stretch/>
        </p:blipFill>
        <p:spPr bwMode="auto">
          <a:xfrm>
            <a:off x="1043608" y="1827352"/>
            <a:ext cx="6840760" cy="196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308679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5.5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No caso anterior, para as variáveis Aprovação (a) e Gênero (g) tem-se: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d>
                          <m:d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/>
                              </a:rPr>
                              <m:t>𝐿</m:t>
                            </m:r>
                            <m:r>
                              <a:rPr lang="pt-BR" sz="2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800" i="1">
                                <a:latin typeface="Cambria Math"/>
                              </a:rPr>
                              <m:t>𝐶</m:t>
                            </m:r>
                            <m:r>
                              <a:rPr lang="pt-BR" sz="28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pt-BR" sz="28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pt-BR" sz="2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800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143−149</m:t>
                                </m:r>
                              </m:e>
                            </m:d>
                          </m:e>
                          <m:sup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/>
                          </a:rPr>
                          <m:t>149</m:t>
                        </m:r>
                      </m:den>
                    </m:f>
                    <m:r>
                      <a:rPr lang="pt-BR" sz="2800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727−751</m:t>
                                </m:r>
                              </m:e>
                            </m:d>
                          </m:e>
                          <m:sup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/>
                          </a:rPr>
                          <m:t>751</m:t>
                        </m:r>
                      </m:den>
                    </m:f>
                  </m:oMath>
                </a14:m>
                <a:r>
                  <a:rPr lang="pt-BR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92−116</m:t>
                                </m:r>
                              </m:e>
                            </m:d>
                          </m:e>
                          <m:sup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/>
                          </a:rPr>
                          <m:t>116</m:t>
                        </m:r>
                      </m:den>
                    </m:f>
                  </m:oMath>
                </a14:m>
                <a:r>
                  <a:rPr lang="pt-BR" sz="2800" dirty="0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608−584</m:t>
                                </m:r>
                              </m:e>
                            </m:d>
                          </m:e>
                          <m:sup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sz="2800" b="0" i="1" smtClean="0">
                            <a:latin typeface="Cambria Math"/>
                          </a:rPr>
                          <m:t>584</m:t>
                        </m:r>
                      </m:den>
                    </m:f>
                  </m:oMath>
                </a14:m>
                <a:r>
                  <a:rPr lang="pt-BR" sz="2800" dirty="0" smtClean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800" i="1">
                              <a:latin typeface="Cambria Math"/>
                              <a:ea typeface="Cambria Math"/>
                            </a:rPr>
                            <m:t>𝜒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sz="28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pt-BR" sz="2800" b="0" i="1" smtClean="0">
                          <a:latin typeface="Cambria Math"/>
                        </a:rPr>
                        <m:t>=3,8658+0,7670+4,9655+0,9863=10,5846</m:t>
                      </m:r>
                    </m:oMath>
                  </m:oMathPara>
                </a14:m>
                <a:endParaRPr lang="pt-BR" sz="3300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𝑎</m:t>
                        </m:r>
                        <m:r>
                          <a:rPr lang="pt-BR" sz="2400" b="0" i="1" smtClean="0">
                            <a:latin typeface="Cambria Math"/>
                          </a:rPr>
                          <m:t>,</m:t>
                        </m:r>
                        <m:r>
                          <a:rPr lang="pt-BR" sz="2400" b="0" i="1" smtClean="0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pt-BR" sz="24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4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2400" b="0" i="0" smtClean="0">
                                <a:latin typeface="Cambria Math"/>
                              </a:rPr>
                              <m:t>10,5846</m:t>
                            </m:r>
                            <m:r>
                              <m:rPr>
                                <m:nor/>
                              </m:rPr>
                              <a:rPr lang="pt-BR" sz="24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2400" b="0" i="0" dirty="0" smtClean="0">
                                <a:latin typeface="Cambria Math"/>
                              </a:rPr>
                              <m:t>10,4846</m:t>
                            </m:r>
                            <m:r>
                              <m:rPr>
                                <m:nor/>
                              </m:rPr>
                              <a:rPr lang="pt-BR" sz="2400"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pt-BR" sz="2400" b="0" i="0" smtClean="0">
                                <a:latin typeface="Cambria Math"/>
                              </a:rPr>
                              <m:t>1600</m:t>
                            </m:r>
                            <m:r>
                              <m:rPr>
                                <m:nor/>
                              </m:rPr>
                              <a:rPr lang="pt-BR" sz="2400" dirty="0"/>
                              <m:t> </m:t>
                            </m:r>
                          </m:den>
                        </m:f>
                      </m:e>
                    </m:rad>
                    <m:r>
                      <a:rPr lang="pt-BR" sz="2400" b="0" i="1" dirty="0" smtClean="0">
                        <a:latin typeface="Cambria Math"/>
                      </a:rPr>
                      <m:t>=0,0811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sz="2800" b="0" i="1" smtClean="0">
                            <a:latin typeface="Cambria Math"/>
                          </a:rPr>
                          <m:t>𝑎</m:t>
                        </m:r>
                        <m:r>
                          <a:rPr lang="pt-BR" sz="2800" i="1">
                            <a:latin typeface="Cambria Math"/>
                          </a:rPr>
                          <m:t>,</m:t>
                        </m:r>
                        <m:r>
                          <a:rPr lang="pt-BR" sz="2800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pt-BR" sz="2800" i="1">
                            <a:latin typeface="Cambria Math"/>
                          </a:rPr>
                          <m:t>𝑚𝑎𝑥</m:t>
                        </m:r>
                      </m:sup>
                    </m:sSubSup>
                    <m:r>
                      <a:rPr lang="pt-BR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pt-BR" sz="28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pt-BR" sz="2800" b="0" i="1" smtClean="0">
                        <a:latin typeface="Cambria Math"/>
                      </a:rPr>
                      <m:t>=0,7071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Usando o coeficiente alternativo, tem-se: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/>
                          </a:rPr>
                          <m:t>𝐶𝑓</m:t>
                        </m:r>
                      </m:e>
                      <m:sub>
                        <m:r>
                          <a:rPr lang="pt-BR" sz="2800" b="0" i="1" smtClean="0">
                            <a:latin typeface="Cambria Math"/>
                          </a:rPr>
                          <m:t>𝑎</m:t>
                        </m:r>
                        <m:r>
                          <a:rPr lang="pt-BR" sz="2800" i="1">
                            <a:latin typeface="Cambria Math"/>
                          </a:rPr>
                          <m:t>,</m:t>
                        </m:r>
                        <m:r>
                          <a:rPr lang="pt-BR" sz="2800" b="0" i="1" smtClean="0">
                            <a:latin typeface="Cambria Math"/>
                          </a:rPr>
                          <m:t>𝑔</m:t>
                        </m:r>
                      </m:sub>
                      <m:sup>
                        <m:r>
                          <a:rPr lang="pt-BR" sz="280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pt-BR" sz="28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sz="28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sz="28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10,5846</m:t>
                            </m:r>
                          </m:num>
                          <m:den>
                            <m:r>
                              <a:rPr lang="pt-BR" sz="2800" b="0" i="1" smtClean="0">
                                <a:latin typeface="Cambria Math"/>
                              </a:rPr>
                              <m:t>1600</m:t>
                            </m:r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pt-BR" sz="28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pt-BR" sz="28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pt-BR" sz="2800" b="0" i="1" smtClean="0">
                        <a:latin typeface="Cambria Math"/>
                      </a:rPr>
                      <m:t>=0,0813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  <a:p>
                <a:pPr marL="0" indent="0">
                  <a:buNone/>
                </a:pPr>
                <a:r>
                  <a:rPr lang="pt-BR" dirty="0" smtClean="0"/>
                  <a:t>Então, segundo os valores destes coeficientes, é fraca a associação entre gênero e aprovação da decisão do poder público.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093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pt-BR" sz="2400" dirty="0" smtClean="0"/>
                  <a:t>Uma amostra de 200 habitantes de uma cidade foi escolhida para analisar a atitude frente a um certo projeto governamental. O Resultado foi o seguinte: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pt-BR" sz="24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pt-BR" sz="2400" dirty="0" smtClean="0"/>
              </a:p>
              <a:p>
                <a:pPr marL="514350" indent="-514350">
                  <a:buFont typeface="+mj-lt"/>
                  <a:buAutoNum type="arabicPeriod" startAt="3"/>
                </a:pP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 smtClean="0"/>
                  <a:t>Encontre 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/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 smtClean="0"/>
                  <a:t>, o Coeficiente de Contingência e o Coeficiente de Contingência alternativo e responda se a opinião independe do local de residência.</a:t>
                </a: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02942"/>
              </p:ext>
            </p:extLst>
          </p:nvPr>
        </p:nvGraphicFramePr>
        <p:xfrm>
          <a:off x="1346200" y="2708920"/>
          <a:ext cx="637222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Planilha" r:id="rId5" imgW="3190971" imgH="962043" progId="Excel.Sheet.12">
                  <p:embed/>
                </p:oleObj>
              </mc:Choice>
              <mc:Fallback>
                <p:oleObj name="Planilha" r:id="rId5" imgW="3190971" imgH="96204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6200" y="2708920"/>
                        <a:ext cx="637222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428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pt-BR" sz="2400" dirty="0" smtClean="0"/>
                  <a:t>Uma Cia. de Seguros analisou a frequência com que 2.000 segurados (1.000 homens e 1.000 mulheres) usaram o hospital. Os resultados foram: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pt-BR" sz="2400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 smtClean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Encontre 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/>
                      <m:sup>
                        <m:r>
                          <a:rPr lang="pt-BR" sz="24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, o Coeficiente de Contingência e o Coeficiente de Contingência alternativo e responda </a:t>
                </a:r>
                <a:r>
                  <a:rPr lang="pt-BR" sz="2400" dirty="0" smtClean="0"/>
                  <a:t>se o uso do hospital independe do sexo.</a:t>
                </a:r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9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914443"/>
              </p:ext>
            </p:extLst>
          </p:nvPr>
        </p:nvGraphicFramePr>
        <p:xfrm>
          <a:off x="1331640" y="2880792"/>
          <a:ext cx="65214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Planilha" r:id="rId5" imgW="3390997" imgH="771470" progId="Excel.Sheet.12">
                  <p:embed/>
                </p:oleObj>
              </mc:Choice>
              <mc:Fallback>
                <p:oleObj name="Planilha" r:id="rId5" imgW="3390997" imgH="771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2880792"/>
                        <a:ext cx="6521450" cy="1484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4194580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 Conjunta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comum o interesse em analisar a variação conjunta (ou associação) de duas ou mais variáveis na área de Sistemas de Informação e em outras áreas.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145686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 Conjunta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exemplo:</a:t>
            </a:r>
          </a:p>
          <a:p>
            <a:pPr lvl="1"/>
            <a:r>
              <a:rPr lang="pt-BR" dirty="0" smtClean="0"/>
              <a:t>Estudar a possível associação (ou dependência) entre duas variáveis (saber se ao aumentar os valores da primeira variável, também aumentarão os valores da segunda variável).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43086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Bidimensional Conjunta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as variáveis são quantitativas e existe esse tipo de relacionamento, elas são referidas, em Estatística, como </a:t>
            </a:r>
            <a:r>
              <a:rPr lang="pt-BR" b="1" i="1" dirty="0" smtClean="0"/>
              <a:t>variáveis correlacionadas </a:t>
            </a:r>
            <a:r>
              <a:rPr lang="pt-BR" dirty="0" smtClean="0"/>
              <a:t>(positivamente ou negativamente).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524777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Dependência entre variáveis quantitativas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Para a verificação da dependência entre as variáveis </a:t>
            </a:r>
            <a:r>
              <a:rPr lang="pt-BR" b="1" i="1" dirty="0" smtClean="0"/>
              <a:t>X</a:t>
            </a:r>
            <a:r>
              <a:rPr lang="pt-BR" dirty="0" smtClean="0"/>
              <a:t> e </a:t>
            </a:r>
            <a:r>
              <a:rPr lang="pt-BR" b="1" i="1" dirty="0" smtClean="0"/>
              <a:t>Y</a:t>
            </a:r>
            <a:r>
              <a:rPr lang="pt-BR" dirty="0" smtClean="0"/>
              <a:t>, em que, para cada indivíduo </a:t>
            </a:r>
            <a:r>
              <a:rPr lang="pt-BR" b="1" i="1" dirty="0" smtClean="0"/>
              <a:t>i </a:t>
            </a:r>
            <a:r>
              <a:rPr lang="pt-BR" dirty="0" smtClean="0"/>
              <a:t>da amostra estudada, são obtidas as medições pareadas </a:t>
            </a:r>
            <a:r>
              <a:rPr lang="pt-BR" b="1" i="1" dirty="0" smtClean="0"/>
              <a:t>x</a:t>
            </a:r>
            <a:r>
              <a:rPr lang="pt-BR" b="1" i="1" baseline="-25000" dirty="0" smtClean="0"/>
              <a:t>i</a:t>
            </a:r>
            <a:r>
              <a:rPr lang="pt-BR" dirty="0" smtClean="0"/>
              <a:t> e </a:t>
            </a:r>
            <a:r>
              <a:rPr lang="pt-BR" b="1" i="1" dirty="0" err="1" smtClean="0"/>
              <a:t>y</a:t>
            </a:r>
            <a:r>
              <a:rPr lang="pt-BR" b="1" i="1" baseline="-25000" dirty="0" err="1" smtClean="0"/>
              <a:t>i</a:t>
            </a:r>
            <a:r>
              <a:rPr lang="pt-BR" dirty="0" smtClean="0"/>
              <a:t>, dessas variáveis, pode-se utilizar um procedimento gráfico simples, chamado </a:t>
            </a:r>
            <a:r>
              <a:rPr lang="pt-BR" b="1" i="1" dirty="0" smtClean="0"/>
              <a:t>gráfico de dispersão bidimensional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Em um sistema cartesiano, com os eixos representando as escalas de medições das variáveis </a:t>
            </a:r>
            <a:r>
              <a:rPr lang="pt-BR" b="1" i="1" dirty="0"/>
              <a:t>X</a:t>
            </a:r>
            <a:r>
              <a:rPr lang="pt-BR" dirty="0"/>
              <a:t> e </a:t>
            </a:r>
            <a:r>
              <a:rPr lang="pt-BR" b="1" i="1" dirty="0"/>
              <a:t>Y </a:t>
            </a:r>
            <a:r>
              <a:rPr lang="pt-BR" dirty="0" smtClean="0"/>
              <a:t>, são representados os pontos correspondentes aos </a:t>
            </a:r>
            <a:r>
              <a:rPr lang="pt-BR" dirty="0"/>
              <a:t>pares ordenados </a:t>
            </a:r>
            <a:r>
              <a:rPr lang="pt-BR" dirty="0" smtClean="0"/>
              <a:t>de valores (</a:t>
            </a:r>
            <a:r>
              <a:rPr lang="pt-BR" b="1" i="1" dirty="0" err="1" smtClean="0"/>
              <a:t>x</a:t>
            </a:r>
            <a:r>
              <a:rPr lang="pt-BR" b="1" i="1" baseline="-25000" dirty="0" err="1" smtClean="0"/>
              <a:t>i</a:t>
            </a:r>
            <a:r>
              <a:rPr lang="pt-BR" dirty="0" err="1" smtClean="0"/>
              <a:t>,</a:t>
            </a:r>
            <a:r>
              <a:rPr lang="pt-BR" b="1" i="1" dirty="0" err="1" smtClean="0"/>
              <a:t>y</a:t>
            </a:r>
            <a:r>
              <a:rPr lang="pt-BR" b="1" i="1" baseline="-25000" dirty="0" err="1" smtClean="0"/>
              <a:t>i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4163476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Dependência entre variáveis quantitativas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722082"/>
              </p:ext>
            </p:extLst>
          </p:nvPr>
        </p:nvGraphicFramePr>
        <p:xfrm>
          <a:off x="457200" y="1600200"/>
          <a:ext cx="8229600" cy="4421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87639774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Estatistica-e-Probabilidade-SI-Mode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Estatistica-e-Probabilidade-SI-Modelo</Template>
  <TotalTime>2293</TotalTime>
  <Words>3212</Words>
  <Application>Microsoft Office PowerPoint</Application>
  <PresentationFormat>Apresentação na tela (4:3)</PresentationFormat>
  <Paragraphs>354</Paragraphs>
  <Slides>45</Slides>
  <Notes>2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7" baseType="lpstr">
      <vt:lpstr>Estatistica-e-Probabilidade-SI-Modelo</vt:lpstr>
      <vt:lpstr>Planilha</vt:lpstr>
      <vt:lpstr>Estatística e Probabilidade</vt:lpstr>
      <vt:lpstr>Bibliografia Básica</vt:lpstr>
      <vt:lpstr>Análise Bidimensional Conjunta</vt:lpstr>
      <vt:lpstr>Análise Bidimensional Conjunta</vt:lpstr>
      <vt:lpstr>Análise Bidimensional Conjunta</vt:lpstr>
      <vt:lpstr>Análise Bidimensional Conjunta</vt:lpstr>
      <vt:lpstr>Análise Bidimensional Conjunta</vt:lpstr>
      <vt:lpstr>Dependência entre variáveis quantitativas</vt:lpstr>
      <vt:lpstr>Dependência entre variáveis quantitativas</vt:lpstr>
      <vt:lpstr>Dependência entre variáveis quantitativas</vt:lpstr>
      <vt:lpstr>Dependência entre variáveis quantitativas</vt:lpstr>
      <vt:lpstr>Dependência entre variáveis quantitativas</vt:lpstr>
      <vt:lpstr>Dependência entre variáveis quantitativas</vt:lpstr>
      <vt:lpstr>Dependência entre variáveis quantitativas</vt:lpstr>
      <vt:lpstr>Dependência entre variáveis quantitativas</vt:lpstr>
      <vt:lpstr> Exemplo 5.1</vt:lpstr>
      <vt:lpstr>Exemplo 5.1</vt:lpstr>
      <vt:lpstr>Exemplo 5.1</vt:lpstr>
      <vt:lpstr>Exemplo 5.1</vt:lpstr>
      <vt:lpstr>Exercícios</vt:lpstr>
      <vt:lpstr>Exercícios</vt:lpstr>
      <vt:lpstr>Duas variáveis qualitativas</vt:lpstr>
      <vt:lpstr>Exemplo 5.2</vt:lpstr>
      <vt:lpstr>Exemplo 5.2</vt:lpstr>
      <vt:lpstr>Exemplo 5.2</vt:lpstr>
      <vt:lpstr>Duas variáveis qualitativas</vt:lpstr>
      <vt:lpstr>Distribuição conjunta de frequências relativas ou proporções</vt:lpstr>
      <vt:lpstr>Distribuição conjunta de frequências relativas ou proporções</vt:lpstr>
      <vt:lpstr>Distribuição conjunta de frequências relativas ou proporções</vt:lpstr>
      <vt:lpstr>Distribuição conjunta de frequências relativas ou proporções</vt:lpstr>
      <vt:lpstr>Distribuição conjunta de frequências relativas ou proporções</vt:lpstr>
      <vt:lpstr>Distribuição conjunta de frequências relativas ou proporções</vt:lpstr>
      <vt:lpstr>Distribuição conjunta de frequências relativas ou proporções</vt:lpstr>
      <vt:lpstr>Não associação entre duas variáveis qualitativas</vt:lpstr>
      <vt:lpstr>Não associação entre duas variáveis qualitativas</vt:lpstr>
      <vt:lpstr>Não associação entre duas variáveis qualitativas</vt:lpstr>
      <vt:lpstr>Exemplo 5.4</vt:lpstr>
      <vt:lpstr>Exemplo 5.4</vt:lpstr>
      <vt:lpstr>Não associação entre duas variáveis qualitativas</vt:lpstr>
      <vt:lpstr>Não associação entre duas variáveis qualitativas</vt:lpstr>
      <vt:lpstr>Não associação entre duas variáveis qualitativas</vt:lpstr>
      <vt:lpstr>Não associação entre duas variáveis qualitativas</vt:lpstr>
      <vt:lpstr>Exemplo 5.5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Probabilidade</dc:title>
  <dc:creator>Josney</dc:creator>
  <cp:lastModifiedBy>Josney</cp:lastModifiedBy>
  <cp:revision>86</cp:revision>
  <dcterms:created xsi:type="dcterms:W3CDTF">2015-05-14T17:44:34Z</dcterms:created>
  <dcterms:modified xsi:type="dcterms:W3CDTF">2015-05-19T18:02:21Z</dcterms:modified>
</cp:coreProperties>
</file>